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charts/chart6.xml" ContentType="application/vnd.openxmlformats-officedocument.drawingml.chart+xml"/>
  <Override PartName="/ppt/notesSlides/notesSlide8.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charts/chart8.xml" ContentType="application/vnd.openxmlformats-officedocument.drawingml.chart+xml"/>
  <Override PartName="/ppt/notesSlides/notesSlide10.xml" ContentType="application/vnd.openxmlformats-officedocument.presentationml.notesSlide+xml"/>
  <Override PartName="/ppt/charts/chart9.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8" r:id="rId2"/>
    <p:sldId id="259" r:id="rId3"/>
    <p:sldId id="256" r:id="rId4"/>
    <p:sldId id="257" r:id="rId5"/>
    <p:sldId id="260" r:id="rId6"/>
    <p:sldId id="264" r:id="rId7"/>
    <p:sldId id="265" r:id="rId8"/>
    <p:sldId id="267" r:id="rId9"/>
    <p:sldId id="262" r:id="rId10"/>
    <p:sldId id="263" r:id="rId11"/>
    <p:sldId id="268" r:id="rId12"/>
    <p:sldId id="270" r:id="rId13"/>
    <p:sldId id="269" r:id="rId14"/>
    <p:sldId id="271" r:id="rId15"/>
    <p:sldId id="278" r:id="rId16"/>
    <p:sldId id="273" r:id="rId17"/>
    <p:sldId id="272" r:id="rId18"/>
    <p:sldId id="276" r:id="rId19"/>
    <p:sldId id="275"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750" autoAdjust="0"/>
  </p:normalViewPr>
  <p:slideViewPr>
    <p:cSldViewPr>
      <p:cViewPr varScale="1">
        <p:scale>
          <a:sx n="88" d="100"/>
          <a:sy n="88" d="100"/>
        </p:scale>
        <p:origin x="98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drs44\My%20Documents\Cornell\IntelCup\Rules\PresentationGuideWorksheets_1_16_2012.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Documents%20and%20Settings\drs44\My%20Documents\Cornell\IntelCup\Rules\PresentationGuideWorksheets_1_16_20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drs44\My%20Documents\Cornell\IntelCup\Rules\PresentationGuideWorksheets_1_16_20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drs44\My%20Documents\Cornell\IntelCup\Rules\PresentationGuideWorksheets_1_16_201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drs44\My%20Documents\Cornell\IntelCup\Rules\PresentationGuideWorksheets_1_16_201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drs44\My%20Documents\Cornell\IntelCup\Rules\PresentationGuideWorksheets_1_16_201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drs44\My%20Documents\Cornell\IntelCup\Rules\PresentationGuideWorksheets_1_16_2012.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drs44\My%20Documents\Cornell\IntelCup\Rules\PresentationGuideWorksheets_1_16_201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drs44\My%20Documents\Cornell\IntelCup\Rules\PresentationGuideWorksheets_1_16_2012.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Documents%20and%20Settings\drs44\My%20Documents\Cornell\IntelCup\Rules\PresentationGuideWorksheets_1_16_20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cat>
            <c:numRef>
              <c:f>Sheet1!$A$2:$A$18</c:f>
              <c:numCache>
                <c:formatCode>d\-mmm</c:formatCode>
                <c:ptCount val="17"/>
                <c:pt idx="0">
                  <c:v>40809</c:v>
                </c:pt>
                <c:pt idx="1">
                  <c:v>40823</c:v>
                </c:pt>
                <c:pt idx="2">
                  <c:v>40837</c:v>
                </c:pt>
                <c:pt idx="3">
                  <c:v>40851</c:v>
                </c:pt>
                <c:pt idx="4">
                  <c:v>40865</c:v>
                </c:pt>
                <c:pt idx="5">
                  <c:v>40879</c:v>
                </c:pt>
                <c:pt idx="6">
                  <c:v>40893</c:v>
                </c:pt>
                <c:pt idx="7">
                  <c:v>40907</c:v>
                </c:pt>
                <c:pt idx="8">
                  <c:v>40921</c:v>
                </c:pt>
                <c:pt idx="9">
                  <c:v>40935</c:v>
                </c:pt>
                <c:pt idx="10">
                  <c:v>40949</c:v>
                </c:pt>
                <c:pt idx="11">
                  <c:v>40963</c:v>
                </c:pt>
                <c:pt idx="12">
                  <c:v>40977</c:v>
                </c:pt>
                <c:pt idx="13">
                  <c:v>40991</c:v>
                </c:pt>
                <c:pt idx="14">
                  <c:v>41005</c:v>
                </c:pt>
                <c:pt idx="15">
                  <c:v>41019</c:v>
                </c:pt>
                <c:pt idx="16">
                  <c:v>41033</c:v>
                </c:pt>
              </c:numCache>
            </c:numRef>
          </c:cat>
          <c:val>
            <c:numRef>
              <c:f>Sheet1!$B$2:$B$18</c:f>
              <c:numCache>
                <c:formatCode>General</c:formatCode>
                <c:ptCount val="17"/>
                <c:pt idx="0">
                  <c:v>-5</c:v>
                </c:pt>
                <c:pt idx="1">
                  <c:v>0</c:v>
                </c:pt>
                <c:pt idx="2">
                  <c:v>27</c:v>
                </c:pt>
                <c:pt idx="3">
                  <c:v>33</c:v>
                </c:pt>
                <c:pt idx="4">
                  <c:v>36</c:v>
                </c:pt>
                <c:pt idx="5">
                  <c:v>38</c:v>
                </c:pt>
                <c:pt idx="6">
                  <c:v>40</c:v>
                </c:pt>
                <c:pt idx="7">
                  <c:v>40</c:v>
                </c:pt>
                <c:pt idx="8">
                  <c:v>40</c:v>
                </c:pt>
                <c:pt idx="9">
                  <c:v>47</c:v>
                </c:pt>
                <c:pt idx="10">
                  <c:v>32</c:v>
                </c:pt>
                <c:pt idx="11">
                  <c:v>61</c:v>
                </c:pt>
                <c:pt idx="12">
                  <c:v>67</c:v>
                </c:pt>
                <c:pt idx="13">
                  <c:v>69</c:v>
                </c:pt>
                <c:pt idx="14">
                  <c:v>72</c:v>
                </c:pt>
                <c:pt idx="15">
                  <c:v>77</c:v>
                </c:pt>
                <c:pt idx="16">
                  <c:v>85</c:v>
                </c:pt>
              </c:numCache>
            </c:numRef>
          </c:val>
          <c:smooth val="0"/>
          <c:extLst>
            <c:ext xmlns:c16="http://schemas.microsoft.com/office/drawing/2014/chart" uri="{C3380CC4-5D6E-409C-BE32-E72D297353CC}">
              <c16:uniqueId val="{00000000-2A9D-4D46-8125-BD4A9985F980}"/>
            </c:ext>
          </c:extLst>
        </c:ser>
        <c:dLbls>
          <c:showLegendKey val="0"/>
          <c:showVal val="0"/>
          <c:showCatName val="0"/>
          <c:showSerName val="0"/>
          <c:showPercent val="0"/>
          <c:showBubbleSize val="0"/>
        </c:dLbls>
        <c:marker val="1"/>
        <c:smooth val="0"/>
        <c:axId val="76428800"/>
        <c:axId val="76431360"/>
      </c:lineChart>
      <c:catAx>
        <c:axId val="76428800"/>
        <c:scaling>
          <c:orientation val="minMax"/>
        </c:scaling>
        <c:delete val="0"/>
        <c:axPos val="b"/>
        <c:numFmt formatCode="d\-mmm" sourceLinked="1"/>
        <c:majorTickMark val="out"/>
        <c:minorTickMark val="none"/>
        <c:tickLblPos val="nextTo"/>
        <c:txPr>
          <a:bodyPr/>
          <a:lstStyle/>
          <a:p>
            <a:pPr>
              <a:defRPr sz="1600" b="1"/>
            </a:pPr>
            <a:endParaRPr lang="en-US"/>
          </a:p>
        </c:txPr>
        <c:crossAx val="76431360"/>
        <c:crosses val="autoZero"/>
        <c:auto val="0"/>
        <c:lblAlgn val="ctr"/>
        <c:lblOffset val="750"/>
        <c:noMultiLvlLbl val="0"/>
      </c:catAx>
      <c:valAx>
        <c:axId val="76431360"/>
        <c:scaling>
          <c:orientation val="minMax"/>
        </c:scaling>
        <c:delete val="0"/>
        <c:axPos val="l"/>
        <c:majorGridlines/>
        <c:numFmt formatCode="General" sourceLinked="1"/>
        <c:majorTickMark val="out"/>
        <c:minorTickMark val="none"/>
        <c:tickLblPos val="nextTo"/>
        <c:txPr>
          <a:bodyPr/>
          <a:lstStyle/>
          <a:p>
            <a:pPr>
              <a:defRPr sz="1600" b="1"/>
            </a:pPr>
            <a:endParaRPr lang="en-US"/>
          </a:p>
        </c:txPr>
        <c:crossAx val="76428800"/>
        <c:crosses val="autoZero"/>
        <c:crossBetween val="midCat"/>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cat>
            <c:numRef>
              <c:f>'Performance Metric Log'!$A$2:$A$18</c:f>
              <c:numCache>
                <c:formatCode>d\-mmm</c:formatCode>
                <c:ptCount val="17"/>
                <c:pt idx="0">
                  <c:v>40809</c:v>
                </c:pt>
                <c:pt idx="1">
                  <c:v>40823</c:v>
                </c:pt>
                <c:pt idx="2">
                  <c:v>40837</c:v>
                </c:pt>
                <c:pt idx="3">
                  <c:v>40851</c:v>
                </c:pt>
                <c:pt idx="4">
                  <c:v>40865</c:v>
                </c:pt>
                <c:pt idx="5">
                  <c:v>40879</c:v>
                </c:pt>
                <c:pt idx="6">
                  <c:v>40893</c:v>
                </c:pt>
                <c:pt idx="7">
                  <c:v>40907</c:v>
                </c:pt>
                <c:pt idx="8">
                  <c:v>40921</c:v>
                </c:pt>
                <c:pt idx="9">
                  <c:v>40935</c:v>
                </c:pt>
                <c:pt idx="10">
                  <c:v>40949</c:v>
                </c:pt>
                <c:pt idx="11">
                  <c:v>40963</c:v>
                </c:pt>
                <c:pt idx="12">
                  <c:v>40977</c:v>
                </c:pt>
                <c:pt idx="13">
                  <c:v>40991</c:v>
                </c:pt>
                <c:pt idx="14">
                  <c:v>41005</c:v>
                </c:pt>
                <c:pt idx="15">
                  <c:v>41019</c:v>
                </c:pt>
                <c:pt idx="16">
                  <c:v>41033</c:v>
                </c:pt>
              </c:numCache>
            </c:numRef>
          </c:cat>
          <c:val>
            <c:numRef>
              <c:f>'Performance Metric Log'!$B$2:$B$18</c:f>
              <c:numCache>
                <c:formatCode>General</c:formatCode>
                <c:ptCount val="17"/>
                <c:pt idx="0">
                  <c:v>-5</c:v>
                </c:pt>
                <c:pt idx="1">
                  <c:v>0</c:v>
                </c:pt>
                <c:pt idx="2">
                  <c:v>27</c:v>
                </c:pt>
                <c:pt idx="3">
                  <c:v>33</c:v>
                </c:pt>
                <c:pt idx="4">
                  <c:v>36</c:v>
                </c:pt>
                <c:pt idx="5">
                  <c:v>38</c:v>
                </c:pt>
                <c:pt idx="6">
                  <c:v>40</c:v>
                </c:pt>
                <c:pt idx="7">
                  <c:v>40</c:v>
                </c:pt>
                <c:pt idx="8">
                  <c:v>40</c:v>
                </c:pt>
                <c:pt idx="9">
                  <c:v>47</c:v>
                </c:pt>
                <c:pt idx="10">
                  <c:v>32</c:v>
                </c:pt>
                <c:pt idx="11">
                  <c:v>61</c:v>
                </c:pt>
                <c:pt idx="12">
                  <c:v>67</c:v>
                </c:pt>
                <c:pt idx="13">
                  <c:v>69</c:v>
                </c:pt>
                <c:pt idx="14">
                  <c:v>72</c:v>
                </c:pt>
                <c:pt idx="15">
                  <c:v>77</c:v>
                </c:pt>
                <c:pt idx="16">
                  <c:v>84</c:v>
                </c:pt>
              </c:numCache>
            </c:numRef>
          </c:val>
          <c:smooth val="0"/>
          <c:extLst>
            <c:ext xmlns:c16="http://schemas.microsoft.com/office/drawing/2014/chart" uri="{C3380CC4-5D6E-409C-BE32-E72D297353CC}">
              <c16:uniqueId val="{00000000-4D37-478C-833E-3FF86CD04505}"/>
            </c:ext>
          </c:extLst>
        </c:ser>
        <c:dLbls>
          <c:showLegendKey val="0"/>
          <c:showVal val="0"/>
          <c:showCatName val="0"/>
          <c:showSerName val="0"/>
          <c:showPercent val="0"/>
          <c:showBubbleSize val="0"/>
        </c:dLbls>
        <c:marker val="1"/>
        <c:smooth val="0"/>
        <c:axId val="87451136"/>
        <c:axId val="87452672"/>
      </c:lineChart>
      <c:catAx>
        <c:axId val="87451136"/>
        <c:scaling>
          <c:orientation val="minMax"/>
        </c:scaling>
        <c:delete val="0"/>
        <c:axPos val="b"/>
        <c:numFmt formatCode="d\-mmm" sourceLinked="1"/>
        <c:majorTickMark val="out"/>
        <c:minorTickMark val="none"/>
        <c:tickLblPos val="nextTo"/>
        <c:txPr>
          <a:bodyPr/>
          <a:lstStyle/>
          <a:p>
            <a:pPr>
              <a:defRPr sz="1600" b="1"/>
            </a:pPr>
            <a:endParaRPr lang="en-US"/>
          </a:p>
        </c:txPr>
        <c:crossAx val="87452672"/>
        <c:crosses val="autoZero"/>
        <c:auto val="0"/>
        <c:lblAlgn val="ctr"/>
        <c:lblOffset val="750"/>
        <c:noMultiLvlLbl val="0"/>
      </c:catAx>
      <c:valAx>
        <c:axId val="87452672"/>
        <c:scaling>
          <c:orientation val="minMax"/>
        </c:scaling>
        <c:delete val="0"/>
        <c:axPos val="l"/>
        <c:majorGridlines/>
        <c:numFmt formatCode="General" sourceLinked="1"/>
        <c:majorTickMark val="out"/>
        <c:minorTickMark val="none"/>
        <c:tickLblPos val="nextTo"/>
        <c:txPr>
          <a:bodyPr/>
          <a:lstStyle/>
          <a:p>
            <a:pPr>
              <a:defRPr sz="1600" b="1"/>
            </a:pPr>
            <a:endParaRPr lang="en-US"/>
          </a:p>
        </c:txPr>
        <c:crossAx val="87451136"/>
        <c:crosses val="autoZero"/>
        <c:crossBetween val="midCat"/>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cat>
            <c:numRef>
              <c:f>'Performance Metric Log'!$A$2:$A$18</c:f>
              <c:numCache>
                <c:formatCode>d\-mmm</c:formatCode>
                <c:ptCount val="17"/>
                <c:pt idx="0">
                  <c:v>40809</c:v>
                </c:pt>
                <c:pt idx="1">
                  <c:v>40823</c:v>
                </c:pt>
                <c:pt idx="2">
                  <c:v>40837</c:v>
                </c:pt>
                <c:pt idx="3">
                  <c:v>40851</c:v>
                </c:pt>
                <c:pt idx="4">
                  <c:v>40865</c:v>
                </c:pt>
                <c:pt idx="5">
                  <c:v>40879</c:v>
                </c:pt>
                <c:pt idx="6">
                  <c:v>40893</c:v>
                </c:pt>
                <c:pt idx="7">
                  <c:v>40907</c:v>
                </c:pt>
                <c:pt idx="8">
                  <c:v>40921</c:v>
                </c:pt>
                <c:pt idx="9">
                  <c:v>40935</c:v>
                </c:pt>
                <c:pt idx="10">
                  <c:v>40949</c:v>
                </c:pt>
                <c:pt idx="11">
                  <c:v>40963</c:v>
                </c:pt>
                <c:pt idx="12">
                  <c:v>40977</c:v>
                </c:pt>
                <c:pt idx="13">
                  <c:v>40991</c:v>
                </c:pt>
                <c:pt idx="14">
                  <c:v>41005</c:v>
                </c:pt>
                <c:pt idx="15">
                  <c:v>41019</c:v>
                </c:pt>
                <c:pt idx="16">
                  <c:v>41033</c:v>
                </c:pt>
              </c:numCache>
            </c:numRef>
          </c:cat>
          <c:val>
            <c:numRef>
              <c:f>'Performance Metric Log'!$B$2:$B$18</c:f>
              <c:numCache>
                <c:formatCode>General</c:formatCode>
                <c:ptCount val="17"/>
                <c:pt idx="0">
                  <c:v>-5</c:v>
                </c:pt>
                <c:pt idx="1">
                  <c:v>0</c:v>
                </c:pt>
                <c:pt idx="2">
                  <c:v>27</c:v>
                </c:pt>
                <c:pt idx="3">
                  <c:v>33</c:v>
                </c:pt>
                <c:pt idx="4">
                  <c:v>36</c:v>
                </c:pt>
                <c:pt idx="5">
                  <c:v>38</c:v>
                </c:pt>
                <c:pt idx="6">
                  <c:v>40</c:v>
                </c:pt>
                <c:pt idx="7">
                  <c:v>40</c:v>
                </c:pt>
                <c:pt idx="8">
                  <c:v>40</c:v>
                </c:pt>
                <c:pt idx="9">
                  <c:v>47</c:v>
                </c:pt>
                <c:pt idx="10">
                  <c:v>32</c:v>
                </c:pt>
                <c:pt idx="11">
                  <c:v>61</c:v>
                </c:pt>
                <c:pt idx="12">
                  <c:v>67</c:v>
                </c:pt>
                <c:pt idx="13">
                  <c:v>69</c:v>
                </c:pt>
                <c:pt idx="14">
                  <c:v>72</c:v>
                </c:pt>
                <c:pt idx="15">
                  <c:v>77</c:v>
                </c:pt>
                <c:pt idx="16">
                  <c:v>84</c:v>
                </c:pt>
              </c:numCache>
            </c:numRef>
          </c:val>
          <c:smooth val="0"/>
          <c:extLst>
            <c:ext xmlns:c16="http://schemas.microsoft.com/office/drawing/2014/chart" uri="{C3380CC4-5D6E-409C-BE32-E72D297353CC}">
              <c16:uniqueId val="{00000000-13B5-4D03-B39B-C98F4D1D4028}"/>
            </c:ext>
          </c:extLst>
        </c:ser>
        <c:dLbls>
          <c:showLegendKey val="0"/>
          <c:showVal val="0"/>
          <c:showCatName val="0"/>
          <c:showSerName val="0"/>
          <c:showPercent val="0"/>
          <c:showBubbleSize val="0"/>
        </c:dLbls>
        <c:marker val="1"/>
        <c:smooth val="0"/>
        <c:axId val="33514624"/>
        <c:axId val="33516928"/>
      </c:lineChart>
      <c:catAx>
        <c:axId val="33514624"/>
        <c:scaling>
          <c:orientation val="minMax"/>
        </c:scaling>
        <c:delete val="0"/>
        <c:axPos val="b"/>
        <c:numFmt formatCode="d\-mmm" sourceLinked="1"/>
        <c:majorTickMark val="out"/>
        <c:minorTickMark val="none"/>
        <c:tickLblPos val="nextTo"/>
        <c:txPr>
          <a:bodyPr/>
          <a:lstStyle/>
          <a:p>
            <a:pPr>
              <a:defRPr sz="1600" b="1"/>
            </a:pPr>
            <a:endParaRPr lang="en-US"/>
          </a:p>
        </c:txPr>
        <c:crossAx val="33516928"/>
        <c:crosses val="autoZero"/>
        <c:auto val="0"/>
        <c:lblAlgn val="ctr"/>
        <c:lblOffset val="750"/>
        <c:noMultiLvlLbl val="0"/>
      </c:catAx>
      <c:valAx>
        <c:axId val="33516928"/>
        <c:scaling>
          <c:orientation val="minMax"/>
        </c:scaling>
        <c:delete val="0"/>
        <c:axPos val="l"/>
        <c:majorGridlines/>
        <c:numFmt formatCode="General" sourceLinked="1"/>
        <c:majorTickMark val="out"/>
        <c:minorTickMark val="none"/>
        <c:tickLblPos val="nextTo"/>
        <c:txPr>
          <a:bodyPr/>
          <a:lstStyle/>
          <a:p>
            <a:pPr>
              <a:defRPr sz="1600" b="1"/>
            </a:pPr>
            <a:endParaRPr lang="en-US"/>
          </a:p>
        </c:txPr>
        <c:crossAx val="33514624"/>
        <c:crosses val="autoZero"/>
        <c:crossBetween val="midCat"/>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cat>
            <c:numRef>
              <c:f>Sheet1!$A$2:$A$18</c:f>
              <c:numCache>
                <c:formatCode>d\-mmm</c:formatCode>
                <c:ptCount val="17"/>
                <c:pt idx="0">
                  <c:v>40809</c:v>
                </c:pt>
                <c:pt idx="1">
                  <c:v>40823</c:v>
                </c:pt>
                <c:pt idx="2">
                  <c:v>40837</c:v>
                </c:pt>
                <c:pt idx="3">
                  <c:v>40851</c:v>
                </c:pt>
                <c:pt idx="4">
                  <c:v>40865</c:v>
                </c:pt>
                <c:pt idx="5">
                  <c:v>40879</c:v>
                </c:pt>
                <c:pt idx="6">
                  <c:v>40893</c:v>
                </c:pt>
                <c:pt idx="7">
                  <c:v>40907</c:v>
                </c:pt>
                <c:pt idx="8">
                  <c:v>40921</c:v>
                </c:pt>
                <c:pt idx="9">
                  <c:v>40935</c:v>
                </c:pt>
                <c:pt idx="10">
                  <c:v>40949</c:v>
                </c:pt>
                <c:pt idx="11">
                  <c:v>40963</c:v>
                </c:pt>
                <c:pt idx="12">
                  <c:v>40977</c:v>
                </c:pt>
                <c:pt idx="13">
                  <c:v>40991</c:v>
                </c:pt>
                <c:pt idx="14">
                  <c:v>41005</c:v>
                </c:pt>
                <c:pt idx="15">
                  <c:v>41019</c:v>
                </c:pt>
                <c:pt idx="16">
                  <c:v>41033</c:v>
                </c:pt>
              </c:numCache>
            </c:numRef>
          </c:cat>
          <c:val>
            <c:numRef>
              <c:f>Sheet1!$B$2:$B$18</c:f>
              <c:numCache>
                <c:formatCode>General</c:formatCode>
                <c:ptCount val="17"/>
                <c:pt idx="0">
                  <c:v>-5</c:v>
                </c:pt>
                <c:pt idx="1">
                  <c:v>0</c:v>
                </c:pt>
                <c:pt idx="2">
                  <c:v>27</c:v>
                </c:pt>
                <c:pt idx="3">
                  <c:v>33</c:v>
                </c:pt>
                <c:pt idx="4">
                  <c:v>36</c:v>
                </c:pt>
                <c:pt idx="5">
                  <c:v>38</c:v>
                </c:pt>
                <c:pt idx="6">
                  <c:v>40</c:v>
                </c:pt>
                <c:pt idx="7">
                  <c:v>40</c:v>
                </c:pt>
                <c:pt idx="8">
                  <c:v>40</c:v>
                </c:pt>
                <c:pt idx="9">
                  <c:v>47</c:v>
                </c:pt>
                <c:pt idx="10">
                  <c:v>32</c:v>
                </c:pt>
                <c:pt idx="11">
                  <c:v>61</c:v>
                </c:pt>
                <c:pt idx="12">
                  <c:v>67</c:v>
                </c:pt>
                <c:pt idx="13">
                  <c:v>69</c:v>
                </c:pt>
                <c:pt idx="14">
                  <c:v>72</c:v>
                </c:pt>
                <c:pt idx="15">
                  <c:v>77</c:v>
                </c:pt>
                <c:pt idx="16">
                  <c:v>85</c:v>
                </c:pt>
              </c:numCache>
            </c:numRef>
          </c:val>
          <c:smooth val="0"/>
          <c:extLst>
            <c:ext xmlns:c16="http://schemas.microsoft.com/office/drawing/2014/chart" uri="{C3380CC4-5D6E-409C-BE32-E72D297353CC}">
              <c16:uniqueId val="{00000000-F09C-4020-B67B-4B6E2B109F9B}"/>
            </c:ext>
          </c:extLst>
        </c:ser>
        <c:dLbls>
          <c:showLegendKey val="0"/>
          <c:showVal val="0"/>
          <c:showCatName val="0"/>
          <c:showSerName val="0"/>
          <c:showPercent val="0"/>
          <c:showBubbleSize val="0"/>
        </c:dLbls>
        <c:marker val="1"/>
        <c:smooth val="0"/>
        <c:axId val="74237440"/>
        <c:axId val="74425472"/>
      </c:lineChart>
      <c:catAx>
        <c:axId val="74237440"/>
        <c:scaling>
          <c:orientation val="minMax"/>
        </c:scaling>
        <c:delete val="0"/>
        <c:axPos val="b"/>
        <c:numFmt formatCode="d\-mmm" sourceLinked="1"/>
        <c:majorTickMark val="out"/>
        <c:minorTickMark val="none"/>
        <c:tickLblPos val="nextTo"/>
        <c:txPr>
          <a:bodyPr/>
          <a:lstStyle/>
          <a:p>
            <a:pPr>
              <a:defRPr sz="1600" b="1"/>
            </a:pPr>
            <a:endParaRPr lang="en-US"/>
          </a:p>
        </c:txPr>
        <c:crossAx val="74425472"/>
        <c:crosses val="autoZero"/>
        <c:auto val="0"/>
        <c:lblAlgn val="ctr"/>
        <c:lblOffset val="750"/>
        <c:noMultiLvlLbl val="0"/>
      </c:catAx>
      <c:valAx>
        <c:axId val="74425472"/>
        <c:scaling>
          <c:orientation val="minMax"/>
        </c:scaling>
        <c:delete val="0"/>
        <c:axPos val="l"/>
        <c:majorGridlines/>
        <c:numFmt formatCode="General" sourceLinked="1"/>
        <c:majorTickMark val="out"/>
        <c:minorTickMark val="none"/>
        <c:tickLblPos val="nextTo"/>
        <c:txPr>
          <a:bodyPr/>
          <a:lstStyle/>
          <a:p>
            <a:pPr>
              <a:defRPr sz="1600" b="1"/>
            </a:pPr>
            <a:endParaRPr lang="en-US"/>
          </a:p>
        </c:txPr>
        <c:crossAx val="74237440"/>
        <c:crosses val="autoZero"/>
        <c:crossBetween val="midCat"/>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cat>
            <c:numRef>
              <c:f>Sheet1!$A$2:$A$18</c:f>
              <c:numCache>
                <c:formatCode>d\-mmm</c:formatCode>
                <c:ptCount val="17"/>
                <c:pt idx="0">
                  <c:v>40809</c:v>
                </c:pt>
                <c:pt idx="1">
                  <c:v>40823</c:v>
                </c:pt>
                <c:pt idx="2">
                  <c:v>40837</c:v>
                </c:pt>
                <c:pt idx="3">
                  <c:v>40851</c:v>
                </c:pt>
                <c:pt idx="4">
                  <c:v>40865</c:v>
                </c:pt>
                <c:pt idx="5">
                  <c:v>40879</c:v>
                </c:pt>
                <c:pt idx="6">
                  <c:v>40893</c:v>
                </c:pt>
                <c:pt idx="7">
                  <c:v>40907</c:v>
                </c:pt>
                <c:pt idx="8">
                  <c:v>40921</c:v>
                </c:pt>
                <c:pt idx="9">
                  <c:v>40935</c:v>
                </c:pt>
                <c:pt idx="10">
                  <c:v>40949</c:v>
                </c:pt>
                <c:pt idx="11">
                  <c:v>40963</c:v>
                </c:pt>
                <c:pt idx="12">
                  <c:v>40977</c:v>
                </c:pt>
                <c:pt idx="13">
                  <c:v>40991</c:v>
                </c:pt>
                <c:pt idx="14">
                  <c:v>41005</c:v>
                </c:pt>
                <c:pt idx="15">
                  <c:v>41019</c:v>
                </c:pt>
                <c:pt idx="16">
                  <c:v>41033</c:v>
                </c:pt>
              </c:numCache>
            </c:numRef>
          </c:cat>
          <c:val>
            <c:numRef>
              <c:f>Sheet1!$B$2:$B$18</c:f>
              <c:numCache>
                <c:formatCode>General</c:formatCode>
                <c:ptCount val="17"/>
                <c:pt idx="0">
                  <c:v>-5</c:v>
                </c:pt>
                <c:pt idx="1">
                  <c:v>0</c:v>
                </c:pt>
                <c:pt idx="2">
                  <c:v>27</c:v>
                </c:pt>
                <c:pt idx="3">
                  <c:v>33</c:v>
                </c:pt>
                <c:pt idx="4">
                  <c:v>36</c:v>
                </c:pt>
                <c:pt idx="5">
                  <c:v>38</c:v>
                </c:pt>
                <c:pt idx="6">
                  <c:v>40</c:v>
                </c:pt>
                <c:pt idx="7">
                  <c:v>40</c:v>
                </c:pt>
                <c:pt idx="8">
                  <c:v>40</c:v>
                </c:pt>
                <c:pt idx="9">
                  <c:v>47</c:v>
                </c:pt>
                <c:pt idx="10">
                  <c:v>32</c:v>
                </c:pt>
                <c:pt idx="11">
                  <c:v>61</c:v>
                </c:pt>
                <c:pt idx="12">
                  <c:v>67</c:v>
                </c:pt>
                <c:pt idx="13">
                  <c:v>69</c:v>
                </c:pt>
                <c:pt idx="14">
                  <c:v>72</c:v>
                </c:pt>
                <c:pt idx="15">
                  <c:v>77</c:v>
                </c:pt>
                <c:pt idx="16">
                  <c:v>85</c:v>
                </c:pt>
              </c:numCache>
            </c:numRef>
          </c:val>
          <c:smooth val="0"/>
          <c:extLst>
            <c:ext xmlns:c16="http://schemas.microsoft.com/office/drawing/2014/chart" uri="{C3380CC4-5D6E-409C-BE32-E72D297353CC}">
              <c16:uniqueId val="{00000000-56E8-4E90-B1C6-D618E4B37C57}"/>
            </c:ext>
          </c:extLst>
        </c:ser>
        <c:dLbls>
          <c:showLegendKey val="0"/>
          <c:showVal val="0"/>
          <c:showCatName val="0"/>
          <c:showSerName val="0"/>
          <c:showPercent val="0"/>
          <c:showBubbleSize val="0"/>
        </c:dLbls>
        <c:marker val="1"/>
        <c:smooth val="0"/>
        <c:axId val="82473344"/>
        <c:axId val="82475648"/>
      </c:lineChart>
      <c:catAx>
        <c:axId val="82473344"/>
        <c:scaling>
          <c:orientation val="minMax"/>
        </c:scaling>
        <c:delete val="0"/>
        <c:axPos val="b"/>
        <c:numFmt formatCode="d\-mmm" sourceLinked="1"/>
        <c:majorTickMark val="out"/>
        <c:minorTickMark val="none"/>
        <c:tickLblPos val="nextTo"/>
        <c:txPr>
          <a:bodyPr/>
          <a:lstStyle/>
          <a:p>
            <a:pPr>
              <a:defRPr sz="1600" b="1"/>
            </a:pPr>
            <a:endParaRPr lang="en-US"/>
          </a:p>
        </c:txPr>
        <c:crossAx val="82475648"/>
        <c:crosses val="autoZero"/>
        <c:auto val="0"/>
        <c:lblAlgn val="ctr"/>
        <c:lblOffset val="750"/>
        <c:noMultiLvlLbl val="0"/>
      </c:catAx>
      <c:valAx>
        <c:axId val="82475648"/>
        <c:scaling>
          <c:orientation val="minMax"/>
        </c:scaling>
        <c:delete val="0"/>
        <c:axPos val="l"/>
        <c:majorGridlines/>
        <c:numFmt formatCode="General" sourceLinked="1"/>
        <c:majorTickMark val="out"/>
        <c:minorTickMark val="none"/>
        <c:tickLblPos val="nextTo"/>
        <c:txPr>
          <a:bodyPr/>
          <a:lstStyle/>
          <a:p>
            <a:pPr>
              <a:defRPr sz="1600" b="1"/>
            </a:pPr>
            <a:endParaRPr lang="en-US"/>
          </a:p>
        </c:txPr>
        <c:crossAx val="82473344"/>
        <c:crosses val="autoZero"/>
        <c:crossBetween val="midCat"/>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cat>
            <c:numRef>
              <c:f>Sheet1!$A$2:$A$18</c:f>
              <c:numCache>
                <c:formatCode>d\-mmm</c:formatCode>
                <c:ptCount val="17"/>
                <c:pt idx="0">
                  <c:v>40809</c:v>
                </c:pt>
                <c:pt idx="1">
                  <c:v>40823</c:v>
                </c:pt>
                <c:pt idx="2">
                  <c:v>40837</c:v>
                </c:pt>
                <c:pt idx="3">
                  <c:v>40851</c:v>
                </c:pt>
                <c:pt idx="4">
                  <c:v>40865</c:v>
                </c:pt>
                <c:pt idx="5">
                  <c:v>40879</c:v>
                </c:pt>
                <c:pt idx="6">
                  <c:v>40893</c:v>
                </c:pt>
                <c:pt idx="7">
                  <c:v>40907</c:v>
                </c:pt>
                <c:pt idx="8">
                  <c:v>40921</c:v>
                </c:pt>
                <c:pt idx="9">
                  <c:v>40935</c:v>
                </c:pt>
                <c:pt idx="10">
                  <c:v>40949</c:v>
                </c:pt>
                <c:pt idx="11">
                  <c:v>40963</c:v>
                </c:pt>
                <c:pt idx="12">
                  <c:v>40977</c:v>
                </c:pt>
                <c:pt idx="13">
                  <c:v>40991</c:v>
                </c:pt>
                <c:pt idx="14">
                  <c:v>41005</c:v>
                </c:pt>
                <c:pt idx="15">
                  <c:v>41019</c:v>
                </c:pt>
                <c:pt idx="16">
                  <c:v>41033</c:v>
                </c:pt>
              </c:numCache>
            </c:numRef>
          </c:cat>
          <c:val>
            <c:numRef>
              <c:f>Sheet1!$B$2:$B$18</c:f>
              <c:numCache>
                <c:formatCode>General</c:formatCode>
                <c:ptCount val="17"/>
                <c:pt idx="0">
                  <c:v>-5</c:v>
                </c:pt>
                <c:pt idx="1">
                  <c:v>0</c:v>
                </c:pt>
                <c:pt idx="2">
                  <c:v>27</c:v>
                </c:pt>
                <c:pt idx="3">
                  <c:v>33</c:v>
                </c:pt>
                <c:pt idx="4">
                  <c:v>36</c:v>
                </c:pt>
                <c:pt idx="5">
                  <c:v>38</c:v>
                </c:pt>
                <c:pt idx="6">
                  <c:v>40</c:v>
                </c:pt>
                <c:pt idx="7">
                  <c:v>40</c:v>
                </c:pt>
                <c:pt idx="8">
                  <c:v>40</c:v>
                </c:pt>
                <c:pt idx="9">
                  <c:v>47</c:v>
                </c:pt>
                <c:pt idx="10">
                  <c:v>32</c:v>
                </c:pt>
                <c:pt idx="11">
                  <c:v>61</c:v>
                </c:pt>
                <c:pt idx="12">
                  <c:v>67</c:v>
                </c:pt>
                <c:pt idx="13">
                  <c:v>69</c:v>
                </c:pt>
                <c:pt idx="14">
                  <c:v>72</c:v>
                </c:pt>
                <c:pt idx="15">
                  <c:v>77</c:v>
                </c:pt>
                <c:pt idx="16">
                  <c:v>85</c:v>
                </c:pt>
              </c:numCache>
            </c:numRef>
          </c:val>
          <c:smooth val="0"/>
          <c:extLst>
            <c:ext xmlns:c16="http://schemas.microsoft.com/office/drawing/2014/chart" uri="{C3380CC4-5D6E-409C-BE32-E72D297353CC}">
              <c16:uniqueId val="{00000000-2301-4CF6-941F-B797F6B793BF}"/>
            </c:ext>
          </c:extLst>
        </c:ser>
        <c:dLbls>
          <c:showLegendKey val="0"/>
          <c:showVal val="0"/>
          <c:showCatName val="0"/>
          <c:showSerName val="0"/>
          <c:showPercent val="0"/>
          <c:showBubbleSize val="0"/>
        </c:dLbls>
        <c:marker val="1"/>
        <c:smooth val="0"/>
        <c:axId val="82986880"/>
        <c:axId val="84064896"/>
      </c:lineChart>
      <c:catAx>
        <c:axId val="82986880"/>
        <c:scaling>
          <c:orientation val="minMax"/>
        </c:scaling>
        <c:delete val="0"/>
        <c:axPos val="b"/>
        <c:numFmt formatCode="d\-mmm" sourceLinked="1"/>
        <c:majorTickMark val="out"/>
        <c:minorTickMark val="none"/>
        <c:tickLblPos val="nextTo"/>
        <c:txPr>
          <a:bodyPr/>
          <a:lstStyle/>
          <a:p>
            <a:pPr>
              <a:defRPr sz="1600" b="1"/>
            </a:pPr>
            <a:endParaRPr lang="en-US"/>
          </a:p>
        </c:txPr>
        <c:crossAx val="84064896"/>
        <c:crosses val="autoZero"/>
        <c:auto val="0"/>
        <c:lblAlgn val="ctr"/>
        <c:lblOffset val="750"/>
        <c:noMultiLvlLbl val="0"/>
      </c:catAx>
      <c:valAx>
        <c:axId val="84064896"/>
        <c:scaling>
          <c:orientation val="minMax"/>
        </c:scaling>
        <c:delete val="0"/>
        <c:axPos val="l"/>
        <c:majorGridlines/>
        <c:numFmt formatCode="General" sourceLinked="1"/>
        <c:majorTickMark val="out"/>
        <c:minorTickMark val="none"/>
        <c:tickLblPos val="nextTo"/>
        <c:txPr>
          <a:bodyPr/>
          <a:lstStyle/>
          <a:p>
            <a:pPr>
              <a:defRPr sz="1600" b="1"/>
            </a:pPr>
            <a:endParaRPr lang="en-US"/>
          </a:p>
        </c:txPr>
        <c:crossAx val="82986880"/>
        <c:crosses val="autoZero"/>
        <c:crossBetween val="midCat"/>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cat>
            <c:numRef>
              <c:f>Sheet1!$A$2:$A$18</c:f>
              <c:numCache>
                <c:formatCode>d\-mmm</c:formatCode>
                <c:ptCount val="17"/>
                <c:pt idx="0">
                  <c:v>40809</c:v>
                </c:pt>
                <c:pt idx="1">
                  <c:v>40823</c:v>
                </c:pt>
                <c:pt idx="2">
                  <c:v>40837</c:v>
                </c:pt>
                <c:pt idx="3">
                  <c:v>40851</c:v>
                </c:pt>
                <c:pt idx="4">
                  <c:v>40865</c:v>
                </c:pt>
                <c:pt idx="5">
                  <c:v>40879</c:v>
                </c:pt>
                <c:pt idx="6">
                  <c:v>40893</c:v>
                </c:pt>
                <c:pt idx="7">
                  <c:v>40907</c:v>
                </c:pt>
                <c:pt idx="8">
                  <c:v>40921</c:v>
                </c:pt>
                <c:pt idx="9">
                  <c:v>40935</c:v>
                </c:pt>
                <c:pt idx="10">
                  <c:v>40949</c:v>
                </c:pt>
                <c:pt idx="11">
                  <c:v>40963</c:v>
                </c:pt>
                <c:pt idx="12">
                  <c:v>40977</c:v>
                </c:pt>
                <c:pt idx="13">
                  <c:v>40991</c:v>
                </c:pt>
                <c:pt idx="14">
                  <c:v>41005</c:v>
                </c:pt>
                <c:pt idx="15">
                  <c:v>41019</c:v>
                </c:pt>
                <c:pt idx="16">
                  <c:v>41033</c:v>
                </c:pt>
              </c:numCache>
            </c:numRef>
          </c:cat>
          <c:val>
            <c:numRef>
              <c:f>Sheet1!$B$2:$B$18</c:f>
              <c:numCache>
                <c:formatCode>General</c:formatCode>
                <c:ptCount val="17"/>
                <c:pt idx="0">
                  <c:v>-5</c:v>
                </c:pt>
                <c:pt idx="1">
                  <c:v>0</c:v>
                </c:pt>
                <c:pt idx="2">
                  <c:v>27</c:v>
                </c:pt>
                <c:pt idx="3">
                  <c:v>33</c:v>
                </c:pt>
                <c:pt idx="4">
                  <c:v>36</c:v>
                </c:pt>
                <c:pt idx="5">
                  <c:v>38</c:v>
                </c:pt>
                <c:pt idx="6">
                  <c:v>40</c:v>
                </c:pt>
                <c:pt idx="7">
                  <c:v>40</c:v>
                </c:pt>
                <c:pt idx="8">
                  <c:v>40</c:v>
                </c:pt>
                <c:pt idx="9">
                  <c:v>47</c:v>
                </c:pt>
                <c:pt idx="10">
                  <c:v>32</c:v>
                </c:pt>
                <c:pt idx="11">
                  <c:v>61</c:v>
                </c:pt>
                <c:pt idx="12">
                  <c:v>67</c:v>
                </c:pt>
                <c:pt idx="13">
                  <c:v>69</c:v>
                </c:pt>
                <c:pt idx="14">
                  <c:v>72</c:v>
                </c:pt>
                <c:pt idx="15">
                  <c:v>77</c:v>
                </c:pt>
                <c:pt idx="16">
                  <c:v>85</c:v>
                </c:pt>
              </c:numCache>
            </c:numRef>
          </c:val>
          <c:smooth val="0"/>
          <c:extLst>
            <c:ext xmlns:c16="http://schemas.microsoft.com/office/drawing/2014/chart" uri="{C3380CC4-5D6E-409C-BE32-E72D297353CC}">
              <c16:uniqueId val="{00000000-3285-446E-BF2F-17A6E9412FF1}"/>
            </c:ext>
          </c:extLst>
        </c:ser>
        <c:dLbls>
          <c:showLegendKey val="0"/>
          <c:showVal val="0"/>
          <c:showCatName val="0"/>
          <c:showSerName val="0"/>
          <c:showPercent val="0"/>
          <c:showBubbleSize val="0"/>
        </c:dLbls>
        <c:marker val="1"/>
        <c:smooth val="0"/>
        <c:axId val="76380032"/>
        <c:axId val="81924096"/>
      </c:lineChart>
      <c:catAx>
        <c:axId val="76380032"/>
        <c:scaling>
          <c:orientation val="minMax"/>
        </c:scaling>
        <c:delete val="0"/>
        <c:axPos val="b"/>
        <c:numFmt formatCode="d\-mmm" sourceLinked="1"/>
        <c:majorTickMark val="out"/>
        <c:minorTickMark val="none"/>
        <c:tickLblPos val="nextTo"/>
        <c:txPr>
          <a:bodyPr/>
          <a:lstStyle/>
          <a:p>
            <a:pPr>
              <a:defRPr sz="1600" b="1"/>
            </a:pPr>
            <a:endParaRPr lang="en-US"/>
          </a:p>
        </c:txPr>
        <c:crossAx val="81924096"/>
        <c:crosses val="autoZero"/>
        <c:auto val="0"/>
        <c:lblAlgn val="ctr"/>
        <c:lblOffset val="750"/>
        <c:noMultiLvlLbl val="0"/>
      </c:catAx>
      <c:valAx>
        <c:axId val="81924096"/>
        <c:scaling>
          <c:orientation val="minMax"/>
        </c:scaling>
        <c:delete val="0"/>
        <c:axPos val="l"/>
        <c:majorGridlines/>
        <c:numFmt formatCode="General" sourceLinked="1"/>
        <c:majorTickMark val="out"/>
        <c:minorTickMark val="none"/>
        <c:tickLblPos val="nextTo"/>
        <c:txPr>
          <a:bodyPr/>
          <a:lstStyle/>
          <a:p>
            <a:pPr>
              <a:defRPr sz="1600" b="1"/>
            </a:pPr>
            <a:endParaRPr lang="en-US"/>
          </a:p>
        </c:txPr>
        <c:crossAx val="76380032"/>
        <c:crosses val="autoZero"/>
        <c:crossBetween val="midCat"/>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cat>
            <c:numRef>
              <c:f>Sheet1!$A$2:$A$18</c:f>
              <c:numCache>
                <c:formatCode>d\-mmm</c:formatCode>
                <c:ptCount val="17"/>
                <c:pt idx="0">
                  <c:v>40809</c:v>
                </c:pt>
                <c:pt idx="1">
                  <c:v>40823</c:v>
                </c:pt>
                <c:pt idx="2">
                  <c:v>40837</c:v>
                </c:pt>
                <c:pt idx="3">
                  <c:v>40851</c:v>
                </c:pt>
                <c:pt idx="4">
                  <c:v>40865</c:v>
                </c:pt>
                <c:pt idx="5">
                  <c:v>40879</c:v>
                </c:pt>
                <c:pt idx="6">
                  <c:v>40893</c:v>
                </c:pt>
                <c:pt idx="7">
                  <c:v>40907</c:v>
                </c:pt>
                <c:pt idx="8">
                  <c:v>40921</c:v>
                </c:pt>
                <c:pt idx="9">
                  <c:v>40935</c:v>
                </c:pt>
                <c:pt idx="10">
                  <c:v>40949</c:v>
                </c:pt>
                <c:pt idx="11">
                  <c:v>40963</c:v>
                </c:pt>
                <c:pt idx="12">
                  <c:v>40977</c:v>
                </c:pt>
                <c:pt idx="13">
                  <c:v>40991</c:v>
                </c:pt>
                <c:pt idx="14">
                  <c:v>41005</c:v>
                </c:pt>
                <c:pt idx="15">
                  <c:v>41019</c:v>
                </c:pt>
                <c:pt idx="16">
                  <c:v>41033</c:v>
                </c:pt>
              </c:numCache>
            </c:numRef>
          </c:cat>
          <c:val>
            <c:numRef>
              <c:f>Sheet1!$B$2:$B$18</c:f>
              <c:numCache>
                <c:formatCode>General</c:formatCode>
                <c:ptCount val="17"/>
                <c:pt idx="0">
                  <c:v>-5</c:v>
                </c:pt>
                <c:pt idx="1">
                  <c:v>0</c:v>
                </c:pt>
                <c:pt idx="2">
                  <c:v>27</c:v>
                </c:pt>
                <c:pt idx="3">
                  <c:v>33</c:v>
                </c:pt>
                <c:pt idx="4">
                  <c:v>36</c:v>
                </c:pt>
                <c:pt idx="5">
                  <c:v>38</c:v>
                </c:pt>
                <c:pt idx="6">
                  <c:v>40</c:v>
                </c:pt>
                <c:pt idx="7">
                  <c:v>40</c:v>
                </c:pt>
                <c:pt idx="8">
                  <c:v>40</c:v>
                </c:pt>
                <c:pt idx="9">
                  <c:v>47</c:v>
                </c:pt>
                <c:pt idx="10">
                  <c:v>32</c:v>
                </c:pt>
                <c:pt idx="11">
                  <c:v>61</c:v>
                </c:pt>
                <c:pt idx="12">
                  <c:v>67</c:v>
                </c:pt>
                <c:pt idx="13">
                  <c:v>69</c:v>
                </c:pt>
                <c:pt idx="14">
                  <c:v>72</c:v>
                </c:pt>
                <c:pt idx="15">
                  <c:v>77</c:v>
                </c:pt>
                <c:pt idx="16">
                  <c:v>85</c:v>
                </c:pt>
              </c:numCache>
            </c:numRef>
          </c:val>
          <c:smooth val="0"/>
          <c:extLst>
            <c:ext xmlns:c16="http://schemas.microsoft.com/office/drawing/2014/chart" uri="{C3380CC4-5D6E-409C-BE32-E72D297353CC}">
              <c16:uniqueId val="{00000000-FF3F-4138-99DD-4B7DC85601D2}"/>
            </c:ext>
          </c:extLst>
        </c:ser>
        <c:dLbls>
          <c:showLegendKey val="0"/>
          <c:showVal val="0"/>
          <c:showCatName val="0"/>
          <c:showSerName val="0"/>
          <c:showPercent val="0"/>
          <c:showBubbleSize val="0"/>
        </c:dLbls>
        <c:marker val="1"/>
        <c:smooth val="0"/>
        <c:axId val="82716160"/>
        <c:axId val="82718080"/>
      </c:lineChart>
      <c:catAx>
        <c:axId val="82716160"/>
        <c:scaling>
          <c:orientation val="minMax"/>
        </c:scaling>
        <c:delete val="0"/>
        <c:axPos val="b"/>
        <c:numFmt formatCode="d\-mmm" sourceLinked="1"/>
        <c:majorTickMark val="out"/>
        <c:minorTickMark val="none"/>
        <c:tickLblPos val="nextTo"/>
        <c:txPr>
          <a:bodyPr/>
          <a:lstStyle/>
          <a:p>
            <a:pPr>
              <a:defRPr sz="1600" b="1"/>
            </a:pPr>
            <a:endParaRPr lang="en-US"/>
          </a:p>
        </c:txPr>
        <c:crossAx val="82718080"/>
        <c:crosses val="autoZero"/>
        <c:auto val="0"/>
        <c:lblAlgn val="ctr"/>
        <c:lblOffset val="750"/>
        <c:noMultiLvlLbl val="0"/>
      </c:catAx>
      <c:valAx>
        <c:axId val="82718080"/>
        <c:scaling>
          <c:orientation val="minMax"/>
        </c:scaling>
        <c:delete val="0"/>
        <c:axPos val="l"/>
        <c:majorGridlines/>
        <c:numFmt formatCode="General" sourceLinked="1"/>
        <c:majorTickMark val="out"/>
        <c:minorTickMark val="none"/>
        <c:tickLblPos val="nextTo"/>
        <c:txPr>
          <a:bodyPr/>
          <a:lstStyle/>
          <a:p>
            <a:pPr>
              <a:defRPr sz="1600" b="1"/>
            </a:pPr>
            <a:endParaRPr lang="en-US"/>
          </a:p>
        </c:txPr>
        <c:crossAx val="82716160"/>
        <c:crosses val="autoZero"/>
        <c:crossBetween val="midCat"/>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cat>
            <c:numRef>
              <c:f>Sheet1!$A$2:$A$18</c:f>
              <c:numCache>
                <c:formatCode>d\-mmm</c:formatCode>
                <c:ptCount val="17"/>
                <c:pt idx="0">
                  <c:v>40809</c:v>
                </c:pt>
                <c:pt idx="1">
                  <c:v>40823</c:v>
                </c:pt>
                <c:pt idx="2">
                  <c:v>40837</c:v>
                </c:pt>
                <c:pt idx="3">
                  <c:v>40851</c:v>
                </c:pt>
                <c:pt idx="4">
                  <c:v>40865</c:v>
                </c:pt>
                <c:pt idx="5">
                  <c:v>40879</c:v>
                </c:pt>
                <c:pt idx="6">
                  <c:v>40893</c:v>
                </c:pt>
                <c:pt idx="7">
                  <c:v>40907</c:v>
                </c:pt>
                <c:pt idx="8">
                  <c:v>40921</c:v>
                </c:pt>
                <c:pt idx="9">
                  <c:v>40935</c:v>
                </c:pt>
                <c:pt idx="10">
                  <c:v>40949</c:v>
                </c:pt>
                <c:pt idx="11">
                  <c:v>40963</c:v>
                </c:pt>
                <c:pt idx="12">
                  <c:v>40977</c:v>
                </c:pt>
                <c:pt idx="13">
                  <c:v>40991</c:v>
                </c:pt>
                <c:pt idx="14">
                  <c:v>41005</c:v>
                </c:pt>
                <c:pt idx="15">
                  <c:v>41019</c:v>
                </c:pt>
                <c:pt idx="16">
                  <c:v>41033</c:v>
                </c:pt>
              </c:numCache>
            </c:numRef>
          </c:cat>
          <c:val>
            <c:numRef>
              <c:f>Sheet1!$B$2:$B$18</c:f>
              <c:numCache>
                <c:formatCode>General</c:formatCode>
                <c:ptCount val="17"/>
                <c:pt idx="0">
                  <c:v>-5</c:v>
                </c:pt>
                <c:pt idx="1">
                  <c:v>0</c:v>
                </c:pt>
                <c:pt idx="2">
                  <c:v>27</c:v>
                </c:pt>
                <c:pt idx="3">
                  <c:v>33</c:v>
                </c:pt>
                <c:pt idx="4">
                  <c:v>36</c:v>
                </c:pt>
                <c:pt idx="5">
                  <c:v>38</c:v>
                </c:pt>
                <c:pt idx="6">
                  <c:v>40</c:v>
                </c:pt>
                <c:pt idx="7">
                  <c:v>40</c:v>
                </c:pt>
                <c:pt idx="8">
                  <c:v>40</c:v>
                </c:pt>
                <c:pt idx="9">
                  <c:v>47</c:v>
                </c:pt>
                <c:pt idx="10">
                  <c:v>32</c:v>
                </c:pt>
                <c:pt idx="11">
                  <c:v>61</c:v>
                </c:pt>
                <c:pt idx="12">
                  <c:v>67</c:v>
                </c:pt>
                <c:pt idx="13">
                  <c:v>69</c:v>
                </c:pt>
                <c:pt idx="14">
                  <c:v>72</c:v>
                </c:pt>
                <c:pt idx="15">
                  <c:v>77</c:v>
                </c:pt>
                <c:pt idx="16">
                  <c:v>85</c:v>
                </c:pt>
              </c:numCache>
            </c:numRef>
          </c:val>
          <c:smooth val="0"/>
          <c:extLst>
            <c:ext xmlns:c16="http://schemas.microsoft.com/office/drawing/2014/chart" uri="{C3380CC4-5D6E-409C-BE32-E72D297353CC}">
              <c16:uniqueId val="{00000000-BAE0-4804-9D67-970802AF3682}"/>
            </c:ext>
          </c:extLst>
        </c:ser>
        <c:dLbls>
          <c:showLegendKey val="0"/>
          <c:showVal val="0"/>
          <c:showCatName val="0"/>
          <c:showSerName val="0"/>
          <c:showPercent val="0"/>
          <c:showBubbleSize val="0"/>
        </c:dLbls>
        <c:marker val="1"/>
        <c:smooth val="0"/>
        <c:axId val="83925248"/>
        <c:axId val="84070400"/>
      </c:lineChart>
      <c:catAx>
        <c:axId val="83925248"/>
        <c:scaling>
          <c:orientation val="minMax"/>
        </c:scaling>
        <c:delete val="0"/>
        <c:axPos val="b"/>
        <c:numFmt formatCode="d\-mmm" sourceLinked="1"/>
        <c:majorTickMark val="out"/>
        <c:minorTickMark val="none"/>
        <c:tickLblPos val="nextTo"/>
        <c:txPr>
          <a:bodyPr/>
          <a:lstStyle/>
          <a:p>
            <a:pPr>
              <a:defRPr sz="1600" b="1"/>
            </a:pPr>
            <a:endParaRPr lang="en-US"/>
          </a:p>
        </c:txPr>
        <c:crossAx val="84070400"/>
        <c:crosses val="autoZero"/>
        <c:auto val="0"/>
        <c:lblAlgn val="ctr"/>
        <c:lblOffset val="750"/>
        <c:noMultiLvlLbl val="0"/>
      </c:catAx>
      <c:valAx>
        <c:axId val="84070400"/>
        <c:scaling>
          <c:orientation val="minMax"/>
        </c:scaling>
        <c:delete val="0"/>
        <c:axPos val="l"/>
        <c:majorGridlines/>
        <c:numFmt formatCode="General" sourceLinked="1"/>
        <c:majorTickMark val="out"/>
        <c:minorTickMark val="none"/>
        <c:tickLblPos val="nextTo"/>
        <c:txPr>
          <a:bodyPr/>
          <a:lstStyle/>
          <a:p>
            <a:pPr>
              <a:defRPr sz="1600" b="1"/>
            </a:pPr>
            <a:endParaRPr lang="en-US"/>
          </a:p>
        </c:txPr>
        <c:crossAx val="83925248"/>
        <c:crosses val="autoZero"/>
        <c:crossBetween val="midCat"/>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cat>
            <c:numRef>
              <c:f>Sheet1!$A$2:$A$18</c:f>
              <c:numCache>
                <c:formatCode>d\-mmm</c:formatCode>
                <c:ptCount val="17"/>
                <c:pt idx="0">
                  <c:v>40809</c:v>
                </c:pt>
                <c:pt idx="1">
                  <c:v>40823</c:v>
                </c:pt>
                <c:pt idx="2">
                  <c:v>40837</c:v>
                </c:pt>
                <c:pt idx="3">
                  <c:v>40851</c:v>
                </c:pt>
                <c:pt idx="4">
                  <c:v>40865</c:v>
                </c:pt>
                <c:pt idx="5">
                  <c:v>40879</c:v>
                </c:pt>
                <c:pt idx="6">
                  <c:v>40893</c:v>
                </c:pt>
                <c:pt idx="7">
                  <c:v>40907</c:v>
                </c:pt>
                <c:pt idx="8">
                  <c:v>40921</c:v>
                </c:pt>
                <c:pt idx="9">
                  <c:v>40935</c:v>
                </c:pt>
                <c:pt idx="10">
                  <c:v>40949</c:v>
                </c:pt>
                <c:pt idx="11">
                  <c:v>40963</c:v>
                </c:pt>
                <c:pt idx="12">
                  <c:v>40977</c:v>
                </c:pt>
                <c:pt idx="13">
                  <c:v>40991</c:v>
                </c:pt>
                <c:pt idx="14">
                  <c:v>41005</c:v>
                </c:pt>
                <c:pt idx="15">
                  <c:v>41019</c:v>
                </c:pt>
                <c:pt idx="16">
                  <c:v>41033</c:v>
                </c:pt>
              </c:numCache>
            </c:numRef>
          </c:cat>
          <c:val>
            <c:numRef>
              <c:f>Sheet1!$B$2:$B$18</c:f>
              <c:numCache>
                <c:formatCode>General</c:formatCode>
                <c:ptCount val="17"/>
                <c:pt idx="0">
                  <c:v>-5</c:v>
                </c:pt>
                <c:pt idx="1">
                  <c:v>0</c:v>
                </c:pt>
                <c:pt idx="2">
                  <c:v>27</c:v>
                </c:pt>
                <c:pt idx="3">
                  <c:v>33</c:v>
                </c:pt>
                <c:pt idx="4">
                  <c:v>36</c:v>
                </c:pt>
                <c:pt idx="5">
                  <c:v>38</c:v>
                </c:pt>
                <c:pt idx="6">
                  <c:v>40</c:v>
                </c:pt>
                <c:pt idx="7">
                  <c:v>40</c:v>
                </c:pt>
                <c:pt idx="8">
                  <c:v>40</c:v>
                </c:pt>
                <c:pt idx="9">
                  <c:v>47</c:v>
                </c:pt>
                <c:pt idx="10">
                  <c:v>32</c:v>
                </c:pt>
                <c:pt idx="11">
                  <c:v>61</c:v>
                </c:pt>
                <c:pt idx="12">
                  <c:v>67</c:v>
                </c:pt>
                <c:pt idx="13">
                  <c:v>69</c:v>
                </c:pt>
                <c:pt idx="14">
                  <c:v>72</c:v>
                </c:pt>
                <c:pt idx="15">
                  <c:v>77</c:v>
                </c:pt>
                <c:pt idx="16">
                  <c:v>85</c:v>
                </c:pt>
              </c:numCache>
            </c:numRef>
          </c:val>
          <c:smooth val="0"/>
          <c:extLst>
            <c:ext xmlns:c16="http://schemas.microsoft.com/office/drawing/2014/chart" uri="{C3380CC4-5D6E-409C-BE32-E72D297353CC}">
              <c16:uniqueId val="{00000000-40AA-420F-9F76-2A1AF68BB70D}"/>
            </c:ext>
          </c:extLst>
        </c:ser>
        <c:dLbls>
          <c:showLegendKey val="0"/>
          <c:showVal val="0"/>
          <c:showCatName val="0"/>
          <c:showSerName val="0"/>
          <c:showPercent val="0"/>
          <c:showBubbleSize val="0"/>
        </c:dLbls>
        <c:marker val="1"/>
        <c:smooth val="0"/>
        <c:axId val="84134912"/>
        <c:axId val="84177664"/>
      </c:lineChart>
      <c:catAx>
        <c:axId val="84134912"/>
        <c:scaling>
          <c:orientation val="minMax"/>
        </c:scaling>
        <c:delete val="0"/>
        <c:axPos val="b"/>
        <c:numFmt formatCode="d\-mmm" sourceLinked="1"/>
        <c:majorTickMark val="out"/>
        <c:minorTickMark val="none"/>
        <c:tickLblPos val="nextTo"/>
        <c:txPr>
          <a:bodyPr/>
          <a:lstStyle/>
          <a:p>
            <a:pPr>
              <a:defRPr sz="1600" b="1"/>
            </a:pPr>
            <a:endParaRPr lang="en-US"/>
          </a:p>
        </c:txPr>
        <c:crossAx val="84177664"/>
        <c:crosses val="autoZero"/>
        <c:auto val="0"/>
        <c:lblAlgn val="ctr"/>
        <c:lblOffset val="750"/>
        <c:noMultiLvlLbl val="0"/>
      </c:catAx>
      <c:valAx>
        <c:axId val="84177664"/>
        <c:scaling>
          <c:orientation val="minMax"/>
        </c:scaling>
        <c:delete val="0"/>
        <c:axPos val="l"/>
        <c:majorGridlines/>
        <c:numFmt formatCode="General" sourceLinked="1"/>
        <c:majorTickMark val="out"/>
        <c:minorTickMark val="none"/>
        <c:tickLblPos val="nextTo"/>
        <c:txPr>
          <a:bodyPr/>
          <a:lstStyle/>
          <a:p>
            <a:pPr>
              <a:defRPr sz="1600" b="1"/>
            </a:pPr>
            <a:endParaRPr lang="en-US"/>
          </a:p>
        </c:txPr>
        <c:crossAx val="84134912"/>
        <c:crosses val="autoZero"/>
        <c:crossBetween val="midCat"/>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5C46D5-5ED8-400A-8D46-E1523895E26C}" type="datetimeFigureOut">
              <a:rPr lang="en-US" smtClean="0"/>
              <a:t>9/1/2018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6762D9-CF2D-4434-B3E3-BA81016A589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slide of the section. Very straightforward</a:t>
            </a:r>
            <a:r>
              <a:rPr lang="en-US" baseline="0" dirty="0" smtClean="0"/>
              <a:t> and clear</a:t>
            </a:r>
            <a:r>
              <a:rPr lang="en-US" dirty="0" smtClean="0"/>
              <a:t>. Non</a:t>
            </a:r>
            <a:r>
              <a:rPr lang="en-US" baseline="0" dirty="0" smtClean="0"/>
              <a:t>-distracting. </a:t>
            </a:r>
            <a:r>
              <a:rPr lang="en-US" dirty="0" smtClean="0"/>
              <a:t>Blank space indicating there is more to come. Beginning</a:t>
            </a:r>
            <a:r>
              <a:rPr lang="en-US" baseline="0" dirty="0" smtClean="0"/>
              <a:t> of first “tell” is said; something like “Now let’s take a look at how the team progressed throughout this project in achieving the functionality that mattered most to this challenge…” then onto the next slide</a:t>
            </a:r>
            <a:endParaRPr lang="en-US" dirty="0"/>
          </a:p>
        </p:txBody>
      </p:sp>
      <p:sp>
        <p:nvSpPr>
          <p:cNvPr id="4" name="Slide Number Placeholder 3"/>
          <p:cNvSpPr>
            <a:spLocks noGrp="1"/>
          </p:cNvSpPr>
          <p:nvPr>
            <p:ph type="sldNum" sz="quarter" idx="10"/>
          </p:nvPr>
        </p:nvSpPr>
        <p:spPr/>
        <p:txBody>
          <a:bodyPr/>
          <a:lstStyle/>
          <a:p>
            <a:fld id="{E06762D9-CF2D-4434-B3E3-BA81016A5896}"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Supporting</a:t>
            </a:r>
            <a:r>
              <a:rPr lang="en-US" baseline="0" dirty="0" smtClean="0"/>
              <a:t> reason for end result, ending the second “tell”</a:t>
            </a:r>
            <a:endParaRPr lang="en-US" dirty="0"/>
          </a:p>
        </p:txBody>
      </p:sp>
      <p:sp>
        <p:nvSpPr>
          <p:cNvPr id="4" name="Slide Number Placeholder 3"/>
          <p:cNvSpPr>
            <a:spLocks noGrp="1"/>
          </p:cNvSpPr>
          <p:nvPr>
            <p:ph type="sldNum" sz="quarter" idx="10"/>
          </p:nvPr>
        </p:nvSpPr>
        <p:spPr/>
        <p:txBody>
          <a:bodyPr/>
          <a:lstStyle/>
          <a:p>
            <a:fld id="{E06762D9-CF2D-4434-B3E3-BA81016A5896}"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“third” tell where the takeaway</a:t>
            </a:r>
            <a:r>
              <a:rPr lang="en-US" baseline="0" dirty="0" smtClean="0"/>
              <a:t> is reiterated and the audience has a better understanding behind that key takeaway.</a:t>
            </a:r>
            <a:endParaRPr lang="en-US" dirty="0"/>
          </a:p>
        </p:txBody>
      </p:sp>
      <p:sp>
        <p:nvSpPr>
          <p:cNvPr id="4" name="Slide Number Placeholder 3"/>
          <p:cNvSpPr>
            <a:spLocks noGrp="1"/>
          </p:cNvSpPr>
          <p:nvPr>
            <p:ph type="sldNum" sz="quarter" idx="10"/>
          </p:nvPr>
        </p:nvSpPr>
        <p:spPr/>
        <p:txBody>
          <a:bodyPr/>
          <a:lstStyle/>
          <a:p>
            <a:fld id="{E06762D9-CF2D-4434-B3E3-BA81016A5896}"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slide of a section.</a:t>
            </a:r>
            <a:r>
              <a:rPr lang="en-US" baseline="0" dirty="0" smtClean="0"/>
              <a:t> Used to prep the audience for the following discussion; very quick slide</a:t>
            </a:r>
            <a:endParaRPr lang="en-US" dirty="0"/>
          </a:p>
        </p:txBody>
      </p:sp>
      <p:sp>
        <p:nvSpPr>
          <p:cNvPr id="4" name="Slide Number Placeholder 3"/>
          <p:cNvSpPr>
            <a:spLocks noGrp="1"/>
          </p:cNvSpPr>
          <p:nvPr>
            <p:ph type="sldNum" sz="quarter" idx="10"/>
          </p:nvPr>
        </p:nvSpPr>
        <p:spPr/>
        <p:txBody>
          <a:bodyPr/>
          <a:lstStyle/>
          <a:p>
            <a:fld id="{E06762D9-CF2D-4434-B3E3-BA81016A5896}" type="slidenum">
              <a:rPr lang="en-US" smtClean="0"/>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Introduce the layout but move quickly to the next slide as by itself this runs the same risks</a:t>
            </a:r>
            <a:r>
              <a:rPr lang="en-US" baseline="0" dirty="0" smtClean="0"/>
              <a:t> as a “list” does, i.e. people will be reading various parts on their own but not paying attention to what you’re verbally saying.</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name</a:t>
            </a:r>
            <a:r>
              <a:rPr lang="en-US" baseline="0" dirty="0" smtClean="0"/>
              <a:t> of the sensor (main sensor) and the n</a:t>
            </a:r>
            <a:r>
              <a:rPr lang="en-US" dirty="0" smtClean="0"/>
              <a:t>ames of the specific options on later slides</a:t>
            </a:r>
            <a:r>
              <a:rPr lang="en-US" baseline="0" dirty="0" smtClean="0"/>
              <a:t> </a:t>
            </a:r>
            <a:r>
              <a:rPr lang="en-US" dirty="0" smtClean="0"/>
              <a:t>(popular sensor1,</a:t>
            </a:r>
            <a:r>
              <a:rPr lang="en-US" baseline="0" dirty="0" smtClean="0"/>
              <a:t> popular sensor 2, …) are </a:t>
            </a:r>
            <a:r>
              <a:rPr lang="en-US" dirty="0" smtClean="0"/>
              <a:t>kept relatively</a:t>
            </a:r>
            <a:r>
              <a:rPr lang="en-US" baseline="0" dirty="0" smtClean="0"/>
              <a:t> </a:t>
            </a:r>
            <a:r>
              <a:rPr lang="en-US" dirty="0" smtClean="0"/>
              <a:t>generic to</a:t>
            </a:r>
            <a:r>
              <a:rPr lang="en-US" baseline="0" dirty="0" smtClean="0"/>
              <a:t> make this example more readily applicable</a:t>
            </a:r>
            <a:endParaRPr lang="en-US" dirty="0" smtClean="0"/>
          </a:p>
          <a:p>
            <a:endParaRPr lang="en-US" dirty="0"/>
          </a:p>
        </p:txBody>
      </p:sp>
      <p:sp>
        <p:nvSpPr>
          <p:cNvPr id="4" name="Slide Number Placeholder 3"/>
          <p:cNvSpPr>
            <a:spLocks noGrp="1"/>
          </p:cNvSpPr>
          <p:nvPr>
            <p:ph type="sldNum" sz="quarter" idx="10"/>
          </p:nvPr>
        </p:nvSpPr>
        <p:spPr/>
        <p:txBody>
          <a:bodyPr/>
          <a:lstStyle/>
          <a:p>
            <a:fld id="{E06762D9-CF2D-4434-B3E3-BA81016A5896}" type="slidenum">
              <a:rPr lang="en-US" smtClean="0"/>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Highlight</a:t>
            </a:r>
            <a:r>
              <a:rPr lang="en-US" baseline="0" dirty="0" smtClean="0"/>
              <a:t> aspects that the audience should notice</a:t>
            </a:r>
            <a:endParaRPr lang="en-US" dirty="0"/>
          </a:p>
        </p:txBody>
      </p:sp>
      <p:sp>
        <p:nvSpPr>
          <p:cNvPr id="4" name="Slide Number Placeholder 3"/>
          <p:cNvSpPr>
            <a:spLocks noGrp="1"/>
          </p:cNvSpPr>
          <p:nvPr>
            <p:ph type="sldNum" sz="quarter" idx="10"/>
          </p:nvPr>
        </p:nvSpPr>
        <p:spPr/>
        <p:txBody>
          <a:bodyPr/>
          <a:lstStyle/>
          <a:p>
            <a:fld id="{E06762D9-CF2D-4434-B3E3-BA81016A5896}" type="slidenum">
              <a:rPr lang="en-US" smtClean="0"/>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Bring</a:t>
            </a:r>
            <a:r>
              <a:rPr lang="en-US" baseline="0" dirty="0" smtClean="0"/>
              <a:t> their attention to what aspects are most important so when you show the numbers they’re more likely to look at those aspects</a:t>
            </a:r>
            <a:endParaRPr lang="en-US" dirty="0"/>
          </a:p>
        </p:txBody>
      </p:sp>
      <p:sp>
        <p:nvSpPr>
          <p:cNvPr id="4" name="Slide Number Placeholder 3"/>
          <p:cNvSpPr>
            <a:spLocks noGrp="1"/>
          </p:cNvSpPr>
          <p:nvPr>
            <p:ph type="sldNum" sz="quarter" idx="10"/>
          </p:nvPr>
        </p:nvSpPr>
        <p:spPr/>
        <p:txBody>
          <a:bodyPr/>
          <a:lstStyle/>
          <a:p>
            <a:fld id="{E06762D9-CF2D-4434-B3E3-BA81016A5896}" type="slidenum">
              <a:rPr lang="en-US" smtClean="0"/>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Up</a:t>
            </a:r>
            <a:r>
              <a:rPr lang="en-US" baseline="0" dirty="0" smtClean="0"/>
              <a:t> to this point, the slides have been focused on making sure the audience can interpret things appropriately. Now we’re offering the interpretation. Notice the slide’s 1 key takeaway at the bottom</a:t>
            </a:r>
            <a:endParaRPr lang="en-US" dirty="0"/>
          </a:p>
        </p:txBody>
      </p:sp>
      <p:sp>
        <p:nvSpPr>
          <p:cNvPr id="4" name="Slide Number Placeholder 3"/>
          <p:cNvSpPr>
            <a:spLocks noGrp="1"/>
          </p:cNvSpPr>
          <p:nvPr>
            <p:ph type="sldNum" sz="quarter" idx="10"/>
          </p:nvPr>
        </p:nvSpPr>
        <p:spPr/>
        <p:txBody>
          <a:bodyPr/>
          <a:lstStyle/>
          <a:p>
            <a:fld id="{E06762D9-CF2D-4434-B3E3-BA81016A5896}" type="slidenum">
              <a:rPr lang="en-US" smtClean="0"/>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Continue the</a:t>
            </a:r>
            <a:r>
              <a:rPr lang="en-US" baseline="0" dirty="0" smtClean="0"/>
              <a:t> presentation style allowing you to move a little quicker through the next few slides. Notice the slide’s 1 key takeaway at the bottom</a:t>
            </a:r>
            <a:endParaRPr lang="en-US" dirty="0"/>
          </a:p>
        </p:txBody>
      </p:sp>
      <p:sp>
        <p:nvSpPr>
          <p:cNvPr id="4" name="Slide Number Placeholder 3"/>
          <p:cNvSpPr>
            <a:spLocks noGrp="1"/>
          </p:cNvSpPr>
          <p:nvPr>
            <p:ph type="sldNum" sz="quarter" idx="10"/>
          </p:nvPr>
        </p:nvSpPr>
        <p:spPr/>
        <p:txBody>
          <a:bodyPr/>
          <a:lstStyle/>
          <a:p>
            <a:fld id="{E06762D9-CF2D-4434-B3E3-BA81016A5896}" type="slidenum">
              <a:rPr lang="en-US" smtClean="0"/>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t>
            </a:r>
            <a:r>
              <a:rPr lang="en-US" baseline="0" dirty="0" smtClean="0"/>
              <a:t>his “likely audience favorite” sensor is one you know that audience would ask whether you looked into it or not, perhaps because it’s one they’ve used in the past or there are people within the company who have good experience in using it, or the company orders them regularly already and there is an improved economies of scale opportunity, or their sister runs the company that makes these… Whatever the reason, it is good to address any potential pre-conceptions.</a:t>
            </a:r>
            <a:endParaRPr lang="en-US" dirty="0"/>
          </a:p>
        </p:txBody>
      </p:sp>
      <p:sp>
        <p:nvSpPr>
          <p:cNvPr id="4" name="Slide Number Placeholder 3"/>
          <p:cNvSpPr>
            <a:spLocks noGrp="1"/>
          </p:cNvSpPr>
          <p:nvPr>
            <p:ph type="sldNum" sz="quarter" idx="10"/>
          </p:nvPr>
        </p:nvSpPr>
        <p:spPr/>
        <p:txBody>
          <a:bodyPr/>
          <a:lstStyle/>
          <a:p>
            <a:fld id="{E06762D9-CF2D-4434-B3E3-BA81016A5896}" type="slidenum">
              <a:rPr lang="en-US" smtClean="0"/>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Given your prior</a:t>
            </a:r>
            <a:r>
              <a:rPr lang="en-US" baseline="0" dirty="0" smtClean="0"/>
              <a:t> slides’ explanation it should be easy to follow the conclusion</a:t>
            </a:r>
            <a:endParaRPr lang="en-US" dirty="0"/>
          </a:p>
        </p:txBody>
      </p:sp>
      <p:sp>
        <p:nvSpPr>
          <p:cNvPr id="4" name="Slide Number Placeholder 3"/>
          <p:cNvSpPr>
            <a:spLocks noGrp="1"/>
          </p:cNvSpPr>
          <p:nvPr>
            <p:ph type="sldNum" sz="quarter" idx="10"/>
          </p:nvPr>
        </p:nvSpPr>
        <p:spPr/>
        <p:txBody>
          <a:bodyPr/>
          <a:lstStyle/>
          <a:p>
            <a:fld id="{E06762D9-CF2D-4434-B3E3-BA81016A5896}" type="slidenum">
              <a:rPr lang="en-US" smtClean="0"/>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end of the first “tell” clearly stating the main takeaway: We achieved and exceeded our</a:t>
            </a:r>
            <a:r>
              <a:rPr lang="en-US" baseline="0" dirty="0" smtClean="0"/>
              <a:t> </a:t>
            </a:r>
            <a:r>
              <a:rPr lang="en-US" dirty="0" smtClean="0"/>
              <a:t>goal performance. </a:t>
            </a:r>
            <a:endParaRPr lang="en-US" dirty="0"/>
          </a:p>
        </p:txBody>
      </p:sp>
      <p:sp>
        <p:nvSpPr>
          <p:cNvPr id="4" name="Slide Number Placeholder 3"/>
          <p:cNvSpPr>
            <a:spLocks noGrp="1"/>
          </p:cNvSpPr>
          <p:nvPr>
            <p:ph type="sldNum" sz="quarter" idx="10"/>
          </p:nvPr>
        </p:nvSpPr>
        <p:spPr/>
        <p:txBody>
          <a:bodyPr/>
          <a:lstStyle/>
          <a:p>
            <a:fld id="{E06762D9-CF2D-4434-B3E3-BA81016A5896}"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beginning of the second tell,</a:t>
            </a:r>
            <a:r>
              <a:rPr lang="en-US" baseline="0" dirty="0" smtClean="0"/>
              <a:t> g</a:t>
            </a:r>
            <a:r>
              <a:rPr lang="en-US" dirty="0" smtClean="0"/>
              <a:t>iving a walkthrough</a:t>
            </a:r>
            <a:r>
              <a:rPr lang="en-US" baseline="0" dirty="0" smtClean="0"/>
              <a:t> that will help lead the audience to the main takeaway</a:t>
            </a:r>
            <a:endParaRPr lang="en-US" dirty="0"/>
          </a:p>
        </p:txBody>
      </p:sp>
      <p:sp>
        <p:nvSpPr>
          <p:cNvPr id="4" name="Slide Number Placeholder 3"/>
          <p:cNvSpPr>
            <a:spLocks noGrp="1"/>
          </p:cNvSpPr>
          <p:nvPr>
            <p:ph type="sldNum" sz="quarter" idx="10"/>
          </p:nvPr>
        </p:nvSpPr>
        <p:spPr/>
        <p:txBody>
          <a:bodyPr/>
          <a:lstStyle/>
          <a:p>
            <a:fld id="{E06762D9-CF2D-4434-B3E3-BA81016A5896}"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large performance increases</a:t>
            </a:r>
            <a:r>
              <a:rPr lang="en-US" baseline="0" dirty="0" smtClean="0"/>
              <a:t> that may seem unusual</a:t>
            </a:r>
            <a:endParaRPr lang="en-US" dirty="0"/>
          </a:p>
        </p:txBody>
      </p:sp>
      <p:sp>
        <p:nvSpPr>
          <p:cNvPr id="4" name="Slide Number Placeholder 3"/>
          <p:cNvSpPr>
            <a:spLocks noGrp="1"/>
          </p:cNvSpPr>
          <p:nvPr>
            <p:ph type="sldNum" sz="quarter" idx="10"/>
          </p:nvPr>
        </p:nvSpPr>
        <p:spPr/>
        <p:txBody>
          <a:bodyPr/>
          <a:lstStyle/>
          <a:p>
            <a:fld id="{E06762D9-CF2D-4434-B3E3-BA81016A5896}"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Explaining interesting aspects</a:t>
            </a:r>
            <a:r>
              <a:rPr lang="en-US" baseline="0" dirty="0" smtClean="0"/>
              <a:t> of the graph, in this case the plateau</a:t>
            </a:r>
            <a:endParaRPr lang="en-US" dirty="0"/>
          </a:p>
        </p:txBody>
      </p:sp>
      <p:sp>
        <p:nvSpPr>
          <p:cNvPr id="4" name="Slide Number Placeholder 3"/>
          <p:cNvSpPr>
            <a:spLocks noGrp="1"/>
          </p:cNvSpPr>
          <p:nvPr>
            <p:ph type="sldNum" sz="quarter" idx="10"/>
          </p:nvPr>
        </p:nvSpPr>
        <p:spPr/>
        <p:txBody>
          <a:bodyPr/>
          <a:lstStyle/>
          <a:p>
            <a:fld id="{E06762D9-CF2D-4434-B3E3-BA81016A5896}"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It’s okay even good to admit when/where</a:t>
            </a:r>
            <a:r>
              <a:rPr lang="en-US" baseline="0" dirty="0" smtClean="0"/>
              <a:t> problems occur can is can help to better explain future actions</a:t>
            </a:r>
            <a:endParaRPr lang="en-US" dirty="0"/>
          </a:p>
        </p:txBody>
      </p:sp>
      <p:sp>
        <p:nvSpPr>
          <p:cNvPr id="4" name="Slide Number Placeholder 3"/>
          <p:cNvSpPr>
            <a:spLocks noGrp="1"/>
          </p:cNvSpPr>
          <p:nvPr>
            <p:ph type="sldNum" sz="quarter" idx="10"/>
          </p:nvPr>
        </p:nvSpPr>
        <p:spPr/>
        <p:txBody>
          <a:bodyPr/>
          <a:lstStyle/>
          <a:p>
            <a:fld id="{E06762D9-CF2D-4434-B3E3-BA81016A5896}"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Grey out the old one but keep</a:t>
            </a:r>
            <a:r>
              <a:rPr lang="en-US" baseline="0" dirty="0" smtClean="0"/>
              <a:t> it on the slide because it’s part of this sub-story</a:t>
            </a:r>
            <a:endParaRPr lang="en-US" dirty="0"/>
          </a:p>
        </p:txBody>
      </p:sp>
      <p:sp>
        <p:nvSpPr>
          <p:cNvPr id="4" name="Slide Number Placeholder 3"/>
          <p:cNvSpPr>
            <a:spLocks noGrp="1"/>
          </p:cNvSpPr>
          <p:nvPr>
            <p:ph type="sldNum" sz="quarter" idx="10"/>
          </p:nvPr>
        </p:nvSpPr>
        <p:spPr/>
        <p:txBody>
          <a:bodyPr/>
          <a:lstStyle/>
          <a:p>
            <a:fld id="{E06762D9-CF2D-4434-B3E3-BA81016A5896}"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Grey out the old one but keep</a:t>
            </a:r>
            <a:r>
              <a:rPr lang="en-US" baseline="0" dirty="0" smtClean="0"/>
              <a:t> it on the slide because it’s part of this sub-story</a:t>
            </a:r>
            <a:endParaRPr lang="en-US" dirty="0"/>
          </a:p>
        </p:txBody>
      </p:sp>
      <p:sp>
        <p:nvSpPr>
          <p:cNvPr id="4" name="Slide Number Placeholder 3"/>
          <p:cNvSpPr>
            <a:spLocks noGrp="1"/>
          </p:cNvSpPr>
          <p:nvPr>
            <p:ph type="sldNum" sz="quarter" idx="10"/>
          </p:nvPr>
        </p:nvSpPr>
        <p:spPr/>
        <p:txBody>
          <a:bodyPr/>
          <a:lstStyle/>
          <a:p>
            <a:fld id="{E06762D9-CF2D-4434-B3E3-BA81016A5896}"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Even if you wind up under your goal,</a:t>
            </a:r>
            <a:r>
              <a:rPr lang="en-US" baseline="0" dirty="0" smtClean="0"/>
              <a:t> it’s important to be able to have a reason why (and you may still win the competition as others may set their own goals too high or low)</a:t>
            </a:r>
            <a:endParaRPr lang="en-US" dirty="0"/>
          </a:p>
        </p:txBody>
      </p:sp>
      <p:sp>
        <p:nvSpPr>
          <p:cNvPr id="4" name="Slide Number Placeholder 3"/>
          <p:cNvSpPr>
            <a:spLocks noGrp="1"/>
          </p:cNvSpPr>
          <p:nvPr>
            <p:ph type="sldNum" sz="quarter" idx="10"/>
          </p:nvPr>
        </p:nvSpPr>
        <p:spPr/>
        <p:txBody>
          <a:bodyPr/>
          <a:lstStyle/>
          <a:p>
            <a:fld id="{E06762D9-CF2D-4434-B3E3-BA81016A5896}"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102933-180E-4C14-B059-8966BC99A4C5}"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CECF4-7E14-468F-8E0F-68E3639FCE2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102933-180E-4C14-B059-8966BC99A4C5}"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CECF4-7E14-468F-8E0F-68E3639FCE2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102933-180E-4C14-B059-8966BC99A4C5}"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CECF4-7E14-468F-8E0F-68E3639FCE2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102933-180E-4C14-B059-8966BC99A4C5}"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CECF4-7E14-468F-8E0F-68E3639FCE2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102933-180E-4C14-B059-8966BC99A4C5}"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CECF4-7E14-468F-8E0F-68E3639FCE2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102933-180E-4C14-B059-8966BC99A4C5}"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DCECF4-7E14-468F-8E0F-68E3639FCE2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102933-180E-4C14-B059-8966BC99A4C5}"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DCECF4-7E14-468F-8E0F-68E3639FCE2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102933-180E-4C14-B059-8966BC99A4C5}"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DCECF4-7E14-468F-8E0F-68E3639FCE2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102933-180E-4C14-B059-8966BC99A4C5}"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DCECF4-7E14-468F-8E0F-68E3639FCE2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102933-180E-4C14-B059-8966BC99A4C5}"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DCECF4-7E14-468F-8E0F-68E3639FCE2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102933-180E-4C14-B059-8966BC99A4C5}"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DCECF4-7E14-468F-8E0F-68E3639FCE2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02933-180E-4C14-B059-8966BC99A4C5}" type="datetimeFigureOut">
              <a:rPr lang="en-US" smtClean="0"/>
              <a:t>9/1/2018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DCECF4-7E14-468F-8E0F-68E3639FCE2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0" y="657807"/>
            <a:ext cx="8382000" cy="228600"/>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descr="CornellLogo.jpg"/>
          <p:cNvPicPr>
            <a:picLocks noChangeAspect="1"/>
          </p:cNvPicPr>
          <p:nvPr/>
        </p:nvPicPr>
        <p:blipFill>
          <a:blip r:embed="rId3" cstate="print"/>
          <a:stretch>
            <a:fillRect/>
          </a:stretch>
        </p:blipFill>
        <p:spPr>
          <a:xfrm>
            <a:off x="8366591" y="399662"/>
            <a:ext cx="740085" cy="731579"/>
          </a:xfrm>
          <a:prstGeom prst="rect">
            <a:avLst/>
          </a:prstGeom>
        </p:spPr>
      </p:pic>
      <p:sp>
        <p:nvSpPr>
          <p:cNvPr id="42" name="TextBox 41"/>
          <p:cNvSpPr txBox="1"/>
          <p:nvPr/>
        </p:nvSpPr>
        <p:spPr>
          <a:xfrm>
            <a:off x="0" y="-22086"/>
            <a:ext cx="8053038" cy="707886"/>
          </a:xfrm>
          <a:prstGeom prst="rect">
            <a:avLst/>
          </a:prstGeom>
          <a:noFill/>
        </p:spPr>
        <p:txBody>
          <a:bodyPr wrap="none" rtlCol="0">
            <a:spAutoFit/>
          </a:bodyPr>
          <a:lstStyle/>
          <a:p>
            <a:r>
              <a:rPr lang="en-US" sz="4000" dirty="0" smtClean="0"/>
              <a:t>Performance Metric Achievement Log</a:t>
            </a:r>
            <a:endParaRPr lang="en-US"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0" y="657807"/>
            <a:ext cx="8382000" cy="228600"/>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hart 4"/>
          <p:cNvGraphicFramePr/>
          <p:nvPr/>
        </p:nvGraphicFramePr>
        <p:xfrm>
          <a:off x="618470" y="1295400"/>
          <a:ext cx="791593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rot="16200000">
            <a:off x="-1286826" y="3131702"/>
            <a:ext cx="3219984" cy="707886"/>
          </a:xfrm>
          <a:prstGeom prst="rect">
            <a:avLst/>
          </a:prstGeom>
          <a:noFill/>
        </p:spPr>
        <p:txBody>
          <a:bodyPr wrap="none" rtlCol="0">
            <a:spAutoFit/>
          </a:bodyPr>
          <a:lstStyle/>
          <a:p>
            <a:pPr algn="ctr"/>
            <a:r>
              <a:rPr lang="en-US" sz="2000" b="1" dirty="0" smtClean="0"/>
              <a:t>% of Maximum Performance</a:t>
            </a:r>
          </a:p>
          <a:p>
            <a:pPr algn="ctr"/>
            <a:r>
              <a:rPr lang="en-US" sz="2000" b="1" dirty="0" smtClean="0"/>
              <a:t> Metric Score Achieved</a:t>
            </a:r>
            <a:endParaRPr lang="en-US" sz="2000" b="1" dirty="0"/>
          </a:p>
        </p:txBody>
      </p:sp>
      <p:sp>
        <p:nvSpPr>
          <p:cNvPr id="7" name="TextBox 6"/>
          <p:cNvSpPr txBox="1"/>
          <p:nvPr/>
        </p:nvSpPr>
        <p:spPr>
          <a:xfrm>
            <a:off x="3449249" y="6488668"/>
            <a:ext cx="2746649" cy="400110"/>
          </a:xfrm>
          <a:prstGeom prst="rect">
            <a:avLst/>
          </a:prstGeom>
          <a:noFill/>
        </p:spPr>
        <p:txBody>
          <a:bodyPr wrap="none" rtlCol="0">
            <a:spAutoFit/>
          </a:bodyPr>
          <a:lstStyle/>
          <a:p>
            <a:pPr algn="ctr"/>
            <a:r>
              <a:rPr lang="en-US" sz="2000" b="1" dirty="0" smtClean="0"/>
              <a:t>Milestone Review Dates</a:t>
            </a:r>
            <a:endParaRPr lang="en-US" sz="2000" b="1" dirty="0"/>
          </a:p>
        </p:txBody>
      </p:sp>
      <p:sp>
        <p:nvSpPr>
          <p:cNvPr id="34" name="TextBox 33"/>
          <p:cNvSpPr txBox="1"/>
          <p:nvPr/>
        </p:nvSpPr>
        <p:spPr>
          <a:xfrm>
            <a:off x="3555776" y="1044714"/>
            <a:ext cx="3378424" cy="707886"/>
          </a:xfrm>
          <a:prstGeom prst="rect">
            <a:avLst/>
          </a:prstGeom>
          <a:noFill/>
        </p:spPr>
        <p:txBody>
          <a:bodyPr wrap="none" rtlCol="0">
            <a:spAutoFit/>
          </a:bodyPr>
          <a:lstStyle/>
          <a:p>
            <a:pPr algn="r"/>
            <a:r>
              <a:rPr lang="en-US" sz="2000" b="1" dirty="0" smtClean="0">
                <a:effectLst>
                  <a:outerShdw blurRad="38100" dist="38100" dir="2700000" algn="tl">
                    <a:srgbClr val="000000">
                      <a:alpha val="43137"/>
                    </a:srgbClr>
                  </a:outerShdw>
                </a:effectLst>
              </a:rPr>
              <a:t>Optional Functionality Added,</a:t>
            </a:r>
          </a:p>
          <a:p>
            <a:pPr algn="r"/>
            <a:r>
              <a:rPr lang="en-US" sz="2000" b="1" dirty="0" smtClean="0">
                <a:effectLst>
                  <a:outerShdw blurRad="38100" dist="38100" dir="2700000" algn="tl">
                    <a:srgbClr val="000000">
                      <a:alpha val="43137"/>
                    </a:srgbClr>
                  </a:outerShdw>
                </a:effectLst>
              </a:rPr>
              <a:t>Retest with Feature Tweaks</a:t>
            </a:r>
          </a:p>
        </p:txBody>
      </p:sp>
      <p:sp>
        <p:nvSpPr>
          <p:cNvPr id="37" name="Oval 36"/>
          <p:cNvSpPr/>
          <p:nvPr/>
        </p:nvSpPr>
        <p:spPr>
          <a:xfrm>
            <a:off x="8021096" y="1503904"/>
            <a:ext cx="381000" cy="381000"/>
          </a:xfrm>
          <a:prstGeom prst="ellipse">
            <a:avLst/>
          </a:prstGeom>
          <a:solidFill>
            <a:srgbClr val="FFFF00">
              <a:alpha val="45882"/>
            </a:srgb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descr="CornellLogo.jpg"/>
          <p:cNvPicPr>
            <a:picLocks noChangeAspect="1"/>
          </p:cNvPicPr>
          <p:nvPr/>
        </p:nvPicPr>
        <p:blipFill>
          <a:blip r:embed="rId4" cstate="print"/>
          <a:stretch>
            <a:fillRect/>
          </a:stretch>
        </p:blipFill>
        <p:spPr>
          <a:xfrm>
            <a:off x="8366591" y="399662"/>
            <a:ext cx="740085" cy="731579"/>
          </a:xfrm>
          <a:prstGeom prst="rect">
            <a:avLst/>
          </a:prstGeom>
        </p:spPr>
      </p:pic>
      <p:sp>
        <p:nvSpPr>
          <p:cNvPr id="42" name="TextBox 41"/>
          <p:cNvSpPr txBox="1"/>
          <p:nvPr/>
        </p:nvSpPr>
        <p:spPr>
          <a:xfrm>
            <a:off x="0" y="-22086"/>
            <a:ext cx="8053038" cy="707886"/>
          </a:xfrm>
          <a:prstGeom prst="rect">
            <a:avLst/>
          </a:prstGeom>
          <a:noFill/>
        </p:spPr>
        <p:txBody>
          <a:bodyPr wrap="none" rtlCol="0">
            <a:spAutoFit/>
          </a:bodyPr>
          <a:lstStyle/>
          <a:p>
            <a:r>
              <a:rPr lang="en-US" sz="4000" dirty="0" smtClean="0"/>
              <a:t>Performance Metric Achievement Log</a:t>
            </a:r>
            <a:endParaRPr lang="en-US" sz="4000" dirty="0"/>
          </a:p>
        </p:txBody>
      </p:sp>
      <p:cxnSp>
        <p:nvCxnSpPr>
          <p:cNvPr id="38" name="Straight Connector 37"/>
          <p:cNvCxnSpPr/>
          <p:nvPr/>
        </p:nvCxnSpPr>
        <p:spPr>
          <a:xfrm>
            <a:off x="1143000" y="1905000"/>
            <a:ext cx="73914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8524801" y="1677952"/>
            <a:ext cx="675185" cy="400110"/>
          </a:xfrm>
          <a:prstGeom prst="rect">
            <a:avLst/>
          </a:prstGeom>
          <a:noFill/>
        </p:spPr>
        <p:txBody>
          <a:bodyPr wrap="none" rtlCol="0">
            <a:spAutoFit/>
          </a:bodyPr>
          <a:lstStyle/>
          <a:p>
            <a:r>
              <a:rPr lang="en-US" sz="2000" b="1" dirty="0" smtClean="0">
                <a:solidFill>
                  <a:srgbClr val="00B050"/>
                </a:solidFill>
              </a:rPr>
              <a:t>Goal</a:t>
            </a:r>
            <a:endParaRPr lang="en-US" sz="2000" b="1" dirty="0">
              <a:solidFill>
                <a:srgbClr val="00B050"/>
              </a:solidFill>
            </a:endParaRPr>
          </a:p>
        </p:txBody>
      </p:sp>
      <p:cxnSp>
        <p:nvCxnSpPr>
          <p:cNvPr id="40" name="Straight Arrow Connector 39"/>
          <p:cNvCxnSpPr/>
          <p:nvPr/>
        </p:nvCxnSpPr>
        <p:spPr>
          <a:xfrm>
            <a:off x="6990304" y="1503904"/>
            <a:ext cx="914400" cy="15240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5-Point Star 16"/>
          <p:cNvSpPr/>
          <p:nvPr/>
        </p:nvSpPr>
        <p:spPr>
          <a:xfrm>
            <a:off x="7800393" y="1219200"/>
            <a:ext cx="847531" cy="847531"/>
          </a:xfrm>
          <a:prstGeom prst="star5">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0" y="657807"/>
            <a:ext cx="8382000" cy="228600"/>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hart 4"/>
          <p:cNvGraphicFramePr/>
          <p:nvPr/>
        </p:nvGraphicFramePr>
        <p:xfrm>
          <a:off x="618470" y="1295400"/>
          <a:ext cx="791593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rot="16200000">
            <a:off x="-1286826" y="3131702"/>
            <a:ext cx="3219984" cy="707886"/>
          </a:xfrm>
          <a:prstGeom prst="rect">
            <a:avLst/>
          </a:prstGeom>
          <a:noFill/>
        </p:spPr>
        <p:txBody>
          <a:bodyPr wrap="none" rtlCol="0">
            <a:spAutoFit/>
          </a:bodyPr>
          <a:lstStyle/>
          <a:p>
            <a:pPr algn="ctr"/>
            <a:r>
              <a:rPr lang="en-US" sz="2000" b="1" dirty="0" smtClean="0"/>
              <a:t>% of Maximum Performance</a:t>
            </a:r>
          </a:p>
          <a:p>
            <a:pPr algn="ctr"/>
            <a:r>
              <a:rPr lang="en-US" sz="2000" b="1" dirty="0" smtClean="0"/>
              <a:t> Metric Score Achieved</a:t>
            </a:r>
            <a:endParaRPr lang="en-US" sz="2000" b="1" dirty="0"/>
          </a:p>
        </p:txBody>
      </p:sp>
      <p:sp>
        <p:nvSpPr>
          <p:cNvPr id="7" name="TextBox 6"/>
          <p:cNvSpPr txBox="1"/>
          <p:nvPr/>
        </p:nvSpPr>
        <p:spPr>
          <a:xfrm>
            <a:off x="3449249" y="6488668"/>
            <a:ext cx="2746649" cy="400110"/>
          </a:xfrm>
          <a:prstGeom prst="rect">
            <a:avLst/>
          </a:prstGeom>
          <a:noFill/>
        </p:spPr>
        <p:txBody>
          <a:bodyPr wrap="none" rtlCol="0">
            <a:spAutoFit/>
          </a:bodyPr>
          <a:lstStyle/>
          <a:p>
            <a:pPr algn="ctr"/>
            <a:r>
              <a:rPr lang="en-US" sz="2000" b="1" dirty="0" smtClean="0"/>
              <a:t>Milestone Review Dates</a:t>
            </a:r>
            <a:endParaRPr lang="en-US" sz="2000" b="1" dirty="0"/>
          </a:p>
        </p:txBody>
      </p:sp>
      <p:pic>
        <p:nvPicPr>
          <p:cNvPr id="41" name="Picture 40" descr="CornellLogo.jpg"/>
          <p:cNvPicPr>
            <a:picLocks noChangeAspect="1"/>
          </p:cNvPicPr>
          <p:nvPr/>
        </p:nvPicPr>
        <p:blipFill>
          <a:blip r:embed="rId4" cstate="print"/>
          <a:stretch>
            <a:fillRect/>
          </a:stretch>
        </p:blipFill>
        <p:spPr>
          <a:xfrm>
            <a:off x="8366591" y="399662"/>
            <a:ext cx="740085" cy="731579"/>
          </a:xfrm>
          <a:prstGeom prst="rect">
            <a:avLst/>
          </a:prstGeom>
        </p:spPr>
      </p:pic>
      <p:sp>
        <p:nvSpPr>
          <p:cNvPr id="42" name="TextBox 41"/>
          <p:cNvSpPr txBox="1"/>
          <p:nvPr/>
        </p:nvSpPr>
        <p:spPr>
          <a:xfrm>
            <a:off x="0" y="-22086"/>
            <a:ext cx="8053038" cy="707886"/>
          </a:xfrm>
          <a:prstGeom prst="rect">
            <a:avLst/>
          </a:prstGeom>
          <a:noFill/>
        </p:spPr>
        <p:txBody>
          <a:bodyPr wrap="none" rtlCol="0">
            <a:spAutoFit/>
          </a:bodyPr>
          <a:lstStyle/>
          <a:p>
            <a:r>
              <a:rPr lang="en-US" sz="4000" dirty="0" smtClean="0"/>
              <a:t>Performance Metric Achievement Log</a:t>
            </a:r>
            <a:endParaRPr lang="en-US" sz="4000" dirty="0"/>
          </a:p>
        </p:txBody>
      </p:sp>
      <p:cxnSp>
        <p:nvCxnSpPr>
          <p:cNvPr id="15" name="Straight Connector 14"/>
          <p:cNvCxnSpPr/>
          <p:nvPr/>
        </p:nvCxnSpPr>
        <p:spPr>
          <a:xfrm>
            <a:off x="1143000" y="1905000"/>
            <a:ext cx="73914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524801" y="1677952"/>
            <a:ext cx="675185" cy="400110"/>
          </a:xfrm>
          <a:prstGeom prst="rect">
            <a:avLst/>
          </a:prstGeom>
          <a:noFill/>
        </p:spPr>
        <p:txBody>
          <a:bodyPr wrap="none" rtlCol="0">
            <a:spAutoFit/>
          </a:bodyPr>
          <a:lstStyle/>
          <a:p>
            <a:r>
              <a:rPr lang="en-US" sz="2000" b="1" dirty="0" smtClean="0">
                <a:solidFill>
                  <a:srgbClr val="00B050"/>
                </a:solidFill>
              </a:rPr>
              <a:t>Goal</a:t>
            </a:r>
            <a:endParaRPr lang="en-US" sz="2000" b="1" dirty="0">
              <a:solidFill>
                <a:srgbClr val="00B050"/>
              </a:solidFill>
            </a:endParaRPr>
          </a:p>
        </p:txBody>
      </p:sp>
      <p:sp>
        <p:nvSpPr>
          <p:cNvPr id="21" name="TextBox 20"/>
          <p:cNvSpPr txBox="1"/>
          <p:nvPr/>
        </p:nvSpPr>
        <p:spPr>
          <a:xfrm>
            <a:off x="6172200" y="3124200"/>
            <a:ext cx="2805768" cy="954107"/>
          </a:xfrm>
          <a:prstGeom prst="rect">
            <a:avLst/>
          </a:prstGeom>
          <a:noFill/>
        </p:spPr>
        <p:txBody>
          <a:bodyPr wrap="none" rtlCol="0">
            <a:spAutoFit/>
          </a:bodyPr>
          <a:lstStyle/>
          <a:p>
            <a:pPr algn="ctr"/>
            <a:r>
              <a:rPr lang="en-US" sz="2800" b="1" dirty="0" smtClean="0">
                <a:solidFill>
                  <a:srgbClr val="00B050"/>
                </a:solidFill>
                <a:effectLst>
                  <a:outerShdw blurRad="38100" dist="38100" dir="2700000" algn="tl">
                    <a:srgbClr val="000000">
                      <a:alpha val="43137"/>
                    </a:srgbClr>
                  </a:outerShdw>
                </a:effectLst>
              </a:rPr>
              <a:t>GOAL EXCEEDED!</a:t>
            </a:r>
          </a:p>
          <a:p>
            <a:pPr algn="ctr"/>
            <a:r>
              <a:rPr lang="en-US" sz="2800" b="1" dirty="0" smtClean="0">
                <a:solidFill>
                  <a:srgbClr val="00B050"/>
                </a:solidFill>
                <a:effectLst>
                  <a:outerShdw blurRad="38100" dist="38100" dir="2700000" algn="tl">
                    <a:srgbClr val="000000">
                      <a:alpha val="43137"/>
                    </a:srgbClr>
                  </a:outerShdw>
                </a:effectLst>
              </a:rPr>
              <a:t> 84% Max Score</a:t>
            </a:r>
            <a:endParaRPr lang="en-US" sz="2800" b="1" dirty="0">
              <a:solidFill>
                <a:srgbClr val="00B050"/>
              </a:solidFill>
              <a:effectLst>
                <a:outerShdw blurRad="38100" dist="38100" dir="2700000" algn="tl">
                  <a:srgbClr val="000000">
                    <a:alpha val="43137"/>
                  </a:srgbClr>
                </a:outerShdw>
              </a:effectLst>
            </a:endParaRPr>
          </a:p>
        </p:txBody>
      </p:sp>
      <p:cxnSp>
        <p:nvCxnSpPr>
          <p:cNvPr id="22" name="Straight Arrow Connector 21"/>
          <p:cNvCxnSpPr/>
          <p:nvPr/>
        </p:nvCxnSpPr>
        <p:spPr>
          <a:xfrm flipV="1">
            <a:off x="7696200" y="1981200"/>
            <a:ext cx="533400" cy="114300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57807"/>
            <a:ext cx="8382000" cy="228600"/>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CornellLogo.jpg"/>
          <p:cNvPicPr>
            <a:picLocks noChangeAspect="1"/>
          </p:cNvPicPr>
          <p:nvPr/>
        </p:nvPicPr>
        <p:blipFill>
          <a:blip r:embed="rId3" cstate="print"/>
          <a:stretch>
            <a:fillRect/>
          </a:stretch>
        </p:blipFill>
        <p:spPr>
          <a:xfrm>
            <a:off x="8366591" y="399662"/>
            <a:ext cx="740085" cy="731579"/>
          </a:xfrm>
          <a:prstGeom prst="rect">
            <a:avLst/>
          </a:prstGeom>
        </p:spPr>
      </p:pic>
      <p:sp>
        <p:nvSpPr>
          <p:cNvPr id="5" name="TextBox 4"/>
          <p:cNvSpPr txBox="1"/>
          <p:nvPr/>
        </p:nvSpPr>
        <p:spPr>
          <a:xfrm>
            <a:off x="0" y="-22086"/>
            <a:ext cx="8167685" cy="707886"/>
          </a:xfrm>
          <a:prstGeom prst="rect">
            <a:avLst/>
          </a:prstGeom>
          <a:noFill/>
        </p:spPr>
        <p:txBody>
          <a:bodyPr wrap="none" rtlCol="0">
            <a:spAutoFit/>
          </a:bodyPr>
          <a:lstStyle/>
          <a:p>
            <a:r>
              <a:rPr lang="en-US" sz="4000" dirty="0" smtClean="0"/>
              <a:t>Main Sensor Selection Decision Matrix</a:t>
            </a:r>
            <a:endParaRPr lang="en-US" sz="4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57807"/>
            <a:ext cx="8382000" cy="228600"/>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CornellLogo.jpg"/>
          <p:cNvPicPr>
            <a:picLocks noChangeAspect="1"/>
          </p:cNvPicPr>
          <p:nvPr/>
        </p:nvPicPr>
        <p:blipFill>
          <a:blip r:embed="rId3" cstate="print"/>
          <a:stretch>
            <a:fillRect/>
          </a:stretch>
        </p:blipFill>
        <p:spPr>
          <a:xfrm>
            <a:off x="8366591" y="399662"/>
            <a:ext cx="740085" cy="731579"/>
          </a:xfrm>
          <a:prstGeom prst="rect">
            <a:avLst/>
          </a:prstGeom>
        </p:spPr>
      </p:pic>
      <p:sp>
        <p:nvSpPr>
          <p:cNvPr id="5" name="TextBox 4"/>
          <p:cNvSpPr txBox="1"/>
          <p:nvPr/>
        </p:nvSpPr>
        <p:spPr>
          <a:xfrm>
            <a:off x="0" y="-22086"/>
            <a:ext cx="8167685" cy="707886"/>
          </a:xfrm>
          <a:prstGeom prst="rect">
            <a:avLst/>
          </a:prstGeom>
          <a:noFill/>
        </p:spPr>
        <p:txBody>
          <a:bodyPr wrap="none" rtlCol="0">
            <a:spAutoFit/>
          </a:bodyPr>
          <a:lstStyle/>
          <a:p>
            <a:r>
              <a:rPr lang="en-US" sz="4000" dirty="0" smtClean="0"/>
              <a:t>Main Sensor Selection Decision Matrix</a:t>
            </a:r>
            <a:endParaRPr lang="en-US" sz="4000" dirty="0"/>
          </a:p>
        </p:txBody>
      </p:sp>
      <p:sp>
        <p:nvSpPr>
          <p:cNvPr id="6" name="TextBox 5"/>
          <p:cNvSpPr txBox="1"/>
          <p:nvPr/>
        </p:nvSpPr>
        <p:spPr>
          <a:xfrm>
            <a:off x="1371600" y="6553200"/>
            <a:ext cx="6387069" cy="369332"/>
          </a:xfrm>
          <a:prstGeom prst="rect">
            <a:avLst/>
          </a:prstGeom>
          <a:noFill/>
        </p:spPr>
        <p:txBody>
          <a:bodyPr wrap="none" rtlCol="0">
            <a:spAutoFit/>
          </a:bodyPr>
          <a:lstStyle/>
          <a:p>
            <a:r>
              <a:rPr lang="en-US" i="1" dirty="0" smtClean="0"/>
              <a:t>* Full matrix with attribute values available in Appendix D of repot</a:t>
            </a:r>
            <a:endParaRPr lang="en-US" i="1" dirty="0"/>
          </a:p>
        </p:txBody>
      </p:sp>
      <p:graphicFrame>
        <p:nvGraphicFramePr>
          <p:cNvPr id="8" name="Table 7"/>
          <p:cNvGraphicFramePr>
            <a:graphicFrameLocks noGrp="1"/>
          </p:cNvGraphicFramePr>
          <p:nvPr/>
        </p:nvGraphicFramePr>
        <p:xfrm>
          <a:off x="655357" y="838200"/>
          <a:ext cx="7726643" cy="5297050"/>
        </p:xfrm>
        <a:graphic>
          <a:graphicData uri="http://schemas.openxmlformats.org/drawingml/2006/table">
            <a:tbl>
              <a:tblPr/>
              <a:tblGrid>
                <a:gridCol w="424526">
                  <a:extLst>
                    <a:ext uri="{9D8B030D-6E8A-4147-A177-3AD203B41FA5}">
                      <a16:colId xmlns:a16="http://schemas.microsoft.com/office/drawing/2014/main" val="20000"/>
                    </a:ext>
                  </a:extLst>
                </a:gridCol>
                <a:gridCol w="2406842">
                  <a:extLst>
                    <a:ext uri="{9D8B030D-6E8A-4147-A177-3AD203B41FA5}">
                      <a16:colId xmlns:a16="http://schemas.microsoft.com/office/drawing/2014/main" val="20001"/>
                    </a:ext>
                  </a:extLst>
                </a:gridCol>
                <a:gridCol w="979055">
                  <a:extLst>
                    <a:ext uri="{9D8B030D-6E8A-4147-A177-3AD203B41FA5}">
                      <a16:colId xmlns:a16="http://schemas.microsoft.com/office/drawing/2014/main" val="20002"/>
                    </a:ext>
                  </a:extLst>
                </a:gridCol>
                <a:gridCol w="979055">
                  <a:extLst>
                    <a:ext uri="{9D8B030D-6E8A-4147-A177-3AD203B41FA5}">
                      <a16:colId xmlns:a16="http://schemas.microsoft.com/office/drawing/2014/main" val="20003"/>
                    </a:ext>
                  </a:extLst>
                </a:gridCol>
                <a:gridCol w="979055">
                  <a:extLst>
                    <a:ext uri="{9D8B030D-6E8A-4147-A177-3AD203B41FA5}">
                      <a16:colId xmlns:a16="http://schemas.microsoft.com/office/drawing/2014/main" val="20004"/>
                    </a:ext>
                  </a:extLst>
                </a:gridCol>
                <a:gridCol w="979055">
                  <a:extLst>
                    <a:ext uri="{9D8B030D-6E8A-4147-A177-3AD203B41FA5}">
                      <a16:colId xmlns:a16="http://schemas.microsoft.com/office/drawing/2014/main" val="20005"/>
                    </a:ext>
                  </a:extLst>
                </a:gridCol>
                <a:gridCol w="979055">
                  <a:extLst>
                    <a:ext uri="{9D8B030D-6E8A-4147-A177-3AD203B41FA5}">
                      <a16:colId xmlns:a16="http://schemas.microsoft.com/office/drawing/2014/main" val="20006"/>
                    </a:ext>
                  </a:extLst>
                </a:gridCol>
              </a:tblGrid>
              <a:tr h="893387">
                <a:tc>
                  <a:txBody>
                    <a:bodyPr/>
                    <a:lstStyle/>
                    <a:p>
                      <a:pPr algn="ctr" fontAlgn="b"/>
                      <a:r>
                        <a:rPr lang="en-US" sz="1800" b="1" i="0" u="none" strike="noStrike" dirty="0" smtClean="0">
                          <a:solidFill>
                            <a:srgbClr val="000000"/>
                          </a:solidFill>
                          <a:latin typeface="Calibri"/>
                        </a:rPr>
                        <a:t>Wt.</a:t>
                      </a:r>
                      <a:endParaRPr lang="en-US" sz="1800" b="1" i="0" u="none" strike="noStrike" dirty="0">
                        <a:solidFill>
                          <a:srgbClr val="000000"/>
                        </a:solidFill>
                        <a:latin typeface="Calibri"/>
                      </a:endParaRP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Attributes</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Popular Sensor 1</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Popular Sensor 2</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Unusual Find</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smtClean="0">
                          <a:solidFill>
                            <a:srgbClr val="000000"/>
                          </a:solidFill>
                          <a:latin typeface="Calibri"/>
                        </a:rPr>
                        <a:t>Reliable </a:t>
                      </a:r>
                      <a:r>
                        <a:rPr lang="en-US" sz="1800" b="1" i="0" u="none" strike="noStrike" dirty="0">
                          <a:solidFill>
                            <a:srgbClr val="000000"/>
                          </a:solidFill>
                          <a:latin typeface="Calibri"/>
                        </a:rPr>
                        <a:t>Company</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Likely Audience Favorite</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3716">
                <a:tc>
                  <a:txBody>
                    <a:bodyPr/>
                    <a:lstStyle/>
                    <a:p>
                      <a:pPr algn="ctr" fontAlgn="b"/>
                      <a:r>
                        <a:rPr lang="en-US" sz="1800" b="0" i="0" u="none" strike="noStrike" dirty="0">
                          <a:solidFill>
                            <a:srgbClr val="000000"/>
                          </a:solidFill>
                          <a:latin typeface="Calibri"/>
                        </a:rPr>
                        <a:t>5</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a:solidFill>
                            <a:srgbClr val="000000"/>
                          </a:solidFill>
                          <a:latin typeface="Calibri"/>
                        </a:rPr>
                        <a:t>Power Consumption</a:t>
                      </a:r>
                    </a:p>
                  </a:txBody>
                  <a:tcPr marL="12238" marR="12238" marT="12238"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293716">
                <a:tc>
                  <a:txBody>
                    <a:bodyPr/>
                    <a:lstStyle/>
                    <a:p>
                      <a:pPr algn="ctr" fontAlgn="b"/>
                      <a:r>
                        <a:rPr lang="en-US" sz="1800" b="0" i="0" u="none" strike="noStrike" dirty="0">
                          <a:solidFill>
                            <a:srgbClr val="000000"/>
                          </a:solidFill>
                          <a:latin typeface="Calibri"/>
                        </a:rPr>
                        <a:t>3</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Commincation Rate</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293716">
                <a:tc>
                  <a:txBody>
                    <a:bodyPr/>
                    <a:lstStyle/>
                    <a:p>
                      <a:pPr algn="ctr" fontAlgn="b"/>
                      <a:r>
                        <a:rPr lang="en-US" sz="1800" b="0" i="0" u="none" strike="noStrike" dirty="0">
                          <a:solidFill>
                            <a:srgbClr val="000000"/>
                          </a:solidFill>
                          <a:latin typeface="Calibri"/>
                        </a:rPr>
                        <a:t>1</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Weight</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293716">
                <a:tc>
                  <a:txBody>
                    <a:bodyPr/>
                    <a:lstStyle/>
                    <a:p>
                      <a:pPr algn="ctr" fontAlgn="b"/>
                      <a:r>
                        <a:rPr lang="en-US" sz="1800" b="0" i="0" u="none" strike="noStrike" dirty="0">
                          <a:solidFill>
                            <a:srgbClr val="000000"/>
                          </a:solidFill>
                          <a:latin typeface="Calibri"/>
                        </a:rPr>
                        <a:t>2</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Footprint</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293716">
                <a:tc>
                  <a:txBody>
                    <a:bodyPr/>
                    <a:lstStyle/>
                    <a:p>
                      <a:pPr algn="ctr" fontAlgn="b"/>
                      <a:r>
                        <a:rPr lang="en-US" sz="1800" b="0" i="0" u="none" strike="noStrike" dirty="0">
                          <a:solidFill>
                            <a:srgbClr val="000000"/>
                          </a:solidFill>
                          <a:latin typeface="Calibri"/>
                        </a:rPr>
                        <a:t>3</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Ease of Use</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293716">
                <a:tc>
                  <a:txBody>
                    <a:bodyPr/>
                    <a:lstStyle/>
                    <a:p>
                      <a:pPr algn="ctr" fontAlgn="b"/>
                      <a:r>
                        <a:rPr lang="en-US" sz="1800" b="0" i="0" u="none" strike="noStrike" dirty="0">
                          <a:solidFill>
                            <a:srgbClr val="000000"/>
                          </a:solidFill>
                          <a:latin typeface="Calibri"/>
                        </a:rPr>
                        <a:t>4</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Assoc. Programming Req.</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293716">
                <a:tc>
                  <a:txBody>
                    <a:bodyPr/>
                    <a:lstStyle/>
                    <a:p>
                      <a:pPr algn="ctr" fontAlgn="b"/>
                      <a:r>
                        <a:rPr lang="en-US" sz="1800" b="0" i="0" u="none" strike="noStrike" dirty="0">
                          <a:solidFill>
                            <a:srgbClr val="000000"/>
                          </a:solidFill>
                          <a:latin typeface="Calibri"/>
                        </a:rPr>
                        <a:t>4</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Ease of Calibration</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293716">
                <a:tc>
                  <a:txBody>
                    <a:bodyPr/>
                    <a:lstStyle/>
                    <a:p>
                      <a:pPr algn="ctr" fontAlgn="b"/>
                      <a:r>
                        <a:rPr lang="en-US" sz="1800" b="0" i="0" u="none" strike="noStrike" dirty="0">
                          <a:solidFill>
                            <a:srgbClr val="000000"/>
                          </a:solidFill>
                          <a:latin typeface="Calibri"/>
                        </a:rPr>
                        <a:t>2</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Availability</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8"/>
                  </a:ext>
                </a:extLst>
              </a:tr>
              <a:tr h="119841">
                <a:tc>
                  <a:txBody>
                    <a:bodyPr/>
                    <a:lstStyle/>
                    <a:p>
                      <a:pPr algn="ctr" fontAlgn="b"/>
                      <a:endParaRPr lang="en-US" sz="1800" b="0" i="0" u="none" strike="noStrike" dirty="0">
                        <a:solidFill>
                          <a:srgbClr val="000000"/>
                        </a:solidFill>
                        <a:latin typeface="Calibri"/>
                      </a:endParaRP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800" b="0" i="0" u="none" strike="noStrike" dirty="0">
                        <a:solidFill>
                          <a:srgbClr val="000000"/>
                        </a:solidFill>
                        <a:latin typeface="Calibri"/>
                      </a:endParaRP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solidFill>
                      <a:srgbClr val="D8D8D8"/>
                    </a:solidFill>
                  </a:tcPr>
                </a:tc>
                <a:extLst>
                  <a:ext uri="{0D108BD9-81ED-4DB2-BD59-A6C34878D82A}">
                    <a16:rowId xmlns:a16="http://schemas.microsoft.com/office/drawing/2014/main" val="10009"/>
                  </a:ext>
                </a:extLst>
              </a:tr>
              <a:tr h="293716">
                <a:tc>
                  <a:txBody>
                    <a:bodyPr/>
                    <a:lstStyle/>
                    <a:p>
                      <a:pPr algn="ctr" fontAlgn="b"/>
                      <a:r>
                        <a:rPr lang="en-US" sz="1800" b="0" i="0" u="none" strike="noStrike" dirty="0">
                          <a:solidFill>
                            <a:srgbClr val="000000"/>
                          </a:solidFill>
                          <a:latin typeface="Calibri"/>
                        </a:rPr>
                        <a:t>4</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dirty="0">
                          <a:solidFill>
                            <a:srgbClr val="000000"/>
                          </a:solidFill>
                          <a:latin typeface="Calibri"/>
                        </a:rPr>
                        <a:t>Noise Sensitivity</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0"/>
                  </a:ext>
                </a:extLst>
              </a:tr>
              <a:tr h="293716">
                <a:tc>
                  <a:txBody>
                    <a:bodyPr/>
                    <a:lstStyle/>
                    <a:p>
                      <a:pPr algn="ctr" fontAlgn="b"/>
                      <a:r>
                        <a:rPr lang="en-US" sz="1800" b="0" i="0" u="none" strike="noStrike" dirty="0">
                          <a:solidFill>
                            <a:srgbClr val="000000"/>
                          </a:solidFill>
                          <a:latin typeface="Calibri"/>
                        </a:rPr>
                        <a:t>3</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Accuracy</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1"/>
                  </a:ext>
                </a:extLst>
              </a:tr>
              <a:tr h="293716">
                <a:tc>
                  <a:txBody>
                    <a:bodyPr/>
                    <a:lstStyle/>
                    <a:p>
                      <a:pPr algn="ctr" fontAlgn="b"/>
                      <a:r>
                        <a:rPr lang="en-US" sz="1800" b="0" i="0" u="none" strike="noStrike" dirty="0">
                          <a:solidFill>
                            <a:srgbClr val="000000"/>
                          </a:solidFill>
                          <a:latin typeface="Calibri"/>
                        </a:rPr>
                        <a:t>5</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Precision</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2"/>
                  </a:ext>
                </a:extLst>
              </a:tr>
              <a:tr h="293716">
                <a:tc>
                  <a:txBody>
                    <a:bodyPr/>
                    <a:lstStyle/>
                    <a:p>
                      <a:pPr algn="ctr" fontAlgn="b"/>
                      <a:r>
                        <a:rPr lang="en-US" sz="1800" b="0" i="0" u="none" strike="noStrike" dirty="0">
                          <a:solidFill>
                            <a:srgbClr val="000000"/>
                          </a:solidFill>
                          <a:latin typeface="Calibri"/>
                        </a:rPr>
                        <a:t>3</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Cost</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3"/>
                  </a:ext>
                </a:extLst>
              </a:tr>
              <a:tr h="281478">
                <a:tc>
                  <a:txBody>
                    <a:bodyPr/>
                    <a:lstStyle/>
                    <a:p>
                      <a:pPr algn="ctr" fontAlgn="b"/>
                      <a:r>
                        <a:rPr lang="en-US" sz="1800" b="0" i="0" u="none" strike="noStrike" dirty="0">
                          <a:solidFill>
                            <a:srgbClr val="000000"/>
                          </a:solidFill>
                          <a:latin typeface="Calibri"/>
                        </a:rPr>
                        <a:t> </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 </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solidFill>
                      <a:srgbClr val="BFBFBF"/>
                    </a:solidFill>
                  </a:tcPr>
                </a:tc>
                <a:tc>
                  <a:txBody>
                    <a:bodyPr/>
                    <a:lstStyle/>
                    <a:p>
                      <a:pPr algn="l" fontAlgn="b"/>
                      <a:endParaRPr lang="en-US" sz="1800" b="0" i="0" u="none" strike="noStrike">
                        <a:solidFill>
                          <a:srgbClr val="000000"/>
                        </a:solidFill>
                        <a:latin typeface="Calibri"/>
                      </a:endParaRPr>
                    </a:p>
                  </a:txBody>
                  <a:tcPr marL="12238" marR="12238" marT="12238" marB="0" anchor="b">
                    <a:lnL>
                      <a:noFill/>
                    </a:lnL>
                    <a:lnR>
                      <a:noFill/>
                    </a:lnR>
                    <a:lnT>
                      <a:noFill/>
                    </a:lnT>
                    <a:lnB>
                      <a:noFill/>
                    </a:lnB>
                    <a:solidFill>
                      <a:srgbClr val="BFBFBF"/>
                    </a:solidFill>
                  </a:tcPr>
                </a:tc>
                <a:tc>
                  <a:txBody>
                    <a:bodyPr/>
                    <a:lstStyle/>
                    <a:p>
                      <a:pPr algn="l" fontAlgn="b"/>
                      <a:endParaRPr lang="en-US" sz="1800" b="0" i="0" u="none" strike="noStrike">
                        <a:solidFill>
                          <a:srgbClr val="000000"/>
                        </a:solidFill>
                        <a:latin typeface="Calibri"/>
                      </a:endParaRPr>
                    </a:p>
                  </a:txBody>
                  <a:tcPr marL="12238" marR="12238" marT="12238" marB="0" anchor="b">
                    <a:lnL>
                      <a:noFill/>
                    </a:lnL>
                    <a:lnR>
                      <a:noFill/>
                    </a:lnR>
                    <a:lnT>
                      <a:noFill/>
                    </a:lnT>
                    <a:lnB>
                      <a:noFill/>
                    </a:lnB>
                    <a:solidFill>
                      <a:srgbClr val="BFBFBF"/>
                    </a:solidFill>
                  </a:tcPr>
                </a:tc>
                <a:tc>
                  <a:txBody>
                    <a:bodyPr/>
                    <a:lstStyle/>
                    <a:p>
                      <a:pPr algn="l" fontAlgn="b"/>
                      <a:endParaRPr lang="en-US" sz="1800" b="0" i="0" u="none" strike="noStrike">
                        <a:solidFill>
                          <a:srgbClr val="000000"/>
                        </a:solidFill>
                        <a:latin typeface="Calibri"/>
                      </a:endParaRPr>
                    </a:p>
                  </a:txBody>
                  <a:tcPr marL="12238" marR="12238" marT="12238" marB="0" anchor="b">
                    <a:lnL>
                      <a:noFill/>
                    </a:lnL>
                    <a:lnR>
                      <a:noFill/>
                    </a:lnR>
                    <a:lnT>
                      <a:noFill/>
                    </a:lnT>
                    <a:lnB>
                      <a:noFill/>
                    </a:lnB>
                    <a:solidFill>
                      <a:srgbClr val="BFBFBF"/>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solidFill>
                      <a:srgbClr val="BFBFBF"/>
                    </a:solidFill>
                  </a:tcPr>
                </a:tc>
                <a:tc>
                  <a:txBody>
                    <a:bodyPr/>
                    <a:lstStyle/>
                    <a:p>
                      <a:pPr algn="l" fontAlgn="b"/>
                      <a:endParaRPr lang="en-US" sz="1800" b="0" i="0" u="none" strike="noStrike">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10014"/>
                  </a:ext>
                </a:extLst>
              </a:tr>
              <a:tr h="305955">
                <a:tc>
                  <a:txBody>
                    <a:bodyPr/>
                    <a:lstStyle/>
                    <a:p>
                      <a:pPr algn="ctr" fontAlgn="b"/>
                      <a:r>
                        <a:rPr lang="en-US" sz="1800" b="0" i="0" u="none" strike="noStrike" dirty="0">
                          <a:solidFill>
                            <a:srgbClr val="000000"/>
                          </a:solidFill>
                          <a:latin typeface="Calibri"/>
                        </a:rPr>
                        <a:t> </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Total Weighted Score</a:t>
                      </a:r>
                    </a:p>
                  </a:txBody>
                  <a:tcPr marL="12238" marR="12238" marT="12238"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endParaRPr lang="en-US" sz="1800" b="1" i="0" u="none" strike="noStrike" dirty="0">
                        <a:solidFill>
                          <a:srgbClr val="000000"/>
                        </a:solidFill>
                        <a:latin typeface="Calibri"/>
                      </a:endParaRP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endParaRPr lang="en-US" sz="1800" b="1" i="0" u="none" strike="noStrike" dirty="0">
                        <a:solidFill>
                          <a:srgbClr val="000000"/>
                        </a:solidFill>
                        <a:latin typeface="Calibri"/>
                      </a:endParaRP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endParaRPr lang="en-US" sz="1800" b="1" i="0" u="none" strike="noStrike" dirty="0">
                        <a:solidFill>
                          <a:srgbClr val="000000"/>
                        </a:solidFill>
                        <a:latin typeface="Calibri"/>
                      </a:endParaRP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endParaRPr lang="en-US" sz="1800" b="1" i="0" u="none" strike="noStrike" dirty="0">
                        <a:solidFill>
                          <a:srgbClr val="000000"/>
                        </a:solidFill>
                        <a:latin typeface="Calibri"/>
                      </a:endParaRP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endParaRPr lang="en-US" sz="1800" b="1" i="0" u="none" strike="noStrike" dirty="0">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57807"/>
            <a:ext cx="8382000" cy="228600"/>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CornellLogo.jpg"/>
          <p:cNvPicPr>
            <a:picLocks noChangeAspect="1"/>
          </p:cNvPicPr>
          <p:nvPr/>
        </p:nvPicPr>
        <p:blipFill>
          <a:blip r:embed="rId3" cstate="print"/>
          <a:stretch>
            <a:fillRect/>
          </a:stretch>
        </p:blipFill>
        <p:spPr>
          <a:xfrm>
            <a:off x="8366591" y="399662"/>
            <a:ext cx="740085" cy="731579"/>
          </a:xfrm>
          <a:prstGeom prst="rect">
            <a:avLst/>
          </a:prstGeom>
        </p:spPr>
      </p:pic>
      <p:sp>
        <p:nvSpPr>
          <p:cNvPr id="5" name="TextBox 4"/>
          <p:cNvSpPr txBox="1"/>
          <p:nvPr/>
        </p:nvSpPr>
        <p:spPr>
          <a:xfrm>
            <a:off x="0" y="-22086"/>
            <a:ext cx="8167685" cy="707886"/>
          </a:xfrm>
          <a:prstGeom prst="rect">
            <a:avLst/>
          </a:prstGeom>
          <a:noFill/>
        </p:spPr>
        <p:txBody>
          <a:bodyPr wrap="none" rtlCol="0">
            <a:spAutoFit/>
          </a:bodyPr>
          <a:lstStyle/>
          <a:p>
            <a:r>
              <a:rPr lang="en-US" sz="4000" dirty="0" smtClean="0"/>
              <a:t>Main Sensor Selection Decision Matrix</a:t>
            </a:r>
            <a:endParaRPr lang="en-US" sz="4000" dirty="0"/>
          </a:p>
        </p:txBody>
      </p:sp>
      <p:sp>
        <p:nvSpPr>
          <p:cNvPr id="6" name="TextBox 5"/>
          <p:cNvSpPr txBox="1"/>
          <p:nvPr/>
        </p:nvSpPr>
        <p:spPr>
          <a:xfrm>
            <a:off x="1371600" y="6553200"/>
            <a:ext cx="6387069" cy="369332"/>
          </a:xfrm>
          <a:prstGeom prst="rect">
            <a:avLst/>
          </a:prstGeom>
          <a:noFill/>
        </p:spPr>
        <p:txBody>
          <a:bodyPr wrap="none" rtlCol="0">
            <a:spAutoFit/>
          </a:bodyPr>
          <a:lstStyle/>
          <a:p>
            <a:r>
              <a:rPr lang="en-US" i="1" dirty="0" smtClean="0"/>
              <a:t>* Full matrix with attribute values available in Appendix D of repot</a:t>
            </a:r>
            <a:endParaRPr lang="en-US" i="1" dirty="0"/>
          </a:p>
        </p:txBody>
      </p:sp>
      <p:graphicFrame>
        <p:nvGraphicFramePr>
          <p:cNvPr id="8" name="Table 7"/>
          <p:cNvGraphicFramePr>
            <a:graphicFrameLocks noGrp="1"/>
          </p:cNvGraphicFramePr>
          <p:nvPr/>
        </p:nvGraphicFramePr>
        <p:xfrm>
          <a:off x="655357" y="838200"/>
          <a:ext cx="7726643" cy="5297050"/>
        </p:xfrm>
        <a:graphic>
          <a:graphicData uri="http://schemas.openxmlformats.org/drawingml/2006/table">
            <a:tbl>
              <a:tblPr/>
              <a:tblGrid>
                <a:gridCol w="424526">
                  <a:extLst>
                    <a:ext uri="{9D8B030D-6E8A-4147-A177-3AD203B41FA5}">
                      <a16:colId xmlns:a16="http://schemas.microsoft.com/office/drawing/2014/main" val="20000"/>
                    </a:ext>
                  </a:extLst>
                </a:gridCol>
                <a:gridCol w="2406842">
                  <a:extLst>
                    <a:ext uri="{9D8B030D-6E8A-4147-A177-3AD203B41FA5}">
                      <a16:colId xmlns:a16="http://schemas.microsoft.com/office/drawing/2014/main" val="20001"/>
                    </a:ext>
                  </a:extLst>
                </a:gridCol>
                <a:gridCol w="979055">
                  <a:extLst>
                    <a:ext uri="{9D8B030D-6E8A-4147-A177-3AD203B41FA5}">
                      <a16:colId xmlns:a16="http://schemas.microsoft.com/office/drawing/2014/main" val="20002"/>
                    </a:ext>
                  </a:extLst>
                </a:gridCol>
                <a:gridCol w="979055">
                  <a:extLst>
                    <a:ext uri="{9D8B030D-6E8A-4147-A177-3AD203B41FA5}">
                      <a16:colId xmlns:a16="http://schemas.microsoft.com/office/drawing/2014/main" val="20003"/>
                    </a:ext>
                  </a:extLst>
                </a:gridCol>
                <a:gridCol w="979055">
                  <a:extLst>
                    <a:ext uri="{9D8B030D-6E8A-4147-A177-3AD203B41FA5}">
                      <a16:colId xmlns:a16="http://schemas.microsoft.com/office/drawing/2014/main" val="20004"/>
                    </a:ext>
                  </a:extLst>
                </a:gridCol>
                <a:gridCol w="979055">
                  <a:extLst>
                    <a:ext uri="{9D8B030D-6E8A-4147-A177-3AD203B41FA5}">
                      <a16:colId xmlns:a16="http://schemas.microsoft.com/office/drawing/2014/main" val="20005"/>
                    </a:ext>
                  </a:extLst>
                </a:gridCol>
                <a:gridCol w="979055">
                  <a:extLst>
                    <a:ext uri="{9D8B030D-6E8A-4147-A177-3AD203B41FA5}">
                      <a16:colId xmlns:a16="http://schemas.microsoft.com/office/drawing/2014/main" val="20006"/>
                    </a:ext>
                  </a:extLst>
                </a:gridCol>
              </a:tblGrid>
              <a:tr h="893387">
                <a:tc>
                  <a:txBody>
                    <a:bodyPr/>
                    <a:lstStyle/>
                    <a:p>
                      <a:pPr algn="ctr" fontAlgn="b"/>
                      <a:r>
                        <a:rPr lang="en-US" sz="1800" b="1" i="0" u="none" strike="noStrike" dirty="0" smtClean="0">
                          <a:solidFill>
                            <a:srgbClr val="000000"/>
                          </a:solidFill>
                          <a:latin typeface="Calibri"/>
                        </a:rPr>
                        <a:t>Wt.</a:t>
                      </a:r>
                      <a:endParaRPr lang="en-US" sz="1800" b="1" i="0" u="none" strike="noStrike" dirty="0">
                        <a:solidFill>
                          <a:srgbClr val="000000"/>
                        </a:solidFill>
                        <a:latin typeface="Calibri"/>
                      </a:endParaRP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solidFill>
                            <a:srgbClr val="000000"/>
                          </a:solidFill>
                          <a:latin typeface="Calibri"/>
                        </a:rPr>
                        <a:t>Attributes</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solidFill>
                            <a:srgbClr val="000000"/>
                          </a:solidFill>
                          <a:latin typeface="Calibri"/>
                        </a:rPr>
                        <a:t>Popular Sensor 1</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Popular Sensor 2</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Unusual Find</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smtClean="0">
                          <a:solidFill>
                            <a:srgbClr val="000000"/>
                          </a:solidFill>
                          <a:latin typeface="Calibri"/>
                        </a:rPr>
                        <a:t>Reliable </a:t>
                      </a:r>
                      <a:r>
                        <a:rPr lang="en-US" sz="1800" b="1" i="0" u="none" strike="noStrike" dirty="0">
                          <a:solidFill>
                            <a:srgbClr val="000000"/>
                          </a:solidFill>
                          <a:latin typeface="Calibri"/>
                        </a:rPr>
                        <a:t>Company</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Likely Audience Favorite</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3716">
                <a:tc>
                  <a:txBody>
                    <a:bodyPr/>
                    <a:lstStyle/>
                    <a:p>
                      <a:pPr algn="ctr" fontAlgn="b"/>
                      <a:r>
                        <a:rPr lang="en-US" sz="1800" b="0" i="0" u="none" strike="noStrike" dirty="0">
                          <a:solidFill>
                            <a:srgbClr val="000000"/>
                          </a:solidFill>
                          <a:latin typeface="Calibri"/>
                        </a:rPr>
                        <a:t>5</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a:solidFill>
                            <a:srgbClr val="000000"/>
                          </a:solidFill>
                          <a:latin typeface="Calibri"/>
                        </a:rPr>
                        <a:t>Power Consumption</a:t>
                      </a:r>
                    </a:p>
                  </a:txBody>
                  <a:tcPr marL="12238" marR="12238" marT="12238"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293716">
                <a:tc>
                  <a:txBody>
                    <a:bodyPr/>
                    <a:lstStyle/>
                    <a:p>
                      <a:pPr algn="ctr" fontAlgn="b"/>
                      <a:r>
                        <a:rPr lang="en-US" sz="1800" b="0" i="0" u="none" strike="noStrike" dirty="0">
                          <a:solidFill>
                            <a:srgbClr val="000000"/>
                          </a:solidFill>
                          <a:latin typeface="Calibri"/>
                        </a:rPr>
                        <a:t>3</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Commincation Rate</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293716">
                <a:tc>
                  <a:txBody>
                    <a:bodyPr/>
                    <a:lstStyle/>
                    <a:p>
                      <a:pPr algn="ctr" fontAlgn="b"/>
                      <a:r>
                        <a:rPr lang="en-US" sz="1800" b="0" i="0" u="none" strike="noStrike" dirty="0">
                          <a:solidFill>
                            <a:srgbClr val="000000"/>
                          </a:solidFill>
                          <a:latin typeface="Calibri"/>
                        </a:rPr>
                        <a:t>1</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Weight</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293716">
                <a:tc>
                  <a:txBody>
                    <a:bodyPr/>
                    <a:lstStyle/>
                    <a:p>
                      <a:pPr algn="ctr" fontAlgn="b"/>
                      <a:r>
                        <a:rPr lang="en-US" sz="1800" b="0" i="0" u="none" strike="noStrike" dirty="0">
                          <a:solidFill>
                            <a:srgbClr val="000000"/>
                          </a:solidFill>
                          <a:latin typeface="Calibri"/>
                        </a:rPr>
                        <a:t>2</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Footprint</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293716">
                <a:tc>
                  <a:txBody>
                    <a:bodyPr/>
                    <a:lstStyle/>
                    <a:p>
                      <a:pPr algn="ctr" fontAlgn="b"/>
                      <a:r>
                        <a:rPr lang="en-US" sz="1800" b="0" i="0" u="none" strike="noStrike" dirty="0">
                          <a:solidFill>
                            <a:srgbClr val="000000"/>
                          </a:solidFill>
                          <a:latin typeface="Calibri"/>
                        </a:rPr>
                        <a:t>3</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Ease of Use</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293716">
                <a:tc>
                  <a:txBody>
                    <a:bodyPr/>
                    <a:lstStyle/>
                    <a:p>
                      <a:pPr algn="ctr" fontAlgn="b"/>
                      <a:r>
                        <a:rPr lang="en-US" sz="1800" b="0" i="0" u="none" strike="noStrike" dirty="0">
                          <a:solidFill>
                            <a:srgbClr val="000000"/>
                          </a:solidFill>
                          <a:latin typeface="Calibri"/>
                        </a:rPr>
                        <a:t>4</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Assoc. Programming Req.</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293716">
                <a:tc>
                  <a:txBody>
                    <a:bodyPr/>
                    <a:lstStyle/>
                    <a:p>
                      <a:pPr algn="ctr" fontAlgn="b"/>
                      <a:r>
                        <a:rPr lang="en-US" sz="1800" b="0" i="0" u="none" strike="noStrike" dirty="0">
                          <a:solidFill>
                            <a:srgbClr val="000000"/>
                          </a:solidFill>
                          <a:latin typeface="Calibri"/>
                        </a:rPr>
                        <a:t>4</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Ease of Calibration</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293716">
                <a:tc>
                  <a:txBody>
                    <a:bodyPr/>
                    <a:lstStyle/>
                    <a:p>
                      <a:pPr algn="ctr" fontAlgn="b"/>
                      <a:r>
                        <a:rPr lang="en-US" sz="1800" b="0" i="0" u="none" strike="noStrike" dirty="0">
                          <a:solidFill>
                            <a:srgbClr val="000000"/>
                          </a:solidFill>
                          <a:latin typeface="Calibri"/>
                        </a:rPr>
                        <a:t>2</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Availability</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8"/>
                  </a:ext>
                </a:extLst>
              </a:tr>
              <a:tr h="119841">
                <a:tc>
                  <a:txBody>
                    <a:bodyPr/>
                    <a:lstStyle/>
                    <a:p>
                      <a:pPr algn="ctr" fontAlgn="b"/>
                      <a:endParaRPr lang="en-US" sz="1800" b="0" i="0" u="none" strike="noStrike" dirty="0">
                        <a:solidFill>
                          <a:srgbClr val="000000"/>
                        </a:solidFill>
                        <a:latin typeface="Calibri"/>
                      </a:endParaRP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800" b="0" i="0" u="none" strike="noStrike" dirty="0">
                        <a:solidFill>
                          <a:srgbClr val="000000"/>
                        </a:solidFill>
                        <a:latin typeface="Calibri"/>
                      </a:endParaRP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solidFill>
                      <a:srgbClr val="D8D8D8"/>
                    </a:solidFill>
                  </a:tcPr>
                </a:tc>
                <a:extLst>
                  <a:ext uri="{0D108BD9-81ED-4DB2-BD59-A6C34878D82A}">
                    <a16:rowId xmlns:a16="http://schemas.microsoft.com/office/drawing/2014/main" val="10009"/>
                  </a:ext>
                </a:extLst>
              </a:tr>
              <a:tr h="293716">
                <a:tc>
                  <a:txBody>
                    <a:bodyPr/>
                    <a:lstStyle/>
                    <a:p>
                      <a:pPr algn="ctr" fontAlgn="b"/>
                      <a:r>
                        <a:rPr lang="en-US" sz="1800" b="0" i="0" u="none" strike="noStrike" dirty="0">
                          <a:solidFill>
                            <a:srgbClr val="000000"/>
                          </a:solidFill>
                          <a:latin typeface="Calibri"/>
                        </a:rPr>
                        <a:t>4</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dirty="0">
                          <a:solidFill>
                            <a:srgbClr val="000000"/>
                          </a:solidFill>
                          <a:latin typeface="Calibri"/>
                        </a:rPr>
                        <a:t>Noise Sensitivity</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0"/>
                  </a:ext>
                </a:extLst>
              </a:tr>
              <a:tr h="293716">
                <a:tc>
                  <a:txBody>
                    <a:bodyPr/>
                    <a:lstStyle/>
                    <a:p>
                      <a:pPr algn="ctr" fontAlgn="b"/>
                      <a:r>
                        <a:rPr lang="en-US" sz="1800" b="0" i="0" u="none" strike="noStrike" dirty="0">
                          <a:solidFill>
                            <a:srgbClr val="000000"/>
                          </a:solidFill>
                          <a:latin typeface="Calibri"/>
                        </a:rPr>
                        <a:t>3</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Accuracy</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1"/>
                  </a:ext>
                </a:extLst>
              </a:tr>
              <a:tr h="293716">
                <a:tc>
                  <a:txBody>
                    <a:bodyPr/>
                    <a:lstStyle/>
                    <a:p>
                      <a:pPr algn="ctr" fontAlgn="b"/>
                      <a:r>
                        <a:rPr lang="en-US" sz="1800" b="0" i="0" u="none" strike="noStrike" dirty="0">
                          <a:solidFill>
                            <a:srgbClr val="000000"/>
                          </a:solidFill>
                          <a:latin typeface="Calibri"/>
                        </a:rPr>
                        <a:t>5</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Precision</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2"/>
                  </a:ext>
                </a:extLst>
              </a:tr>
              <a:tr h="293716">
                <a:tc>
                  <a:txBody>
                    <a:bodyPr/>
                    <a:lstStyle/>
                    <a:p>
                      <a:pPr algn="ctr" fontAlgn="b"/>
                      <a:r>
                        <a:rPr lang="en-US" sz="1800" b="0" i="0" u="none" strike="noStrike" dirty="0">
                          <a:solidFill>
                            <a:srgbClr val="000000"/>
                          </a:solidFill>
                          <a:latin typeface="Calibri"/>
                        </a:rPr>
                        <a:t>3</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Cost</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3"/>
                  </a:ext>
                </a:extLst>
              </a:tr>
              <a:tr h="281478">
                <a:tc>
                  <a:txBody>
                    <a:bodyPr/>
                    <a:lstStyle/>
                    <a:p>
                      <a:pPr algn="ctr" fontAlgn="b"/>
                      <a:r>
                        <a:rPr lang="en-US" sz="1800" b="0" i="0" u="none" strike="noStrike" dirty="0">
                          <a:solidFill>
                            <a:srgbClr val="000000"/>
                          </a:solidFill>
                          <a:latin typeface="Calibri"/>
                        </a:rPr>
                        <a:t> </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 </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solidFill>
                      <a:srgbClr val="BFBFBF"/>
                    </a:solidFill>
                  </a:tcPr>
                </a:tc>
                <a:tc>
                  <a:txBody>
                    <a:bodyPr/>
                    <a:lstStyle/>
                    <a:p>
                      <a:pPr algn="l" fontAlgn="b"/>
                      <a:endParaRPr lang="en-US" sz="1800" b="0" i="0" u="none" strike="noStrike">
                        <a:solidFill>
                          <a:srgbClr val="000000"/>
                        </a:solidFill>
                        <a:latin typeface="Calibri"/>
                      </a:endParaRPr>
                    </a:p>
                  </a:txBody>
                  <a:tcPr marL="12238" marR="12238" marT="12238" marB="0" anchor="b">
                    <a:lnL>
                      <a:noFill/>
                    </a:lnL>
                    <a:lnR>
                      <a:noFill/>
                    </a:lnR>
                    <a:lnT>
                      <a:noFill/>
                    </a:lnT>
                    <a:lnB>
                      <a:noFill/>
                    </a:lnB>
                    <a:solidFill>
                      <a:srgbClr val="BFBFBF"/>
                    </a:solidFill>
                  </a:tcPr>
                </a:tc>
                <a:tc>
                  <a:txBody>
                    <a:bodyPr/>
                    <a:lstStyle/>
                    <a:p>
                      <a:pPr algn="l" fontAlgn="b"/>
                      <a:endParaRPr lang="en-US" sz="1800" b="0" i="0" u="none" strike="noStrike">
                        <a:solidFill>
                          <a:srgbClr val="000000"/>
                        </a:solidFill>
                        <a:latin typeface="Calibri"/>
                      </a:endParaRPr>
                    </a:p>
                  </a:txBody>
                  <a:tcPr marL="12238" marR="12238" marT="12238" marB="0" anchor="b">
                    <a:lnL>
                      <a:noFill/>
                    </a:lnL>
                    <a:lnR>
                      <a:noFill/>
                    </a:lnR>
                    <a:lnT>
                      <a:noFill/>
                    </a:lnT>
                    <a:lnB>
                      <a:noFill/>
                    </a:lnB>
                    <a:solidFill>
                      <a:srgbClr val="BFBFBF"/>
                    </a:solidFill>
                  </a:tcPr>
                </a:tc>
                <a:tc>
                  <a:txBody>
                    <a:bodyPr/>
                    <a:lstStyle/>
                    <a:p>
                      <a:pPr algn="l" fontAlgn="b"/>
                      <a:endParaRPr lang="en-US" sz="1800" b="0" i="0" u="none" strike="noStrike">
                        <a:solidFill>
                          <a:srgbClr val="000000"/>
                        </a:solidFill>
                        <a:latin typeface="Calibri"/>
                      </a:endParaRPr>
                    </a:p>
                  </a:txBody>
                  <a:tcPr marL="12238" marR="12238" marT="12238" marB="0" anchor="b">
                    <a:lnL>
                      <a:noFill/>
                    </a:lnL>
                    <a:lnR>
                      <a:noFill/>
                    </a:lnR>
                    <a:lnT>
                      <a:noFill/>
                    </a:lnT>
                    <a:lnB>
                      <a:noFill/>
                    </a:lnB>
                    <a:solidFill>
                      <a:srgbClr val="BFBFBF"/>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solidFill>
                      <a:srgbClr val="BFBFBF"/>
                    </a:solidFill>
                  </a:tcPr>
                </a:tc>
                <a:tc>
                  <a:txBody>
                    <a:bodyPr/>
                    <a:lstStyle/>
                    <a:p>
                      <a:pPr algn="l" fontAlgn="b"/>
                      <a:endParaRPr lang="en-US" sz="1800" b="0" i="0" u="none" strike="noStrike">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10014"/>
                  </a:ext>
                </a:extLst>
              </a:tr>
              <a:tr h="305955">
                <a:tc>
                  <a:txBody>
                    <a:bodyPr/>
                    <a:lstStyle/>
                    <a:p>
                      <a:pPr algn="ctr" fontAlgn="b"/>
                      <a:r>
                        <a:rPr lang="en-US" sz="1800" b="0" i="0" u="none" strike="noStrike" dirty="0">
                          <a:solidFill>
                            <a:srgbClr val="000000"/>
                          </a:solidFill>
                          <a:latin typeface="Calibri"/>
                        </a:rPr>
                        <a:t> </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Total Weighted Score</a:t>
                      </a:r>
                    </a:p>
                  </a:txBody>
                  <a:tcPr marL="12238" marR="12238" marT="12238"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endParaRPr lang="en-US" sz="1800" b="1" i="0" u="none" strike="noStrike" dirty="0">
                        <a:solidFill>
                          <a:srgbClr val="000000"/>
                        </a:solidFill>
                        <a:latin typeface="Calibri"/>
                      </a:endParaRP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endParaRPr lang="en-US" sz="1800" b="1" i="0" u="none" strike="noStrike" dirty="0">
                        <a:solidFill>
                          <a:srgbClr val="000000"/>
                        </a:solidFill>
                        <a:latin typeface="Calibri"/>
                      </a:endParaRP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endParaRPr lang="en-US" sz="1800" b="1" i="0" u="none" strike="noStrike" dirty="0">
                        <a:solidFill>
                          <a:srgbClr val="000000"/>
                        </a:solidFill>
                        <a:latin typeface="Calibri"/>
                      </a:endParaRP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endParaRPr lang="en-US" sz="1800" b="1" i="0" u="none" strike="noStrike" dirty="0">
                        <a:solidFill>
                          <a:srgbClr val="000000"/>
                        </a:solidFill>
                        <a:latin typeface="Calibri"/>
                      </a:endParaRP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endParaRPr lang="en-US" sz="1800" b="1" i="0" u="none" strike="noStrike" dirty="0">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bl>
          </a:graphicData>
        </a:graphic>
      </p:graphicFrame>
      <p:sp>
        <p:nvSpPr>
          <p:cNvPr id="7" name="TextBox 6"/>
          <p:cNvSpPr txBox="1"/>
          <p:nvPr/>
        </p:nvSpPr>
        <p:spPr>
          <a:xfrm>
            <a:off x="3886200" y="2391032"/>
            <a:ext cx="3733800" cy="1077218"/>
          </a:xfrm>
          <a:prstGeom prst="rect">
            <a:avLst/>
          </a:prstGeom>
          <a:noFill/>
        </p:spPr>
        <p:txBody>
          <a:bodyPr wrap="square" rtlCol="0">
            <a:spAutoFit/>
          </a:bodyPr>
          <a:lstStyle/>
          <a:p>
            <a:r>
              <a:rPr lang="en-US" sz="3200" b="1" dirty="0" smtClean="0">
                <a:solidFill>
                  <a:srgbClr val="FF0000"/>
                </a:solidFill>
              </a:rPr>
              <a:t>Sensor Component Specific Attributes</a:t>
            </a:r>
            <a:endParaRPr lang="en-US" sz="3200" b="1" dirty="0">
              <a:solidFill>
                <a:srgbClr val="FF0000"/>
              </a:solidFill>
            </a:endParaRPr>
          </a:p>
        </p:txBody>
      </p:sp>
      <p:sp>
        <p:nvSpPr>
          <p:cNvPr id="9" name="TextBox 8"/>
          <p:cNvSpPr txBox="1"/>
          <p:nvPr/>
        </p:nvSpPr>
        <p:spPr>
          <a:xfrm>
            <a:off x="3124200" y="4448802"/>
            <a:ext cx="5867400" cy="1077218"/>
          </a:xfrm>
          <a:prstGeom prst="rect">
            <a:avLst/>
          </a:prstGeom>
          <a:noFill/>
        </p:spPr>
        <p:txBody>
          <a:bodyPr wrap="square" rtlCol="0">
            <a:spAutoFit/>
          </a:bodyPr>
          <a:lstStyle/>
          <a:p>
            <a:r>
              <a:rPr lang="en-US" sz="3200" b="1" dirty="0" smtClean="0">
                <a:solidFill>
                  <a:srgbClr val="FF0000"/>
                </a:solidFill>
              </a:rPr>
              <a:t>Sensor Attributes directly related to Key Performance Metrics</a:t>
            </a:r>
            <a:endParaRPr lang="en-US" sz="3200" b="1" dirty="0">
              <a:solidFill>
                <a:srgbClr val="FF0000"/>
              </a:solidFill>
            </a:endParaRPr>
          </a:p>
        </p:txBody>
      </p:sp>
      <p:sp>
        <p:nvSpPr>
          <p:cNvPr id="10" name="Right Brace 9"/>
          <p:cNvSpPr/>
          <p:nvPr/>
        </p:nvSpPr>
        <p:spPr>
          <a:xfrm>
            <a:off x="3439048" y="1847954"/>
            <a:ext cx="457200" cy="2133600"/>
          </a:xfrm>
          <a:prstGeom prst="rightBrace">
            <a:avLst>
              <a:gd name="adj1" fmla="val 37749"/>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Right Brace 10"/>
          <p:cNvSpPr/>
          <p:nvPr/>
        </p:nvSpPr>
        <p:spPr>
          <a:xfrm>
            <a:off x="2590800" y="4392698"/>
            <a:ext cx="457200" cy="1143000"/>
          </a:xfrm>
          <a:prstGeom prst="rightBrace">
            <a:avLst>
              <a:gd name="adj1" fmla="val 37749"/>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57807"/>
            <a:ext cx="8382000" cy="228600"/>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CornellLogo.jpg"/>
          <p:cNvPicPr>
            <a:picLocks noChangeAspect="1"/>
          </p:cNvPicPr>
          <p:nvPr/>
        </p:nvPicPr>
        <p:blipFill>
          <a:blip r:embed="rId3" cstate="print"/>
          <a:stretch>
            <a:fillRect/>
          </a:stretch>
        </p:blipFill>
        <p:spPr>
          <a:xfrm>
            <a:off x="8366591" y="399662"/>
            <a:ext cx="740085" cy="731579"/>
          </a:xfrm>
          <a:prstGeom prst="rect">
            <a:avLst/>
          </a:prstGeom>
        </p:spPr>
      </p:pic>
      <p:sp>
        <p:nvSpPr>
          <p:cNvPr id="5" name="TextBox 4"/>
          <p:cNvSpPr txBox="1"/>
          <p:nvPr/>
        </p:nvSpPr>
        <p:spPr>
          <a:xfrm>
            <a:off x="0" y="-22086"/>
            <a:ext cx="8167685" cy="707886"/>
          </a:xfrm>
          <a:prstGeom prst="rect">
            <a:avLst/>
          </a:prstGeom>
          <a:noFill/>
        </p:spPr>
        <p:txBody>
          <a:bodyPr wrap="none" rtlCol="0">
            <a:spAutoFit/>
          </a:bodyPr>
          <a:lstStyle/>
          <a:p>
            <a:r>
              <a:rPr lang="en-US" sz="4000" dirty="0" smtClean="0"/>
              <a:t>Main Sensor Selection Decision Matrix</a:t>
            </a:r>
            <a:endParaRPr lang="en-US" sz="4000" dirty="0"/>
          </a:p>
        </p:txBody>
      </p:sp>
      <p:sp>
        <p:nvSpPr>
          <p:cNvPr id="6" name="TextBox 5"/>
          <p:cNvSpPr txBox="1"/>
          <p:nvPr/>
        </p:nvSpPr>
        <p:spPr>
          <a:xfrm>
            <a:off x="1371600" y="6553200"/>
            <a:ext cx="6387069" cy="369332"/>
          </a:xfrm>
          <a:prstGeom prst="rect">
            <a:avLst/>
          </a:prstGeom>
          <a:noFill/>
        </p:spPr>
        <p:txBody>
          <a:bodyPr wrap="none" rtlCol="0">
            <a:spAutoFit/>
          </a:bodyPr>
          <a:lstStyle/>
          <a:p>
            <a:r>
              <a:rPr lang="en-US" i="1" dirty="0" smtClean="0"/>
              <a:t>* Full matrix with attribute values available in Appendix D of repot</a:t>
            </a:r>
            <a:endParaRPr lang="en-US" i="1" dirty="0"/>
          </a:p>
        </p:txBody>
      </p:sp>
      <p:graphicFrame>
        <p:nvGraphicFramePr>
          <p:cNvPr id="8" name="Table 7"/>
          <p:cNvGraphicFramePr>
            <a:graphicFrameLocks noGrp="1"/>
          </p:cNvGraphicFramePr>
          <p:nvPr/>
        </p:nvGraphicFramePr>
        <p:xfrm>
          <a:off x="655357" y="838200"/>
          <a:ext cx="7726643" cy="5297050"/>
        </p:xfrm>
        <a:graphic>
          <a:graphicData uri="http://schemas.openxmlformats.org/drawingml/2006/table">
            <a:tbl>
              <a:tblPr/>
              <a:tblGrid>
                <a:gridCol w="424526">
                  <a:extLst>
                    <a:ext uri="{9D8B030D-6E8A-4147-A177-3AD203B41FA5}">
                      <a16:colId xmlns:a16="http://schemas.microsoft.com/office/drawing/2014/main" val="20000"/>
                    </a:ext>
                  </a:extLst>
                </a:gridCol>
                <a:gridCol w="2406842">
                  <a:extLst>
                    <a:ext uri="{9D8B030D-6E8A-4147-A177-3AD203B41FA5}">
                      <a16:colId xmlns:a16="http://schemas.microsoft.com/office/drawing/2014/main" val="20001"/>
                    </a:ext>
                  </a:extLst>
                </a:gridCol>
                <a:gridCol w="979055">
                  <a:extLst>
                    <a:ext uri="{9D8B030D-6E8A-4147-A177-3AD203B41FA5}">
                      <a16:colId xmlns:a16="http://schemas.microsoft.com/office/drawing/2014/main" val="20002"/>
                    </a:ext>
                  </a:extLst>
                </a:gridCol>
                <a:gridCol w="979055">
                  <a:extLst>
                    <a:ext uri="{9D8B030D-6E8A-4147-A177-3AD203B41FA5}">
                      <a16:colId xmlns:a16="http://schemas.microsoft.com/office/drawing/2014/main" val="20003"/>
                    </a:ext>
                  </a:extLst>
                </a:gridCol>
                <a:gridCol w="979055">
                  <a:extLst>
                    <a:ext uri="{9D8B030D-6E8A-4147-A177-3AD203B41FA5}">
                      <a16:colId xmlns:a16="http://schemas.microsoft.com/office/drawing/2014/main" val="20004"/>
                    </a:ext>
                  </a:extLst>
                </a:gridCol>
                <a:gridCol w="979055">
                  <a:extLst>
                    <a:ext uri="{9D8B030D-6E8A-4147-A177-3AD203B41FA5}">
                      <a16:colId xmlns:a16="http://schemas.microsoft.com/office/drawing/2014/main" val="20005"/>
                    </a:ext>
                  </a:extLst>
                </a:gridCol>
                <a:gridCol w="979055">
                  <a:extLst>
                    <a:ext uri="{9D8B030D-6E8A-4147-A177-3AD203B41FA5}">
                      <a16:colId xmlns:a16="http://schemas.microsoft.com/office/drawing/2014/main" val="20006"/>
                    </a:ext>
                  </a:extLst>
                </a:gridCol>
              </a:tblGrid>
              <a:tr h="893387">
                <a:tc>
                  <a:txBody>
                    <a:bodyPr/>
                    <a:lstStyle/>
                    <a:p>
                      <a:pPr algn="ctr" fontAlgn="b"/>
                      <a:r>
                        <a:rPr lang="en-US" sz="1800" b="1" i="0" u="none" strike="noStrike" dirty="0" smtClean="0">
                          <a:solidFill>
                            <a:srgbClr val="000000"/>
                          </a:solidFill>
                          <a:latin typeface="Calibri"/>
                        </a:rPr>
                        <a:t>Wt.</a:t>
                      </a:r>
                      <a:endParaRPr lang="en-US" sz="1800" b="1" i="0" u="none" strike="noStrike" dirty="0">
                        <a:solidFill>
                          <a:srgbClr val="000000"/>
                        </a:solidFill>
                        <a:latin typeface="Calibri"/>
                      </a:endParaRP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solidFill>
                            <a:srgbClr val="000000"/>
                          </a:solidFill>
                          <a:latin typeface="Calibri"/>
                        </a:rPr>
                        <a:t>Attributes</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Popular Sensor 1</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Popular Sensor 2</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Unusual Find</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smtClean="0">
                          <a:solidFill>
                            <a:srgbClr val="000000"/>
                          </a:solidFill>
                          <a:latin typeface="Calibri"/>
                        </a:rPr>
                        <a:t>Reliable </a:t>
                      </a:r>
                      <a:r>
                        <a:rPr lang="en-US" sz="1800" b="1" i="0" u="none" strike="noStrike" dirty="0">
                          <a:solidFill>
                            <a:srgbClr val="000000"/>
                          </a:solidFill>
                          <a:latin typeface="Calibri"/>
                        </a:rPr>
                        <a:t>Company</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Likely Audience Favorite</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3716">
                <a:tc>
                  <a:txBody>
                    <a:bodyPr/>
                    <a:lstStyle/>
                    <a:p>
                      <a:pPr algn="ctr" fontAlgn="b"/>
                      <a:r>
                        <a:rPr lang="en-US" sz="1800" b="1" i="0" u="none" strike="noStrike" dirty="0">
                          <a:solidFill>
                            <a:srgbClr val="FF0000"/>
                          </a:solidFill>
                          <a:latin typeface="Calibri"/>
                        </a:rPr>
                        <a:t>5</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a:solidFill>
                            <a:srgbClr val="000000"/>
                          </a:solidFill>
                          <a:latin typeface="Calibri"/>
                        </a:rPr>
                        <a:t>Power Consumption</a:t>
                      </a:r>
                    </a:p>
                  </a:txBody>
                  <a:tcPr marL="12238" marR="12238" marT="12238"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293716">
                <a:tc>
                  <a:txBody>
                    <a:bodyPr/>
                    <a:lstStyle/>
                    <a:p>
                      <a:pPr algn="ctr" fontAlgn="b"/>
                      <a:r>
                        <a:rPr lang="en-US" sz="1800" b="1" i="0" u="none" strike="noStrike" dirty="0">
                          <a:solidFill>
                            <a:srgbClr val="FF0000"/>
                          </a:solidFill>
                          <a:latin typeface="Calibri"/>
                        </a:rPr>
                        <a:t>3</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Commincation Rate</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293716">
                <a:tc>
                  <a:txBody>
                    <a:bodyPr/>
                    <a:lstStyle/>
                    <a:p>
                      <a:pPr algn="ctr" fontAlgn="b"/>
                      <a:r>
                        <a:rPr lang="en-US" sz="1800" b="1" i="0" u="none" strike="noStrike" dirty="0">
                          <a:solidFill>
                            <a:srgbClr val="FF0000"/>
                          </a:solidFill>
                          <a:latin typeface="Calibri"/>
                        </a:rPr>
                        <a:t>1</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Weight</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293716">
                <a:tc>
                  <a:txBody>
                    <a:bodyPr/>
                    <a:lstStyle/>
                    <a:p>
                      <a:pPr algn="ctr" fontAlgn="b"/>
                      <a:r>
                        <a:rPr lang="en-US" sz="1800" b="1" i="0" u="none" strike="noStrike" dirty="0">
                          <a:solidFill>
                            <a:srgbClr val="FF0000"/>
                          </a:solidFill>
                          <a:latin typeface="Calibri"/>
                        </a:rPr>
                        <a:t>2</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dirty="0">
                          <a:solidFill>
                            <a:srgbClr val="000000"/>
                          </a:solidFill>
                          <a:latin typeface="Calibri"/>
                        </a:rPr>
                        <a:t>Footprint</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293716">
                <a:tc>
                  <a:txBody>
                    <a:bodyPr/>
                    <a:lstStyle/>
                    <a:p>
                      <a:pPr algn="ctr" fontAlgn="b"/>
                      <a:r>
                        <a:rPr lang="en-US" sz="1800" b="1" i="0" u="none" strike="noStrike" dirty="0">
                          <a:solidFill>
                            <a:srgbClr val="FF0000"/>
                          </a:solidFill>
                          <a:latin typeface="Calibri"/>
                        </a:rPr>
                        <a:t>3</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dirty="0">
                          <a:solidFill>
                            <a:srgbClr val="000000"/>
                          </a:solidFill>
                          <a:latin typeface="Calibri"/>
                        </a:rPr>
                        <a:t>Ease of Use</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293716">
                <a:tc>
                  <a:txBody>
                    <a:bodyPr/>
                    <a:lstStyle/>
                    <a:p>
                      <a:pPr algn="ctr" fontAlgn="b"/>
                      <a:r>
                        <a:rPr lang="en-US" sz="1800" b="1" i="0" u="none" strike="noStrike" dirty="0">
                          <a:solidFill>
                            <a:srgbClr val="FF0000"/>
                          </a:solidFill>
                          <a:latin typeface="Calibri"/>
                        </a:rPr>
                        <a:t>4</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dirty="0">
                          <a:solidFill>
                            <a:srgbClr val="000000"/>
                          </a:solidFill>
                          <a:latin typeface="Calibri"/>
                        </a:rPr>
                        <a:t>Assoc. Programming Req.</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293716">
                <a:tc>
                  <a:txBody>
                    <a:bodyPr/>
                    <a:lstStyle/>
                    <a:p>
                      <a:pPr algn="ctr" fontAlgn="b"/>
                      <a:r>
                        <a:rPr lang="en-US" sz="1800" b="1" i="0" u="none" strike="noStrike" dirty="0">
                          <a:solidFill>
                            <a:srgbClr val="FF0000"/>
                          </a:solidFill>
                          <a:latin typeface="Calibri"/>
                        </a:rPr>
                        <a:t>4</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dirty="0">
                          <a:solidFill>
                            <a:srgbClr val="000000"/>
                          </a:solidFill>
                          <a:latin typeface="Calibri"/>
                        </a:rPr>
                        <a:t>Ease of Calibration</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293716">
                <a:tc>
                  <a:txBody>
                    <a:bodyPr/>
                    <a:lstStyle/>
                    <a:p>
                      <a:pPr algn="ctr" fontAlgn="b"/>
                      <a:r>
                        <a:rPr lang="en-US" sz="1800" b="1" i="0" u="none" strike="noStrike" dirty="0">
                          <a:solidFill>
                            <a:srgbClr val="FF0000"/>
                          </a:solidFill>
                          <a:latin typeface="Calibri"/>
                        </a:rPr>
                        <a:t>2</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dirty="0">
                          <a:solidFill>
                            <a:srgbClr val="000000"/>
                          </a:solidFill>
                          <a:latin typeface="Calibri"/>
                        </a:rPr>
                        <a:t>Availability</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8"/>
                  </a:ext>
                </a:extLst>
              </a:tr>
              <a:tr h="119841">
                <a:tc>
                  <a:txBody>
                    <a:bodyPr/>
                    <a:lstStyle/>
                    <a:p>
                      <a:pPr algn="ctr" fontAlgn="b"/>
                      <a:endParaRPr lang="en-US" sz="1800" b="1" i="0" u="none" strike="noStrike" dirty="0">
                        <a:solidFill>
                          <a:srgbClr val="FF0000"/>
                        </a:solidFill>
                        <a:latin typeface="Calibri"/>
                      </a:endParaRP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800" b="0" i="0" u="none" strike="noStrike" dirty="0">
                        <a:solidFill>
                          <a:srgbClr val="000000"/>
                        </a:solidFill>
                        <a:latin typeface="Calibri"/>
                      </a:endParaRP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solidFill>
                      <a:srgbClr val="D8D8D8"/>
                    </a:solidFill>
                  </a:tcPr>
                </a:tc>
                <a:extLst>
                  <a:ext uri="{0D108BD9-81ED-4DB2-BD59-A6C34878D82A}">
                    <a16:rowId xmlns:a16="http://schemas.microsoft.com/office/drawing/2014/main" val="10009"/>
                  </a:ext>
                </a:extLst>
              </a:tr>
              <a:tr h="293716">
                <a:tc>
                  <a:txBody>
                    <a:bodyPr/>
                    <a:lstStyle/>
                    <a:p>
                      <a:pPr algn="ctr" fontAlgn="b"/>
                      <a:r>
                        <a:rPr lang="en-US" sz="1800" b="1" i="0" u="none" strike="noStrike" dirty="0">
                          <a:solidFill>
                            <a:srgbClr val="FF0000"/>
                          </a:solidFill>
                          <a:latin typeface="Calibri"/>
                        </a:rPr>
                        <a:t>4</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dirty="0">
                          <a:solidFill>
                            <a:srgbClr val="000000"/>
                          </a:solidFill>
                          <a:latin typeface="Calibri"/>
                        </a:rPr>
                        <a:t>Noise Sensitivity</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0"/>
                  </a:ext>
                </a:extLst>
              </a:tr>
              <a:tr h="293716">
                <a:tc>
                  <a:txBody>
                    <a:bodyPr/>
                    <a:lstStyle/>
                    <a:p>
                      <a:pPr algn="ctr" fontAlgn="b"/>
                      <a:r>
                        <a:rPr lang="en-US" sz="1800" b="1" i="0" u="none" strike="noStrike" dirty="0">
                          <a:solidFill>
                            <a:srgbClr val="FF0000"/>
                          </a:solidFill>
                          <a:latin typeface="Calibri"/>
                        </a:rPr>
                        <a:t>3</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Accuracy</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1"/>
                  </a:ext>
                </a:extLst>
              </a:tr>
              <a:tr h="293716">
                <a:tc>
                  <a:txBody>
                    <a:bodyPr/>
                    <a:lstStyle/>
                    <a:p>
                      <a:pPr algn="ctr" fontAlgn="b"/>
                      <a:r>
                        <a:rPr lang="en-US" sz="1800" b="1" i="0" u="none" strike="noStrike" dirty="0">
                          <a:solidFill>
                            <a:srgbClr val="FF0000"/>
                          </a:solidFill>
                          <a:latin typeface="Calibri"/>
                        </a:rPr>
                        <a:t>5</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Precision</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dirty="0">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2"/>
                  </a:ext>
                </a:extLst>
              </a:tr>
              <a:tr h="293716">
                <a:tc>
                  <a:txBody>
                    <a:bodyPr/>
                    <a:lstStyle/>
                    <a:p>
                      <a:pPr algn="ctr" fontAlgn="b"/>
                      <a:r>
                        <a:rPr lang="en-US" sz="1800" b="1" i="0" u="none" strike="noStrike" dirty="0">
                          <a:solidFill>
                            <a:srgbClr val="FF0000"/>
                          </a:solidFill>
                          <a:latin typeface="Calibri"/>
                        </a:rPr>
                        <a:t>3</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Cost</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a:noFill/>
                    </a:lnR>
                    <a:lnT>
                      <a:noFill/>
                    </a:lnT>
                    <a:lnB>
                      <a:noFill/>
                    </a:lnB>
                  </a:tcPr>
                </a:tc>
                <a:tc>
                  <a:txBody>
                    <a:bodyPr/>
                    <a:lstStyle/>
                    <a:p>
                      <a:pPr algn="r" fontAlgn="b"/>
                      <a:endParaRPr lang="en-US" sz="1800" b="0" i="0" u="none" strike="noStrike">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3"/>
                  </a:ext>
                </a:extLst>
              </a:tr>
              <a:tr h="281478">
                <a:tc>
                  <a:txBody>
                    <a:bodyPr/>
                    <a:lstStyle/>
                    <a:p>
                      <a:pPr algn="ctr" fontAlgn="b"/>
                      <a:r>
                        <a:rPr lang="en-US" sz="1800" b="0" i="0" u="none" strike="noStrike" dirty="0">
                          <a:solidFill>
                            <a:srgbClr val="000000"/>
                          </a:solidFill>
                          <a:latin typeface="Calibri"/>
                        </a:rPr>
                        <a:t> </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 </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solidFill>
                      <a:srgbClr val="BFBFBF"/>
                    </a:solidFill>
                  </a:tcPr>
                </a:tc>
                <a:tc>
                  <a:txBody>
                    <a:bodyPr/>
                    <a:lstStyle/>
                    <a:p>
                      <a:pPr algn="l" fontAlgn="b"/>
                      <a:endParaRPr lang="en-US" sz="1800" b="0" i="0" u="none" strike="noStrike">
                        <a:solidFill>
                          <a:srgbClr val="000000"/>
                        </a:solidFill>
                        <a:latin typeface="Calibri"/>
                      </a:endParaRPr>
                    </a:p>
                  </a:txBody>
                  <a:tcPr marL="12238" marR="12238" marT="12238" marB="0" anchor="b">
                    <a:lnL>
                      <a:noFill/>
                    </a:lnL>
                    <a:lnR>
                      <a:noFill/>
                    </a:lnR>
                    <a:lnT>
                      <a:noFill/>
                    </a:lnT>
                    <a:lnB>
                      <a:noFill/>
                    </a:lnB>
                    <a:solidFill>
                      <a:srgbClr val="BFBFBF"/>
                    </a:solidFill>
                  </a:tcPr>
                </a:tc>
                <a:tc>
                  <a:txBody>
                    <a:bodyPr/>
                    <a:lstStyle/>
                    <a:p>
                      <a:pPr algn="l" fontAlgn="b"/>
                      <a:endParaRPr lang="en-US" sz="1800" b="0" i="0" u="none" strike="noStrike">
                        <a:solidFill>
                          <a:srgbClr val="000000"/>
                        </a:solidFill>
                        <a:latin typeface="Calibri"/>
                      </a:endParaRPr>
                    </a:p>
                  </a:txBody>
                  <a:tcPr marL="12238" marR="12238" marT="12238" marB="0" anchor="b">
                    <a:lnL>
                      <a:noFill/>
                    </a:lnL>
                    <a:lnR>
                      <a:noFill/>
                    </a:lnR>
                    <a:lnT>
                      <a:noFill/>
                    </a:lnT>
                    <a:lnB>
                      <a:noFill/>
                    </a:lnB>
                    <a:solidFill>
                      <a:srgbClr val="BFBFBF"/>
                    </a:solidFill>
                  </a:tcPr>
                </a:tc>
                <a:tc>
                  <a:txBody>
                    <a:bodyPr/>
                    <a:lstStyle/>
                    <a:p>
                      <a:pPr algn="l" fontAlgn="b"/>
                      <a:endParaRPr lang="en-US" sz="1800" b="0" i="0" u="none" strike="noStrike">
                        <a:solidFill>
                          <a:srgbClr val="000000"/>
                        </a:solidFill>
                        <a:latin typeface="Calibri"/>
                      </a:endParaRPr>
                    </a:p>
                  </a:txBody>
                  <a:tcPr marL="12238" marR="12238" marT="12238" marB="0" anchor="b">
                    <a:lnL>
                      <a:noFill/>
                    </a:lnL>
                    <a:lnR>
                      <a:noFill/>
                    </a:lnR>
                    <a:lnT>
                      <a:noFill/>
                    </a:lnT>
                    <a:lnB>
                      <a:noFill/>
                    </a:lnB>
                    <a:solidFill>
                      <a:srgbClr val="BFBFBF"/>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solidFill>
                      <a:srgbClr val="BFBFBF"/>
                    </a:solidFill>
                  </a:tcPr>
                </a:tc>
                <a:tc>
                  <a:txBody>
                    <a:bodyPr/>
                    <a:lstStyle/>
                    <a:p>
                      <a:pPr algn="l" fontAlgn="b"/>
                      <a:endParaRPr lang="en-US" sz="1800" b="0" i="0" u="none" strike="noStrike">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10014"/>
                  </a:ext>
                </a:extLst>
              </a:tr>
              <a:tr h="305955">
                <a:tc>
                  <a:txBody>
                    <a:bodyPr/>
                    <a:lstStyle/>
                    <a:p>
                      <a:pPr algn="ctr" fontAlgn="b"/>
                      <a:r>
                        <a:rPr lang="en-US" sz="1800" b="0" i="0" u="none" strike="noStrike" dirty="0">
                          <a:solidFill>
                            <a:srgbClr val="000000"/>
                          </a:solidFill>
                          <a:latin typeface="Calibri"/>
                        </a:rPr>
                        <a:t> </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Total Weighted Score</a:t>
                      </a:r>
                    </a:p>
                  </a:txBody>
                  <a:tcPr marL="12238" marR="12238" marT="12238"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endParaRPr lang="en-US" sz="1800" b="1" i="0" u="none" strike="noStrike" dirty="0">
                        <a:solidFill>
                          <a:srgbClr val="000000"/>
                        </a:solidFill>
                        <a:latin typeface="Calibri"/>
                      </a:endParaRP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endParaRPr lang="en-US" sz="1800" b="1" i="0" u="none" strike="noStrike" dirty="0">
                        <a:solidFill>
                          <a:srgbClr val="000000"/>
                        </a:solidFill>
                        <a:latin typeface="Calibri"/>
                      </a:endParaRP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endParaRPr lang="en-US" sz="1800" b="1" i="0" u="none" strike="noStrike" dirty="0">
                        <a:solidFill>
                          <a:srgbClr val="000000"/>
                        </a:solidFill>
                        <a:latin typeface="Calibri"/>
                      </a:endParaRP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endParaRPr lang="en-US" sz="1800" b="1" i="0" u="none" strike="noStrike" dirty="0">
                        <a:solidFill>
                          <a:srgbClr val="000000"/>
                        </a:solidFill>
                        <a:latin typeface="Calibri"/>
                      </a:endParaRP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endParaRPr lang="en-US" sz="1800" b="1" i="0" u="none" strike="noStrike" dirty="0">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bl>
          </a:graphicData>
        </a:graphic>
      </p:graphicFrame>
      <p:cxnSp>
        <p:nvCxnSpPr>
          <p:cNvPr id="11" name="Straight Arrow Connector 10"/>
          <p:cNvCxnSpPr/>
          <p:nvPr/>
        </p:nvCxnSpPr>
        <p:spPr>
          <a:xfrm flipH="1" flipV="1">
            <a:off x="960157" y="1944250"/>
            <a:ext cx="4038600" cy="7620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960157" y="2934850"/>
            <a:ext cx="4114800" cy="20574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151157" y="2502475"/>
            <a:ext cx="3048000" cy="584775"/>
          </a:xfrm>
          <a:prstGeom prst="rect">
            <a:avLst/>
          </a:prstGeom>
          <a:noFill/>
        </p:spPr>
        <p:txBody>
          <a:bodyPr wrap="square" rtlCol="0">
            <a:spAutoFit/>
          </a:bodyPr>
          <a:lstStyle/>
          <a:p>
            <a:r>
              <a:rPr lang="en-US" sz="3200" b="1" dirty="0" smtClean="0">
                <a:solidFill>
                  <a:srgbClr val="FF0000"/>
                </a:solidFill>
              </a:rPr>
              <a:t>Key Attributes</a:t>
            </a:r>
            <a:endParaRPr lang="en-US" sz="3200" b="1"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57807"/>
            <a:ext cx="8382000" cy="228600"/>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CornellLogo.jpg"/>
          <p:cNvPicPr>
            <a:picLocks noChangeAspect="1"/>
          </p:cNvPicPr>
          <p:nvPr/>
        </p:nvPicPr>
        <p:blipFill>
          <a:blip r:embed="rId3" cstate="print"/>
          <a:stretch>
            <a:fillRect/>
          </a:stretch>
        </p:blipFill>
        <p:spPr>
          <a:xfrm>
            <a:off x="8366591" y="399662"/>
            <a:ext cx="740085" cy="731579"/>
          </a:xfrm>
          <a:prstGeom prst="rect">
            <a:avLst/>
          </a:prstGeom>
        </p:spPr>
      </p:pic>
      <p:sp>
        <p:nvSpPr>
          <p:cNvPr id="5" name="TextBox 4"/>
          <p:cNvSpPr txBox="1"/>
          <p:nvPr/>
        </p:nvSpPr>
        <p:spPr>
          <a:xfrm>
            <a:off x="0" y="-22086"/>
            <a:ext cx="8167685" cy="707886"/>
          </a:xfrm>
          <a:prstGeom prst="rect">
            <a:avLst/>
          </a:prstGeom>
          <a:noFill/>
        </p:spPr>
        <p:txBody>
          <a:bodyPr wrap="none" rtlCol="0">
            <a:spAutoFit/>
          </a:bodyPr>
          <a:lstStyle/>
          <a:p>
            <a:r>
              <a:rPr lang="en-US" sz="4000" dirty="0" smtClean="0"/>
              <a:t>Main Sensor Selection Decision Matrix</a:t>
            </a:r>
            <a:endParaRPr lang="en-US" sz="4000" dirty="0"/>
          </a:p>
        </p:txBody>
      </p:sp>
      <p:graphicFrame>
        <p:nvGraphicFramePr>
          <p:cNvPr id="8" name="Table 7"/>
          <p:cNvGraphicFramePr>
            <a:graphicFrameLocks noGrp="1"/>
          </p:cNvGraphicFramePr>
          <p:nvPr/>
        </p:nvGraphicFramePr>
        <p:xfrm>
          <a:off x="655357" y="838200"/>
          <a:ext cx="7726643" cy="5297050"/>
        </p:xfrm>
        <a:graphic>
          <a:graphicData uri="http://schemas.openxmlformats.org/drawingml/2006/table">
            <a:tbl>
              <a:tblPr/>
              <a:tblGrid>
                <a:gridCol w="424526">
                  <a:extLst>
                    <a:ext uri="{9D8B030D-6E8A-4147-A177-3AD203B41FA5}">
                      <a16:colId xmlns:a16="http://schemas.microsoft.com/office/drawing/2014/main" val="20000"/>
                    </a:ext>
                  </a:extLst>
                </a:gridCol>
                <a:gridCol w="2406842">
                  <a:extLst>
                    <a:ext uri="{9D8B030D-6E8A-4147-A177-3AD203B41FA5}">
                      <a16:colId xmlns:a16="http://schemas.microsoft.com/office/drawing/2014/main" val="20001"/>
                    </a:ext>
                  </a:extLst>
                </a:gridCol>
                <a:gridCol w="979055">
                  <a:extLst>
                    <a:ext uri="{9D8B030D-6E8A-4147-A177-3AD203B41FA5}">
                      <a16:colId xmlns:a16="http://schemas.microsoft.com/office/drawing/2014/main" val="20002"/>
                    </a:ext>
                  </a:extLst>
                </a:gridCol>
                <a:gridCol w="979055">
                  <a:extLst>
                    <a:ext uri="{9D8B030D-6E8A-4147-A177-3AD203B41FA5}">
                      <a16:colId xmlns:a16="http://schemas.microsoft.com/office/drawing/2014/main" val="20003"/>
                    </a:ext>
                  </a:extLst>
                </a:gridCol>
                <a:gridCol w="979055">
                  <a:extLst>
                    <a:ext uri="{9D8B030D-6E8A-4147-A177-3AD203B41FA5}">
                      <a16:colId xmlns:a16="http://schemas.microsoft.com/office/drawing/2014/main" val="20004"/>
                    </a:ext>
                  </a:extLst>
                </a:gridCol>
                <a:gridCol w="979055">
                  <a:extLst>
                    <a:ext uri="{9D8B030D-6E8A-4147-A177-3AD203B41FA5}">
                      <a16:colId xmlns:a16="http://schemas.microsoft.com/office/drawing/2014/main" val="20005"/>
                    </a:ext>
                  </a:extLst>
                </a:gridCol>
                <a:gridCol w="979055">
                  <a:extLst>
                    <a:ext uri="{9D8B030D-6E8A-4147-A177-3AD203B41FA5}">
                      <a16:colId xmlns:a16="http://schemas.microsoft.com/office/drawing/2014/main" val="20006"/>
                    </a:ext>
                  </a:extLst>
                </a:gridCol>
              </a:tblGrid>
              <a:tr h="893387">
                <a:tc>
                  <a:txBody>
                    <a:bodyPr/>
                    <a:lstStyle/>
                    <a:p>
                      <a:pPr algn="ctr" fontAlgn="b"/>
                      <a:r>
                        <a:rPr lang="en-US" sz="1800" b="1" i="0" u="none" strike="noStrike" dirty="0" smtClean="0">
                          <a:solidFill>
                            <a:srgbClr val="000000"/>
                          </a:solidFill>
                          <a:latin typeface="Calibri"/>
                        </a:rPr>
                        <a:t>Wt.</a:t>
                      </a:r>
                      <a:endParaRPr lang="en-US" sz="1800" b="1" i="0" u="none" strike="noStrike" dirty="0">
                        <a:solidFill>
                          <a:srgbClr val="000000"/>
                        </a:solidFill>
                        <a:latin typeface="Calibri"/>
                      </a:endParaRP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Attributes</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Popular Sensor 1</a:t>
                      </a:r>
                    </a:p>
                  </a:txBody>
                  <a:tcPr marL="12238" marR="12238" marT="12238"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1800" b="1" i="0" u="none" strike="noStrike" dirty="0">
                          <a:solidFill>
                            <a:srgbClr val="000000"/>
                          </a:solidFill>
                          <a:latin typeface="Calibri"/>
                        </a:rPr>
                        <a:t>Popular Sensor 2</a:t>
                      </a:r>
                    </a:p>
                  </a:txBody>
                  <a:tcPr marL="12238" marR="12238" marT="12238"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Unusual Find</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smtClean="0">
                          <a:solidFill>
                            <a:srgbClr val="000000"/>
                          </a:solidFill>
                          <a:latin typeface="Calibri"/>
                        </a:rPr>
                        <a:t>Reliable </a:t>
                      </a:r>
                      <a:r>
                        <a:rPr lang="en-US" sz="1800" b="1" i="0" u="none" strike="noStrike" dirty="0">
                          <a:solidFill>
                            <a:srgbClr val="000000"/>
                          </a:solidFill>
                          <a:latin typeface="Calibri"/>
                        </a:rPr>
                        <a:t>Company</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Likely Audience Favorite</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3716">
                <a:tc>
                  <a:txBody>
                    <a:bodyPr/>
                    <a:lstStyle/>
                    <a:p>
                      <a:pPr algn="ctr" fontAlgn="b"/>
                      <a:r>
                        <a:rPr lang="en-US" sz="1800" b="0" i="0" u="none" strike="noStrike" dirty="0">
                          <a:solidFill>
                            <a:srgbClr val="000000"/>
                          </a:solidFill>
                          <a:latin typeface="Calibri"/>
                        </a:rPr>
                        <a:t>5</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a:solidFill>
                            <a:srgbClr val="000000"/>
                          </a:solidFill>
                          <a:latin typeface="Calibri"/>
                        </a:rPr>
                        <a:t>Power Consumption</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1800" b="0" i="0" u="none" strike="noStrike" dirty="0">
                          <a:solidFill>
                            <a:srgbClr val="000000"/>
                          </a:solidFill>
                          <a:latin typeface="Calibri"/>
                        </a:rPr>
                        <a:t>25</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92D050"/>
                    </a:solidFill>
                  </a:tcPr>
                </a:tc>
                <a:tc>
                  <a:txBody>
                    <a:bodyPr/>
                    <a:lstStyle/>
                    <a:p>
                      <a:pPr algn="r" fontAlgn="b"/>
                      <a:r>
                        <a:rPr lang="en-US" sz="1800" b="0" i="0" u="none" strike="noStrike" dirty="0">
                          <a:solidFill>
                            <a:srgbClr val="000000"/>
                          </a:solidFill>
                          <a:latin typeface="Calibri"/>
                        </a:rPr>
                        <a:t>20</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92D050"/>
                    </a:solidFill>
                  </a:tcPr>
                </a:tc>
                <a:tc>
                  <a:txBody>
                    <a:bodyPr/>
                    <a:lstStyle/>
                    <a:p>
                      <a:pPr algn="r" fontAlgn="b"/>
                      <a:r>
                        <a:rPr lang="en-US" sz="1800" b="0" i="0" u="none" strike="noStrike" dirty="0">
                          <a:solidFill>
                            <a:srgbClr val="000000"/>
                          </a:solidFill>
                          <a:latin typeface="Calibri"/>
                        </a:rPr>
                        <a:t>10</a:t>
                      </a:r>
                    </a:p>
                  </a:txBody>
                  <a:tcPr marL="12238" marR="12238" marT="12238" marB="0" anchor="b">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800" b="0" i="0" u="none" strike="noStrike">
                          <a:solidFill>
                            <a:srgbClr val="000000"/>
                          </a:solidFill>
                          <a:latin typeface="Calibri"/>
                        </a:rPr>
                        <a:t>20</a:t>
                      </a:r>
                    </a:p>
                  </a:txBody>
                  <a:tcPr marL="12238" marR="12238" marT="1223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800" b="0" i="0" u="none" strike="noStrike">
                          <a:solidFill>
                            <a:srgbClr val="000000"/>
                          </a:solidFill>
                          <a:latin typeface="Calibri"/>
                        </a:rPr>
                        <a:t>10</a:t>
                      </a:r>
                    </a:p>
                  </a:txBody>
                  <a:tcPr marL="12238" marR="12238" marT="12238"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293716">
                <a:tc>
                  <a:txBody>
                    <a:bodyPr/>
                    <a:lstStyle/>
                    <a:p>
                      <a:pPr algn="ctr" fontAlgn="b"/>
                      <a:r>
                        <a:rPr lang="en-US" sz="1800" b="0" i="0" u="none" strike="noStrike" dirty="0">
                          <a:solidFill>
                            <a:srgbClr val="000000"/>
                          </a:solidFill>
                          <a:latin typeface="Calibri"/>
                        </a:rPr>
                        <a:t>3</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Commincation Rate</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9</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12</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a:solidFill>
                            <a:srgbClr val="000000"/>
                          </a:solidFill>
                          <a:latin typeface="Calibri"/>
                        </a:rPr>
                        <a:t>15</a:t>
                      </a:r>
                    </a:p>
                  </a:txBody>
                  <a:tcPr marL="12238" marR="12238" marT="12238"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15</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9</a:t>
                      </a: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293716">
                <a:tc>
                  <a:txBody>
                    <a:bodyPr/>
                    <a:lstStyle/>
                    <a:p>
                      <a:pPr algn="ctr" fontAlgn="b"/>
                      <a:r>
                        <a:rPr lang="en-US" sz="1800" b="0" i="0" u="none" strike="noStrike" dirty="0">
                          <a:solidFill>
                            <a:srgbClr val="000000"/>
                          </a:solidFill>
                          <a:latin typeface="Calibri"/>
                        </a:rPr>
                        <a:t>1</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Weight</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1</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2</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a:solidFill>
                            <a:srgbClr val="000000"/>
                          </a:solidFill>
                          <a:latin typeface="Calibri"/>
                        </a:rPr>
                        <a:t>5</a:t>
                      </a:r>
                    </a:p>
                  </a:txBody>
                  <a:tcPr marL="12238" marR="12238" marT="12238"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2</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3</a:t>
                      </a: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293716">
                <a:tc>
                  <a:txBody>
                    <a:bodyPr/>
                    <a:lstStyle/>
                    <a:p>
                      <a:pPr algn="ctr" fontAlgn="b"/>
                      <a:r>
                        <a:rPr lang="en-US" sz="1800" b="0" i="0" u="none" strike="noStrike" dirty="0">
                          <a:solidFill>
                            <a:srgbClr val="000000"/>
                          </a:solidFill>
                          <a:latin typeface="Calibri"/>
                        </a:rPr>
                        <a:t>2</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Footprint</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4</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6</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a:solidFill>
                            <a:srgbClr val="000000"/>
                          </a:solidFill>
                          <a:latin typeface="Calibri"/>
                        </a:rPr>
                        <a:t>8</a:t>
                      </a:r>
                    </a:p>
                  </a:txBody>
                  <a:tcPr marL="12238" marR="12238" marT="12238"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4</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6</a:t>
                      </a: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293716">
                <a:tc>
                  <a:txBody>
                    <a:bodyPr/>
                    <a:lstStyle/>
                    <a:p>
                      <a:pPr algn="ctr" fontAlgn="b"/>
                      <a:r>
                        <a:rPr lang="en-US" sz="1800" b="0" i="0" u="none" strike="noStrike" dirty="0">
                          <a:solidFill>
                            <a:srgbClr val="000000"/>
                          </a:solidFill>
                          <a:latin typeface="Calibri"/>
                        </a:rPr>
                        <a:t>3</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Ease of Use</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15</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92D050"/>
                    </a:solidFill>
                  </a:tcPr>
                </a:tc>
                <a:tc>
                  <a:txBody>
                    <a:bodyPr/>
                    <a:lstStyle/>
                    <a:p>
                      <a:pPr algn="r" fontAlgn="b"/>
                      <a:r>
                        <a:rPr lang="en-US" sz="1800" b="0" i="0" u="none" strike="noStrike" dirty="0">
                          <a:solidFill>
                            <a:srgbClr val="000000"/>
                          </a:solidFill>
                          <a:latin typeface="Calibri"/>
                        </a:rPr>
                        <a:t>12</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a:solidFill>
                            <a:srgbClr val="000000"/>
                          </a:solidFill>
                          <a:latin typeface="Calibri"/>
                        </a:rPr>
                        <a:t>9</a:t>
                      </a:r>
                    </a:p>
                  </a:txBody>
                  <a:tcPr marL="12238" marR="12238" marT="12238"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9</a:t>
                      </a:r>
                    </a:p>
                  </a:txBody>
                  <a:tcPr marL="12238" marR="12238" marT="12238" marB="0" anchor="b">
                    <a:lnL>
                      <a:noFill/>
                    </a:lnL>
                    <a:lnR>
                      <a:noFill/>
                    </a:lnR>
                    <a:lnT>
                      <a:noFill/>
                    </a:lnT>
                    <a:lnB>
                      <a:noFill/>
                    </a:lnB>
                  </a:tcPr>
                </a:tc>
                <a:tc>
                  <a:txBody>
                    <a:bodyPr/>
                    <a:lstStyle/>
                    <a:p>
                      <a:pPr algn="r" fontAlgn="b"/>
                      <a:r>
                        <a:rPr lang="en-US" sz="1800" b="0" i="0" u="none" strike="noStrike" dirty="0">
                          <a:solidFill>
                            <a:srgbClr val="000000"/>
                          </a:solidFill>
                          <a:latin typeface="Calibri"/>
                        </a:rPr>
                        <a:t>15</a:t>
                      </a: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0005"/>
                  </a:ext>
                </a:extLst>
              </a:tr>
              <a:tr h="293716">
                <a:tc>
                  <a:txBody>
                    <a:bodyPr/>
                    <a:lstStyle/>
                    <a:p>
                      <a:pPr algn="ctr" fontAlgn="b"/>
                      <a:r>
                        <a:rPr lang="en-US" sz="1800" b="0" i="0" u="none" strike="noStrike" dirty="0">
                          <a:solidFill>
                            <a:srgbClr val="000000"/>
                          </a:solidFill>
                          <a:latin typeface="Calibri"/>
                        </a:rPr>
                        <a:t>4</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Assoc. Programming Req.</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20</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92D050"/>
                    </a:solidFill>
                  </a:tcPr>
                </a:tc>
                <a:tc>
                  <a:txBody>
                    <a:bodyPr/>
                    <a:lstStyle/>
                    <a:p>
                      <a:pPr algn="r" fontAlgn="b"/>
                      <a:r>
                        <a:rPr lang="en-US" sz="1800" b="0" i="0" u="none" strike="noStrike" dirty="0">
                          <a:solidFill>
                            <a:srgbClr val="000000"/>
                          </a:solidFill>
                          <a:latin typeface="Calibri"/>
                        </a:rPr>
                        <a:t>12</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12</a:t>
                      </a:r>
                    </a:p>
                  </a:txBody>
                  <a:tcPr marL="12238" marR="12238" marT="12238"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16</a:t>
                      </a:r>
                    </a:p>
                  </a:txBody>
                  <a:tcPr marL="12238" marR="12238" marT="12238" marB="0" anchor="b">
                    <a:lnL>
                      <a:noFill/>
                    </a:lnL>
                    <a:lnR>
                      <a:noFill/>
                    </a:lnR>
                    <a:lnT>
                      <a:noFill/>
                    </a:lnT>
                    <a:lnB>
                      <a:noFill/>
                    </a:lnB>
                  </a:tcPr>
                </a:tc>
                <a:tc>
                  <a:txBody>
                    <a:bodyPr/>
                    <a:lstStyle/>
                    <a:p>
                      <a:pPr algn="r" fontAlgn="b"/>
                      <a:r>
                        <a:rPr lang="en-US" sz="1800" b="0" i="0" u="none" strike="noStrike" dirty="0">
                          <a:solidFill>
                            <a:srgbClr val="000000"/>
                          </a:solidFill>
                          <a:latin typeface="Calibri"/>
                        </a:rPr>
                        <a:t>16</a:t>
                      </a: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0006"/>
                  </a:ext>
                </a:extLst>
              </a:tr>
              <a:tr h="293716">
                <a:tc>
                  <a:txBody>
                    <a:bodyPr/>
                    <a:lstStyle/>
                    <a:p>
                      <a:pPr algn="ctr" fontAlgn="b"/>
                      <a:r>
                        <a:rPr lang="en-US" sz="1800" b="0" i="0" u="none" strike="noStrike" dirty="0">
                          <a:solidFill>
                            <a:srgbClr val="000000"/>
                          </a:solidFill>
                          <a:latin typeface="Calibri"/>
                        </a:rPr>
                        <a:t>4</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Ease of Calibration</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8</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16</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92D050"/>
                    </a:solidFill>
                  </a:tcPr>
                </a:tc>
                <a:tc>
                  <a:txBody>
                    <a:bodyPr/>
                    <a:lstStyle/>
                    <a:p>
                      <a:pPr algn="r" fontAlgn="b"/>
                      <a:r>
                        <a:rPr lang="en-US" sz="1800" b="0" i="0" u="none" strike="noStrike">
                          <a:solidFill>
                            <a:srgbClr val="000000"/>
                          </a:solidFill>
                          <a:latin typeface="Calibri"/>
                        </a:rPr>
                        <a:t>12</a:t>
                      </a:r>
                    </a:p>
                  </a:txBody>
                  <a:tcPr marL="12238" marR="12238" marT="12238"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16</a:t>
                      </a:r>
                    </a:p>
                  </a:txBody>
                  <a:tcPr marL="12238" marR="12238" marT="12238" marB="0" anchor="b">
                    <a:lnL>
                      <a:noFill/>
                    </a:lnL>
                    <a:lnR>
                      <a:noFill/>
                    </a:lnR>
                    <a:lnT>
                      <a:noFill/>
                    </a:lnT>
                    <a:lnB>
                      <a:noFill/>
                    </a:lnB>
                  </a:tcPr>
                </a:tc>
                <a:tc>
                  <a:txBody>
                    <a:bodyPr/>
                    <a:lstStyle/>
                    <a:p>
                      <a:pPr algn="r" fontAlgn="b"/>
                      <a:r>
                        <a:rPr lang="en-US" sz="1800" b="0" i="0" u="none" strike="noStrike" dirty="0">
                          <a:solidFill>
                            <a:srgbClr val="000000"/>
                          </a:solidFill>
                          <a:latin typeface="Calibri"/>
                        </a:rPr>
                        <a:t>12</a:t>
                      </a: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0007"/>
                  </a:ext>
                </a:extLst>
              </a:tr>
              <a:tr h="293716">
                <a:tc>
                  <a:txBody>
                    <a:bodyPr/>
                    <a:lstStyle/>
                    <a:p>
                      <a:pPr algn="ctr" fontAlgn="b"/>
                      <a:r>
                        <a:rPr lang="en-US" sz="1800" b="0" i="0" u="none" strike="noStrike" dirty="0">
                          <a:solidFill>
                            <a:srgbClr val="000000"/>
                          </a:solidFill>
                          <a:latin typeface="Calibri"/>
                        </a:rPr>
                        <a:t>2</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Availability</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8</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8</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a:solidFill>
                            <a:srgbClr val="000000"/>
                          </a:solidFill>
                          <a:latin typeface="Calibri"/>
                        </a:rPr>
                        <a:t>2</a:t>
                      </a:r>
                    </a:p>
                  </a:txBody>
                  <a:tcPr marL="12238" marR="12238" marT="12238"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6</a:t>
                      </a:r>
                    </a:p>
                  </a:txBody>
                  <a:tcPr marL="12238" marR="12238" marT="12238" marB="0" anchor="b">
                    <a:lnL>
                      <a:noFill/>
                    </a:lnL>
                    <a:lnR>
                      <a:noFill/>
                    </a:lnR>
                    <a:lnT>
                      <a:noFill/>
                    </a:lnT>
                    <a:lnB>
                      <a:noFill/>
                    </a:lnB>
                  </a:tcPr>
                </a:tc>
                <a:tc>
                  <a:txBody>
                    <a:bodyPr/>
                    <a:lstStyle/>
                    <a:p>
                      <a:pPr algn="r" fontAlgn="b"/>
                      <a:r>
                        <a:rPr lang="en-US" sz="1800" b="0" i="0" u="none" strike="noStrike" dirty="0">
                          <a:solidFill>
                            <a:srgbClr val="000000"/>
                          </a:solidFill>
                          <a:latin typeface="Calibri"/>
                        </a:rPr>
                        <a:t>10</a:t>
                      </a: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0008"/>
                  </a:ext>
                </a:extLst>
              </a:tr>
              <a:tr h="119841">
                <a:tc>
                  <a:txBody>
                    <a:bodyPr/>
                    <a:lstStyle/>
                    <a:p>
                      <a:pPr algn="ctr" fontAlgn="b"/>
                      <a:endParaRPr lang="en-US" sz="1800" b="0" i="0" u="none" strike="noStrike" dirty="0">
                        <a:solidFill>
                          <a:srgbClr val="000000"/>
                        </a:solidFill>
                        <a:latin typeface="Calibri"/>
                      </a:endParaRP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800" b="0" i="0" u="none" strike="noStrike" dirty="0">
                        <a:solidFill>
                          <a:srgbClr val="000000"/>
                        </a:solidFill>
                        <a:latin typeface="Calibri"/>
                      </a:endParaRP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w="12700" cap="flat" cmpd="sng" algn="ctr">
                      <a:solidFill>
                        <a:schemeClr val="tx1"/>
                      </a:solidFill>
                      <a:prstDash val="solid"/>
                      <a:round/>
                      <a:headEnd type="none" w="med" len="med"/>
                      <a:tailEnd type="none" w="med" len="med"/>
                    </a:lnL>
                    <a:lnR>
                      <a:noFill/>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solidFill>
                      <a:srgbClr val="D8D8D8"/>
                    </a:solidFill>
                  </a:tcPr>
                </a:tc>
                <a:extLst>
                  <a:ext uri="{0D108BD9-81ED-4DB2-BD59-A6C34878D82A}">
                    <a16:rowId xmlns:a16="http://schemas.microsoft.com/office/drawing/2014/main" val="10009"/>
                  </a:ext>
                </a:extLst>
              </a:tr>
              <a:tr h="293716">
                <a:tc>
                  <a:txBody>
                    <a:bodyPr/>
                    <a:lstStyle/>
                    <a:p>
                      <a:pPr algn="ctr" fontAlgn="b"/>
                      <a:r>
                        <a:rPr lang="en-US" sz="1800" b="0" i="0" u="none" strike="noStrike" dirty="0">
                          <a:solidFill>
                            <a:srgbClr val="000000"/>
                          </a:solidFill>
                          <a:latin typeface="Calibri"/>
                        </a:rPr>
                        <a:t>4</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dirty="0">
                          <a:solidFill>
                            <a:srgbClr val="000000"/>
                          </a:solidFill>
                          <a:latin typeface="Calibri"/>
                        </a:rPr>
                        <a:t>Noise Sensitivity</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12</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0000"/>
                    </a:solidFill>
                  </a:tcPr>
                </a:tc>
                <a:tc>
                  <a:txBody>
                    <a:bodyPr/>
                    <a:lstStyle/>
                    <a:p>
                      <a:pPr algn="r" fontAlgn="b"/>
                      <a:r>
                        <a:rPr lang="en-US" sz="1800" b="0" i="0" u="none" strike="noStrike" dirty="0">
                          <a:solidFill>
                            <a:srgbClr val="000000"/>
                          </a:solidFill>
                          <a:latin typeface="Calibri"/>
                        </a:rPr>
                        <a:t>8</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0000"/>
                    </a:solidFill>
                  </a:tcPr>
                </a:tc>
                <a:tc>
                  <a:txBody>
                    <a:bodyPr/>
                    <a:lstStyle/>
                    <a:p>
                      <a:pPr algn="r" fontAlgn="b"/>
                      <a:r>
                        <a:rPr lang="en-US" sz="1800" b="0" i="0" u="none" strike="noStrike" dirty="0">
                          <a:solidFill>
                            <a:srgbClr val="000000"/>
                          </a:solidFill>
                          <a:latin typeface="Calibri"/>
                        </a:rPr>
                        <a:t>20</a:t>
                      </a:r>
                    </a:p>
                  </a:txBody>
                  <a:tcPr marL="12238" marR="12238" marT="12238"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US" sz="1800" b="0" i="0" u="none" strike="noStrike" dirty="0">
                          <a:solidFill>
                            <a:srgbClr val="000000"/>
                          </a:solidFill>
                          <a:latin typeface="Calibri"/>
                        </a:rPr>
                        <a:t>20</a:t>
                      </a:r>
                    </a:p>
                  </a:txBody>
                  <a:tcPr marL="12238" marR="12238" marT="12238" marB="0" anchor="b">
                    <a:lnL>
                      <a:noFill/>
                    </a:lnL>
                    <a:lnR>
                      <a:noFill/>
                    </a:lnR>
                    <a:lnT>
                      <a:noFill/>
                    </a:lnT>
                    <a:lnB>
                      <a:noFill/>
                    </a:lnB>
                  </a:tcPr>
                </a:tc>
                <a:tc>
                  <a:txBody>
                    <a:bodyPr/>
                    <a:lstStyle/>
                    <a:p>
                      <a:pPr algn="r" fontAlgn="b"/>
                      <a:r>
                        <a:rPr lang="en-US" sz="1800" b="0" i="0" u="none" strike="noStrike" dirty="0">
                          <a:solidFill>
                            <a:srgbClr val="000000"/>
                          </a:solidFill>
                          <a:latin typeface="Calibri"/>
                        </a:rPr>
                        <a:t>12</a:t>
                      </a: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0"/>
                  </a:ext>
                </a:extLst>
              </a:tr>
              <a:tr h="293716">
                <a:tc>
                  <a:txBody>
                    <a:bodyPr/>
                    <a:lstStyle/>
                    <a:p>
                      <a:pPr algn="ctr" fontAlgn="b"/>
                      <a:r>
                        <a:rPr lang="en-US" sz="1800" b="0" i="0" u="none" strike="noStrike" dirty="0">
                          <a:solidFill>
                            <a:srgbClr val="000000"/>
                          </a:solidFill>
                          <a:latin typeface="Calibri"/>
                        </a:rPr>
                        <a:t>3</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Accuracy</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9</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0000"/>
                    </a:solidFill>
                  </a:tcPr>
                </a:tc>
                <a:tc>
                  <a:txBody>
                    <a:bodyPr/>
                    <a:lstStyle/>
                    <a:p>
                      <a:pPr algn="r" fontAlgn="b"/>
                      <a:r>
                        <a:rPr lang="en-US" sz="1800" b="0" i="0" u="none" strike="noStrike" dirty="0">
                          <a:solidFill>
                            <a:srgbClr val="000000"/>
                          </a:solidFill>
                          <a:latin typeface="Calibri"/>
                        </a:rPr>
                        <a:t>6</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0000"/>
                    </a:solidFill>
                  </a:tcPr>
                </a:tc>
                <a:tc>
                  <a:txBody>
                    <a:bodyPr/>
                    <a:lstStyle/>
                    <a:p>
                      <a:pPr algn="r" fontAlgn="b"/>
                      <a:r>
                        <a:rPr lang="en-US" sz="1800" b="0" i="0" u="none" strike="noStrike">
                          <a:solidFill>
                            <a:srgbClr val="000000"/>
                          </a:solidFill>
                          <a:latin typeface="Calibri"/>
                        </a:rPr>
                        <a:t>12</a:t>
                      </a:r>
                    </a:p>
                  </a:txBody>
                  <a:tcPr marL="12238" marR="12238" marT="12238"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12</a:t>
                      </a:r>
                    </a:p>
                  </a:txBody>
                  <a:tcPr marL="12238" marR="12238" marT="12238" marB="0" anchor="b">
                    <a:lnL>
                      <a:noFill/>
                    </a:lnL>
                    <a:lnR>
                      <a:noFill/>
                    </a:lnR>
                    <a:lnT>
                      <a:noFill/>
                    </a:lnT>
                    <a:lnB>
                      <a:noFill/>
                    </a:lnB>
                  </a:tcPr>
                </a:tc>
                <a:tc>
                  <a:txBody>
                    <a:bodyPr/>
                    <a:lstStyle/>
                    <a:p>
                      <a:pPr algn="r" fontAlgn="b"/>
                      <a:r>
                        <a:rPr lang="en-US" sz="1800" b="0" i="0" u="none" strike="noStrike" dirty="0">
                          <a:solidFill>
                            <a:srgbClr val="000000"/>
                          </a:solidFill>
                          <a:latin typeface="Calibri"/>
                        </a:rPr>
                        <a:t>9</a:t>
                      </a: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1"/>
                  </a:ext>
                </a:extLst>
              </a:tr>
              <a:tr h="293716">
                <a:tc>
                  <a:txBody>
                    <a:bodyPr/>
                    <a:lstStyle/>
                    <a:p>
                      <a:pPr algn="ctr" fontAlgn="b"/>
                      <a:r>
                        <a:rPr lang="en-US" sz="1800" b="0" i="0" u="none" strike="noStrike" dirty="0">
                          <a:solidFill>
                            <a:srgbClr val="000000"/>
                          </a:solidFill>
                          <a:latin typeface="Calibri"/>
                        </a:rPr>
                        <a:t>5</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Precision</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10</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0000"/>
                    </a:solidFill>
                  </a:tcPr>
                </a:tc>
                <a:tc>
                  <a:txBody>
                    <a:bodyPr/>
                    <a:lstStyle/>
                    <a:p>
                      <a:pPr algn="r" fontAlgn="b"/>
                      <a:r>
                        <a:rPr lang="en-US" sz="1800" b="0" i="0" u="none" strike="noStrike" dirty="0">
                          <a:solidFill>
                            <a:srgbClr val="000000"/>
                          </a:solidFill>
                          <a:latin typeface="Calibri"/>
                        </a:rPr>
                        <a:t>20</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92D050"/>
                    </a:solidFill>
                  </a:tcPr>
                </a:tc>
                <a:tc>
                  <a:txBody>
                    <a:bodyPr/>
                    <a:lstStyle/>
                    <a:p>
                      <a:pPr algn="r" fontAlgn="b"/>
                      <a:r>
                        <a:rPr lang="en-US" sz="1800" b="0" i="0" u="none" strike="noStrike">
                          <a:solidFill>
                            <a:srgbClr val="000000"/>
                          </a:solidFill>
                          <a:latin typeface="Calibri"/>
                        </a:rPr>
                        <a:t>20</a:t>
                      </a:r>
                    </a:p>
                  </a:txBody>
                  <a:tcPr marL="12238" marR="12238" marT="12238"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25</a:t>
                      </a:r>
                    </a:p>
                  </a:txBody>
                  <a:tcPr marL="12238" marR="12238" marT="12238" marB="0" anchor="b">
                    <a:lnL>
                      <a:noFill/>
                    </a:lnL>
                    <a:lnR>
                      <a:noFill/>
                    </a:lnR>
                    <a:lnT>
                      <a:noFill/>
                    </a:lnT>
                    <a:lnB>
                      <a:noFill/>
                    </a:lnB>
                  </a:tcPr>
                </a:tc>
                <a:tc>
                  <a:txBody>
                    <a:bodyPr/>
                    <a:lstStyle/>
                    <a:p>
                      <a:pPr algn="r" fontAlgn="b"/>
                      <a:r>
                        <a:rPr lang="en-US" sz="1800" b="0" i="0" u="none" strike="noStrike" dirty="0">
                          <a:solidFill>
                            <a:srgbClr val="000000"/>
                          </a:solidFill>
                          <a:latin typeface="Calibri"/>
                        </a:rPr>
                        <a:t>15</a:t>
                      </a: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2"/>
                  </a:ext>
                </a:extLst>
              </a:tr>
              <a:tr h="293716">
                <a:tc>
                  <a:txBody>
                    <a:bodyPr/>
                    <a:lstStyle/>
                    <a:p>
                      <a:pPr algn="ctr" fontAlgn="b"/>
                      <a:r>
                        <a:rPr lang="en-US" sz="1800" b="0" i="0" u="none" strike="noStrike" dirty="0">
                          <a:solidFill>
                            <a:srgbClr val="000000"/>
                          </a:solidFill>
                          <a:latin typeface="Calibri"/>
                        </a:rPr>
                        <a:t>3</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Cost</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12</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Calibri"/>
                        </a:rPr>
                        <a:t>12</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a:solidFill>
                            <a:srgbClr val="000000"/>
                          </a:solidFill>
                          <a:latin typeface="Calibri"/>
                        </a:rPr>
                        <a:t>9</a:t>
                      </a:r>
                    </a:p>
                  </a:txBody>
                  <a:tcPr marL="12238" marR="12238" marT="12238"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9</a:t>
                      </a:r>
                    </a:p>
                  </a:txBody>
                  <a:tcPr marL="12238" marR="12238" marT="12238" marB="0" anchor="b">
                    <a:lnL>
                      <a:noFill/>
                    </a:lnL>
                    <a:lnR>
                      <a:noFill/>
                    </a:lnR>
                    <a:lnT>
                      <a:noFill/>
                    </a:lnT>
                    <a:lnB>
                      <a:noFill/>
                    </a:lnB>
                  </a:tcPr>
                </a:tc>
                <a:tc>
                  <a:txBody>
                    <a:bodyPr/>
                    <a:lstStyle/>
                    <a:p>
                      <a:pPr algn="r" fontAlgn="b"/>
                      <a:r>
                        <a:rPr lang="en-US" sz="1800" b="0" i="0" u="none" strike="noStrike" dirty="0">
                          <a:solidFill>
                            <a:srgbClr val="000000"/>
                          </a:solidFill>
                          <a:latin typeface="Calibri"/>
                        </a:rPr>
                        <a:t>9</a:t>
                      </a: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3"/>
                  </a:ext>
                </a:extLst>
              </a:tr>
              <a:tr h="281478">
                <a:tc>
                  <a:txBody>
                    <a:bodyPr/>
                    <a:lstStyle/>
                    <a:p>
                      <a:pPr algn="ctr" fontAlgn="b"/>
                      <a:r>
                        <a:rPr lang="en-US" sz="1800" b="0" i="0" u="none" strike="noStrike" dirty="0">
                          <a:solidFill>
                            <a:srgbClr val="000000"/>
                          </a:solidFill>
                          <a:latin typeface="Calibri"/>
                        </a:rPr>
                        <a:t> </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 </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solidFill>
                      <a:srgbClr val="BFBFBF"/>
                    </a:solidFill>
                  </a:tcPr>
                </a:tc>
                <a:tc>
                  <a:txBody>
                    <a:bodyPr/>
                    <a:lstStyle/>
                    <a:p>
                      <a:pPr algn="l" fontAlgn="b"/>
                      <a:r>
                        <a:rPr lang="en-US" sz="1800" b="0" i="0" u="none" strike="noStrike" dirty="0">
                          <a:solidFill>
                            <a:srgbClr val="000000"/>
                          </a:solidFill>
                          <a:latin typeface="Calibri"/>
                        </a:rPr>
                        <a:t> </a:t>
                      </a:r>
                    </a:p>
                  </a:txBody>
                  <a:tcPr marL="12238" marR="12238" marT="12238" marB="0" anchor="b">
                    <a:lnL>
                      <a:noFill/>
                    </a:lnL>
                    <a:lnR>
                      <a:noFill/>
                    </a:lnR>
                    <a:lnT w="12700" cap="flat" cmpd="sng" algn="ctr">
                      <a:solidFill>
                        <a:schemeClr val="tx1"/>
                      </a:solidFill>
                      <a:prstDash val="solid"/>
                      <a:round/>
                      <a:headEnd type="none" w="med" len="med"/>
                      <a:tailEnd type="none" w="med" len="med"/>
                    </a:lnT>
                    <a:lnB>
                      <a:noFill/>
                    </a:lnB>
                    <a:solidFill>
                      <a:srgbClr val="BFBFBF"/>
                    </a:solidFill>
                  </a:tcPr>
                </a:tc>
                <a:tc>
                  <a:txBody>
                    <a:bodyPr/>
                    <a:lstStyle/>
                    <a:p>
                      <a:pPr algn="l" fontAlgn="b"/>
                      <a:r>
                        <a:rPr lang="en-US" sz="1800" b="0" i="0" u="none" strike="noStrike" dirty="0">
                          <a:solidFill>
                            <a:srgbClr val="000000"/>
                          </a:solidFill>
                          <a:latin typeface="Calibri"/>
                        </a:rPr>
                        <a:t> </a:t>
                      </a:r>
                    </a:p>
                  </a:txBody>
                  <a:tcPr marL="12238" marR="12238" marT="12238" marB="0" anchor="b">
                    <a:lnL>
                      <a:noFill/>
                    </a:lnL>
                    <a:lnR>
                      <a:noFill/>
                    </a:lnR>
                    <a:lnT w="12700" cap="flat" cmpd="sng" algn="ctr">
                      <a:solidFill>
                        <a:schemeClr val="tx1"/>
                      </a:solidFill>
                      <a:prstDash val="solid"/>
                      <a:round/>
                      <a:headEnd type="none" w="med" len="med"/>
                      <a:tailEnd type="none" w="med" len="med"/>
                    </a:lnT>
                    <a:lnB>
                      <a:noFill/>
                    </a:lnB>
                    <a:solidFill>
                      <a:srgbClr val="BFBFBF"/>
                    </a:solidFill>
                  </a:tcPr>
                </a:tc>
                <a:tc>
                  <a:txBody>
                    <a:bodyPr/>
                    <a:lstStyle/>
                    <a:p>
                      <a:pPr algn="l" fontAlgn="b"/>
                      <a:r>
                        <a:rPr lang="en-US" sz="1800" b="0" i="0" u="none" strike="noStrike">
                          <a:solidFill>
                            <a:srgbClr val="000000"/>
                          </a:solidFill>
                          <a:latin typeface="Calibri"/>
                        </a:rPr>
                        <a:t> </a:t>
                      </a:r>
                    </a:p>
                  </a:txBody>
                  <a:tcPr marL="12238" marR="12238" marT="12238" marB="0" anchor="b">
                    <a:lnL>
                      <a:noFill/>
                    </a:lnL>
                    <a:lnR>
                      <a:noFill/>
                    </a:lnR>
                    <a:lnT>
                      <a:noFill/>
                    </a:lnT>
                    <a:lnB>
                      <a:noFill/>
                    </a:lnB>
                    <a:solidFill>
                      <a:srgbClr val="BFBFBF"/>
                    </a:solidFill>
                  </a:tcPr>
                </a:tc>
                <a:tc>
                  <a:txBody>
                    <a:bodyPr/>
                    <a:lstStyle/>
                    <a:p>
                      <a:pPr algn="l" fontAlgn="b"/>
                      <a:r>
                        <a:rPr lang="en-US" sz="1800" b="0" i="0" u="none" strike="noStrike">
                          <a:solidFill>
                            <a:srgbClr val="000000"/>
                          </a:solidFill>
                          <a:latin typeface="Calibri"/>
                        </a:rPr>
                        <a:t> </a:t>
                      </a:r>
                    </a:p>
                  </a:txBody>
                  <a:tcPr marL="12238" marR="12238" marT="12238" marB="0" anchor="b">
                    <a:lnL>
                      <a:noFill/>
                    </a:lnL>
                    <a:lnR>
                      <a:noFill/>
                    </a:lnR>
                    <a:lnT>
                      <a:noFill/>
                    </a:lnT>
                    <a:lnB>
                      <a:noFill/>
                    </a:lnB>
                    <a:solidFill>
                      <a:srgbClr val="BFBFBF"/>
                    </a:solidFill>
                  </a:tcPr>
                </a:tc>
                <a:tc>
                  <a:txBody>
                    <a:bodyPr/>
                    <a:lstStyle/>
                    <a:p>
                      <a:pPr algn="l" fontAlgn="b"/>
                      <a:r>
                        <a:rPr lang="en-US" sz="1800" b="0" i="0" u="none" strike="noStrike" dirty="0">
                          <a:solidFill>
                            <a:srgbClr val="000000"/>
                          </a:solidFill>
                          <a:latin typeface="Calibri"/>
                        </a:rPr>
                        <a:t> </a:t>
                      </a: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10014"/>
                  </a:ext>
                </a:extLst>
              </a:tr>
              <a:tr h="305955">
                <a:tc>
                  <a:txBody>
                    <a:bodyPr/>
                    <a:lstStyle/>
                    <a:p>
                      <a:pPr algn="ctr" fontAlgn="b"/>
                      <a:r>
                        <a:rPr lang="en-US" sz="1800" b="0" i="0" u="none" strike="noStrike" dirty="0">
                          <a:solidFill>
                            <a:srgbClr val="000000"/>
                          </a:solidFill>
                          <a:latin typeface="Calibri"/>
                        </a:rPr>
                        <a:t> </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Total Weighted Score</a:t>
                      </a:r>
                    </a:p>
                  </a:txBody>
                  <a:tcPr marL="12238" marR="12238" marT="12238"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latin typeface="Calibri"/>
                        </a:rPr>
                        <a:t>133</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latin typeface="Calibri"/>
                        </a:rPr>
                        <a:t>134</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latin typeface="Calibri"/>
                        </a:rPr>
                        <a:t>134</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latin typeface="Calibri"/>
                        </a:rPr>
                        <a:t>154</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latin typeface="Calibri"/>
                        </a:rPr>
                        <a:t>126</a:t>
                      </a:r>
                    </a:p>
                  </a:txBody>
                  <a:tcPr marL="12238" marR="12238" marT="12238"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5"/>
                  </a:ext>
                </a:extLst>
              </a:tr>
            </a:tbl>
          </a:graphicData>
        </a:graphic>
      </p:graphicFrame>
      <p:sp>
        <p:nvSpPr>
          <p:cNvPr id="10" name="TextBox 9"/>
          <p:cNvSpPr txBox="1"/>
          <p:nvPr/>
        </p:nvSpPr>
        <p:spPr>
          <a:xfrm>
            <a:off x="0" y="6213157"/>
            <a:ext cx="9144000" cy="492443"/>
          </a:xfrm>
          <a:prstGeom prst="rect">
            <a:avLst/>
          </a:prstGeom>
          <a:noFill/>
        </p:spPr>
        <p:txBody>
          <a:bodyPr wrap="square" rtlCol="0">
            <a:spAutoFit/>
          </a:bodyPr>
          <a:lstStyle/>
          <a:p>
            <a:pPr algn="ctr"/>
            <a:r>
              <a:rPr lang="en-US" sz="2600" b="1" dirty="0" smtClean="0">
                <a:solidFill>
                  <a:srgbClr val="FF0000"/>
                </a:solidFill>
              </a:rPr>
              <a:t>“Mixed Bag” of Pros &amp; Cons</a:t>
            </a:r>
            <a:endParaRPr lang="en-US" sz="2600" b="1"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57807"/>
            <a:ext cx="8382000" cy="228600"/>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CornellLogo.jpg"/>
          <p:cNvPicPr>
            <a:picLocks noChangeAspect="1"/>
          </p:cNvPicPr>
          <p:nvPr/>
        </p:nvPicPr>
        <p:blipFill>
          <a:blip r:embed="rId3" cstate="print"/>
          <a:stretch>
            <a:fillRect/>
          </a:stretch>
        </p:blipFill>
        <p:spPr>
          <a:xfrm>
            <a:off x="8366591" y="399662"/>
            <a:ext cx="740085" cy="731579"/>
          </a:xfrm>
          <a:prstGeom prst="rect">
            <a:avLst/>
          </a:prstGeom>
        </p:spPr>
      </p:pic>
      <p:sp>
        <p:nvSpPr>
          <p:cNvPr id="5" name="TextBox 4"/>
          <p:cNvSpPr txBox="1"/>
          <p:nvPr/>
        </p:nvSpPr>
        <p:spPr>
          <a:xfrm>
            <a:off x="0" y="-22086"/>
            <a:ext cx="8167685" cy="707886"/>
          </a:xfrm>
          <a:prstGeom prst="rect">
            <a:avLst/>
          </a:prstGeom>
          <a:noFill/>
        </p:spPr>
        <p:txBody>
          <a:bodyPr wrap="none" rtlCol="0">
            <a:spAutoFit/>
          </a:bodyPr>
          <a:lstStyle/>
          <a:p>
            <a:r>
              <a:rPr lang="en-US" sz="4000" dirty="0" smtClean="0"/>
              <a:t>Main Sensor Selection Decision Matrix</a:t>
            </a:r>
            <a:endParaRPr lang="en-US" sz="4000" dirty="0"/>
          </a:p>
        </p:txBody>
      </p:sp>
      <p:graphicFrame>
        <p:nvGraphicFramePr>
          <p:cNvPr id="8" name="Table 7"/>
          <p:cNvGraphicFramePr>
            <a:graphicFrameLocks noGrp="1"/>
          </p:cNvGraphicFramePr>
          <p:nvPr/>
        </p:nvGraphicFramePr>
        <p:xfrm>
          <a:off x="655357" y="838200"/>
          <a:ext cx="7726643" cy="5297050"/>
        </p:xfrm>
        <a:graphic>
          <a:graphicData uri="http://schemas.openxmlformats.org/drawingml/2006/table">
            <a:tbl>
              <a:tblPr/>
              <a:tblGrid>
                <a:gridCol w="424526">
                  <a:extLst>
                    <a:ext uri="{9D8B030D-6E8A-4147-A177-3AD203B41FA5}">
                      <a16:colId xmlns:a16="http://schemas.microsoft.com/office/drawing/2014/main" val="20000"/>
                    </a:ext>
                  </a:extLst>
                </a:gridCol>
                <a:gridCol w="2406842">
                  <a:extLst>
                    <a:ext uri="{9D8B030D-6E8A-4147-A177-3AD203B41FA5}">
                      <a16:colId xmlns:a16="http://schemas.microsoft.com/office/drawing/2014/main" val="20001"/>
                    </a:ext>
                  </a:extLst>
                </a:gridCol>
                <a:gridCol w="979055">
                  <a:extLst>
                    <a:ext uri="{9D8B030D-6E8A-4147-A177-3AD203B41FA5}">
                      <a16:colId xmlns:a16="http://schemas.microsoft.com/office/drawing/2014/main" val="20002"/>
                    </a:ext>
                  </a:extLst>
                </a:gridCol>
                <a:gridCol w="979055">
                  <a:extLst>
                    <a:ext uri="{9D8B030D-6E8A-4147-A177-3AD203B41FA5}">
                      <a16:colId xmlns:a16="http://schemas.microsoft.com/office/drawing/2014/main" val="20003"/>
                    </a:ext>
                  </a:extLst>
                </a:gridCol>
                <a:gridCol w="979055">
                  <a:extLst>
                    <a:ext uri="{9D8B030D-6E8A-4147-A177-3AD203B41FA5}">
                      <a16:colId xmlns:a16="http://schemas.microsoft.com/office/drawing/2014/main" val="20004"/>
                    </a:ext>
                  </a:extLst>
                </a:gridCol>
                <a:gridCol w="979055">
                  <a:extLst>
                    <a:ext uri="{9D8B030D-6E8A-4147-A177-3AD203B41FA5}">
                      <a16:colId xmlns:a16="http://schemas.microsoft.com/office/drawing/2014/main" val="20005"/>
                    </a:ext>
                  </a:extLst>
                </a:gridCol>
                <a:gridCol w="979055">
                  <a:extLst>
                    <a:ext uri="{9D8B030D-6E8A-4147-A177-3AD203B41FA5}">
                      <a16:colId xmlns:a16="http://schemas.microsoft.com/office/drawing/2014/main" val="20006"/>
                    </a:ext>
                  </a:extLst>
                </a:gridCol>
              </a:tblGrid>
              <a:tr h="893387">
                <a:tc>
                  <a:txBody>
                    <a:bodyPr/>
                    <a:lstStyle/>
                    <a:p>
                      <a:pPr algn="ctr" fontAlgn="b"/>
                      <a:r>
                        <a:rPr lang="en-US" sz="1800" b="1" i="0" u="none" strike="noStrike" dirty="0" smtClean="0">
                          <a:solidFill>
                            <a:srgbClr val="000000"/>
                          </a:solidFill>
                          <a:latin typeface="Calibri"/>
                        </a:rPr>
                        <a:t>Wt.</a:t>
                      </a:r>
                      <a:endParaRPr lang="en-US" sz="1800" b="1" i="0" u="none" strike="noStrike" dirty="0">
                        <a:solidFill>
                          <a:srgbClr val="000000"/>
                        </a:solidFill>
                        <a:latin typeface="Calibri"/>
                      </a:endParaRP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Attributes</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solidFill>
                            <a:srgbClr val="000000"/>
                          </a:solidFill>
                          <a:latin typeface="Calibri"/>
                        </a:rPr>
                        <a:t>Popular Sensor 1</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Popular Sensor 2</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solidFill>
                            <a:srgbClr val="000000"/>
                          </a:solidFill>
                          <a:latin typeface="Calibri"/>
                        </a:rPr>
                        <a:t>Unusual Find</a:t>
                      </a:r>
                    </a:p>
                  </a:txBody>
                  <a:tcPr marL="12238" marR="12238" marT="12238"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1800" b="1" i="0" u="none" strike="noStrike" dirty="0" smtClean="0">
                          <a:solidFill>
                            <a:srgbClr val="000000"/>
                          </a:solidFill>
                          <a:latin typeface="Calibri"/>
                        </a:rPr>
                        <a:t>Reliable </a:t>
                      </a:r>
                      <a:r>
                        <a:rPr lang="en-US" sz="1800" b="1" i="0" u="none" strike="noStrike" dirty="0">
                          <a:solidFill>
                            <a:srgbClr val="000000"/>
                          </a:solidFill>
                          <a:latin typeface="Calibri"/>
                        </a:rPr>
                        <a:t>Company</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Likely Audience Favorite</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3716">
                <a:tc>
                  <a:txBody>
                    <a:bodyPr/>
                    <a:lstStyle/>
                    <a:p>
                      <a:pPr algn="ctr" fontAlgn="b"/>
                      <a:r>
                        <a:rPr lang="en-US" sz="1800" b="0" i="0" u="none" strike="noStrike" dirty="0">
                          <a:solidFill>
                            <a:srgbClr val="000000"/>
                          </a:solidFill>
                          <a:latin typeface="Calibri"/>
                        </a:rPr>
                        <a:t>5</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a:solidFill>
                            <a:srgbClr val="000000"/>
                          </a:solidFill>
                          <a:latin typeface="Calibri"/>
                        </a:rPr>
                        <a:t>Power Consumption</a:t>
                      </a:r>
                    </a:p>
                  </a:txBody>
                  <a:tcPr marL="12238" marR="12238" marT="12238"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800" b="0" i="0" u="none" strike="noStrike">
                          <a:solidFill>
                            <a:srgbClr val="000000"/>
                          </a:solidFill>
                          <a:latin typeface="Calibri"/>
                        </a:rPr>
                        <a:t>25</a:t>
                      </a:r>
                    </a:p>
                  </a:txBody>
                  <a:tcPr marL="12238" marR="12238" marT="1223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800" b="0" i="0" u="none" strike="noStrike">
                          <a:solidFill>
                            <a:srgbClr val="000000"/>
                          </a:solidFill>
                          <a:latin typeface="Calibri"/>
                        </a:rPr>
                        <a:t>20</a:t>
                      </a:r>
                    </a:p>
                  </a:txBody>
                  <a:tcPr marL="12238" marR="12238" marT="12238" marB="0" anchor="b">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1800" b="0" i="0" u="none" strike="noStrike" dirty="0">
                          <a:solidFill>
                            <a:srgbClr val="000000"/>
                          </a:solidFill>
                          <a:latin typeface="Calibri"/>
                        </a:rPr>
                        <a:t>10</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FF0000"/>
                    </a:solidFill>
                  </a:tcPr>
                </a:tc>
                <a:tc>
                  <a:txBody>
                    <a:bodyPr/>
                    <a:lstStyle/>
                    <a:p>
                      <a:pPr algn="r" fontAlgn="b"/>
                      <a:r>
                        <a:rPr lang="en-US" sz="1800" b="0" i="0" u="none" strike="noStrike" dirty="0">
                          <a:solidFill>
                            <a:srgbClr val="000000"/>
                          </a:solidFill>
                          <a:latin typeface="Calibri"/>
                        </a:rPr>
                        <a:t>20</a:t>
                      </a:r>
                    </a:p>
                  </a:txBody>
                  <a:tcPr marL="12238" marR="12238" marT="12238" marB="0" anchor="b">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800" b="0" i="0" u="none" strike="noStrike">
                          <a:solidFill>
                            <a:srgbClr val="000000"/>
                          </a:solidFill>
                          <a:latin typeface="Calibri"/>
                        </a:rPr>
                        <a:t>10</a:t>
                      </a:r>
                    </a:p>
                  </a:txBody>
                  <a:tcPr marL="12238" marR="12238" marT="12238"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293716">
                <a:tc>
                  <a:txBody>
                    <a:bodyPr/>
                    <a:lstStyle/>
                    <a:p>
                      <a:pPr algn="ctr" fontAlgn="b"/>
                      <a:r>
                        <a:rPr lang="en-US" sz="1800" b="0" i="0" u="none" strike="noStrike" dirty="0">
                          <a:solidFill>
                            <a:srgbClr val="000000"/>
                          </a:solidFill>
                          <a:latin typeface="Calibri"/>
                        </a:rPr>
                        <a:t>3</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Commincation Rate</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9</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12</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15</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92D050"/>
                    </a:solidFill>
                  </a:tcPr>
                </a:tc>
                <a:tc>
                  <a:txBody>
                    <a:bodyPr/>
                    <a:lstStyle/>
                    <a:p>
                      <a:pPr algn="r" fontAlgn="b"/>
                      <a:r>
                        <a:rPr lang="en-US" sz="1800" b="0" i="0" u="none" strike="noStrike">
                          <a:solidFill>
                            <a:srgbClr val="000000"/>
                          </a:solidFill>
                          <a:latin typeface="Calibri"/>
                        </a:rPr>
                        <a:t>15</a:t>
                      </a:r>
                    </a:p>
                  </a:txBody>
                  <a:tcPr marL="12238" marR="12238" marT="12238"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9</a:t>
                      </a: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293716">
                <a:tc>
                  <a:txBody>
                    <a:bodyPr/>
                    <a:lstStyle/>
                    <a:p>
                      <a:pPr algn="ctr" fontAlgn="b"/>
                      <a:r>
                        <a:rPr lang="en-US" sz="1800" b="0" i="0" u="none" strike="noStrike" dirty="0">
                          <a:solidFill>
                            <a:srgbClr val="000000"/>
                          </a:solidFill>
                          <a:latin typeface="Calibri"/>
                        </a:rPr>
                        <a:t>1</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Weight</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1</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2</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5</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a:solidFill>
                            <a:srgbClr val="000000"/>
                          </a:solidFill>
                          <a:latin typeface="Calibri"/>
                        </a:rPr>
                        <a:t>2</a:t>
                      </a:r>
                    </a:p>
                  </a:txBody>
                  <a:tcPr marL="12238" marR="12238" marT="12238"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3</a:t>
                      </a: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293716">
                <a:tc>
                  <a:txBody>
                    <a:bodyPr/>
                    <a:lstStyle/>
                    <a:p>
                      <a:pPr algn="ctr" fontAlgn="b"/>
                      <a:r>
                        <a:rPr lang="en-US" sz="1800" b="0" i="0" u="none" strike="noStrike" dirty="0">
                          <a:solidFill>
                            <a:srgbClr val="000000"/>
                          </a:solidFill>
                          <a:latin typeface="Calibri"/>
                        </a:rPr>
                        <a:t>2</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Footprint</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4</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6</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8</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a:solidFill>
                            <a:srgbClr val="000000"/>
                          </a:solidFill>
                          <a:latin typeface="Calibri"/>
                        </a:rPr>
                        <a:t>4</a:t>
                      </a:r>
                    </a:p>
                  </a:txBody>
                  <a:tcPr marL="12238" marR="12238" marT="12238"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6</a:t>
                      </a: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293716">
                <a:tc>
                  <a:txBody>
                    <a:bodyPr/>
                    <a:lstStyle/>
                    <a:p>
                      <a:pPr algn="ctr" fontAlgn="b"/>
                      <a:r>
                        <a:rPr lang="en-US" sz="1800" b="0" i="0" u="none" strike="noStrike" dirty="0">
                          <a:solidFill>
                            <a:srgbClr val="000000"/>
                          </a:solidFill>
                          <a:latin typeface="Calibri"/>
                        </a:rPr>
                        <a:t>3</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Ease of Use</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15</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12</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9</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0000"/>
                    </a:solidFill>
                  </a:tcPr>
                </a:tc>
                <a:tc>
                  <a:txBody>
                    <a:bodyPr/>
                    <a:lstStyle/>
                    <a:p>
                      <a:pPr algn="r" fontAlgn="b"/>
                      <a:r>
                        <a:rPr lang="en-US" sz="1800" b="0" i="0" u="none" strike="noStrike">
                          <a:solidFill>
                            <a:srgbClr val="000000"/>
                          </a:solidFill>
                          <a:latin typeface="Calibri"/>
                        </a:rPr>
                        <a:t>9</a:t>
                      </a:r>
                    </a:p>
                  </a:txBody>
                  <a:tcPr marL="12238" marR="12238" marT="12238"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US" sz="1800" b="0" i="0" u="none" strike="noStrike" dirty="0">
                          <a:solidFill>
                            <a:srgbClr val="000000"/>
                          </a:solidFill>
                          <a:latin typeface="Calibri"/>
                        </a:rPr>
                        <a:t>15</a:t>
                      </a: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0005"/>
                  </a:ext>
                </a:extLst>
              </a:tr>
              <a:tr h="293716">
                <a:tc>
                  <a:txBody>
                    <a:bodyPr/>
                    <a:lstStyle/>
                    <a:p>
                      <a:pPr algn="ctr" fontAlgn="b"/>
                      <a:r>
                        <a:rPr lang="en-US" sz="1800" b="0" i="0" u="none" strike="noStrike" dirty="0">
                          <a:solidFill>
                            <a:srgbClr val="000000"/>
                          </a:solidFill>
                          <a:latin typeface="Calibri"/>
                        </a:rPr>
                        <a:t>4</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Assoc. Programming Req.</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20</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12</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12</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a:solidFill>
                            <a:srgbClr val="000000"/>
                          </a:solidFill>
                          <a:latin typeface="Calibri"/>
                        </a:rPr>
                        <a:t>16</a:t>
                      </a:r>
                    </a:p>
                  </a:txBody>
                  <a:tcPr marL="12238" marR="12238" marT="12238"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US" sz="1800" b="0" i="0" u="none" strike="noStrike" dirty="0">
                          <a:solidFill>
                            <a:srgbClr val="000000"/>
                          </a:solidFill>
                          <a:latin typeface="Calibri"/>
                        </a:rPr>
                        <a:t>16</a:t>
                      </a: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0006"/>
                  </a:ext>
                </a:extLst>
              </a:tr>
              <a:tr h="293716">
                <a:tc>
                  <a:txBody>
                    <a:bodyPr/>
                    <a:lstStyle/>
                    <a:p>
                      <a:pPr algn="ctr" fontAlgn="b"/>
                      <a:r>
                        <a:rPr lang="en-US" sz="1800" b="0" i="0" u="none" strike="noStrike" dirty="0">
                          <a:solidFill>
                            <a:srgbClr val="000000"/>
                          </a:solidFill>
                          <a:latin typeface="Calibri"/>
                        </a:rPr>
                        <a:t>4</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Ease of Calibration</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8</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16</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12</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a:solidFill>
                            <a:srgbClr val="000000"/>
                          </a:solidFill>
                          <a:latin typeface="Calibri"/>
                        </a:rPr>
                        <a:t>16</a:t>
                      </a:r>
                    </a:p>
                  </a:txBody>
                  <a:tcPr marL="12238" marR="12238" marT="12238"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US" sz="1800" b="0" i="0" u="none" strike="noStrike" dirty="0">
                          <a:solidFill>
                            <a:srgbClr val="000000"/>
                          </a:solidFill>
                          <a:latin typeface="Calibri"/>
                        </a:rPr>
                        <a:t>12</a:t>
                      </a: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0007"/>
                  </a:ext>
                </a:extLst>
              </a:tr>
              <a:tr h="293716">
                <a:tc>
                  <a:txBody>
                    <a:bodyPr/>
                    <a:lstStyle/>
                    <a:p>
                      <a:pPr algn="ctr" fontAlgn="b"/>
                      <a:r>
                        <a:rPr lang="en-US" sz="1800" b="0" i="0" u="none" strike="noStrike" dirty="0">
                          <a:solidFill>
                            <a:srgbClr val="000000"/>
                          </a:solidFill>
                          <a:latin typeface="Calibri"/>
                        </a:rPr>
                        <a:t>2</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Availability</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8</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8</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2</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0000"/>
                    </a:solidFill>
                  </a:tcPr>
                </a:tc>
                <a:tc>
                  <a:txBody>
                    <a:bodyPr/>
                    <a:lstStyle/>
                    <a:p>
                      <a:pPr algn="r" fontAlgn="b"/>
                      <a:r>
                        <a:rPr lang="en-US" sz="1800" b="0" i="0" u="none" strike="noStrike" dirty="0">
                          <a:solidFill>
                            <a:srgbClr val="000000"/>
                          </a:solidFill>
                          <a:latin typeface="Calibri"/>
                        </a:rPr>
                        <a:t>6</a:t>
                      </a:r>
                    </a:p>
                  </a:txBody>
                  <a:tcPr marL="12238" marR="12238" marT="12238"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US" sz="1800" b="0" i="0" u="none" strike="noStrike" dirty="0">
                          <a:solidFill>
                            <a:srgbClr val="000000"/>
                          </a:solidFill>
                          <a:latin typeface="Calibri"/>
                        </a:rPr>
                        <a:t>10</a:t>
                      </a: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0008"/>
                  </a:ext>
                </a:extLst>
              </a:tr>
              <a:tr h="119841">
                <a:tc>
                  <a:txBody>
                    <a:bodyPr/>
                    <a:lstStyle/>
                    <a:p>
                      <a:pPr algn="ctr" fontAlgn="b"/>
                      <a:endParaRPr lang="en-US" sz="1800" b="0" i="0" u="none" strike="noStrike" dirty="0">
                        <a:solidFill>
                          <a:srgbClr val="000000"/>
                        </a:solidFill>
                        <a:latin typeface="Calibri"/>
                      </a:endParaRP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800" b="0" i="0" u="none" strike="noStrike" dirty="0">
                        <a:solidFill>
                          <a:srgbClr val="000000"/>
                        </a:solidFill>
                        <a:latin typeface="Calibri"/>
                      </a:endParaRP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w="12700" cap="flat" cmpd="sng" algn="ctr">
                      <a:solidFill>
                        <a:schemeClr val="tx1"/>
                      </a:solidFill>
                      <a:prstDash val="solid"/>
                      <a:round/>
                      <a:headEnd type="none" w="med" len="med"/>
                      <a:tailEnd type="none" w="med" len="med"/>
                    </a:lnL>
                    <a:lnR>
                      <a:noFill/>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solidFill>
                      <a:srgbClr val="D8D8D8"/>
                    </a:solidFill>
                  </a:tcPr>
                </a:tc>
                <a:extLst>
                  <a:ext uri="{0D108BD9-81ED-4DB2-BD59-A6C34878D82A}">
                    <a16:rowId xmlns:a16="http://schemas.microsoft.com/office/drawing/2014/main" val="10009"/>
                  </a:ext>
                </a:extLst>
              </a:tr>
              <a:tr h="293716">
                <a:tc>
                  <a:txBody>
                    <a:bodyPr/>
                    <a:lstStyle/>
                    <a:p>
                      <a:pPr algn="ctr" fontAlgn="b"/>
                      <a:r>
                        <a:rPr lang="en-US" sz="1800" b="0" i="0" u="none" strike="noStrike" dirty="0">
                          <a:solidFill>
                            <a:srgbClr val="000000"/>
                          </a:solidFill>
                          <a:latin typeface="Calibri"/>
                        </a:rPr>
                        <a:t>4</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dirty="0">
                          <a:solidFill>
                            <a:srgbClr val="000000"/>
                          </a:solidFill>
                          <a:latin typeface="Calibri"/>
                        </a:rPr>
                        <a:t>Noise Sensitivity</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800" b="0" i="0" u="none" strike="noStrike" dirty="0">
                          <a:solidFill>
                            <a:srgbClr val="000000"/>
                          </a:solidFill>
                          <a:latin typeface="Calibri"/>
                        </a:rPr>
                        <a:t>12</a:t>
                      </a:r>
                    </a:p>
                  </a:txBody>
                  <a:tcPr marL="12238" marR="12238" marT="12238" marB="0" anchor="b">
                    <a:lnL>
                      <a:noFill/>
                    </a:lnL>
                    <a:lnR>
                      <a:noFill/>
                    </a:lnR>
                    <a:lnT>
                      <a:noFill/>
                    </a:lnT>
                    <a:lnB>
                      <a:noFill/>
                    </a:lnB>
                  </a:tcPr>
                </a:tc>
                <a:tc>
                  <a:txBody>
                    <a:bodyPr/>
                    <a:lstStyle/>
                    <a:p>
                      <a:pPr algn="r" fontAlgn="b"/>
                      <a:r>
                        <a:rPr lang="en-US" sz="1800" b="0" i="0" u="none" strike="noStrike" dirty="0">
                          <a:solidFill>
                            <a:srgbClr val="000000"/>
                          </a:solidFill>
                          <a:latin typeface="Calibri"/>
                        </a:rPr>
                        <a:t>8</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20</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92D050"/>
                    </a:solidFill>
                  </a:tcPr>
                </a:tc>
                <a:tc>
                  <a:txBody>
                    <a:bodyPr/>
                    <a:lstStyle/>
                    <a:p>
                      <a:pPr algn="r" fontAlgn="b"/>
                      <a:r>
                        <a:rPr lang="en-US" sz="1800" b="0" i="0" u="none" strike="noStrike" dirty="0">
                          <a:solidFill>
                            <a:srgbClr val="000000"/>
                          </a:solidFill>
                          <a:latin typeface="Calibri"/>
                        </a:rPr>
                        <a:t>20</a:t>
                      </a:r>
                    </a:p>
                  </a:txBody>
                  <a:tcPr marL="12238" marR="12238" marT="12238"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US" sz="1800" b="0" i="0" u="none" strike="noStrike" dirty="0">
                          <a:solidFill>
                            <a:srgbClr val="000000"/>
                          </a:solidFill>
                          <a:latin typeface="Calibri"/>
                        </a:rPr>
                        <a:t>12</a:t>
                      </a: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0"/>
                  </a:ext>
                </a:extLst>
              </a:tr>
              <a:tr h="293716">
                <a:tc>
                  <a:txBody>
                    <a:bodyPr/>
                    <a:lstStyle/>
                    <a:p>
                      <a:pPr algn="ctr" fontAlgn="b"/>
                      <a:r>
                        <a:rPr lang="en-US" sz="1800" b="0" i="0" u="none" strike="noStrike" dirty="0">
                          <a:solidFill>
                            <a:srgbClr val="000000"/>
                          </a:solidFill>
                          <a:latin typeface="Calibri"/>
                        </a:rPr>
                        <a:t>3</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Accuracy</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9</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6</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12</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92D050"/>
                    </a:solidFill>
                  </a:tcPr>
                </a:tc>
                <a:tc>
                  <a:txBody>
                    <a:bodyPr/>
                    <a:lstStyle/>
                    <a:p>
                      <a:pPr algn="r" fontAlgn="b"/>
                      <a:r>
                        <a:rPr lang="en-US" sz="1800" b="0" i="0" u="none" strike="noStrike">
                          <a:solidFill>
                            <a:srgbClr val="000000"/>
                          </a:solidFill>
                          <a:latin typeface="Calibri"/>
                        </a:rPr>
                        <a:t>12</a:t>
                      </a:r>
                    </a:p>
                  </a:txBody>
                  <a:tcPr marL="12238" marR="12238" marT="12238"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US" sz="1800" b="0" i="0" u="none" strike="noStrike" dirty="0">
                          <a:solidFill>
                            <a:srgbClr val="000000"/>
                          </a:solidFill>
                          <a:latin typeface="Calibri"/>
                        </a:rPr>
                        <a:t>9</a:t>
                      </a: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1"/>
                  </a:ext>
                </a:extLst>
              </a:tr>
              <a:tr h="293716">
                <a:tc>
                  <a:txBody>
                    <a:bodyPr/>
                    <a:lstStyle/>
                    <a:p>
                      <a:pPr algn="ctr" fontAlgn="b"/>
                      <a:r>
                        <a:rPr lang="en-US" sz="1800" b="0" i="0" u="none" strike="noStrike" dirty="0">
                          <a:solidFill>
                            <a:srgbClr val="000000"/>
                          </a:solidFill>
                          <a:latin typeface="Calibri"/>
                        </a:rPr>
                        <a:t>5</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dirty="0">
                          <a:solidFill>
                            <a:srgbClr val="000000"/>
                          </a:solidFill>
                          <a:latin typeface="Calibri"/>
                        </a:rPr>
                        <a:t>Precision</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10</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20</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20</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92D050"/>
                    </a:solidFill>
                  </a:tcPr>
                </a:tc>
                <a:tc>
                  <a:txBody>
                    <a:bodyPr/>
                    <a:lstStyle/>
                    <a:p>
                      <a:pPr algn="r" fontAlgn="b"/>
                      <a:r>
                        <a:rPr lang="en-US" sz="1800" b="0" i="0" u="none" strike="noStrike">
                          <a:solidFill>
                            <a:srgbClr val="000000"/>
                          </a:solidFill>
                          <a:latin typeface="Calibri"/>
                        </a:rPr>
                        <a:t>25</a:t>
                      </a:r>
                    </a:p>
                  </a:txBody>
                  <a:tcPr marL="12238" marR="12238" marT="12238"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US" sz="1800" b="0" i="0" u="none" strike="noStrike" dirty="0">
                          <a:solidFill>
                            <a:srgbClr val="000000"/>
                          </a:solidFill>
                          <a:latin typeface="Calibri"/>
                        </a:rPr>
                        <a:t>15</a:t>
                      </a: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2"/>
                  </a:ext>
                </a:extLst>
              </a:tr>
              <a:tr h="293716">
                <a:tc>
                  <a:txBody>
                    <a:bodyPr/>
                    <a:lstStyle/>
                    <a:p>
                      <a:pPr algn="ctr" fontAlgn="b"/>
                      <a:r>
                        <a:rPr lang="en-US" sz="1800" b="0" i="0" u="none" strike="noStrike" dirty="0">
                          <a:solidFill>
                            <a:srgbClr val="000000"/>
                          </a:solidFill>
                          <a:latin typeface="Calibri"/>
                        </a:rPr>
                        <a:t>3</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Cost</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12</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12</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9</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Calibri"/>
                        </a:rPr>
                        <a:t>9</a:t>
                      </a:r>
                    </a:p>
                  </a:txBody>
                  <a:tcPr marL="12238" marR="12238" marT="12238"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US" sz="1800" b="0" i="0" u="none" strike="noStrike" dirty="0">
                          <a:solidFill>
                            <a:srgbClr val="000000"/>
                          </a:solidFill>
                          <a:latin typeface="Calibri"/>
                        </a:rPr>
                        <a:t>9</a:t>
                      </a: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3"/>
                  </a:ext>
                </a:extLst>
              </a:tr>
              <a:tr h="281478">
                <a:tc>
                  <a:txBody>
                    <a:bodyPr/>
                    <a:lstStyle/>
                    <a:p>
                      <a:pPr algn="ctr" fontAlgn="b"/>
                      <a:r>
                        <a:rPr lang="en-US" sz="1800" b="0" i="0" u="none" strike="noStrike" dirty="0">
                          <a:solidFill>
                            <a:srgbClr val="000000"/>
                          </a:solidFill>
                          <a:latin typeface="Calibri"/>
                        </a:rPr>
                        <a:t> </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 </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solidFill>
                      <a:srgbClr val="BFBFBF"/>
                    </a:solidFill>
                  </a:tcPr>
                </a:tc>
                <a:tc>
                  <a:txBody>
                    <a:bodyPr/>
                    <a:lstStyle/>
                    <a:p>
                      <a:pPr algn="l" fontAlgn="b"/>
                      <a:r>
                        <a:rPr lang="en-US" sz="1800" b="0" i="0" u="none" strike="noStrike">
                          <a:solidFill>
                            <a:srgbClr val="000000"/>
                          </a:solidFill>
                          <a:latin typeface="Calibri"/>
                        </a:rPr>
                        <a:t> </a:t>
                      </a:r>
                    </a:p>
                  </a:txBody>
                  <a:tcPr marL="12238" marR="12238" marT="12238" marB="0" anchor="b">
                    <a:lnL>
                      <a:noFill/>
                    </a:lnL>
                    <a:lnR>
                      <a:noFill/>
                    </a:lnR>
                    <a:lnT>
                      <a:noFill/>
                    </a:lnT>
                    <a:lnB>
                      <a:noFill/>
                    </a:lnB>
                    <a:solidFill>
                      <a:srgbClr val="BFBFBF"/>
                    </a:solidFill>
                  </a:tcPr>
                </a:tc>
                <a:tc>
                  <a:txBody>
                    <a:bodyPr/>
                    <a:lstStyle/>
                    <a:p>
                      <a:pPr algn="l" fontAlgn="b"/>
                      <a:r>
                        <a:rPr lang="en-US" sz="1800" b="0" i="0" u="none" strike="noStrike">
                          <a:solidFill>
                            <a:srgbClr val="000000"/>
                          </a:solidFill>
                          <a:latin typeface="Calibri"/>
                        </a:rPr>
                        <a:t> </a:t>
                      </a:r>
                    </a:p>
                  </a:txBody>
                  <a:tcPr marL="12238" marR="12238" marT="12238" marB="0" anchor="b">
                    <a:lnL>
                      <a:noFill/>
                    </a:lnL>
                    <a:lnR>
                      <a:noFill/>
                    </a:lnR>
                    <a:lnT>
                      <a:noFill/>
                    </a:lnT>
                    <a:lnB>
                      <a:noFill/>
                    </a:lnB>
                    <a:solidFill>
                      <a:srgbClr val="BFBFBF"/>
                    </a:solidFill>
                  </a:tcPr>
                </a:tc>
                <a:tc>
                  <a:txBody>
                    <a:bodyPr/>
                    <a:lstStyle/>
                    <a:p>
                      <a:pPr algn="l" fontAlgn="b"/>
                      <a:r>
                        <a:rPr lang="en-US" sz="1800" b="0" i="0" u="none" strike="noStrike" dirty="0">
                          <a:solidFill>
                            <a:srgbClr val="000000"/>
                          </a:solidFill>
                          <a:latin typeface="Calibri"/>
                        </a:rPr>
                        <a:t> </a:t>
                      </a:r>
                    </a:p>
                  </a:txBody>
                  <a:tcPr marL="12238" marR="12238" marT="12238" marB="0" anchor="b">
                    <a:lnL>
                      <a:noFill/>
                    </a:lnL>
                    <a:lnR>
                      <a:noFill/>
                    </a:lnR>
                    <a:lnT w="12700" cap="flat" cmpd="sng" algn="ctr">
                      <a:solidFill>
                        <a:schemeClr val="tx1"/>
                      </a:solidFill>
                      <a:prstDash val="solid"/>
                      <a:round/>
                      <a:headEnd type="none" w="med" len="med"/>
                      <a:tailEnd type="none" w="med" len="med"/>
                    </a:lnT>
                    <a:lnB>
                      <a:noFill/>
                    </a:lnB>
                    <a:solidFill>
                      <a:srgbClr val="BFBFBF"/>
                    </a:solidFill>
                  </a:tcPr>
                </a:tc>
                <a:tc>
                  <a:txBody>
                    <a:bodyPr/>
                    <a:lstStyle/>
                    <a:p>
                      <a:pPr algn="l" fontAlgn="b"/>
                      <a:r>
                        <a:rPr lang="en-US" sz="1800" b="0" i="0" u="none" strike="noStrike">
                          <a:solidFill>
                            <a:srgbClr val="000000"/>
                          </a:solidFill>
                          <a:latin typeface="Calibri"/>
                        </a:rPr>
                        <a:t> </a:t>
                      </a:r>
                    </a:p>
                  </a:txBody>
                  <a:tcPr marL="12238" marR="12238" marT="12238" marB="0" anchor="b">
                    <a:lnL>
                      <a:noFill/>
                    </a:lnL>
                    <a:lnR>
                      <a:noFill/>
                    </a:lnR>
                    <a:lnT>
                      <a:noFill/>
                    </a:lnT>
                    <a:lnB>
                      <a:noFill/>
                    </a:lnB>
                    <a:solidFill>
                      <a:srgbClr val="BFBFBF"/>
                    </a:solidFill>
                  </a:tcPr>
                </a:tc>
                <a:tc>
                  <a:txBody>
                    <a:bodyPr/>
                    <a:lstStyle/>
                    <a:p>
                      <a:pPr algn="l" fontAlgn="b"/>
                      <a:r>
                        <a:rPr lang="en-US" sz="1800" b="0" i="0" u="none" strike="noStrike" dirty="0">
                          <a:solidFill>
                            <a:srgbClr val="000000"/>
                          </a:solidFill>
                          <a:latin typeface="Calibri"/>
                        </a:rPr>
                        <a:t> </a:t>
                      </a:r>
                    </a:p>
                  </a:txBody>
                  <a:tcPr marL="12238" marR="12238" marT="12238" marB="0" anchor="b">
                    <a:lnL>
                      <a:noFill/>
                    </a:lnL>
                    <a:lnR w="12700" cap="flat" cmpd="sng" algn="ctr">
                      <a:solidFill>
                        <a:srgbClr val="000000"/>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10014"/>
                  </a:ext>
                </a:extLst>
              </a:tr>
              <a:tr h="305955">
                <a:tc>
                  <a:txBody>
                    <a:bodyPr/>
                    <a:lstStyle/>
                    <a:p>
                      <a:pPr algn="ctr" fontAlgn="b"/>
                      <a:r>
                        <a:rPr lang="en-US" sz="1800" b="0" i="0" u="none" strike="noStrike" dirty="0">
                          <a:solidFill>
                            <a:srgbClr val="000000"/>
                          </a:solidFill>
                          <a:latin typeface="Calibri"/>
                        </a:rPr>
                        <a:t> </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Total Weighted Score</a:t>
                      </a:r>
                    </a:p>
                  </a:txBody>
                  <a:tcPr marL="12238" marR="12238" marT="12238"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latin typeface="Calibri"/>
                        </a:rPr>
                        <a:t>133</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latin typeface="Calibri"/>
                        </a:rPr>
                        <a:t>134</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latin typeface="Calibri"/>
                        </a:rPr>
                        <a:t>134</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latin typeface="Calibri"/>
                        </a:rPr>
                        <a:t>154</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latin typeface="Calibri"/>
                        </a:rPr>
                        <a:t>126</a:t>
                      </a:r>
                    </a:p>
                  </a:txBody>
                  <a:tcPr marL="12238" marR="12238" marT="12238"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5"/>
                  </a:ext>
                </a:extLst>
              </a:tr>
            </a:tbl>
          </a:graphicData>
        </a:graphic>
      </p:graphicFrame>
      <p:sp>
        <p:nvSpPr>
          <p:cNvPr id="7" name="TextBox 6"/>
          <p:cNvSpPr txBox="1"/>
          <p:nvPr/>
        </p:nvSpPr>
        <p:spPr>
          <a:xfrm>
            <a:off x="0" y="6213157"/>
            <a:ext cx="9144000" cy="492443"/>
          </a:xfrm>
          <a:prstGeom prst="rect">
            <a:avLst/>
          </a:prstGeom>
          <a:noFill/>
        </p:spPr>
        <p:txBody>
          <a:bodyPr wrap="square" rtlCol="0">
            <a:spAutoFit/>
          </a:bodyPr>
          <a:lstStyle/>
          <a:p>
            <a:pPr algn="ctr"/>
            <a:r>
              <a:rPr lang="en-US" sz="2600" b="1" dirty="0" smtClean="0">
                <a:solidFill>
                  <a:srgbClr val="FF0000"/>
                </a:solidFill>
              </a:rPr>
              <a:t>Good in Performance Metrics but Implementation Issues</a:t>
            </a:r>
            <a:endParaRPr lang="en-US" sz="2600" b="1" dirty="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57807"/>
            <a:ext cx="8382000" cy="228600"/>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CornellLogo.jpg"/>
          <p:cNvPicPr>
            <a:picLocks noChangeAspect="1"/>
          </p:cNvPicPr>
          <p:nvPr/>
        </p:nvPicPr>
        <p:blipFill>
          <a:blip r:embed="rId3" cstate="print"/>
          <a:stretch>
            <a:fillRect/>
          </a:stretch>
        </p:blipFill>
        <p:spPr>
          <a:xfrm>
            <a:off x="8366591" y="399662"/>
            <a:ext cx="740085" cy="731579"/>
          </a:xfrm>
          <a:prstGeom prst="rect">
            <a:avLst/>
          </a:prstGeom>
        </p:spPr>
      </p:pic>
      <p:sp>
        <p:nvSpPr>
          <p:cNvPr id="5" name="TextBox 4"/>
          <p:cNvSpPr txBox="1"/>
          <p:nvPr/>
        </p:nvSpPr>
        <p:spPr>
          <a:xfrm>
            <a:off x="0" y="-22086"/>
            <a:ext cx="8167685" cy="707886"/>
          </a:xfrm>
          <a:prstGeom prst="rect">
            <a:avLst/>
          </a:prstGeom>
          <a:noFill/>
        </p:spPr>
        <p:txBody>
          <a:bodyPr wrap="none" rtlCol="0">
            <a:spAutoFit/>
          </a:bodyPr>
          <a:lstStyle/>
          <a:p>
            <a:r>
              <a:rPr lang="en-US" sz="4000" dirty="0" smtClean="0"/>
              <a:t>Main Sensor Selection Decision Matrix</a:t>
            </a:r>
            <a:endParaRPr lang="en-US" sz="4000" dirty="0"/>
          </a:p>
        </p:txBody>
      </p:sp>
      <p:graphicFrame>
        <p:nvGraphicFramePr>
          <p:cNvPr id="8" name="Table 7"/>
          <p:cNvGraphicFramePr>
            <a:graphicFrameLocks noGrp="1"/>
          </p:cNvGraphicFramePr>
          <p:nvPr/>
        </p:nvGraphicFramePr>
        <p:xfrm>
          <a:off x="655357" y="838200"/>
          <a:ext cx="7726643" cy="5297050"/>
        </p:xfrm>
        <a:graphic>
          <a:graphicData uri="http://schemas.openxmlformats.org/drawingml/2006/table">
            <a:tbl>
              <a:tblPr/>
              <a:tblGrid>
                <a:gridCol w="424526">
                  <a:extLst>
                    <a:ext uri="{9D8B030D-6E8A-4147-A177-3AD203B41FA5}">
                      <a16:colId xmlns:a16="http://schemas.microsoft.com/office/drawing/2014/main" val="20000"/>
                    </a:ext>
                  </a:extLst>
                </a:gridCol>
                <a:gridCol w="2406842">
                  <a:extLst>
                    <a:ext uri="{9D8B030D-6E8A-4147-A177-3AD203B41FA5}">
                      <a16:colId xmlns:a16="http://schemas.microsoft.com/office/drawing/2014/main" val="20001"/>
                    </a:ext>
                  </a:extLst>
                </a:gridCol>
                <a:gridCol w="979055">
                  <a:extLst>
                    <a:ext uri="{9D8B030D-6E8A-4147-A177-3AD203B41FA5}">
                      <a16:colId xmlns:a16="http://schemas.microsoft.com/office/drawing/2014/main" val="20002"/>
                    </a:ext>
                  </a:extLst>
                </a:gridCol>
                <a:gridCol w="979055">
                  <a:extLst>
                    <a:ext uri="{9D8B030D-6E8A-4147-A177-3AD203B41FA5}">
                      <a16:colId xmlns:a16="http://schemas.microsoft.com/office/drawing/2014/main" val="20003"/>
                    </a:ext>
                  </a:extLst>
                </a:gridCol>
                <a:gridCol w="979055">
                  <a:extLst>
                    <a:ext uri="{9D8B030D-6E8A-4147-A177-3AD203B41FA5}">
                      <a16:colId xmlns:a16="http://schemas.microsoft.com/office/drawing/2014/main" val="20004"/>
                    </a:ext>
                  </a:extLst>
                </a:gridCol>
                <a:gridCol w="979055">
                  <a:extLst>
                    <a:ext uri="{9D8B030D-6E8A-4147-A177-3AD203B41FA5}">
                      <a16:colId xmlns:a16="http://schemas.microsoft.com/office/drawing/2014/main" val="20005"/>
                    </a:ext>
                  </a:extLst>
                </a:gridCol>
                <a:gridCol w="979055">
                  <a:extLst>
                    <a:ext uri="{9D8B030D-6E8A-4147-A177-3AD203B41FA5}">
                      <a16:colId xmlns:a16="http://schemas.microsoft.com/office/drawing/2014/main" val="20006"/>
                    </a:ext>
                  </a:extLst>
                </a:gridCol>
              </a:tblGrid>
              <a:tr h="893387">
                <a:tc>
                  <a:txBody>
                    <a:bodyPr/>
                    <a:lstStyle/>
                    <a:p>
                      <a:pPr algn="ctr" fontAlgn="b"/>
                      <a:r>
                        <a:rPr lang="en-US" sz="1800" b="1" i="0" u="none" strike="noStrike" dirty="0" smtClean="0">
                          <a:solidFill>
                            <a:srgbClr val="000000"/>
                          </a:solidFill>
                          <a:latin typeface="Calibri"/>
                        </a:rPr>
                        <a:t>Wt.</a:t>
                      </a:r>
                      <a:endParaRPr lang="en-US" sz="1800" b="1" i="0" u="none" strike="noStrike" dirty="0">
                        <a:solidFill>
                          <a:srgbClr val="000000"/>
                        </a:solidFill>
                        <a:latin typeface="Calibri"/>
                      </a:endParaRP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solidFill>
                            <a:srgbClr val="000000"/>
                          </a:solidFill>
                          <a:latin typeface="Calibri"/>
                        </a:rPr>
                        <a:t>Attributes</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Popular Sensor 1</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Popular Sensor 2</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Unusual Find</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smtClean="0">
                          <a:solidFill>
                            <a:srgbClr val="000000"/>
                          </a:solidFill>
                          <a:latin typeface="Calibri"/>
                        </a:rPr>
                        <a:t>Reliable </a:t>
                      </a:r>
                      <a:r>
                        <a:rPr lang="en-US" sz="1800" b="1" i="0" u="none" strike="noStrike" dirty="0">
                          <a:solidFill>
                            <a:srgbClr val="000000"/>
                          </a:solidFill>
                          <a:latin typeface="Calibri"/>
                        </a:rPr>
                        <a:t>Company</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Likely Audience Favorite</a:t>
                      </a:r>
                    </a:p>
                  </a:txBody>
                  <a:tcPr marL="12238" marR="12238" marT="12238" marB="0" anchor="b">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93716">
                <a:tc>
                  <a:txBody>
                    <a:bodyPr/>
                    <a:lstStyle/>
                    <a:p>
                      <a:pPr algn="ctr" fontAlgn="b"/>
                      <a:r>
                        <a:rPr lang="en-US" sz="1800" b="0" i="0" u="none" strike="noStrike" dirty="0">
                          <a:solidFill>
                            <a:srgbClr val="000000"/>
                          </a:solidFill>
                          <a:latin typeface="Calibri"/>
                        </a:rPr>
                        <a:t>5</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a:solidFill>
                            <a:srgbClr val="000000"/>
                          </a:solidFill>
                          <a:latin typeface="Calibri"/>
                        </a:rPr>
                        <a:t>Power Consumption</a:t>
                      </a:r>
                    </a:p>
                  </a:txBody>
                  <a:tcPr marL="12238" marR="12238" marT="12238"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800" b="0" i="0" u="none" strike="noStrike">
                          <a:solidFill>
                            <a:srgbClr val="000000"/>
                          </a:solidFill>
                          <a:latin typeface="Calibri"/>
                        </a:rPr>
                        <a:t>25</a:t>
                      </a:r>
                    </a:p>
                  </a:txBody>
                  <a:tcPr marL="12238" marR="12238" marT="1223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800" b="0" i="0" u="none" strike="noStrike">
                          <a:solidFill>
                            <a:srgbClr val="000000"/>
                          </a:solidFill>
                          <a:latin typeface="Calibri"/>
                        </a:rPr>
                        <a:t>20</a:t>
                      </a:r>
                    </a:p>
                  </a:txBody>
                  <a:tcPr marL="12238" marR="12238" marT="1223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800" b="0" i="0" u="none" strike="noStrike">
                          <a:solidFill>
                            <a:srgbClr val="000000"/>
                          </a:solidFill>
                          <a:latin typeface="Calibri"/>
                        </a:rPr>
                        <a:t>10</a:t>
                      </a:r>
                    </a:p>
                  </a:txBody>
                  <a:tcPr marL="12238" marR="12238" marT="1223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800" b="0" i="0" u="none" strike="noStrike">
                          <a:solidFill>
                            <a:srgbClr val="000000"/>
                          </a:solidFill>
                          <a:latin typeface="Calibri"/>
                        </a:rPr>
                        <a:t>20</a:t>
                      </a:r>
                    </a:p>
                  </a:txBody>
                  <a:tcPr marL="12238" marR="12238" marT="12238" marB="0" anchor="b">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1800" b="0" i="0" u="none" strike="noStrike" dirty="0">
                          <a:solidFill>
                            <a:srgbClr val="000000"/>
                          </a:solidFill>
                          <a:latin typeface="Calibri"/>
                        </a:rPr>
                        <a:t>10</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FF0000"/>
                    </a:solidFill>
                  </a:tcPr>
                </a:tc>
                <a:extLst>
                  <a:ext uri="{0D108BD9-81ED-4DB2-BD59-A6C34878D82A}">
                    <a16:rowId xmlns:a16="http://schemas.microsoft.com/office/drawing/2014/main" val="10001"/>
                  </a:ext>
                </a:extLst>
              </a:tr>
              <a:tr h="293716">
                <a:tc>
                  <a:txBody>
                    <a:bodyPr/>
                    <a:lstStyle/>
                    <a:p>
                      <a:pPr algn="ctr" fontAlgn="b"/>
                      <a:r>
                        <a:rPr lang="en-US" sz="1800" b="0" i="0" u="none" strike="noStrike" dirty="0">
                          <a:solidFill>
                            <a:srgbClr val="000000"/>
                          </a:solidFill>
                          <a:latin typeface="Calibri"/>
                        </a:rPr>
                        <a:t>3</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Commincation Rate</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9</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12</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15</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15</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9</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293716">
                <a:tc>
                  <a:txBody>
                    <a:bodyPr/>
                    <a:lstStyle/>
                    <a:p>
                      <a:pPr algn="ctr" fontAlgn="b"/>
                      <a:r>
                        <a:rPr lang="en-US" sz="1800" b="0" i="0" u="none" strike="noStrike" dirty="0">
                          <a:solidFill>
                            <a:srgbClr val="000000"/>
                          </a:solidFill>
                          <a:latin typeface="Calibri"/>
                        </a:rPr>
                        <a:t>1</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Weight</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1</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2</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5</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2</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3</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293716">
                <a:tc>
                  <a:txBody>
                    <a:bodyPr/>
                    <a:lstStyle/>
                    <a:p>
                      <a:pPr algn="ctr" fontAlgn="b"/>
                      <a:r>
                        <a:rPr lang="en-US" sz="1800" b="0" i="0" u="none" strike="noStrike" dirty="0">
                          <a:solidFill>
                            <a:srgbClr val="000000"/>
                          </a:solidFill>
                          <a:latin typeface="Calibri"/>
                        </a:rPr>
                        <a:t>2</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Footprint</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4</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6</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8</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4</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6</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293716">
                <a:tc>
                  <a:txBody>
                    <a:bodyPr/>
                    <a:lstStyle/>
                    <a:p>
                      <a:pPr algn="ctr" fontAlgn="b"/>
                      <a:r>
                        <a:rPr lang="en-US" sz="1800" b="0" i="0" u="none" strike="noStrike" dirty="0">
                          <a:solidFill>
                            <a:srgbClr val="000000"/>
                          </a:solidFill>
                          <a:latin typeface="Calibri"/>
                        </a:rPr>
                        <a:t>3</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Ease of Use</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15</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12</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9</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9</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15</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92D050"/>
                    </a:solidFill>
                  </a:tcPr>
                </a:tc>
                <a:extLst>
                  <a:ext uri="{0D108BD9-81ED-4DB2-BD59-A6C34878D82A}">
                    <a16:rowId xmlns:a16="http://schemas.microsoft.com/office/drawing/2014/main" val="10005"/>
                  </a:ext>
                </a:extLst>
              </a:tr>
              <a:tr h="293716">
                <a:tc>
                  <a:txBody>
                    <a:bodyPr/>
                    <a:lstStyle/>
                    <a:p>
                      <a:pPr algn="ctr" fontAlgn="b"/>
                      <a:r>
                        <a:rPr lang="en-US" sz="1800" b="0" i="0" u="none" strike="noStrike" dirty="0">
                          <a:solidFill>
                            <a:srgbClr val="000000"/>
                          </a:solidFill>
                          <a:latin typeface="Calibri"/>
                        </a:rPr>
                        <a:t>4</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Assoc. Programming Req.</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20</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12</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12</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16</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16</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92D050"/>
                    </a:solidFill>
                  </a:tcPr>
                </a:tc>
                <a:extLst>
                  <a:ext uri="{0D108BD9-81ED-4DB2-BD59-A6C34878D82A}">
                    <a16:rowId xmlns:a16="http://schemas.microsoft.com/office/drawing/2014/main" val="10006"/>
                  </a:ext>
                </a:extLst>
              </a:tr>
              <a:tr h="293716">
                <a:tc>
                  <a:txBody>
                    <a:bodyPr/>
                    <a:lstStyle/>
                    <a:p>
                      <a:pPr algn="ctr" fontAlgn="b"/>
                      <a:r>
                        <a:rPr lang="en-US" sz="1800" b="0" i="0" u="none" strike="noStrike" dirty="0">
                          <a:solidFill>
                            <a:srgbClr val="000000"/>
                          </a:solidFill>
                          <a:latin typeface="Calibri"/>
                        </a:rPr>
                        <a:t>4</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Ease of Calibration</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8</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16</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12</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16</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12</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noFill/>
                  </a:tcPr>
                </a:tc>
                <a:extLst>
                  <a:ext uri="{0D108BD9-81ED-4DB2-BD59-A6C34878D82A}">
                    <a16:rowId xmlns:a16="http://schemas.microsoft.com/office/drawing/2014/main" val="10007"/>
                  </a:ext>
                </a:extLst>
              </a:tr>
              <a:tr h="293716">
                <a:tc>
                  <a:txBody>
                    <a:bodyPr/>
                    <a:lstStyle/>
                    <a:p>
                      <a:pPr algn="ctr" fontAlgn="b"/>
                      <a:r>
                        <a:rPr lang="en-US" sz="1800" b="0" i="0" u="none" strike="noStrike" dirty="0">
                          <a:solidFill>
                            <a:srgbClr val="000000"/>
                          </a:solidFill>
                          <a:latin typeface="Calibri"/>
                        </a:rPr>
                        <a:t>2</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Availability</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8</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8</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2</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6</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10</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92D050"/>
                    </a:solidFill>
                  </a:tcPr>
                </a:tc>
                <a:extLst>
                  <a:ext uri="{0D108BD9-81ED-4DB2-BD59-A6C34878D82A}">
                    <a16:rowId xmlns:a16="http://schemas.microsoft.com/office/drawing/2014/main" val="10008"/>
                  </a:ext>
                </a:extLst>
              </a:tr>
              <a:tr h="119841">
                <a:tc>
                  <a:txBody>
                    <a:bodyPr/>
                    <a:lstStyle/>
                    <a:p>
                      <a:pPr algn="ctr" fontAlgn="b"/>
                      <a:endParaRPr lang="en-US" sz="1800" b="0" i="0" u="none" strike="noStrike" dirty="0">
                        <a:solidFill>
                          <a:srgbClr val="000000"/>
                        </a:solidFill>
                        <a:latin typeface="Calibri"/>
                      </a:endParaRP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800" b="0" i="0" u="none" strike="noStrike" dirty="0">
                        <a:solidFill>
                          <a:srgbClr val="000000"/>
                        </a:solidFill>
                        <a:latin typeface="Calibri"/>
                      </a:endParaRP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D8D8D8"/>
                    </a:solidFill>
                  </a:tcPr>
                </a:tc>
                <a:extLst>
                  <a:ext uri="{0D108BD9-81ED-4DB2-BD59-A6C34878D82A}">
                    <a16:rowId xmlns:a16="http://schemas.microsoft.com/office/drawing/2014/main" val="10009"/>
                  </a:ext>
                </a:extLst>
              </a:tr>
              <a:tr h="293716">
                <a:tc>
                  <a:txBody>
                    <a:bodyPr/>
                    <a:lstStyle/>
                    <a:p>
                      <a:pPr algn="ctr" fontAlgn="b"/>
                      <a:r>
                        <a:rPr lang="en-US" sz="1800" b="0" i="0" u="none" strike="noStrike" dirty="0">
                          <a:solidFill>
                            <a:srgbClr val="000000"/>
                          </a:solidFill>
                          <a:latin typeface="Calibri"/>
                        </a:rPr>
                        <a:t>4</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dirty="0">
                          <a:solidFill>
                            <a:srgbClr val="000000"/>
                          </a:solidFill>
                          <a:latin typeface="Calibri"/>
                        </a:rPr>
                        <a:t>Noise Sensitivity</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800" b="0" i="0" u="none" strike="noStrike" dirty="0">
                          <a:solidFill>
                            <a:srgbClr val="000000"/>
                          </a:solidFill>
                          <a:latin typeface="Calibri"/>
                        </a:rPr>
                        <a:t>12</a:t>
                      </a:r>
                    </a:p>
                  </a:txBody>
                  <a:tcPr marL="12238" marR="12238" marT="12238" marB="0" anchor="b">
                    <a:lnL>
                      <a:noFill/>
                    </a:lnL>
                    <a:lnR>
                      <a:noFill/>
                    </a:lnR>
                    <a:lnT>
                      <a:noFill/>
                    </a:lnT>
                    <a:lnB>
                      <a:noFill/>
                    </a:lnB>
                  </a:tcPr>
                </a:tc>
                <a:tc>
                  <a:txBody>
                    <a:bodyPr/>
                    <a:lstStyle/>
                    <a:p>
                      <a:pPr algn="r" fontAlgn="b"/>
                      <a:r>
                        <a:rPr lang="en-US" sz="1800" b="0" i="0" u="none" strike="noStrike" dirty="0">
                          <a:solidFill>
                            <a:srgbClr val="000000"/>
                          </a:solidFill>
                          <a:latin typeface="Calibri"/>
                        </a:rPr>
                        <a:t>8</a:t>
                      </a:r>
                    </a:p>
                  </a:txBody>
                  <a:tcPr marL="12238" marR="12238" marT="12238" marB="0" anchor="b">
                    <a:lnL>
                      <a:noFill/>
                    </a:lnL>
                    <a:lnR>
                      <a:noFill/>
                    </a:lnR>
                    <a:lnT>
                      <a:noFill/>
                    </a:lnT>
                    <a:lnB>
                      <a:noFill/>
                    </a:lnB>
                  </a:tcPr>
                </a:tc>
                <a:tc>
                  <a:txBody>
                    <a:bodyPr/>
                    <a:lstStyle/>
                    <a:p>
                      <a:pPr algn="r" fontAlgn="b"/>
                      <a:r>
                        <a:rPr lang="en-US" sz="1800" b="0" i="0" u="none" strike="noStrike" dirty="0">
                          <a:solidFill>
                            <a:srgbClr val="000000"/>
                          </a:solidFill>
                          <a:latin typeface="Calibri"/>
                        </a:rPr>
                        <a:t>20</a:t>
                      </a:r>
                    </a:p>
                  </a:txBody>
                  <a:tcPr marL="12238" marR="12238" marT="12238" marB="0" anchor="b">
                    <a:lnL>
                      <a:noFill/>
                    </a:lnL>
                    <a:lnR>
                      <a:noFill/>
                    </a:lnR>
                    <a:lnT>
                      <a:noFill/>
                    </a:lnT>
                    <a:lnB>
                      <a:noFill/>
                    </a:lnB>
                  </a:tcPr>
                </a:tc>
                <a:tc>
                  <a:txBody>
                    <a:bodyPr/>
                    <a:lstStyle/>
                    <a:p>
                      <a:pPr algn="r" fontAlgn="b"/>
                      <a:r>
                        <a:rPr lang="en-US" sz="1800" b="0" i="0" u="none" strike="noStrike" dirty="0">
                          <a:solidFill>
                            <a:srgbClr val="000000"/>
                          </a:solidFill>
                          <a:latin typeface="Calibri"/>
                        </a:rPr>
                        <a:t>20</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12</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0000"/>
                    </a:solidFill>
                  </a:tcPr>
                </a:tc>
                <a:extLst>
                  <a:ext uri="{0D108BD9-81ED-4DB2-BD59-A6C34878D82A}">
                    <a16:rowId xmlns:a16="http://schemas.microsoft.com/office/drawing/2014/main" val="10010"/>
                  </a:ext>
                </a:extLst>
              </a:tr>
              <a:tr h="293716">
                <a:tc>
                  <a:txBody>
                    <a:bodyPr/>
                    <a:lstStyle/>
                    <a:p>
                      <a:pPr algn="ctr" fontAlgn="b"/>
                      <a:r>
                        <a:rPr lang="en-US" sz="1800" b="0" i="0" u="none" strike="noStrike" dirty="0">
                          <a:solidFill>
                            <a:srgbClr val="000000"/>
                          </a:solidFill>
                          <a:latin typeface="Calibri"/>
                        </a:rPr>
                        <a:t>3</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Accuracy</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9</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6</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12</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12</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9</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0000"/>
                    </a:solidFill>
                  </a:tcPr>
                </a:tc>
                <a:extLst>
                  <a:ext uri="{0D108BD9-81ED-4DB2-BD59-A6C34878D82A}">
                    <a16:rowId xmlns:a16="http://schemas.microsoft.com/office/drawing/2014/main" val="10011"/>
                  </a:ext>
                </a:extLst>
              </a:tr>
              <a:tr h="293716">
                <a:tc>
                  <a:txBody>
                    <a:bodyPr/>
                    <a:lstStyle/>
                    <a:p>
                      <a:pPr algn="ctr" fontAlgn="b"/>
                      <a:r>
                        <a:rPr lang="en-US" sz="1800" b="0" i="0" u="none" strike="noStrike" dirty="0">
                          <a:solidFill>
                            <a:srgbClr val="000000"/>
                          </a:solidFill>
                          <a:latin typeface="Calibri"/>
                        </a:rPr>
                        <a:t>5</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Precision</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10</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20</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20</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25</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15</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0000"/>
                    </a:solidFill>
                  </a:tcPr>
                </a:tc>
                <a:extLst>
                  <a:ext uri="{0D108BD9-81ED-4DB2-BD59-A6C34878D82A}">
                    <a16:rowId xmlns:a16="http://schemas.microsoft.com/office/drawing/2014/main" val="10012"/>
                  </a:ext>
                </a:extLst>
              </a:tr>
              <a:tr h="293716">
                <a:tc>
                  <a:txBody>
                    <a:bodyPr/>
                    <a:lstStyle/>
                    <a:p>
                      <a:pPr algn="ctr" fontAlgn="b"/>
                      <a:r>
                        <a:rPr lang="en-US" sz="1800" b="0" i="0" u="none" strike="noStrike" dirty="0">
                          <a:solidFill>
                            <a:srgbClr val="000000"/>
                          </a:solidFill>
                          <a:latin typeface="Calibri"/>
                        </a:rPr>
                        <a:t>3</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Cost</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12</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12</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9</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9</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9</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281478">
                <a:tc>
                  <a:txBody>
                    <a:bodyPr/>
                    <a:lstStyle/>
                    <a:p>
                      <a:pPr algn="ctr" fontAlgn="b"/>
                      <a:r>
                        <a:rPr lang="en-US" sz="1800" b="0" i="0" u="none" strike="noStrike" dirty="0">
                          <a:solidFill>
                            <a:srgbClr val="000000"/>
                          </a:solidFill>
                          <a:latin typeface="Calibri"/>
                        </a:rPr>
                        <a:t> </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 </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solidFill>
                      <a:srgbClr val="BFBFBF"/>
                    </a:solidFill>
                  </a:tcPr>
                </a:tc>
                <a:tc>
                  <a:txBody>
                    <a:bodyPr/>
                    <a:lstStyle/>
                    <a:p>
                      <a:pPr algn="l" fontAlgn="b"/>
                      <a:r>
                        <a:rPr lang="en-US" sz="1800" b="0" i="0" u="none" strike="noStrike">
                          <a:solidFill>
                            <a:srgbClr val="000000"/>
                          </a:solidFill>
                          <a:latin typeface="Calibri"/>
                        </a:rPr>
                        <a:t> </a:t>
                      </a:r>
                    </a:p>
                  </a:txBody>
                  <a:tcPr marL="12238" marR="12238" marT="12238" marB="0" anchor="b">
                    <a:lnL>
                      <a:noFill/>
                    </a:lnL>
                    <a:lnR>
                      <a:noFill/>
                    </a:lnR>
                    <a:lnT>
                      <a:noFill/>
                    </a:lnT>
                    <a:lnB>
                      <a:noFill/>
                    </a:lnB>
                    <a:solidFill>
                      <a:srgbClr val="BFBFBF"/>
                    </a:solidFill>
                  </a:tcPr>
                </a:tc>
                <a:tc>
                  <a:txBody>
                    <a:bodyPr/>
                    <a:lstStyle/>
                    <a:p>
                      <a:pPr algn="l" fontAlgn="b"/>
                      <a:r>
                        <a:rPr lang="en-US" sz="1800" b="0" i="0" u="none" strike="noStrike">
                          <a:solidFill>
                            <a:srgbClr val="000000"/>
                          </a:solidFill>
                          <a:latin typeface="Calibri"/>
                        </a:rPr>
                        <a:t> </a:t>
                      </a:r>
                    </a:p>
                  </a:txBody>
                  <a:tcPr marL="12238" marR="12238" marT="12238" marB="0" anchor="b">
                    <a:lnL>
                      <a:noFill/>
                    </a:lnL>
                    <a:lnR>
                      <a:noFill/>
                    </a:lnR>
                    <a:lnT>
                      <a:noFill/>
                    </a:lnT>
                    <a:lnB>
                      <a:noFill/>
                    </a:lnB>
                    <a:solidFill>
                      <a:srgbClr val="BFBFBF"/>
                    </a:solidFill>
                  </a:tcPr>
                </a:tc>
                <a:tc>
                  <a:txBody>
                    <a:bodyPr/>
                    <a:lstStyle/>
                    <a:p>
                      <a:pPr algn="l" fontAlgn="b"/>
                      <a:r>
                        <a:rPr lang="en-US" sz="1800" b="0" i="0" u="none" strike="noStrike">
                          <a:solidFill>
                            <a:srgbClr val="000000"/>
                          </a:solidFill>
                          <a:latin typeface="Calibri"/>
                        </a:rPr>
                        <a:t> </a:t>
                      </a:r>
                    </a:p>
                  </a:txBody>
                  <a:tcPr marL="12238" marR="12238" marT="12238" marB="0" anchor="b">
                    <a:lnL>
                      <a:noFill/>
                    </a:lnL>
                    <a:lnR>
                      <a:noFill/>
                    </a:lnR>
                    <a:lnT>
                      <a:noFill/>
                    </a:lnT>
                    <a:lnB>
                      <a:noFill/>
                    </a:lnB>
                    <a:solidFill>
                      <a:srgbClr val="BFBFBF"/>
                    </a:solidFill>
                  </a:tcPr>
                </a:tc>
                <a:tc>
                  <a:txBody>
                    <a:bodyPr/>
                    <a:lstStyle/>
                    <a:p>
                      <a:pPr algn="l" fontAlgn="b"/>
                      <a:r>
                        <a:rPr lang="en-US" sz="1800" b="0" i="0" u="none" strike="noStrike">
                          <a:solidFill>
                            <a:srgbClr val="000000"/>
                          </a:solidFill>
                          <a:latin typeface="Calibri"/>
                        </a:rPr>
                        <a:t> </a:t>
                      </a:r>
                    </a:p>
                  </a:txBody>
                  <a:tcPr marL="12238" marR="12238" marT="12238" marB="0" anchor="b">
                    <a:lnL>
                      <a:noFill/>
                    </a:lnL>
                    <a:lnR>
                      <a:noFill/>
                    </a:lnR>
                    <a:lnT>
                      <a:noFill/>
                    </a:lnT>
                    <a:lnB>
                      <a:noFill/>
                    </a:lnB>
                    <a:solidFill>
                      <a:srgbClr val="BFBFBF"/>
                    </a:solidFill>
                  </a:tcPr>
                </a:tc>
                <a:tc>
                  <a:txBody>
                    <a:bodyPr/>
                    <a:lstStyle/>
                    <a:p>
                      <a:pPr algn="l" fontAlgn="b"/>
                      <a:r>
                        <a:rPr lang="en-US" sz="1800" b="0" i="0" u="none" strike="noStrike" dirty="0">
                          <a:solidFill>
                            <a:srgbClr val="000000"/>
                          </a:solidFill>
                          <a:latin typeface="Calibri"/>
                        </a:rPr>
                        <a:t> </a:t>
                      </a:r>
                    </a:p>
                  </a:txBody>
                  <a:tcPr marL="12238" marR="12238" marT="12238" marB="0" anchor="b">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BFBFBF"/>
                    </a:solidFill>
                  </a:tcPr>
                </a:tc>
                <a:extLst>
                  <a:ext uri="{0D108BD9-81ED-4DB2-BD59-A6C34878D82A}">
                    <a16:rowId xmlns:a16="http://schemas.microsoft.com/office/drawing/2014/main" val="10014"/>
                  </a:ext>
                </a:extLst>
              </a:tr>
              <a:tr h="305955">
                <a:tc>
                  <a:txBody>
                    <a:bodyPr/>
                    <a:lstStyle/>
                    <a:p>
                      <a:pPr algn="ctr" fontAlgn="b"/>
                      <a:r>
                        <a:rPr lang="en-US" sz="1800" b="0" i="0" u="none" strike="noStrike" dirty="0">
                          <a:solidFill>
                            <a:srgbClr val="000000"/>
                          </a:solidFill>
                          <a:latin typeface="Calibri"/>
                        </a:rPr>
                        <a:t> </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Total Weighted Score</a:t>
                      </a:r>
                    </a:p>
                  </a:txBody>
                  <a:tcPr marL="12238" marR="12238" marT="12238"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latin typeface="Calibri"/>
                        </a:rPr>
                        <a:t>133</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latin typeface="Calibri"/>
                        </a:rPr>
                        <a:t>134</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latin typeface="Calibri"/>
                        </a:rPr>
                        <a:t>134</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latin typeface="Calibri"/>
                        </a:rPr>
                        <a:t>154</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latin typeface="Calibri"/>
                        </a:rPr>
                        <a:t>126</a:t>
                      </a:r>
                    </a:p>
                  </a:txBody>
                  <a:tcPr marL="12238" marR="12238" marT="12238"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5"/>
                  </a:ext>
                </a:extLst>
              </a:tr>
            </a:tbl>
          </a:graphicData>
        </a:graphic>
      </p:graphicFrame>
      <p:sp>
        <p:nvSpPr>
          <p:cNvPr id="7" name="TextBox 6"/>
          <p:cNvSpPr txBox="1"/>
          <p:nvPr/>
        </p:nvSpPr>
        <p:spPr>
          <a:xfrm>
            <a:off x="0" y="6213157"/>
            <a:ext cx="9144000" cy="492443"/>
          </a:xfrm>
          <a:prstGeom prst="rect">
            <a:avLst/>
          </a:prstGeom>
          <a:noFill/>
        </p:spPr>
        <p:txBody>
          <a:bodyPr wrap="square" rtlCol="0">
            <a:spAutoFit/>
          </a:bodyPr>
          <a:lstStyle/>
          <a:p>
            <a:pPr algn="ctr"/>
            <a:r>
              <a:rPr lang="en-US" sz="2600" b="1" dirty="0" smtClean="0">
                <a:solidFill>
                  <a:srgbClr val="FF0000"/>
                </a:solidFill>
              </a:rPr>
              <a:t>In-House Experience &amp; Availability, but Lacking Performance</a:t>
            </a:r>
            <a:endParaRPr lang="en-US" sz="2600" b="1"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5-Point Star 16"/>
          <p:cNvSpPr/>
          <p:nvPr/>
        </p:nvSpPr>
        <p:spPr>
          <a:xfrm>
            <a:off x="7800393" y="1219200"/>
            <a:ext cx="847531" cy="847531"/>
          </a:xfrm>
          <a:prstGeom prst="star5">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0" y="657807"/>
            <a:ext cx="8382000" cy="228600"/>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hart 4"/>
          <p:cNvGraphicFramePr/>
          <p:nvPr/>
        </p:nvGraphicFramePr>
        <p:xfrm>
          <a:off x="618470" y="1295400"/>
          <a:ext cx="791593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rot="16200000">
            <a:off x="-1286826" y="3131702"/>
            <a:ext cx="3219984" cy="707886"/>
          </a:xfrm>
          <a:prstGeom prst="rect">
            <a:avLst/>
          </a:prstGeom>
          <a:noFill/>
        </p:spPr>
        <p:txBody>
          <a:bodyPr wrap="none" rtlCol="0">
            <a:spAutoFit/>
          </a:bodyPr>
          <a:lstStyle/>
          <a:p>
            <a:pPr algn="ctr"/>
            <a:r>
              <a:rPr lang="en-US" sz="2000" b="1" dirty="0" smtClean="0"/>
              <a:t>% of Maximum Performance</a:t>
            </a:r>
          </a:p>
          <a:p>
            <a:pPr algn="ctr"/>
            <a:r>
              <a:rPr lang="en-US" sz="2000" b="1" dirty="0" smtClean="0"/>
              <a:t> Metric Score Achieved</a:t>
            </a:r>
            <a:endParaRPr lang="en-US" sz="2000" b="1" dirty="0"/>
          </a:p>
        </p:txBody>
      </p:sp>
      <p:sp>
        <p:nvSpPr>
          <p:cNvPr id="7" name="TextBox 6"/>
          <p:cNvSpPr txBox="1"/>
          <p:nvPr/>
        </p:nvSpPr>
        <p:spPr>
          <a:xfrm>
            <a:off x="3449249" y="6488668"/>
            <a:ext cx="2746649" cy="400110"/>
          </a:xfrm>
          <a:prstGeom prst="rect">
            <a:avLst/>
          </a:prstGeom>
          <a:noFill/>
        </p:spPr>
        <p:txBody>
          <a:bodyPr wrap="none" rtlCol="0">
            <a:spAutoFit/>
          </a:bodyPr>
          <a:lstStyle/>
          <a:p>
            <a:pPr algn="ctr"/>
            <a:r>
              <a:rPr lang="en-US" sz="2000" b="1" dirty="0" smtClean="0"/>
              <a:t>Milestone Review Dates</a:t>
            </a:r>
            <a:endParaRPr lang="en-US" sz="2000" b="1" dirty="0"/>
          </a:p>
        </p:txBody>
      </p:sp>
      <p:pic>
        <p:nvPicPr>
          <p:cNvPr id="41" name="Picture 40" descr="CornellLogo.jpg"/>
          <p:cNvPicPr>
            <a:picLocks noChangeAspect="1"/>
          </p:cNvPicPr>
          <p:nvPr/>
        </p:nvPicPr>
        <p:blipFill>
          <a:blip r:embed="rId4" cstate="print"/>
          <a:stretch>
            <a:fillRect/>
          </a:stretch>
        </p:blipFill>
        <p:spPr>
          <a:xfrm>
            <a:off x="8366591" y="399662"/>
            <a:ext cx="740085" cy="731579"/>
          </a:xfrm>
          <a:prstGeom prst="rect">
            <a:avLst/>
          </a:prstGeom>
        </p:spPr>
      </p:pic>
      <p:sp>
        <p:nvSpPr>
          <p:cNvPr id="42" name="TextBox 41"/>
          <p:cNvSpPr txBox="1"/>
          <p:nvPr/>
        </p:nvSpPr>
        <p:spPr>
          <a:xfrm>
            <a:off x="0" y="-22086"/>
            <a:ext cx="8053038" cy="707886"/>
          </a:xfrm>
          <a:prstGeom prst="rect">
            <a:avLst/>
          </a:prstGeom>
          <a:noFill/>
        </p:spPr>
        <p:txBody>
          <a:bodyPr wrap="none" rtlCol="0">
            <a:spAutoFit/>
          </a:bodyPr>
          <a:lstStyle/>
          <a:p>
            <a:r>
              <a:rPr lang="en-US" sz="4000" dirty="0" smtClean="0"/>
              <a:t>Performance Metric Achievement Log</a:t>
            </a:r>
            <a:endParaRPr lang="en-US" sz="4000" dirty="0"/>
          </a:p>
        </p:txBody>
      </p:sp>
      <p:cxnSp>
        <p:nvCxnSpPr>
          <p:cNvPr id="15" name="Straight Connector 14"/>
          <p:cNvCxnSpPr/>
          <p:nvPr/>
        </p:nvCxnSpPr>
        <p:spPr>
          <a:xfrm>
            <a:off x="1143000" y="1905000"/>
            <a:ext cx="73914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524801" y="1677952"/>
            <a:ext cx="675185" cy="400110"/>
          </a:xfrm>
          <a:prstGeom prst="rect">
            <a:avLst/>
          </a:prstGeom>
          <a:noFill/>
        </p:spPr>
        <p:txBody>
          <a:bodyPr wrap="none" rtlCol="0">
            <a:spAutoFit/>
          </a:bodyPr>
          <a:lstStyle/>
          <a:p>
            <a:r>
              <a:rPr lang="en-US" sz="2000" b="1" dirty="0" smtClean="0">
                <a:solidFill>
                  <a:srgbClr val="00B050"/>
                </a:solidFill>
              </a:rPr>
              <a:t>Goal</a:t>
            </a:r>
            <a:endParaRPr lang="en-US" sz="2000" b="1" dirty="0">
              <a:solidFill>
                <a:srgbClr val="00B050"/>
              </a:solidFill>
            </a:endParaRPr>
          </a:p>
        </p:txBody>
      </p:sp>
      <p:sp>
        <p:nvSpPr>
          <p:cNvPr id="21" name="TextBox 20"/>
          <p:cNvSpPr txBox="1"/>
          <p:nvPr/>
        </p:nvSpPr>
        <p:spPr>
          <a:xfrm>
            <a:off x="6172200" y="3124200"/>
            <a:ext cx="2805768" cy="954107"/>
          </a:xfrm>
          <a:prstGeom prst="rect">
            <a:avLst/>
          </a:prstGeom>
          <a:noFill/>
        </p:spPr>
        <p:txBody>
          <a:bodyPr wrap="none" rtlCol="0">
            <a:spAutoFit/>
          </a:bodyPr>
          <a:lstStyle/>
          <a:p>
            <a:pPr algn="ctr"/>
            <a:r>
              <a:rPr lang="en-US" sz="2800" b="1" dirty="0" smtClean="0">
                <a:solidFill>
                  <a:srgbClr val="00B050"/>
                </a:solidFill>
                <a:effectLst>
                  <a:outerShdw blurRad="38100" dist="38100" dir="2700000" algn="tl">
                    <a:srgbClr val="000000">
                      <a:alpha val="43137"/>
                    </a:srgbClr>
                  </a:outerShdw>
                </a:effectLst>
              </a:rPr>
              <a:t>GOAL EXCEEDED!</a:t>
            </a:r>
          </a:p>
          <a:p>
            <a:pPr algn="ctr"/>
            <a:r>
              <a:rPr lang="en-US" sz="2800" b="1" dirty="0" smtClean="0">
                <a:solidFill>
                  <a:srgbClr val="00B050"/>
                </a:solidFill>
                <a:effectLst>
                  <a:outerShdw blurRad="38100" dist="38100" dir="2700000" algn="tl">
                    <a:srgbClr val="000000">
                      <a:alpha val="43137"/>
                    </a:srgbClr>
                  </a:outerShdw>
                </a:effectLst>
              </a:rPr>
              <a:t> 84% Max Score</a:t>
            </a:r>
            <a:endParaRPr lang="en-US" sz="2800" b="1" dirty="0">
              <a:solidFill>
                <a:srgbClr val="00B050"/>
              </a:solidFill>
              <a:effectLst>
                <a:outerShdw blurRad="38100" dist="38100" dir="2700000" algn="tl">
                  <a:srgbClr val="000000">
                    <a:alpha val="43137"/>
                  </a:srgbClr>
                </a:outerShdw>
              </a:effectLst>
            </a:endParaRPr>
          </a:p>
        </p:txBody>
      </p:sp>
      <p:cxnSp>
        <p:nvCxnSpPr>
          <p:cNvPr id="22" name="Straight Arrow Connector 21"/>
          <p:cNvCxnSpPr/>
          <p:nvPr/>
        </p:nvCxnSpPr>
        <p:spPr>
          <a:xfrm flipV="1">
            <a:off x="7696200" y="1981200"/>
            <a:ext cx="533400" cy="114300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57807"/>
            <a:ext cx="8382000" cy="228600"/>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CornellLogo.jpg"/>
          <p:cNvPicPr>
            <a:picLocks noChangeAspect="1"/>
          </p:cNvPicPr>
          <p:nvPr/>
        </p:nvPicPr>
        <p:blipFill>
          <a:blip r:embed="rId3" cstate="print"/>
          <a:stretch>
            <a:fillRect/>
          </a:stretch>
        </p:blipFill>
        <p:spPr>
          <a:xfrm>
            <a:off x="8366591" y="399662"/>
            <a:ext cx="740085" cy="731579"/>
          </a:xfrm>
          <a:prstGeom prst="rect">
            <a:avLst/>
          </a:prstGeom>
        </p:spPr>
      </p:pic>
      <p:sp>
        <p:nvSpPr>
          <p:cNvPr id="5" name="TextBox 4"/>
          <p:cNvSpPr txBox="1"/>
          <p:nvPr/>
        </p:nvSpPr>
        <p:spPr>
          <a:xfrm>
            <a:off x="0" y="-22086"/>
            <a:ext cx="8167685" cy="707886"/>
          </a:xfrm>
          <a:prstGeom prst="rect">
            <a:avLst/>
          </a:prstGeom>
          <a:noFill/>
        </p:spPr>
        <p:txBody>
          <a:bodyPr wrap="none" rtlCol="0">
            <a:spAutoFit/>
          </a:bodyPr>
          <a:lstStyle/>
          <a:p>
            <a:r>
              <a:rPr lang="en-US" sz="4000" dirty="0" smtClean="0"/>
              <a:t>Main Sensor Selection Decision Matrix</a:t>
            </a:r>
            <a:endParaRPr lang="en-US" sz="4000" dirty="0"/>
          </a:p>
        </p:txBody>
      </p:sp>
      <p:sp>
        <p:nvSpPr>
          <p:cNvPr id="6" name="TextBox 5"/>
          <p:cNvSpPr txBox="1"/>
          <p:nvPr/>
        </p:nvSpPr>
        <p:spPr>
          <a:xfrm>
            <a:off x="1371600" y="6553200"/>
            <a:ext cx="6387069" cy="369332"/>
          </a:xfrm>
          <a:prstGeom prst="rect">
            <a:avLst/>
          </a:prstGeom>
          <a:noFill/>
        </p:spPr>
        <p:txBody>
          <a:bodyPr wrap="none" rtlCol="0">
            <a:spAutoFit/>
          </a:bodyPr>
          <a:lstStyle/>
          <a:p>
            <a:r>
              <a:rPr lang="en-US" i="1" dirty="0" smtClean="0"/>
              <a:t>* Full matrix with attribute values available in Appendix D of repot</a:t>
            </a:r>
            <a:endParaRPr lang="en-US" i="1" dirty="0"/>
          </a:p>
        </p:txBody>
      </p:sp>
      <p:graphicFrame>
        <p:nvGraphicFramePr>
          <p:cNvPr id="8" name="Table 7"/>
          <p:cNvGraphicFramePr>
            <a:graphicFrameLocks noGrp="1"/>
          </p:cNvGraphicFramePr>
          <p:nvPr/>
        </p:nvGraphicFramePr>
        <p:xfrm>
          <a:off x="655357" y="838200"/>
          <a:ext cx="7726643" cy="5297050"/>
        </p:xfrm>
        <a:graphic>
          <a:graphicData uri="http://schemas.openxmlformats.org/drawingml/2006/table">
            <a:tbl>
              <a:tblPr/>
              <a:tblGrid>
                <a:gridCol w="424526">
                  <a:extLst>
                    <a:ext uri="{9D8B030D-6E8A-4147-A177-3AD203B41FA5}">
                      <a16:colId xmlns:a16="http://schemas.microsoft.com/office/drawing/2014/main" val="20000"/>
                    </a:ext>
                  </a:extLst>
                </a:gridCol>
                <a:gridCol w="2406842">
                  <a:extLst>
                    <a:ext uri="{9D8B030D-6E8A-4147-A177-3AD203B41FA5}">
                      <a16:colId xmlns:a16="http://schemas.microsoft.com/office/drawing/2014/main" val="20001"/>
                    </a:ext>
                  </a:extLst>
                </a:gridCol>
                <a:gridCol w="979055">
                  <a:extLst>
                    <a:ext uri="{9D8B030D-6E8A-4147-A177-3AD203B41FA5}">
                      <a16:colId xmlns:a16="http://schemas.microsoft.com/office/drawing/2014/main" val="20002"/>
                    </a:ext>
                  </a:extLst>
                </a:gridCol>
                <a:gridCol w="979055">
                  <a:extLst>
                    <a:ext uri="{9D8B030D-6E8A-4147-A177-3AD203B41FA5}">
                      <a16:colId xmlns:a16="http://schemas.microsoft.com/office/drawing/2014/main" val="20003"/>
                    </a:ext>
                  </a:extLst>
                </a:gridCol>
                <a:gridCol w="979055">
                  <a:extLst>
                    <a:ext uri="{9D8B030D-6E8A-4147-A177-3AD203B41FA5}">
                      <a16:colId xmlns:a16="http://schemas.microsoft.com/office/drawing/2014/main" val="20004"/>
                    </a:ext>
                  </a:extLst>
                </a:gridCol>
                <a:gridCol w="979055">
                  <a:extLst>
                    <a:ext uri="{9D8B030D-6E8A-4147-A177-3AD203B41FA5}">
                      <a16:colId xmlns:a16="http://schemas.microsoft.com/office/drawing/2014/main" val="20005"/>
                    </a:ext>
                  </a:extLst>
                </a:gridCol>
                <a:gridCol w="979055">
                  <a:extLst>
                    <a:ext uri="{9D8B030D-6E8A-4147-A177-3AD203B41FA5}">
                      <a16:colId xmlns:a16="http://schemas.microsoft.com/office/drawing/2014/main" val="20006"/>
                    </a:ext>
                  </a:extLst>
                </a:gridCol>
              </a:tblGrid>
              <a:tr h="893387">
                <a:tc>
                  <a:txBody>
                    <a:bodyPr/>
                    <a:lstStyle/>
                    <a:p>
                      <a:pPr algn="ctr" fontAlgn="b"/>
                      <a:r>
                        <a:rPr lang="en-US" sz="1800" b="1" i="0" u="none" strike="noStrike" dirty="0" smtClean="0">
                          <a:solidFill>
                            <a:srgbClr val="000000"/>
                          </a:solidFill>
                          <a:latin typeface="Calibri"/>
                        </a:rPr>
                        <a:t>Wt.</a:t>
                      </a:r>
                      <a:endParaRPr lang="en-US" sz="1800" b="1" i="0" u="none" strike="noStrike" dirty="0">
                        <a:solidFill>
                          <a:srgbClr val="000000"/>
                        </a:solidFill>
                        <a:latin typeface="Calibri"/>
                      </a:endParaRP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solidFill>
                            <a:srgbClr val="000000"/>
                          </a:solidFill>
                          <a:latin typeface="Calibri"/>
                        </a:rPr>
                        <a:t>Attributes</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Popular Sensor 1</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Popular Sensor 2</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Unusual Find</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smtClean="0">
                          <a:solidFill>
                            <a:srgbClr val="000000"/>
                          </a:solidFill>
                          <a:latin typeface="Calibri"/>
                        </a:rPr>
                        <a:t>Reliable </a:t>
                      </a:r>
                      <a:r>
                        <a:rPr lang="en-US" sz="1800" b="1" i="0" u="none" strike="noStrike" dirty="0">
                          <a:solidFill>
                            <a:srgbClr val="000000"/>
                          </a:solidFill>
                          <a:latin typeface="Calibri"/>
                        </a:rPr>
                        <a:t>Company</a:t>
                      </a:r>
                    </a:p>
                  </a:txBody>
                  <a:tcPr marL="12238" marR="12238" marT="12238"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Likely Audience Favorite</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3716">
                <a:tc>
                  <a:txBody>
                    <a:bodyPr/>
                    <a:lstStyle/>
                    <a:p>
                      <a:pPr algn="ctr" fontAlgn="b"/>
                      <a:r>
                        <a:rPr lang="en-US" sz="1800" b="0" i="0" u="none" strike="noStrike" dirty="0">
                          <a:solidFill>
                            <a:srgbClr val="000000"/>
                          </a:solidFill>
                          <a:latin typeface="Calibri"/>
                        </a:rPr>
                        <a:t>5</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a:solidFill>
                            <a:srgbClr val="000000"/>
                          </a:solidFill>
                          <a:latin typeface="Calibri"/>
                        </a:rPr>
                        <a:t>Power Consumption</a:t>
                      </a:r>
                    </a:p>
                  </a:txBody>
                  <a:tcPr marL="12238" marR="12238" marT="12238"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800" b="0" i="0" u="none" strike="noStrike">
                          <a:solidFill>
                            <a:srgbClr val="000000"/>
                          </a:solidFill>
                          <a:latin typeface="Calibri"/>
                        </a:rPr>
                        <a:t>25</a:t>
                      </a:r>
                    </a:p>
                  </a:txBody>
                  <a:tcPr marL="12238" marR="12238" marT="1223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800" b="0" i="0" u="none" strike="noStrike">
                          <a:solidFill>
                            <a:srgbClr val="000000"/>
                          </a:solidFill>
                          <a:latin typeface="Calibri"/>
                        </a:rPr>
                        <a:t>20</a:t>
                      </a:r>
                    </a:p>
                  </a:txBody>
                  <a:tcPr marL="12238" marR="12238" marT="1223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800" b="0" i="0" u="none" strike="noStrike">
                          <a:solidFill>
                            <a:srgbClr val="000000"/>
                          </a:solidFill>
                          <a:latin typeface="Calibri"/>
                        </a:rPr>
                        <a:t>10</a:t>
                      </a:r>
                    </a:p>
                  </a:txBody>
                  <a:tcPr marL="12238" marR="12238" marT="12238" marB="0" anchor="b">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1800" b="0" i="0" u="none" strike="noStrike" dirty="0">
                          <a:solidFill>
                            <a:srgbClr val="000000"/>
                          </a:solidFill>
                          <a:latin typeface="Calibri"/>
                        </a:rPr>
                        <a:t>20</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92D050"/>
                    </a:solidFill>
                  </a:tcPr>
                </a:tc>
                <a:tc>
                  <a:txBody>
                    <a:bodyPr/>
                    <a:lstStyle/>
                    <a:p>
                      <a:pPr algn="r" fontAlgn="b"/>
                      <a:r>
                        <a:rPr lang="en-US" sz="1800" b="0" i="0" u="none" strike="noStrike">
                          <a:solidFill>
                            <a:srgbClr val="000000"/>
                          </a:solidFill>
                          <a:latin typeface="Calibri"/>
                        </a:rPr>
                        <a:t>10</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293716">
                <a:tc>
                  <a:txBody>
                    <a:bodyPr/>
                    <a:lstStyle/>
                    <a:p>
                      <a:pPr algn="ctr" fontAlgn="b"/>
                      <a:r>
                        <a:rPr lang="en-US" sz="1800" b="0" i="0" u="none" strike="noStrike" dirty="0">
                          <a:solidFill>
                            <a:srgbClr val="000000"/>
                          </a:solidFill>
                          <a:latin typeface="Calibri"/>
                        </a:rPr>
                        <a:t>3</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Commincation Rate</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9</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12</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15</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15</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92D050"/>
                    </a:solidFill>
                  </a:tcPr>
                </a:tc>
                <a:tc>
                  <a:txBody>
                    <a:bodyPr/>
                    <a:lstStyle/>
                    <a:p>
                      <a:pPr algn="r" fontAlgn="b"/>
                      <a:r>
                        <a:rPr lang="en-US" sz="1800" b="0" i="0" u="none" strike="noStrike">
                          <a:solidFill>
                            <a:srgbClr val="000000"/>
                          </a:solidFill>
                          <a:latin typeface="Calibri"/>
                        </a:rPr>
                        <a:t>9</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293716">
                <a:tc>
                  <a:txBody>
                    <a:bodyPr/>
                    <a:lstStyle/>
                    <a:p>
                      <a:pPr algn="ctr" fontAlgn="b"/>
                      <a:r>
                        <a:rPr lang="en-US" sz="1800" b="0" i="0" u="none" strike="noStrike" dirty="0">
                          <a:solidFill>
                            <a:srgbClr val="000000"/>
                          </a:solidFill>
                          <a:latin typeface="Calibri"/>
                        </a:rPr>
                        <a:t>1</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Weight</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1</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2</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5</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2</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a:solidFill>
                            <a:srgbClr val="000000"/>
                          </a:solidFill>
                          <a:latin typeface="Calibri"/>
                        </a:rPr>
                        <a:t>3</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293716">
                <a:tc>
                  <a:txBody>
                    <a:bodyPr/>
                    <a:lstStyle/>
                    <a:p>
                      <a:pPr algn="ctr" fontAlgn="b"/>
                      <a:r>
                        <a:rPr lang="en-US" sz="1800" b="0" i="0" u="none" strike="noStrike" dirty="0">
                          <a:solidFill>
                            <a:srgbClr val="000000"/>
                          </a:solidFill>
                          <a:latin typeface="Calibri"/>
                        </a:rPr>
                        <a:t>2</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Footprint</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4</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6</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8</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4</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a:solidFill>
                            <a:srgbClr val="000000"/>
                          </a:solidFill>
                          <a:latin typeface="Calibri"/>
                        </a:rPr>
                        <a:t>6</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293716">
                <a:tc>
                  <a:txBody>
                    <a:bodyPr/>
                    <a:lstStyle/>
                    <a:p>
                      <a:pPr algn="ctr" fontAlgn="b"/>
                      <a:r>
                        <a:rPr lang="en-US" sz="1800" b="0" i="0" u="none" strike="noStrike" dirty="0">
                          <a:solidFill>
                            <a:srgbClr val="000000"/>
                          </a:solidFill>
                          <a:latin typeface="Calibri"/>
                        </a:rPr>
                        <a:t>3</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Ease of Use</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15</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12</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9</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9</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15</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0005"/>
                  </a:ext>
                </a:extLst>
              </a:tr>
              <a:tr h="293716">
                <a:tc>
                  <a:txBody>
                    <a:bodyPr/>
                    <a:lstStyle/>
                    <a:p>
                      <a:pPr algn="ctr" fontAlgn="b"/>
                      <a:r>
                        <a:rPr lang="en-US" sz="1800" b="0" i="0" u="none" strike="noStrike" dirty="0">
                          <a:solidFill>
                            <a:srgbClr val="000000"/>
                          </a:solidFill>
                          <a:latin typeface="Calibri"/>
                        </a:rPr>
                        <a:t>4</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Assoc. Programming Req.</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20</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12</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12</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16</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92D050"/>
                    </a:solidFill>
                  </a:tcPr>
                </a:tc>
                <a:tc>
                  <a:txBody>
                    <a:bodyPr/>
                    <a:lstStyle/>
                    <a:p>
                      <a:pPr algn="r" fontAlgn="b"/>
                      <a:r>
                        <a:rPr lang="en-US" sz="1800" b="0" i="0" u="none" strike="noStrike" dirty="0">
                          <a:solidFill>
                            <a:srgbClr val="000000"/>
                          </a:solidFill>
                          <a:latin typeface="Calibri"/>
                        </a:rPr>
                        <a:t>16</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0006"/>
                  </a:ext>
                </a:extLst>
              </a:tr>
              <a:tr h="293716">
                <a:tc>
                  <a:txBody>
                    <a:bodyPr/>
                    <a:lstStyle/>
                    <a:p>
                      <a:pPr algn="ctr" fontAlgn="b"/>
                      <a:r>
                        <a:rPr lang="en-US" sz="1800" b="0" i="0" u="none" strike="noStrike" dirty="0">
                          <a:solidFill>
                            <a:srgbClr val="000000"/>
                          </a:solidFill>
                          <a:latin typeface="Calibri"/>
                        </a:rPr>
                        <a:t>4</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Ease of Calibration</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8</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16</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12</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16</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92D050"/>
                    </a:solidFill>
                  </a:tcPr>
                </a:tc>
                <a:tc>
                  <a:txBody>
                    <a:bodyPr/>
                    <a:lstStyle/>
                    <a:p>
                      <a:pPr algn="r" fontAlgn="b"/>
                      <a:r>
                        <a:rPr lang="en-US" sz="1800" b="0" i="0" u="none" strike="noStrike" dirty="0">
                          <a:solidFill>
                            <a:srgbClr val="000000"/>
                          </a:solidFill>
                          <a:latin typeface="Calibri"/>
                        </a:rPr>
                        <a:t>12</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0007"/>
                  </a:ext>
                </a:extLst>
              </a:tr>
              <a:tr h="293716">
                <a:tc>
                  <a:txBody>
                    <a:bodyPr/>
                    <a:lstStyle/>
                    <a:p>
                      <a:pPr algn="ctr" fontAlgn="b"/>
                      <a:r>
                        <a:rPr lang="en-US" sz="1800" b="0" i="0" u="none" strike="noStrike" dirty="0">
                          <a:solidFill>
                            <a:srgbClr val="000000"/>
                          </a:solidFill>
                          <a:latin typeface="Calibri"/>
                        </a:rPr>
                        <a:t>2</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Availability</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8</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8</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2</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6</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10</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0008"/>
                  </a:ext>
                </a:extLst>
              </a:tr>
              <a:tr h="119841">
                <a:tc>
                  <a:txBody>
                    <a:bodyPr/>
                    <a:lstStyle/>
                    <a:p>
                      <a:pPr algn="ctr" fontAlgn="b"/>
                      <a:endParaRPr lang="en-US" sz="1800" b="0" i="0" u="none" strike="noStrike" dirty="0">
                        <a:solidFill>
                          <a:srgbClr val="000000"/>
                        </a:solidFill>
                        <a:latin typeface="Calibri"/>
                      </a:endParaRP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800" b="0" i="0" u="none" strike="noStrike" dirty="0">
                        <a:solidFill>
                          <a:srgbClr val="000000"/>
                        </a:solidFill>
                        <a:latin typeface="Calibri"/>
                      </a:endParaRP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a:noFill/>
                    </a:lnL>
                    <a:lnR>
                      <a:noFill/>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D8D8D8"/>
                    </a:solidFill>
                  </a:tcPr>
                </a:tc>
                <a:tc>
                  <a:txBody>
                    <a:bodyPr/>
                    <a:lstStyle/>
                    <a:p>
                      <a:pPr algn="l" fontAlgn="b"/>
                      <a:endParaRPr lang="en-US" sz="1800" b="0" i="0" u="none" strike="noStrike" dirty="0">
                        <a:solidFill>
                          <a:srgbClr val="000000"/>
                        </a:solidFill>
                        <a:latin typeface="Calibri"/>
                      </a:endParaRPr>
                    </a:p>
                  </a:txBody>
                  <a:tcPr marL="12238" marR="12238" marT="12238"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8D8D8"/>
                    </a:solidFill>
                  </a:tcPr>
                </a:tc>
                <a:extLst>
                  <a:ext uri="{0D108BD9-81ED-4DB2-BD59-A6C34878D82A}">
                    <a16:rowId xmlns:a16="http://schemas.microsoft.com/office/drawing/2014/main" val="10009"/>
                  </a:ext>
                </a:extLst>
              </a:tr>
              <a:tr h="293716">
                <a:tc>
                  <a:txBody>
                    <a:bodyPr/>
                    <a:lstStyle/>
                    <a:p>
                      <a:pPr algn="ctr" fontAlgn="b"/>
                      <a:r>
                        <a:rPr lang="en-US" sz="1800" b="0" i="0" u="none" strike="noStrike" dirty="0">
                          <a:solidFill>
                            <a:srgbClr val="000000"/>
                          </a:solidFill>
                          <a:latin typeface="Calibri"/>
                        </a:rPr>
                        <a:t>4</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dirty="0">
                          <a:solidFill>
                            <a:srgbClr val="000000"/>
                          </a:solidFill>
                          <a:latin typeface="Calibri"/>
                        </a:rPr>
                        <a:t>Noise Sensitivity</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800" b="0" i="0" u="none" strike="noStrike" dirty="0">
                          <a:solidFill>
                            <a:srgbClr val="000000"/>
                          </a:solidFill>
                          <a:latin typeface="Calibri"/>
                        </a:rPr>
                        <a:t>12</a:t>
                      </a:r>
                    </a:p>
                  </a:txBody>
                  <a:tcPr marL="12238" marR="12238" marT="12238" marB="0" anchor="b">
                    <a:lnL>
                      <a:noFill/>
                    </a:lnL>
                    <a:lnR>
                      <a:noFill/>
                    </a:lnR>
                    <a:lnT>
                      <a:noFill/>
                    </a:lnT>
                    <a:lnB>
                      <a:noFill/>
                    </a:lnB>
                  </a:tcPr>
                </a:tc>
                <a:tc>
                  <a:txBody>
                    <a:bodyPr/>
                    <a:lstStyle/>
                    <a:p>
                      <a:pPr algn="r" fontAlgn="b"/>
                      <a:r>
                        <a:rPr lang="en-US" sz="1800" b="0" i="0" u="none" strike="noStrike" dirty="0">
                          <a:solidFill>
                            <a:srgbClr val="000000"/>
                          </a:solidFill>
                          <a:latin typeface="Calibri"/>
                        </a:rPr>
                        <a:t>8</a:t>
                      </a:r>
                    </a:p>
                  </a:txBody>
                  <a:tcPr marL="12238" marR="12238" marT="12238" marB="0" anchor="b">
                    <a:lnL>
                      <a:noFill/>
                    </a:lnL>
                    <a:lnR>
                      <a:noFill/>
                    </a:lnR>
                    <a:lnT>
                      <a:noFill/>
                    </a:lnT>
                    <a:lnB>
                      <a:noFill/>
                    </a:lnB>
                  </a:tcPr>
                </a:tc>
                <a:tc>
                  <a:txBody>
                    <a:bodyPr/>
                    <a:lstStyle/>
                    <a:p>
                      <a:pPr algn="r" fontAlgn="b"/>
                      <a:r>
                        <a:rPr lang="en-US" sz="1800" b="0" i="0" u="none" strike="noStrike" dirty="0">
                          <a:solidFill>
                            <a:srgbClr val="000000"/>
                          </a:solidFill>
                          <a:latin typeface="Calibri"/>
                        </a:rPr>
                        <a:t>20</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20</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92D050"/>
                    </a:solidFill>
                  </a:tcPr>
                </a:tc>
                <a:tc>
                  <a:txBody>
                    <a:bodyPr/>
                    <a:lstStyle/>
                    <a:p>
                      <a:pPr algn="r" fontAlgn="b"/>
                      <a:r>
                        <a:rPr lang="en-US" sz="1800" b="0" i="0" u="none" strike="noStrike" dirty="0">
                          <a:solidFill>
                            <a:srgbClr val="000000"/>
                          </a:solidFill>
                          <a:latin typeface="Calibri"/>
                        </a:rPr>
                        <a:t>12</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0"/>
                  </a:ext>
                </a:extLst>
              </a:tr>
              <a:tr h="293716">
                <a:tc>
                  <a:txBody>
                    <a:bodyPr/>
                    <a:lstStyle/>
                    <a:p>
                      <a:pPr algn="ctr" fontAlgn="b"/>
                      <a:r>
                        <a:rPr lang="en-US" sz="1800" b="0" i="0" u="none" strike="noStrike" dirty="0">
                          <a:solidFill>
                            <a:srgbClr val="000000"/>
                          </a:solidFill>
                          <a:latin typeface="Calibri"/>
                        </a:rPr>
                        <a:t>3</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Accuracy</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9</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6</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12</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12</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92D050"/>
                    </a:solidFill>
                  </a:tcPr>
                </a:tc>
                <a:tc>
                  <a:txBody>
                    <a:bodyPr/>
                    <a:lstStyle/>
                    <a:p>
                      <a:pPr algn="r" fontAlgn="b"/>
                      <a:r>
                        <a:rPr lang="en-US" sz="1800" b="0" i="0" u="none" strike="noStrike" dirty="0">
                          <a:solidFill>
                            <a:srgbClr val="000000"/>
                          </a:solidFill>
                          <a:latin typeface="Calibri"/>
                        </a:rPr>
                        <a:t>9</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1"/>
                  </a:ext>
                </a:extLst>
              </a:tr>
              <a:tr h="293716">
                <a:tc>
                  <a:txBody>
                    <a:bodyPr/>
                    <a:lstStyle/>
                    <a:p>
                      <a:pPr algn="ctr" fontAlgn="b"/>
                      <a:r>
                        <a:rPr lang="en-US" sz="1800" b="0" i="0" u="none" strike="noStrike" dirty="0">
                          <a:solidFill>
                            <a:srgbClr val="000000"/>
                          </a:solidFill>
                          <a:latin typeface="Calibri"/>
                        </a:rPr>
                        <a:t>5</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Precision</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10</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20</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20</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25</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92D050"/>
                    </a:solidFill>
                  </a:tcPr>
                </a:tc>
                <a:tc>
                  <a:txBody>
                    <a:bodyPr/>
                    <a:lstStyle/>
                    <a:p>
                      <a:pPr algn="r" fontAlgn="b"/>
                      <a:r>
                        <a:rPr lang="en-US" sz="1800" b="0" i="0" u="none" strike="noStrike" dirty="0">
                          <a:solidFill>
                            <a:srgbClr val="000000"/>
                          </a:solidFill>
                          <a:latin typeface="Calibri"/>
                        </a:rPr>
                        <a:t>15</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2"/>
                  </a:ext>
                </a:extLst>
              </a:tr>
              <a:tr h="293716">
                <a:tc>
                  <a:txBody>
                    <a:bodyPr/>
                    <a:lstStyle/>
                    <a:p>
                      <a:pPr algn="ctr" fontAlgn="b"/>
                      <a:r>
                        <a:rPr lang="en-US" sz="1800" b="0" i="0" u="none" strike="noStrike" dirty="0">
                          <a:solidFill>
                            <a:srgbClr val="000000"/>
                          </a:solidFill>
                          <a:latin typeface="Calibri"/>
                        </a:rPr>
                        <a:t>3</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Cost</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800" b="0" i="0" u="none" strike="noStrike">
                          <a:solidFill>
                            <a:srgbClr val="000000"/>
                          </a:solidFill>
                          <a:latin typeface="Calibri"/>
                        </a:rPr>
                        <a:t>12</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12</a:t>
                      </a:r>
                    </a:p>
                  </a:txBody>
                  <a:tcPr marL="12238" marR="12238" marT="12238" marB="0" anchor="b">
                    <a:lnL>
                      <a:noFill/>
                    </a:lnL>
                    <a:lnR>
                      <a:noFill/>
                    </a:lnR>
                    <a:lnT>
                      <a:noFill/>
                    </a:lnT>
                    <a:lnB>
                      <a:noFill/>
                    </a:lnB>
                  </a:tcPr>
                </a:tc>
                <a:tc>
                  <a:txBody>
                    <a:bodyPr/>
                    <a:lstStyle/>
                    <a:p>
                      <a:pPr algn="r" fontAlgn="b"/>
                      <a:r>
                        <a:rPr lang="en-US" sz="1800" b="0" i="0" u="none" strike="noStrike">
                          <a:solidFill>
                            <a:srgbClr val="000000"/>
                          </a:solidFill>
                          <a:latin typeface="Calibri"/>
                        </a:rPr>
                        <a:t>9</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9</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0000"/>
                    </a:solidFill>
                  </a:tcPr>
                </a:tc>
                <a:tc>
                  <a:txBody>
                    <a:bodyPr/>
                    <a:lstStyle/>
                    <a:p>
                      <a:pPr algn="r" fontAlgn="b"/>
                      <a:r>
                        <a:rPr lang="en-US" sz="1800" b="0" i="0" u="none" strike="noStrike" dirty="0">
                          <a:solidFill>
                            <a:srgbClr val="000000"/>
                          </a:solidFill>
                          <a:latin typeface="Calibri"/>
                        </a:rPr>
                        <a:t>9</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3"/>
                  </a:ext>
                </a:extLst>
              </a:tr>
              <a:tr h="281478">
                <a:tc>
                  <a:txBody>
                    <a:bodyPr/>
                    <a:lstStyle/>
                    <a:p>
                      <a:pPr algn="ctr" fontAlgn="b"/>
                      <a:r>
                        <a:rPr lang="en-US" sz="1800" b="0" i="0" u="none" strike="noStrike" dirty="0">
                          <a:solidFill>
                            <a:srgbClr val="000000"/>
                          </a:solidFill>
                          <a:latin typeface="Calibri"/>
                        </a:rPr>
                        <a:t> </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latin typeface="Calibri"/>
                        </a:rPr>
                        <a:t> </a:t>
                      </a:r>
                    </a:p>
                  </a:txBody>
                  <a:tcPr marL="12238" marR="12238" marT="12238" marB="0" anchor="b">
                    <a:lnL w="12700" cap="flat" cmpd="sng" algn="ctr">
                      <a:solidFill>
                        <a:srgbClr val="000000"/>
                      </a:solidFill>
                      <a:prstDash val="solid"/>
                      <a:round/>
                      <a:headEnd type="none" w="med" len="med"/>
                      <a:tailEnd type="none" w="med" len="med"/>
                    </a:lnL>
                    <a:lnR>
                      <a:noFill/>
                    </a:lnR>
                    <a:lnT>
                      <a:noFill/>
                    </a:lnT>
                    <a:lnB>
                      <a:noFill/>
                    </a:lnB>
                    <a:solidFill>
                      <a:srgbClr val="BFBFBF"/>
                    </a:solidFill>
                  </a:tcPr>
                </a:tc>
                <a:tc>
                  <a:txBody>
                    <a:bodyPr/>
                    <a:lstStyle/>
                    <a:p>
                      <a:pPr algn="l" fontAlgn="b"/>
                      <a:r>
                        <a:rPr lang="en-US" sz="1800" b="0" i="0" u="none" strike="noStrike">
                          <a:solidFill>
                            <a:srgbClr val="000000"/>
                          </a:solidFill>
                          <a:latin typeface="Calibri"/>
                        </a:rPr>
                        <a:t> </a:t>
                      </a:r>
                    </a:p>
                  </a:txBody>
                  <a:tcPr marL="12238" marR="12238" marT="12238" marB="0" anchor="b">
                    <a:lnL>
                      <a:noFill/>
                    </a:lnL>
                    <a:lnR>
                      <a:noFill/>
                    </a:lnR>
                    <a:lnT>
                      <a:noFill/>
                    </a:lnT>
                    <a:lnB>
                      <a:noFill/>
                    </a:lnB>
                    <a:solidFill>
                      <a:srgbClr val="BFBFBF"/>
                    </a:solidFill>
                  </a:tcPr>
                </a:tc>
                <a:tc>
                  <a:txBody>
                    <a:bodyPr/>
                    <a:lstStyle/>
                    <a:p>
                      <a:pPr algn="l" fontAlgn="b"/>
                      <a:r>
                        <a:rPr lang="en-US" sz="1800" b="0" i="0" u="none" strike="noStrike">
                          <a:solidFill>
                            <a:srgbClr val="000000"/>
                          </a:solidFill>
                          <a:latin typeface="Calibri"/>
                        </a:rPr>
                        <a:t> </a:t>
                      </a:r>
                    </a:p>
                  </a:txBody>
                  <a:tcPr marL="12238" marR="12238" marT="12238" marB="0" anchor="b">
                    <a:lnL>
                      <a:noFill/>
                    </a:lnL>
                    <a:lnR>
                      <a:noFill/>
                    </a:lnR>
                    <a:lnT>
                      <a:noFill/>
                    </a:lnT>
                    <a:lnB>
                      <a:noFill/>
                    </a:lnB>
                    <a:solidFill>
                      <a:srgbClr val="BFBFBF"/>
                    </a:solidFill>
                  </a:tcPr>
                </a:tc>
                <a:tc>
                  <a:txBody>
                    <a:bodyPr/>
                    <a:lstStyle/>
                    <a:p>
                      <a:pPr algn="l" fontAlgn="b"/>
                      <a:r>
                        <a:rPr lang="en-US" sz="1800" b="0" i="0" u="none" strike="noStrike">
                          <a:solidFill>
                            <a:srgbClr val="000000"/>
                          </a:solidFill>
                          <a:latin typeface="Calibri"/>
                        </a:rPr>
                        <a:t> </a:t>
                      </a:r>
                    </a:p>
                  </a:txBody>
                  <a:tcPr marL="12238" marR="12238" marT="12238" marB="0" anchor="b">
                    <a:lnL>
                      <a:noFill/>
                    </a:lnL>
                    <a:lnR w="12700" cap="flat" cmpd="sng" algn="ctr">
                      <a:solidFill>
                        <a:schemeClr val="tx1"/>
                      </a:solidFill>
                      <a:prstDash val="solid"/>
                      <a:round/>
                      <a:headEnd type="none" w="med" len="med"/>
                      <a:tailEnd type="none" w="med" len="med"/>
                    </a:lnR>
                    <a:lnT>
                      <a:noFill/>
                    </a:lnT>
                    <a:lnB>
                      <a:noFill/>
                    </a:lnB>
                    <a:solidFill>
                      <a:srgbClr val="BFBFBF"/>
                    </a:solidFill>
                  </a:tcPr>
                </a:tc>
                <a:tc>
                  <a:txBody>
                    <a:bodyPr/>
                    <a:lstStyle/>
                    <a:p>
                      <a:pPr algn="l" fontAlgn="b"/>
                      <a:r>
                        <a:rPr lang="en-US" sz="1800" b="0" i="0" u="none" strike="noStrike" dirty="0">
                          <a:solidFill>
                            <a:srgbClr val="000000"/>
                          </a:solidFill>
                          <a:latin typeface="Calibri"/>
                        </a:rPr>
                        <a:t> </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BFBFBF"/>
                    </a:solidFill>
                  </a:tcPr>
                </a:tc>
                <a:tc>
                  <a:txBody>
                    <a:bodyPr/>
                    <a:lstStyle/>
                    <a:p>
                      <a:pPr algn="l" fontAlgn="b"/>
                      <a:r>
                        <a:rPr lang="en-US" sz="1800" b="0" i="0" u="none" strike="noStrike" dirty="0">
                          <a:solidFill>
                            <a:srgbClr val="000000"/>
                          </a:solidFill>
                          <a:latin typeface="Calibri"/>
                        </a:rPr>
                        <a:t> </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10014"/>
                  </a:ext>
                </a:extLst>
              </a:tr>
              <a:tr h="305955">
                <a:tc>
                  <a:txBody>
                    <a:bodyPr/>
                    <a:lstStyle/>
                    <a:p>
                      <a:pPr algn="ctr" fontAlgn="b"/>
                      <a:r>
                        <a:rPr lang="en-US" sz="1800" b="0" i="0" u="none" strike="noStrike" dirty="0">
                          <a:solidFill>
                            <a:srgbClr val="000000"/>
                          </a:solidFill>
                          <a:latin typeface="Calibri"/>
                        </a:rPr>
                        <a:t> </a:t>
                      </a:r>
                    </a:p>
                  </a:txBody>
                  <a:tcPr marL="12238" marR="12238" marT="122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Total Weighted Score</a:t>
                      </a:r>
                    </a:p>
                  </a:txBody>
                  <a:tcPr marL="12238" marR="12238" marT="12238"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latin typeface="Calibri"/>
                        </a:rPr>
                        <a:t>133</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800" b="1" i="0" u="none" strike="noStrike" dirty="0">
                          <a:solidFill>
                            <a:srgbClr val="000000"/>
                          </a:solidFill>
                          <a:latin typeface="Calibri"/>
                        </a:rPr>
                        <a:t>134</a:t>
                      </a:r>
                    </a:p>
                  </a:txBody>
                  <a:tcPr marL="12238" marR="12238" marT="12238"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800" b="1" i="0" u="none" strike="noStrike" dirty="0">
                          <a:solidFill>
                            <a:srgbClr val="000000"/>
                          </a:solidFill>
                          <a:latin typeface="Calibri"/>
                        </a:rPr>
                        <a:t>134</a:t>
                      </a:r>
                    </a:p>
                  </a:txBody>
                  <a:tcPr marL="12238" marR="12238" marT="12238" marB="0" anchor="b">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800" b="1" i="0" u="none" strike="noStrike" dirty="0">
                          <a:solidFill>
                            <a:srgbClr val="000000"/>
                          </a:solidFill>
                          <a:latin typeface="Calibri"/>
                        </a:rPr>
                        <a:t>154</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92D050"/>
                    </a:solidFill>
                  </a:tcPr>
                </a:tc>
                <a:tc>
                  <a:txBody>
                    <a:bodyPr/>
                    <a:lstStyle/>
                    <a:p>
                      <a:pPr algn="r" fontAlgn="b"/>
                      <a:r>
                        <a:rPr lang="en-US" sz="1800" b="1" i="0" u="none" strike="noStrike" dirty="0">
                          <a:solidFill>
                            <a:srgbClr val="000000"/>
                          </a:solidFill>
                          <a:latin typeface="Calibri"/>
                        </a:rPr>
                        <a:t>126</a:t>
                      </a:r>
                    </a:p>
                  </a:txBody>
                  <a:tcPr marL="12238" marR="12238" marT="12238"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15"/>
                  </a:ext>
                </a:extLst>
              </a:tr>
            </a:tbl>
          </a:graphicData>
        </a:graphic>
      </p:graphicFrame>
      <p:sp>
        <p:nvSpPr>
          <p:cNvPr id="7" name="TextBox 6"/>
          <p:cNvSpPr txBox="1"/>
          <p:nvPr/>
        </p:nvSpPr>
        <p:spPr>
          <a:xfrm>
            <a:off x="0" y="6152104"/>
            <a:ext cx="9144000" cy="492443"/>
          </a:xfrm>
          <a:prstGeom prst="rect">
            <a:avLst/>
          </a:prstGeom>
          <a:noFill/>
        </p:spPr>
        <p:txBody>
          <a:bodyPr wrap="square" rtlCol="0">
            <a:spAutoFit/>
          </a:bodyPr>
          <a:lstStyle/>
          <a:p>
            <a:pPr algn="ctr"/>
            <a:r>
              <a:rPr lang="en-US" sz="2600" b="1" dirty="0" smtClean="0">
                <a:solidFill>
                  <a:srgbClr val="FF0000"/>
                </a:solidFill>
                <a:effectLst>
                  <a:outerShdw blurRad="38100" dist="38100" dir="2700000" algn="tl">
                    <a:srgbClr val="000000">
                      <a:alpha val="43137"/>
                    </a:srgbClr>
                  </a:outerShdw>
                </a:effectLst>
              </a:rPr>
              <a:t>Overall Winner w/ Great Performance &amp; Good Implementation</a:t>
            </a:r>
            <a:endParaRPr lang="en-US" sz="26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0" y="657807"/>
            <a:ext cx="8382000" cy="228600"/>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hart 4"/>
          <p:cNvGraphicFramePr/>
          <p:nvPr/>
        </p:nvGraphicFramePr>
        <p:xfrm>
          <a:off x="618470" y="1295400"/>
          <a:ext cx="791593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rot="16200000">
            <a:off x="-1286826" y="3131702"/>
            <a:ext cx="3219984" cy="707886"/>
          </a:xfrm>
          <a:prstGeom prst="rect">
            <a:avLst/>
          </a:prstGeom>
          <a:noFill/>
        </p:spPr>
        <p:txBody>
          <a:bodyPr wrap="none" rtlCol="0">
            <a:spAutoFit/>
          </a:bodyPr>
          <a:lstStyle/>
          <a:p>
            <a:pPr algn="ctr"/>
            <a:r>
              <a:rPr lang="en-US" sz="2000" b="1" dirty="0" smtClean="0"/>
              <a:t>% of Maximum Performance</a:t>
            </a:r>
          </a:p>
          <a:p>
            <a:pPr algn="ctr"/>
            <a:r>
              <a:rPr lang="en-US" sz="2000" b="1" dirty="0" smtClean="0"/>
              <a:t> Metric Score Achieved</a:t>
            </a:r>
            <a:endParaRPr lang="en-US" sz="2000" b="1" dirty="0"/>
          </a:p>
        </p:txBody>
      </p:sp>
      <p:sp>
        <p:nvSpPr>
          <p:cNvPr id="7" name="TextBox 6"/>
          <p:cNvSpPr txBox="1"/>
          <p:nvPr/>
        </p:nvSpPr>
        <p:spPr>
          <a:xfrm>
            <a:off x="3449249" y="6488668"/>
            <a:ext cx="2746649" cy="400110"/>
          </a:xfrm>
          <a:prstGeom prst="rect">
            <a:avLst/>
          </a:prstGeom>
          <a:noFill/>
        </p:spPr>
        <p:txBody>
          <a:bodyPr wrap="none" rtlCol="0">
            <a:spAutoFit/>
          </a:bodyPr>
          <a:lstStyle/>
          <a:p>
            <a:pPr algn="ctr"/>
            <a:r>
              <a:rPr lang="en-US" sz="2000" b="1" dirty="0" smtClean="0"/>
              <a:t>Milestone Review Dates</a:t>
            </a:r>
            <a:endParaRPr lang="en-US" sz="2000" b="1" dirty="0"/>
          </a:p>
        </p:txBody>
      </p:sp>
      <p:sp>
        <p:nvSpPr>
          <p:cNvPr id="8" name="Oval 7"/>
          <p:cNvSpPr/>
          <p:nvPr/>
        </p:nvSpPr>
        <p:spPr>
          <a:xfrm>
            <a:off x="990600" y="5361993"/>
            <a:ext cx="381000" cy="381000"/>
          </a:xfrm>
          <a:prstGeom prst="ellipse">
            <a:avLst/>
          </a:prstGeom>
          <a:solidFill>
            <a:srgbClr val="FFFF00">
              <a:alpha val="45882"/>
            </a:srgb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flipH="1">
            <a:off x="1447800" y="5257800"/>
            <a:ext cx="1143000" cy="30480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629676" y="4971662"/>
            <a:ext cx="2021707" cy="707886"/>
          </a:xfrm>
          <a:prstGeom prst="rect">
            <a:avLst/>
          </a:prstGeom>
          <a:noFill/>
        </p:spPr>
        <p:txBody>
          <a:bodyPr wrap="none" rtlCol="0">
            <a:spAutoFit/>
          </a:bodyPr>
          <a:lstStyle/>
          <a:p>
            <a:r>
              <a:rPr lang="en-US" sz="2000" b="1" dirty="0" smtClean="0">
                <a:effectLst>
                  <a:outerShdw blurRad="38100" dist="38100" dir="2700000" algn="tl">
                    <a:srgbClr val="000000">
                      <a:alpha val="43137"/>
                    </a:srgbClr>
                  </a:outerShdw>
                </a:effectLst>
              </a:rPr>
              <a:t>$ Not Earned Yet,</a:t>
            </a:r>
          </a:p>
          <a:p>
            <a:r>
              <a:rPr lang="en-US" sz="2000" b="1" dirty="0" err="1" smtClean="0">
                <a:effectLst>
                  <a:outerShdw blurRad="38100" dist="38100" dir="2700000" algn="tl">
                    <a:srgbClr val="000000">
                      <a:alpha val="43137"/>
                    </a:srgbClr>
                  </a:outerShdw>
                </a:effectLst>
              </a:rPr>
              <a:t>Overbudget</a:t>
            </a:r>
            <a:endParaRPr lang="en-US" sz="2000" b="1" dirty="0">
              <a:effectLst>
                <a:outerShdw blurRad="38100" dist="38100" dir="2700000" algn="tl">
                  <a:srgbClr val="000000">
                    <a:alpha val="43137"/>
                  </a:srgbClr>
                </a:outerShdw>
              </a:effectLst>
            </a:endParaRPr>
          </a:p>
        </p:txBody>
      </p:sp>
      <p:pic>
        <p:nvPicPr>
          <p:cNvPr id="41" name="Picture 40" descr="CornellLogo.jpg"/>
          <p:cNvPicPr>
            <a:picLocks noChangeAspect="1"/>
          </p:cNvPicPr>
          <p:nvPr/>
        </p:nvPicPr>
        <p:blipFill>
          <a:blip r:embed="rId4" cstate="print"/>
          <a:stretch>
            <a:fillRect/>
          </a:stretch>
        </p:blipFill>
        <p:spPr>
          <a:xfrm>
            <a:off x="8366591" y="399662"/>
            <a:ext cx="740085" cy="731579"/>
          </a:xfrm>
          <a:prstGeom prst="rect">
            <a:avLst/>
          </a:prstGeom>
        </p:spPr>
      </p:pic>
      <p:sp>
        <p:nvSpPr>
          <p:cNvPr id="42" name="TextBox 41"/>
          <p:cNvSpPr txBox="1"/>
          <p:nvPr/>
        </p:nvSpPr>
        <p:spPr>
          <a:xfrm>
            <a:off x="0" y="-22086"/>
            <a:ext cx="8053038" cy="707886"/>
          </a:xfrm>
          <a:prstGeom prst="rect">
            <a:avLst/>
          </a:prstGeom>
          <a:noFill/>
        </p:spPr>
        <p:txBody>
          <a:bodyPr wrap="none" rtlCol="0">
            <a:spAutoFit/>
          </a:bodyPr>
          <a:lstStyle/>
          <a:p>
            <a:r>
              <a:rPr lang="en-US" sz="4000" dirty="0" smtClean="0"/>
              <a:t>Performance Metric Achievement Log</a:t>
            </a:r>
            <a:endParaRPr lang="en-US"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0" y="657807"/>
            <a:ext cx="8382000" cy="228600"/>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hart 4"/>
          <p:cNvGraphicFramePr/>
          <p:nvPr/>
        </p:nvGraphicFramePr>
        <p:xfrm>
          <a:off x="618470" y="1295400"/>
          <a:ext cx="791593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rot="16200000">
            <a:off x="-1286826" y="3131702"/>
            <a:ext cx="3219984" cy="707886"/>
          </a:xfrm>
          <a:prstGeom prst="rect">
            <a:avLst/>
          </a:prstGeom>
          <a:noFill/>
        </p:spPr>
        <p:txBody>
          <a:bodyPr wrap="none" rtlCol="0">
            <a:spAutoFit/>
          </a:bodyPr>
          <a:lstStyle/>
          <a:p>
            <a:pPr algn="ctr"/>
            <a:r>
              <a:rPr lang="en-US" sz="2000" b="1" dirty="0" smtClean="0"/>
              <a:t>% of Maximum Performance</a:t>
            </a:r>
          </a:p>
          <a:p>
            <a:pPr algn="ctr"/>
            <a:r>
              <a:rPr lang="en-US" sz="2000" b="1" dirty="0" smtClean="0"/>
              <a:t> Metric Score Achieved</a:t>
            </a:r>
            <a:endParaRPr lang="en-US" sz="2000" b="1" dirty="0"/>
          </a:p>
        </p:txBody>
      </p:sp>
      <p:sp>
        <p:nvSpPr>
          <p:cNvPr id="7" name="TextBox 6"/>
          <p:cNvSpPr txBox="1"/>
          <p:nvPr/>
        </p:nvSpPr>
        <p:spPr>
          <a:xfrm>
            <a:off x="3449249" y="6488668"/>
            <a:ext cx="2746649" cy="400110"/>
          </a:xfrm>
          <a:prstGeom prst="rect">
            <a:avLst/>
          </a:prstGeom>
          <a:noFill/>
        </p:spPr>
        <p:txBody>
          <a:bodyPr wrap="none" rtlCol="0">
            <a:spAutoFit/>
          </a:bodyPr>
          <a:lstStyle/>
          <a:p>
            <a:pPr algn="ctr"/>
            <a:r>
              <a:rPr lang="en-US" sz="2000" b="1" dirty="0" smtClean="0"/>
              <a:t>Milestone Review Dates</a:t>
            </a:r>
            <a:endParaRPr lang="en-US" sz="2000" b="1" dirty="0"/>
          </a:p>
        </p:txBody>
      </p:sp>
      <p:sp>
        <p:nvSpPr>
          <p:cNvPr id="15" name="Oval 14"/>
          <p:cNvSpPr/>
          <p:nvPr/>
        </p:nvSpPr>
        <p:spPr>
          <a:xfrm>
            <a:off x="1838848" y="3972448"/>
            <a:ext cx="381000" cy="381000"/>
          </a:xfrm>
          <a:prstGeom prst="ellipse">
            <a:avLst/>
          </a:prstGeom>
          <a:solidFill>
            <a:srgbClr val="FFFF00">
              <a:alpha val="45882"/>
            </a:srgb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flipH="1" flipV="1">
            <a:off x="2209800" y="4267200"/>
            <a:ext cx="1143000" cy="53340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368712" y="4546937"/>
            <a:ext cx="3797771" cy="1323439"/>
          </a:xfrm>
          <a:prstGeom prst="rect">
            <a:avLst/>
          </a:prstGeom>
          <a:noFill/>
        </p:spPr>
        <p:txBody>
          <a:bodyPr wrap="none" rtlCol="0">
            <a:spAutoFit/>
          </a:bodyPr>
          <a:lstStyle/>
          <a:p>
            <a:r>
              <a:rPr lang="en-US" sz="2000" b="1" dirty="0" smtClean="0">
                <a:effectLst>
                  <a:outerShdw blurRad="38100" dist="38100" dir="2700000" algn="tl">
                    <a:srgbClr val="000000">
                      <a:alpha val="43137"/>
                    </a:srgbClr>
                  </a:outerShdw>
                </a:effectLst>
              </a:rPr>
              <a:t>Accepted as Finalists!!, </a:t>
            </a:r>
          </a:p>
          <a:p>
            <a:r>
              <a:rPr lang="en-US" sz="2000" b="1" dirty="0" smtClean="0">
                <a:effectLst>
                  <a:outerShdw blurRad="38100" dist="38100" dir="2700000" algn="tl">
                    <a:srgbClr val="000000">
                      <a:alpha val="43137"/>
                    </a:srgbClr>
                  </a:outerShdw>
                </a:effectLst>
              </a:rPr>
              <a:t>First Main Functionality Achieved,</a:t>
            </a:r>
          </a:p>
          <a:p>
            <a:r>
              <a:rPr lang="en-US" sz="2000" b="1" dirty="0" smtClean="0">
                <a:effectLst>
                  <a:outerShdw blurRad="38100" dist="38100" dir="2700000" algn="tl">
                    <a:srgbClr val="000000">
                      <a:alpha val="43137"/>
                    </a:srgbClr>
                  </a:outerShdw>
                </a:effectLst>
              </a:rPr>
              <a:t>$ Earned</a:t>
            </a:r>
          </a:p>
          <a:p>
            <a:endParaRPr lang="en-US" sz="2000" b="1" dirty="0">
              <a:effectLst>
                <a:outerShdw blurRad="38100" dist="38100" dir="2700000" algn="tl">
                  <a:srgbClr val="000000">
                    <a:alpha val="43137"/>
                  </a:srgbClr>
                </a:outerShdw>
              </a:effectLst>
            </a:endParaRPr>
          </a:p>
        </p:txBody>
      </p:sp>
      <p:pic>
        <p:nvPicPr>
          <p:cNvPr id="41" name="Picture 40" descr="CornellLogo.jpg"/>
          <p:cNvPicPr>
            <a:picLocks noChangeAspect="1"/>
          </p:cNvPicPr>
          <p:nvPr/>
        </p:nvPicPr>
        <p:blipFill>
          <a:blip r:embed="rId4" cstate="print"/>
          <a:stretch>
            <a:fillRect/>
          </a:stretch>
        </p:blipFill>
        <p:spPr>
          <a:xfrm>
            <a:off x="8366591" y="399662"/>
            <a:ext cx="740085" cy="731579"/>
          </a:xfrm>
          <a:prstGeom prst="rect">
            <a:avLst/>
          </a:prstGeom>
        </p:spPr>
      </p:pic>
      <p:sp>
        <p:nvSpPr>
          <p:cNvPr id="42" name="TextBox 41"/>
          <p:cNvSpPr txBox="1"/>
          <p:nvPr/>
        </p:nvSpPr>
        <p:spPr>
          <a:xfrm>
            <a:off x="0" y="-22086"/>
            <a:ext cx="8053038" cy="707886"/>
          </a:xfrm>
          <a:prstGeom prst="rect">
            <a:avLst/>
          </a:prstGeom>
          <a:noFill/>
        </p:spPr>
        <p:txBody>
          <a:bodyPr wrap="none" rtlCol="0">
            <a:spAutoFit/>
          </a:bodyPr>
          <a:lstStyle/>
          <a:p>
            <a:r>
              <a:rPr lang="en-US" sz="4000" dirty="0" smtClean="0"/>
              <a:t>Performance Metric Achievement Log</a:t>
            </a:r>
            <a:endParaRPr lang="en-US" sz="4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hart 4"/>
          <p:cNvGraphicFramePr/>
          <p:nvPr/>
        </p:nvGraphicFramePr>
        <p:xfrm>
          <a:off x="618470" y="1295400"/>
          <a:ext cx="791593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rot="16200000">
            <a:off x="-1286826" y="3131702"/>
            <a:ext cx="3219984" cy="707886"/>
          </a:xfrm>
          <a:prstGeom prst="rect">
            <a:avLst/>
          </a:prstGeom>
          <a:noFill/>
        </p:spPr>
        <p:txBody>
          <a:bodyPr wrap="none" rtlCol="0">
            <a:spAutoFit/>
          </a:bodyPr>
          <a:lstStyle/>
          <a:p>
            <a:pPr algn="ctr"/>
            <a:r>
              <a:rPr lang="en-US" sz="2000" b="1" dirty="0" smtClean="0"/>
              <a:t>% of Maximum Performance</a:t>
            </a:r>
          </a:p>
          <a:p>
            <a:pPr algn="ctr"/>
            <a:r>
              <a:rPr lang="en-US" sz="2000" b="1" dirty="0" smtClean="0"/>
              <a:t> Metric Score Achieved</a:t>
            </a:r>
            <a:endParaRPr lang="en-US" sz="2000" b="1" dirty="0"/>
          </a:p>
        </p:txBody>
      </p:sp>
      <p:sp>
        <p:nvSpPr>
          <p:cNvPr id="7" name="TextBox 6"/>
          <p:cNvSpPr txBox="1"/>
          <p:nvPr/>
        </p:nvSpPr>
        <p:spPr>
          <a:xfrm>
            <a:off x="3449249" y="6488668"/>
            <a:ext cx="2746649" cy="400110"/>
          </a:xfrm>
          <a:prstGeom prst="rect">
            <a:avLst/>
          </a:prstGeom>
          <a:noFill/>
        </p:spPr>
        <p:txBody>
          <a:bodyPr wrap="none" rtlCol="0">
            <a:spAutoFit/>
          </a:bodyPr>
          <a:lstStyle/>
          <a:p>
            <a:pPr algn="ctr"/>
            <a:r>
              <a:rPr lang="en-US" sz="2000" b="1" dirty="0" smtClean="0"/>
              <a:t>Milestone Review Dates</a:t>
            </a:r>
            <a:endParaRPr lang="en-US" sz="2000" b="1" dirty="0"/>
          </a:p>
        </p:txBody>
      </p:sp>
      <p:cxnSp>
        <p:nvCxnSpPr>
          <p:cNvPr id="19" name="Straight Arrow Connector 18"/>
          <p:cNvCxnSpPr/>
          <p:nvPr/>
        </p:nvCxnSpPr>
        <p:spPr>
          <a:xfrm>
            <a:off x="2667000" y="2971800"/>
            <a:ext cx="1066800" cy="53340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3733800" y="3429000"/>
            <a:ext cx="1066800" cy="381000"/>
          </a:xfrm>
          <a:prstGeom prst="ellipse">
            <a:avLst/>
          </a:prstGeom>
          <a:solidFill>
            <a:srgbClr val="FFFF00">
              <a:alpha val="45882"/>
            </a:srgb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102263" y="2687096"/>
            <a:ext cx="1591718" cy="400110"/>
          </a:xfrm>
          <a:prstGeom prst="rect">
            <a:avLst/>
          </a:prstGeom>
          <a:noFill/>
        </p:spPr>
        <p:txBody>
          <a:bodyPr wrap="none" rtlCol="0">
            <a:spAutoFit/>
          </a:bodyPr>
          <a:lstStyle/>
          <a:p>
            <a:r>
              <a:rPr lang="en-US" sz="2000" b="1" dirty="0" smtClean="0">
                <a:effectLst>
                  <a:outerShdw blurRad="38100" dist="38100" dir="2700000" algn="tl">
                    <a:srgbClr val="000000">
                      <a:alpha val="43137"/>
                    </a:srgbClr>
                  </a:outerShdw>
                </a:effectLst>
              </a:rPr>
              <a:t>Winter Break</a:t>
            </a:r>
            <a:endParaRPr lang="en-US" sz="2000" b="1" dirty="0">
              <a:effectLst>
                <a:outerShdw blurRad="38100" dist="38100" dir="2700000" algn="tl">
                  <a:srgbClr val="000000">
                    <a:alpha val="43137"/>
                  </a:srgbClr>
                </a:outerShdw>
              </a:effectLst>
            </a:endParaRPr>
          </a:p>
        </p:txBody>
      </p:sp>
      <p:sp>
        <p:nvSpPr>
          <p:cNvPr id="42" name="TextBox 41"/>
          <p:cNvSpPr txBox="1"/>
          <p:nvPr/>
        </p:nvSpPr>
        <p:spPr>
          <a:xfrm>
            <a:off x="0" y="-22086"/>
            <a:ext cx="8053038" cy="707886"/>
          </a:xfrm>
          <a:prstGeom prst="rect">
            <a:avLst/>
          </a:prstGeom>
          <a:noFill/>
        </p:spPr>
        <p:txBody>
          <a:bodyPr wrap="none" rtlCol="0">
            <a:spAutoFit/>
          </a:bodyPr>
          <a:lstStyle/>
          <a:p>
            <a:r>
              <a:rPr lang="en-US" sz="4000" dirty="0" smtClean="0"/>
              <a:t>Performance Metric Achievement Log</a:t>
            </a:r>
            <a:endParaRPr lang="en-US" sz="4000" dirty="0"/>
          </a:p>
        </p:txBody>
      </p:sp>
      <p:sp>
        <p:nvSpPr>
          <p:cNvPr id="39" name="Rectangle 38"/>
          <p:cNvSpPr/>
          <p:nvPr/>
        </p:nvSpPr>
        <p:spPr>
          <a:xfrm>
            <a:off x="0" y="657807"/>
            <a:ext cx="8382000" cy="228600"/>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39" descr="CornellLogo.jpg"/>
          <p:cNvPicPr>
            <a:picLocks noChangeAspect="1"/>
          </p:cNvPicPr>
          <p:nvPr/>
        </p:nvPicPr>
        <p:blipFill>
          <a:blip r:embed="rId4" cstate="print"/>
          <a:stretch>
            <a:fillRect/>
          </a:stretch>
        </p:blipFill>
        <p:spPr>
          <a:xfrm>
            <a:off x="8366591" y="399662"/>
            <a:ext cx="740085" cy="731579"/>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hart 4"/>
          <p:cNvGraphicFramePr/>
          <p:nvPr/>
        </p:nvGraphicFramePr>
        <p:xfrm>
          <a:off x="618470" y="1295400"/>
          <a:ext cx="791593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rot="16200000">
            <a:off x="-1286826" y="3131702"/>
            <a:ext cx="3219984" cy="707886"/>
          </a:xfrm>
          <a:prstGeom prst="rect">
            <a:avLst/>
          </a:prstGeom>
          <a:noFill/>
        </p:spPr>
        <p:txBody>
          <a:bodyPr wrap="none" rtlCol="0">
            <a:spAutoFit/>
          </a:bodyPr>
          <a:lstStyle/>
          <a:p>
            <a:pPr algn="ctr"/>
            <a:r>
              <a:rPr lang="en-US" sz="2000" b="1" dirty="0" smtClean="0"/>
              <a:t>% of Maximum Performance</a:t>
            </a:r>
          </a:p>
          <a:p>
            <a:pPr algn="ctr"/>
            <a:r>
              <a:rPr lang="en-US" sz="2000" b="1" dirty="0" smtClean="0"/>
              <a:t> Metric Score Achieved</a:t>
            </a:r>
            <a:endParaRPr lang="en-US" sz="2000" b="1" dirty="0"/>
          </a:p>
        </p:txBody>
      </p:sp>
      <p:sp>
        <p:nvSpPr>
          <p:cNvPr id="7" name="TextBox 6"/>
          <p:cNvSpPr txBox="1"/>
          <p:nvPr/>
        </p:nvSpPr>
        <p:spPr>
          <a:xfrm>
            <a:off x="3449249" y="6488668"/>
            <a:ext cx="2746649" cy="400110"/>
          </a:xfrm>
          <a:prstGeom prst="rect">
            <a:avLst/>
          </a:prstGeom>
          <a:noFill/>
        </p:spPr>
        <p:txBody>
          <a:bodyPr wrap="none" rtlCol="0">
            <a:spAutoFit/>
          </a:bodyPr>
          <a:lstStyle/>
          <a:p>
            <a:pPr algn="ctr"/>
            <a:r>
              <a:rPr lang="en-US" sz="2000" b="1" dirty="0" smtClean="0"/>
              <a:t>Milestone Review Dates</a:t>
            </a:r>
            <a:endParaRPr lang="en-US" sz="2000" b="1" dirty="0"/>
          </a:p>
        </p:txBody>
      </p:sp>
      <p:sp>
        <p:nvSpPr>
          <p:cNvPr id="27" name="TextBox 26"/>
          <p:cNvSpPr txBox="1"/>
          <p:nvPr/>
        </p:nvSpPr>
        <p:spPr>
          <a:xfrm>
            <a:off x="1295400" y="2670874"/>
            <a:ext cx="3533724" cy="707886"/>
          </a:xfrm>
          <a:prstGeom prst="rect">
            <a:avLst/>
          </a:prstGeom>
          <a:noFill/>
        </p:spPr>
        <p:txBody>
          <a:bodyPr wrap="none" rtlCol="0">
            <a:spAutoFit/>
          </a:bodyPr>
          <a:lstStyle/>
          <a:p>
            <a:r>
              <a:rPr lang="en-US" sz="2000" b="1" dirty="0" smtClean="0">
                <a:effectLst>
                  <a:outerShdw blurRad="38100" dist="38100" dir="2700000" algn="tl">
                    <a:srgbClr val="000000">
                      <a:alpha val="43137"/>
                    </a:srgbClr>
                  </a:outerShdw>
                </a:effectLst>
              </a:rPr>
              <a:t>Realized Significant Limitations </a:t>
            </a:r>
          </a:p>
          <a:p>
            <a:r>
              <a:rPr lang="en-US" sz="2000" b="1" dirty="0" smtClean="0">
                <a:effectLst>
                  <a:outerShdw blurRad="38100" dist="38100" dir="2700000" algn="tl">
                    <a:srgbClr val="000000">
                      <a:alpha val="43137"/>
                    </a:srgbClr>
                  </a:outerShdw>
                </a:effectLst>
              </a:rPr>
              <a:t>In Original Design</a:t>
            </a:r>
            <a:endParaRPr lang="en-US" sz="2000" b="1" dirty="0">
              <a:effectLst>
                <a:outerShdw blurRad="38100" dist="38100" dir="2700000" algn="tl">
                  <a:srgbClr val="000000">
                    <a:alpha val="43137"/>
                  </a:srgbClr>
                </a:outerShdw>
              </a:effectLst>
            </a:endParaRPr>
          </a:p>
        </p:txBody>
      </p:sp>
      <p:sp>
        <p:nvSpPr>
          <p:cNvPr id="28" name="Oval 27"/>
          <p:cNvSpPr/>
          <p:nvPr/>
        </p:nvSpPr>
        <p:spPr>
          <a:xfrm>
            <a:off x="4937088" y="3124200"/>
            <a:ext cx="381000" cy="381000"/>
          </a:xfrm>
          <a:prstGeom prst="ellipse">
            <a:avLst/>
          </a:prstGeom>
          <a:solidFill>
            <a:srgbClr val="FFFF00">
              <a:alpha val="45882"/>
            </a:srgb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0" y="-22086"/>
            <a:ext cx="8053038" cy="707886"/>
          </a:xfrm>
          <a:prstGeom prst="rect">
            <a:avLst/>
          </a:prstGeom>
          <a:noFill/>
        </p:spPr>
        <p:txBody>
          <a:bodyPr wrap="none" rtlCol="0">
            <a:spAutoFit/>
          </a:bodyPr>
          <a:lstStyle/>
          <a:p>
            <a:r>
              <a:rPr lang="en-US" sz="4000" dirty="0" smtClean="0"/>
              <a:t>Performance Metric Achievement Log</a:t>
            </a:r>
            <a:endParaRPr lang="en-US" sz="4000" dirty="0"/>
          </a:p>
        </p:txBody>
      </p:sp>
      <p:cxnSp>
        <p:nvCxnSpPr>
          <p:cNvPr id="38" name="Straight Arrow Connector 37"/>
          <p:cNvCxnSpPr/>
          <p:nvPr/>
        </p:nvCxnSpPr>
        <p:spPr>
          <a:xfrm>
            <a:off x="3429000" y="3114152"/>
            <a:ext cx="1421840" cy="212688"/>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0" y="657807"/>
            <a:ext cx="8382000" cy="228600"/>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descr="CornellLogo.jpg"/>
          <p:cNvPicPr>
            <a:picLocks noChangeAspect="1"/>
          </p:cNvPicPr>
          <p:nvPr/>
        </p:nvPicPr>
        <p:blipFill>
          <a:blip r:embed="rId4" cstate="print"/>
          <a:stretch>
            <a:fillRect/>
          </a:stretch>
        </p:blipFill>
        <p:spPr>
          <a:xfrm>
            <a:off x="8366591" y="399662"/>
            <a:ext cx="740085" cy="731579"/>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hart 4"/>
          <p:cNvGraphicFramePr/>
          <p:nvPr/>
        </p:nvGraphicFramePr>
        <p:xfrm>
          <a:off x="618470" y="1295400"/>
          <a:ext cx="791593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rot="16200000">
            <a:off x="-1286826" y="3131702"/>
            <a:ext cx="3219984" cy="707886"/>
          </a:xfrm>
          <a:prstGeom prst="rect">
            <a:avLst/>
          </a:prstGeom>
          <a:noFill/>
        </p:spPr>
        <p:txBody>
          <a:bodyPr wrap="none" rtlCol="0">
            <a:spAutoFit/>
          </a:bodyPr>
          <a:lstStyle/>
          <a:p>
            <a:pPr algn="ctr"/>
            <a:r>
              <a:rPr lang="en-US" sz="2000" b="1" dirty="0" smtClean="0"/>
              <a:t>% of Maximum Performance</a:t>
            </a:r>
          </a:p>
          <a:p>
            <a:pPr algn="ctr"/>
            <a:r>
              <a:rPr lang="en-US" sz="2000" b="1" dirty="0" smtClean="0"/>
              <a:t> Metric Score Achieved</a:t>
            </a:r>
            <a:endParaRPr lang="en-US" sz="2000" b="1" dirty="0"/>
          </a:p>
        </p:txBody>
      </p:sp>
      <p:sp>
        <p:nvSpPr>
          <p:cNvPr id="7" name="TextBox 6"/>
          <p:cNvSpPr txBox="1"/>
          <p:nvPr/>
        </p:nvSpPr>
        <p:spPr>
          <a:xfrm>
            <a:off x="3449249" y="6488668"/>
            <a:ext cx="2746649" cy="400110"/>
          </a:xfrm>
          <a:prstGeom prst="rect">
            <a:avLst/>
          </a:prstGeom>
          <a:noFill/>
        </p:spPr>
        <p:txBody>
          <a:bodyPr wrap="none" rtlCol="0">
            <a:spAutoFit/>
          </a:bodyPr>
          <a:lstStyle/>
          <a:p>
            <a:pPr algn="ctr"/>
            <a:r>
              <a:rPr lang="en-US" sz="2000" b="1" dirty="0" smtClean="0"/>
              <a:t>Milestone Review Dates</a:t>
            </a:r>
            <a:endParaRPr lang="en-US" sz="2000" b="1" dirty="0"/>
          </a:p>
        </p:txBody>
      </p:sp>
      <p:sp>
        <p:nvSpPr>
          <p:cNvPr id="27" name="TextBox 26"/>
          <p:cNvSpPr txBox="1"/>
          <p:nvPr/>
        </p:nvSpPr>
        <p:spPr>
          <a:xfrm>
            <a:off x="1295400" y="2670874"/>
            <a:ext cx="3533724" cy="707886"/>
          </a:xfrm>
          <a:prstGeom prst="rect">
            <a:avLst/>
          </a:prstGeom>
          <a:noFill/>
        </p:spPr>
        <p:txBody>
          <a:bodyPr wrap="none" rtlCol="0">
            <a:spAutoFit/>
          </a:bodyPr>
          <a:lstStyle/>
          <a:p>
            <a:r>
              <a:rPr lang="en-US" sz="2000" b="1" dirty="0" smtClean="0">
                <a:solidFill>
                  <a:schemeClr val="bg1">
                    <a:lumMod val="50000"/>
                  </a:schemeClr>
                </a:solidFill>
              </a:rPr>
              <a:t>Realized Significant Limitations </a:t>
            </a:r>
          </a:p>
          <a:p>
            <a:r>
              <a:rPr lang="en-US" sz="2000" b="1" dirty="0" smtClean="0">
                <a:solidFill>
                  <a:schemeClr val="bg1">
                    <a:lumMod val="50000"/>
                  </a:schemeClr>
                </a:solidFill>
              </a:rPr>
              <a:t>In Original Design</a:t>
            </a:r>
            <a:endParaRPr lang="en-US" sz="2000" b="1" dirty="0">
              <a:solidFill>
                <a:schemeClr val="bg1">
                  <a:lumMod val="50000"/>
                </a:schemeClr>
              </a:solidFill>
            </a:endParaRPr>
          </a:p>
        </p:txBody>
      </p:sp>
      <p:sp>
        <p:nvSpPr>
          <p:cNvPr id="28" name="Oval 27"/>
          <p:cNvSpPr/>
          <p:nvPr/>
        </p:nvSpPr>
        <p:spPr>
          <a:xfrm>
            <a:off x="4937088" y="3124200"/>
            <a:ext cx="381000" cy="381000"/>
          </a:xfrm>
          <a:prstGeom prst="ellipse">
            <a:avLst/>
          </a:prstGeom>
          <a:solidFill>
            <a:srgbClr val="FFFF00">
              <a:alpha val="45882"/>
            </a:srgbClr>
          </a:solidFill>
          <a:ln w="57150">
            <a:solidFill>
              <a:srgbClr val="FF0000">
                <a:alpha val="4784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0" y="-22086"/>
            <a:ext cx="8053038" cy="707886"/>
          </a:xfrm>
          <a:prstGeom prst="rect">
            <a:avLst/>
          </a:prstGeom>
          <a:noFill/>
        </p:spPr>
        <p:txBody>
          <a:bodyPr wrap="none" rtlCol="0">
            <a:spAutoFit/>
          </a:bodyPr>
          <a:lstStyle/>
          <a:p>
            <a:r>
              <a:rPr lang="en-US" sz="4000" dirty="0" smtClean="0"/>
              <a:t>Performance Metric Achievement Log</a:t>
            </a:r>
            <a:endParaRPr lang="en-US" sz="4000" dirty="0"/>
          </a:p>
        </p:txBody>
      </p:sp>
      <p:cxnSp>
        <p:nvCxnSpPr>
          <p:cNvPr id="38" name="Straight Arrow Connector 37"/>
          <p:cNvCxnSpPr/>
          <p:nvPr/>
        </p:nvCxnSpPr>
        <p:spPr>
          <a:xfrm>
            <a:off x="3429000" y="3114152"/>
            <a:ext cx="1421840" cy="212688"/>
          </a:xfrm>
          <a:prstGeom prst="straightConnector1">
            <a:avLst/>
          </a:prstGeom>
          <a:ln w="76200">
            <a:solidFill>
              <a:srgbClr val="FF0000">
                <a:alpha val="47843"/>
              </a:srgbClr>
            </a:solidFill>
            <a:tailEnd type="arrow"/>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5384240" y="3789904"/>
            <a:ext cx="381000" cy="381000"/>
          </a:xfrm>
          <a:prstGeom prst="ellipse">
            <a:avLst/>
          </a:prstGeom>
          <a:solidFill>
            <a:srgbClr val="FFFF00">
              <a:alpha val="45882"/>
            </a:srgb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105400" y="4549914"/>
            <a:ext cx="4043671" cy="707886"/>
          </a:xfrm>
          <a:prstGeom prst="rect">
            <a:avLst/>
          </a:prstGeom>
          <a:noFill/>
        </p:spPr>
        <p:txBody>
          <a:bodyPr wrap="none" rtlCol="0">
            <a:spAutoFit/>
          </a:bodyPr>
          <a:lstStyle/>
          <a:p>
            <a:r>
              <a:rPr lang="en-US" sz="2000" b="1" dirty="0" smtClean="0">
                <a:effectLst>
                  <a:outerShdw blurRad="38100" dist="38100" dir="2700000" algn="tl">
                    <a:srgbClr val="000000">
                      <a:alpha val="43137"/>
                    </a:srgbClr>
                  </a:outerShdw>
                </a:effectLst>
              </a:rPr>
              <a:t>Redesigning for New Sensor System,</a:t>
            </a:r>
          </a:p>
          <a:p>
            <a:r>
              <a:rPr lang="en-US" sz="2000" b="1" dirty="0" smtClean="0">
                <a:effectLst>
                  <a:outerShdw blurRad="38100" dist="38100" dir="2700000" algn="tl">
                    <a:srgbClr val="000000">
                      <a:alpha val="43137"/>
                    </a:srgbClr>
                  </a:outerShdw>
                </a:effectLst>
              </a:rPr>
              <a:t>Temporary Loss of Functionality</a:t>
            </a:r>
            <a:endParaRPr lang="en-US" sz="2000" b="1" dirty="0">
              <a:effectLst>
                <a:outerShdw blurRad="38100" dist="38100" dir="2700000" algn="tl">
                  <a:srgbClr val="000000">
                    <a:alpha val="43137"/>
                  </a:srgbClr>
                </a:outerShdw>
              </a:effectLst>
            </a:endParaRPr>
          </a:p>
        </p:txBody>
      </p:sp>
      <p:cxnSp>
        <p:nvCxnSpPr>
          <p:cNvPr id="13" name="Straight Arrow Connector 12"/>
          <p:cNvCxnSpPr/>
          <p:nvPr/>
        </p:nvCxnSpPr>
        <p:spPr>
          <a:xfrm flipH="1" flipV="1">
            <a:off x="5837256" y="4124848"/>
            <a:ext cx="1143000" cy="45720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0" y="657807"/>
            <a:ext cx="8382000" cy="228600"/>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descr="CornellLogo.jpg"/>
          <p:cNvPicPr>
            <a:picLocks noChangeAspect="1"/>
          </p:cNvPicPr>
          <p:nvPr/>
        </p:nvPicPr>
        <p:blipFill>
          <a:blip r:embed="rId4" cstate="print"/>
          <a:stretch>
            <a:fillRect/>
          </a:stretch>
        </p:blipFill>
        <p:spPr>
          <a:xfrm>
            <a:off x="8366591" y="399662"/>
            <a:ext cx="740085" cy="731579"/>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hart 4"/>
          <p:cNvGraphicFramePr/>
          <p:nvPr/>
        </p:nvGraphicFramePr>
        <p:xfrm>
          <a:off x="618470" y="1295400"/>
          <a:ext cx="791593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rot="16200000">
            <a:off x="-1286826" y="3131702"/>
            <a:ext cx="3219984" cy="707886"/>
          </a:xfrm>
          <a:prstGeom prst="rect">
            <a:avLst/>
          </a:prstGeom>
          <a:noFill/>
        </p:spPr>
        <p:txBody>
          <a:bodyPr wrap="none" rtlCol="0">
            <a:spAutoFit/>
          </a:bodyPr>
          <a:lstStyle/>
          <a:p>
            <a:pPr algn="ctr"/>
            <a:r>
              <a:rPr lang="en-US" sz="2000" b="1" dirty="0" smtClean="0"/>
              <a:t>% of Maximum Performance</a:t>
            </a:r>
          </a:p>
          <a:p>
            <a:pPr algn="ctr"/>
            <a:r>
              <a:rPr lang="en-US" sz="2000" b="1" dirty="0" smtClean="0"/>
              <a:t> Metric Score Achieved</a:t>
            </a:r>
            <a:endParaRPr lang="en-US" sz="2000" b="1" dirty="0"/>
          </a:p>
        </p:txBody>
      </p:sp>
      <p:sp>
        <p:nvSpPr>
          <p:cNvPr id="7" name="TextBox 6"/>
          <p:cNvSpPr txBox="1"/>
          <p:nvPr/>
        </p:nvSpPr>
        <p:spPr>
          <a:xfrm>
            <a:off x="3449249" y="6488668"/>
            <a:ext cx="2746649" cy="400110"/>
          </a:xfrm>
          <a:prstGeom prst="rect">
            <a:avLst/>
          </a:prstGeom>
          <a:noFill/>
        </p:spPr>
        <p:txBody>
          <a:bodyPr wrap="none" rtlCol="0">
            <a:spAutoFit/>
          </a:bodyPr>
          <a:lstStyle/>
          <a:p>
            <a:pPr algn="ctr"/>
            <a:r>
              <a:rPr lang="en-US" sz="2000" b="1" dirty="0" smtClean="0"/>
              <a:t>Milestone Review Dates</a:t>
            </a:r>
            <a:endParaRPr lang="en-US" sz="2000" b="1" dirty="0"/>
          </a:p>
        </p:txBody>
      </p:sp>
      <p:sp>
        <p:nvSpPr>
          <p:cNvPr id="27" name="TextBox 26"/>
          <p:cNvSpPr txBox="1"/>
          <p:nvPr/>
        </p:nvSpPr>
        <p:spPr>
          <a:xfrm>
            <a:off x="1295400" y="2670874"/>
            <a:ext cx="3533724" cy="707886"/>
          </a:xfrm>
          <a:prstGeom prst="rect">
            <a:avLst/>
          </a:prstGeom>
          <a:noFill/>
        </p:spPr>
        <p:txBody>
          <a:bodyPr wrap="none" rtlCol="0">
            <a:spAutoFit/>
          </a:bodyPr>
          <a:lstStyle/>
          <a:p>
            <a:r>
              <a:rPr lang="en-US" sz="2000" b="1" dirty="0" smtClean="0">
                <a:solidFill>
                  <a:schemeClr val="bg1">
                    <a:lumMod val="50000"/>
                  </a:schemeClr>
                </a:solidFill>
              </a:rPr>
              <a:t>Realized Significant Limitations </a:t>
            </a:r>
          </a:p>
          <a:p>
            <a:r>
              <a:rPr lang="en-US" sz="2000" b="1" dirty="0" smtClean="0">
                <a:solidFill>
                  <a:schemeClr val="bg1">
                    <a:lumMod val="50000"/>
                  </a:schemeClr>
                </a:solidFill>
              </a:rPr>
              <a:t>In Original Design</a:t>
            </a:r>
            <a:endParaRPr lang="en-US" sz="2000" b="1" dirty="0">
              <a:solidFill>
                <a:schemeClr val="bg1">
                  <a:lumMod val="50000"/>
                </a:schemeClr>
              </a:solidFill>
            </a:endParaRPr>
          </a:p>
        </p:txBody>
      </p:sp>
      <p:sp>
        <p:nvSpPr>
          <p:cNvPr id="28" name="Oval 27"/>
          <p:cNvSpPr/>
          <p:nvPr/>
        </p:nvSpPr>
        <p:spPr>
          <a:xfrm>
            <a:off x="4937088" y="3124200"/>
            <a:ext cx="381000" cy="381000"/>
          </a:xfrm>
          <a:prstGeom prst="ellipse">
            <a:avLst/>
          </a:prstGeom>
          <a:solidFill>
            <a:srgbClr val="FFFF00">
              <a:alpha val="45882"/>
            </a:srgbClr>
          </a:solidFill>
          <a:ln w="57150">
            <a:solidFill>
              <a:srgbClr val="FF0000">
                <a:alpha val="4784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0" y="-22086"/>
            <a:ext cx="8053038" cy="707886"/>
          </a:xfrm>
          <a:prstGeom prst="rect">
            <a:avLst/>
          </a:prstGeom>
          <a:noFill/>
        </p:spPr>
        <p:txBody>
          <a:bodyPr wrap="none" rtlCol="0">
            <a:spAutoFit/>
          </a:bodyPr>
          <a:lstStyle/>
          <a:p>
            <a:r>
              <a:rPr lang="en-US" sz="4000" dirty="0" smtClean="0"/>
              <a:t>Performance Metric Achievement Log</a:t>
            </a:r>
            <a:endParaRPr lang="en-US" sz="4000" dirty="0"/>
          </a:p>
        </p:txBody>
      </p:sp>
      <p:cxnSp>
        <p:nvCxnSpPr>
          <p:cNvPr id="38" name="Straight Arrow Connector 37"/>
          <p:cNvCxnSpPr/>
          <p:nvPr/>
        </p:nvCxnSpPr>
        <p:spPr>
          <a:xfrm>
            <a:off x="3429000" y="3114152"/>
            <a:ext cx="1421840" cy="212688"/>
          </a:xfrm>
          <a:prstGeom prst="straightConnector1">
            <a:avLst/>
          </a:prstGeom>
          <a:ln w="76200">
            <a:solidFill>
              <a:srgbClr val="FF0000">
                <a:alpha val="47843"/>
              </a:srgbClr>
            </a:solidFill>
            <a:tailEnd type="arrow"/>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5384240" y="3789904"/>
            <a:ext cx="381000" cy="381000"/>
          </a:xfrm>
          <a:prstGeom prst="ellipse">
            <a:avLst/>
          </a:prstGeom>
          <a:solidFill>
            <a:srgbClr val="FFFF00">
              <a:alpha val="45882"/>
            </a:srgbClr>
          </a:solidFill>
          <a:ln w="57150">
            <a:solidFill>
              <a:srgbClr val="FF0000">
                <a:alpha val="4784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105400" y="4549914"/>
            <a:ext cx="4043671" cy="707886"/>
          </a:xfrm>
          <a:prstGeom prst="rect">
            <a:avLst/>
          </a:prstGeom>
          <a:noFill/>
        </p:spPr>
        <p:txBody>
          <a:bodyPr wrap="none" rtlCol="0">
            <a:spAutoFit/>
          </a:bodyPr>
          <a:lstStyle/>
          <a:p>
            <a:r>
              <a:rPr lang="en-US" sz="2000" b="1" dirty="0" smtClean="0">
                <a:solidFill>
                  <a:schemeClr val="bg1">
                    <a:lumMod val="50000"/>
                  </a:schemeClr>
                </a:solidFill>
              </a:rPr>
              <a:t>Redesigning for New Sensor System,</a:t>
            </a:r>
          </a:p>
          <a:p>
            <a:r>
              <a:rPr lang="en-US" sz="2000" b="1" dirty="0" smtClean="0">
                <a:solidFill>
                  <a:schemeClr val="bg1">
                    <a:lumMod val="50000"/>
                  </a:schemeClr>
                </a:solidFill>
              </a:rPr>
              <a:t>Temporary Loss of Functionality</a:t>
            </a:r>
            <a:endParaRPr lang="en-US" sz="2000" b="1" dirty="0">
              <a:solidFill>
                <a:schemeClr val="bg1">
                  <a:lumMod val="50000"/>
                </a:schemeClr>
              </a:solidFill>
            </a:endParaRPr>
          </a:p>
        </p:txBody>
      </p:sp>
      <p:cxnSp>
        <p:nvCxnSpPr>
          <p:cNvPr id="13" name="Straight Arrow Connector 12"/>
          <p:cNvCxnSpPr/>
          <p:nvPr/>
        </p:nvCxnSpPr>
        <p:spPr>
          <a:xfrm flipH="1" flipV="1">
            <a:off x="5837256" y="4124848"/>
            <a:ext cx="1143000" cy="457200"/>
          </a:xfrm>
          <a:prstGeom prst="straightConnector1">
            <a:avLst/>
          </a:prstGeom>
          <a:ln w="76200">
            <a:solidFill>
              <a:srgbClr val="FF0000">
                <a:alpha val="47843"/>
              </a:srgbClr>
            </a:solidFill>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0" y="657807"/>
            <a:ext cx="8382000" cy="228600"/>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descr="CornellLogo.jpg"/>
          <p:cNvPicPr>
            <a:picLocks noChangeAspect="1"/>
          </p:cNvPicPr>
          <p:nvPr/>
        </p:nvPicPr>
        <p:blipFill>
          <a:blip r:embed="rId4" cstate="print"/>
          <a:stretch>
            <a:fillRect/>
          </a:stretch>
        </p:blipFill>
        <p:spPr>
          <a:xfrm>
            <a:off x="8366591" y="399662"/>
            <a:ext cx="740085" cy="731579"/>
          </a:xfrm>
          <a:prstGeom prst="rect">
            <a:avLst/>
          </a:prstGeom>
        </p:spPr>
      </p:pic>
      <p:sp>
        <p:nvSpPr>
          <p:cNvPr id="15" name="TextBox 14"/>
          <p:cNvSpPr txBox="1"/>
          <p:nvPr/>
        </p:nvSpPr>
        <p:spPr>
          <a:xfrm>
            <a:off x="1407608" y="1568066"/>
            <a:ext cx="3909212" cy="707886"/>
          </a:xfrm>
          <a:prstGeom prst="rect">
            <a:avLst/>
          </a:prstGeom>
          <a:noFill/>
        </p:spPr>
        <p:txBody>
          <a:bodyPr wrap="none" rtlCol="0">
            <a:spAutoFit/>
          </a:bodyPr>
          <a:lstStyle/>
          <a:p>
            <a:r>
              <a:rPr lang="en-US" sz="2000" b="1" dirty="0" smtClean="0">
                <a:effectLst>
                  <a:outerShdw blurRad="38100" dist="38100" dir="2700000" algn="tl">
                    <a:srgbClr val="000000">
                      <a:alpha val="43137"/>
                    </a:srgbClr>
                  </a:outerShdw>
                </a:effectLst>
              </a:rPr>
              <a:t>New Sensor Systems Work! </a:t>
            </a:r>
            <a:r>
              <a:rPr lang="en-US" sz="1600" b="1" dirty="0" smtClean="0">
                <a:effectLst>
                  <a:outerShdw blurRad="38100" dist="38100" dir="2700000" algn="tl">
                    <a:srgbClr val="000000">
                      <a:alpha val="43137"/>
                    </a:srgbClr>
                  </a:outerShdw>
                </a:effectLst>
              </a:rPr>
              <a:t>(Mostly) </a:t>
            </a:r>
            <a:endParaRPr lang="en-US" sz="2000" b="1" dirty="0" smtClean="0">
              <a:effectLst>
                <a:outerShdw blurRad="38100" dist="38100" dir="2700000" algn="tl">
                  <a:srgbClr val="000000">
                    <a:alpha val="43137"/>
                  </a:srgbClr>
                </a:outerShdw>
              </a:effectLst>
            </a:endParaRPr>
          </a:p>
          <a:p>
            <a:r>
              <a:rPr lang="en-US" sz="2000" b="1" dirty="0" smtClean="0">
                <a:effectLst>
                  <a:outerShdw blurRad="38100" dist="38100" dir="2700000" algn="tl">
                    <a:srgbClr val="000000">
                      <a:alpha val="43137"/>
                    </a:srgbClr>
                  </a:outerShdw>
                </a:effectLst>
              </a:rPr>
              <a:t>Significant Performance Jump</a:t>
            </a:r>
            <a:endParaRPr lang="en-US" sz="2000" b="1" dirty="0">
              <a:effectLst>
                <a:outerShdw blurRad="38100" dist="38100" dir="2700000" algn="tl">
                  <a:srgbClr val="000000">
                    <a:alpha val="43137"/>
                  </a:srgbClr>
                </a:outerShdw>
              </a:effectLst>
            </a:endParaRPr>
          </a:p>
        </p:txBody>
      </p:sp>
      <p:sp>
        <p:nvSpPr>
          <p:cNvPr id="16" name="Oval 15"/>
          <p:cNvSpPr/>
          <p:nvPr/>
        </p:nvSpPr>
        <p:spPr>
          <a:xfrm>
            <a:off x="5811296" y="2540560"/>
            <a:ext cx="381000" cy="381000"/>
          </a:xfrm>
          <a:prstGeom prst="ellipse">
            <a:avLst/>
          </a:prstGeom>
          <a:solidFill>
            <a:srgbClr val="FFFF00">
              <a:alpha val="45882"/>
            </a:srgb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p:nvPr/>
        </p:nvCxnSpPr>
        <p:spPr>
          <a:xfrm>
            <a:off x="4750360" y="2047352"/>
            <a:ext cx="1040840" cy="593688"/>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 name="Straight Arrow Connector 39"/>
          <p:cNvCxnSpPr/>
          <p:nvPr/>
        </p:nvCxnSpPr>
        <p:spPr>
          <a:xfrm flipV="1">
            <a:off x="6914104" y="2077496"/>
            <a:ext cx="639744" cy="15427"/>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0" y="657807"/>
            <a:ext cx="8382000" cy="228600"/>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hart 4"/>
          <p:cNvGraphicFramePr/>
          <p:nvPr/>
        </p:nvGraphicFramePr>
        <p:xfrm>
          <a:off x="618470" y="1295400"/>
          <a:ext cx="791593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rot="16200000">
            <a:off x="-1286826" y="3131702"/>
            <a:ext cx="3219984" cy="707886"/>
          </a:xfrm>
          <a:prstGeom prst="rect">
            <a:avLst/>
          </a:prstGeom>
          <a:noFill/>
        </p:spPr>
        <p:txBody>
          <a:bodyPr wrap="none" rtlCol="0">
            <a:spAutoFit/>
          </a:bodyPr>
          <a:lstStyle/>
          <a:p>
            <a:pPr algn="ctr"/>
            <a:r>
              <a:rPr lang="en-US" sz="2000" b="1" dirty="0" smtClean="0"/>
              <a:t>% of Maximum Performance</a:t>
            </a:r>
          </a:p>
          <a:p>
            <a:pPr algn="ctr"/>
            <a:r>
              <a:rPr lang="en-US" sz="2000" b="1" dirty="0" smtClean="0"/>
              <a:t> Metric Score Achieved</a:t>
            </a:r>
            <a:endParaRPr lang="en-US" sz="2000" b="1" dirty="0"/>
          </a:p>
        </p:txBody>
      </p:sp>
      <p:sp>
        <p:nvSpPr>
          <p:cNvPr id="7" name="TextBox 6"/>
          <p:cNvSpPr txBox="1"/>
          <p:nvPr/>
        </p:nvSpPr>
        <p:spPr>
          <a:xfrm>
            <a:off x="3449249" y="6488668"/>
            <a:ext cx="2746649" cy="400110"/>
          </a:xfrm>
          <a:prstGeom prst="rect">
            <a:avLst/>
          </a:prstGeom>
          <a:noFill/>
        </p:spPr>
        <p:txBody>
          <a:bodyPr wrap="none" rtlCol="0">
            <a:spAutoFit/>
          </a:bodyPr>
          <a:lstStyle/>
          <a:p>
            <a:pPr algn="ctr"/>
            <a:r>
              <a:rPr lang="en-US" sz="2000" b="1" dirty="0" smtClean="0"/>
              <a:t>Milestone Review Dates</a:t>
            </a:r>
            <a:endParaRPr lang="en-US" sz="2000" b="1" dirty="0"/>
          </a:p>
        </p:txBody>
      </p:sp>
      <p:sp>
        <p:nvSpPr>
          <p:cNvPr id="33" name="TextBox 32"/>
          <p:cNvSpPr txBox="1"/>
          <p:nvPr/>
        </p:nvSpPr>
        <p:spPr>
          <a:xfrm>
            <a:off x="1143000" y="1547970"/>
            <a:ext cx="5883598" cy="707886"/>
          </a:xfrm>
          <a:prstGeom prst="rect">
            <a:avLst/>
          </a:prstGeom>
          <a:noFill/>
        </p:spPr>
        <p:txBody>
          <a:bodyPr wrap="none" rtlCol="0">
            <a:spAutoFit/>
          </a:bodyPr>
          <a:lstStyle/>
          <a:p>
            <a:r>
              <a:rPr lang="en-US" sz="2000" b="1" dirty="0" smtClean="0">
                <a:effectLst>
                  <a:outerShdw blurRad="38100" dist="38100" dir="2700000" algn="tl">
                    <a:srgbClr val="000000">
                      <a:alpha val="43137"/>
                    </a:srgbClr>
                  </a:outerShdw>
                </a:effectLst>
              </a:rPr>
              <a:t>Project Completed!, but…</a:t>
            </a:r>
          </a:p>
          <a:p>
            <a:r>
              <a:rPr lang="en-US" sz="2000" b="1" dirty="0" smtClean="0">
                <a:effectLst>
                  <a:outerShdw blurRad="38100" dist="38100" dir="2700000" algn="tl">
                    <a:srgbClr val="000000">
                      <a:alpha val="43137"/>
                    </a:srgbClr>
                  </a:outerShdw>
                </a:effectLst>
              </a:rPr>
              <a:t>Testing Proves Under Target % Max Performance Goal</a:t>
            </a:r>
            <a:endParaRPr lang="en-US" sz="2000" b="1" dirty="0">
              <a:effectLst>
                <a:outerShdw blurRad="38100" dist="38100" dir="2700000" algn="tl">
                  <a:srgbClr val="000000">
                    <a:alpha val="43137"/>
                  </a:srgbClr>
                </a:outerShdw>
              </a:effectLst>
            </a:endParaRPr>
          </a:p>
        </p:txBody>
      </p:sp>
      <p:sp>
        <p:nvSpPr>
          <p:cNvPr id="37" name="Oval 36"/>
          <p:cNvSpPr/>
          <p:nvPr/>
        </p:nvSpPr>
        <p:spPr>
          <a:xfrm>
            <a:off x="7620000" y="1848896"/>
            <a:ext cx="381000" cy="381000"/>
          </a:xfrm>
          <a:prstGeom prst="ellipse">
            <a:avLst/>
          </a:prstGeom>
          <a:solidFill>
            <a:srgbClr val="FFFF00">
              <a:alpha val="45882"/>
            </a:srgb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descr="CornellLogo.jpg"/>
          <p:cNvPicPr>
            <a:picLocks noChangeAspect="1"/>
          </p:cNvPicPr>
          <p:nvPr/>
        </p:nvPicPr>
        <p:blipFill>
          <a:blip r:embed="rId4" cstate="print"/>
          <a:stretch>
            <a:fillRect/>
          </a:stretch>
        </p:blipFill>
        <p:spPr>
          <a:xfrm>
            <a:off x="8366591" y="399662"/>
            <a:ext cx="740085" cy="731579"/>
          </a:xfrm>
          <a:prstGeom prst="rect">
            <a:avLst/>
          </a:prstGeom>
        </p:spPr>
      </p:pic>
      <p:sp>
        <p:nvSpPr>
          <p:cNvPr id="42" name="TextBox 41"/>
          <p:cNvSpPr txBox="1"/>
          <p:nvPr/>
        </p:nvSpPr>
        <p:spPr>
          <a:xfrm>
            <a:off x="0" y="-22086"/>
            <a:ext cx="8053038" cy="707886"/>
          </a:xfrm>
          <a:prstGeom prst="rect">
            <a:avLst/>
          </a:prstGeom>
          <a:noFill/>
        </p:spPr>
        <p:txBody>
          <a:bodyPr wrap="none" rtlCol="0">
            <a:spAutoFit/>
          </a:bodyPr>
          <a:lstStyle/>
          <a:p>
            <a:r>
              <a:rPr lang="en-US" sz="4000" dirty="0" smtClean="0"/>
              <a:t>Performance Metric Achievement Log</a:t>
            </a:r>
            <a:endParaRPr lang="en-US" sz="4000" dirty="0"/>
          </a:p>
        </p:txBody>
      </p:sp>
      <p:cxnSp>
        <p:nvCxnSpPr>
          <p:cNvPr id="38" name="Straight Connector 37"/>
          <p:cNvCxnSpPr/>
          <p:nvPr/>
        </p:nvCxnSpPr>
        <p:spPr>
          <a:xfrm>
            <a:off x="1143000" y="1905000"/>
            <a:ext cx="73914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8524801" y="1677952"/>
            <a:ext cx="675185" cy="400110"/>
          </a:xfrm>
          <a:prstGeom prst="rect">
            <a:avLst/>
          </a:prstGeom>
          <a:noFill/>
        </p:spPr>
        <p:txBody>
          <a:bodyPr wrap="none" rtlCol="0">
            <a:spAutoFit/>
          </a:bodyPr>
          <a:lstStyle/>
          <a:p>
            <a:r>
              <a:rPr lang="en-US" sz="2000" b="1" dirty="0" smtClean="0">
                <a:solidFill>
                  <a:srgbClr val="00B050"/>
                </a:solidFill>
              </a:rPr>
              <a:t>Goal</a:t>
            </a:r>
            <a:endParaRPr lang="en-US" sz="2000" b="1" dirty="0">
              <a:solidFill>
                <a:srgbClr val="00B05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333</TotalTime>
  <Words>1606</Words>
  <Application>Microsoft Office PowerPoint</Application>
  <PresentationFormat>On-screen Show (4:3)</PresentationFormat>
  <Paragraphs>654</Paragraphs>
  <Slides>20</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Patrick Gillespie</cp:lastModifiedBy>
  <cp:revision>4</cp:revision>
  <dcterms:created xsi:type="dcterms:W3CDTF">2012-01-16T14:44:38Z</dcterms:created>
  <dcterms:modified xsi:type="dcterms:W3CDTF">2018-09-01T17:11:25Z</dcterms:modified>
</cp:coreProperties>
</file>