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8"/>
  </p:notesMasterIdLst>
  <p:sldIdLst>
    <p:sldId id="256" r:id="rId2"/>
    <p:sldId id="317" r:id="rId3"/>
    <p:sldId id="323" r:id="rId4"/>
    <p:sldId id="324" r:id="rId5"/>
    <p:sldId id="318" r:id="rId6"/>
    <p:sldId id="327" r:id="rId7"/>
    <p:sldId id="325" r:id="rId8"/>
    <p:sldId id="312" r:id="rId9"/>
    <p:sldId id="257" r:id="rId10"/>
    <p:sldId id="263" r:id="rId11"/>
    <p:sldId id="322" r:id="rId12"/>
    <p:sldId id="314" r:id="rId13"/>
    <p:sldId id="328" r:id="rId14"/>
    <p:sldId id="265" r:id="rId15"/>
    <p:sldId id="267" r:id="rId16"/>
    <p:sldId id="315" r:id="rId17"/>
    <p:sldId id="268" r:id="rId18"/>
    <p:sldId id="266" r:id="rId19"/>
    <p:sldId id="269" r:id="rId20"/>
    <p:sldId id="260" r:id="rId21"/>
    <p:sldId id="271" r:id="rId22"/>
    <p:sldId id="320" r:id="rId23"/>
    <p:sldId id="270" r:id="rId24"/>
    <p:sldId id="316" r:id="rId25"/>
    <p:sldId id="321"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p:restoredTop sz="76746" autoAdjust="0"/>
  </p:normalViewPr>
  <p:slideViewPr>
    <p:cSldViewPr snapToGrid="0" snapToObjects="1">
      <p:cViewPr>
        <p:scale>
          <a:sx n="81" d="100"/>
          <a:sy n="81" d="100"/>
        </p:scale>
        <p:origin x="96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oleObject" Target="file://localhost/Users/hgc/Dropbox-HC25/Dropbox/ASPVision-Latex/ASP%20Vision_FInal%20Revision/Figures/Sources/Numbers_Excel.xlsx" TargetMode="External"/><Relationship Id="rId1" Type="http://schemas.microsoft.com/office/2011/relationships/chartStyle" Target="style1.xml"/><Relationship Id="rId2"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4" Type="http://schemas.openxmlformats.org/officeDocument/2006/relationships/oleObject" Target="file://localhost/Users/hgc/Dropbox-HC25/Dropbox/ASPVision-Latex/ASP%20Vision_FInal%20Revision/Figures/Sources/Numbers_Excel.xlsx" TargetMode="External"/><Relationship Id="rId1" Type="http://schemas.microsoft.com/office/2011/relationships/chartStyle" Target="style2.xml"/><Relationship Id="rId2"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bg2"/>
                </a:solidFill>
                <a:latin typeface="Times" charset="0"/>
                <a:ea typeface="Times" charset="0"/>
                <a:cs typeface="Times" charset="0"/>
              </a:defRPr>
            </a:pPr>
            <a:r>
              <a:rPr lang="en-US"/>
              <a:t>Performance on Visual Recognition Tasks</a:t>
            </a:r>
          </a:p>
        </c:rich>
      </c:tx>
      <c:layout>
        <c:manualLayout>
          <c:xMode val="edge"/>
          <c:yMode val="edge"/>
          <c:x val="0.321341998866571"/>
          <c:y val="0.0137957804779904"/>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bg2"/>
              </a:solidFill>
              <a:latin typeface="Times" charset="0"/>
              <a:ea typeface="Times" charset="0"/>
              <a:cs typeface="Times" charset="0"/>
            </a:defRPr>
          </a:pPr>
          <a:endParaRPr lang="en-US"/>
        </a:p>
      </c:txPr>
    </c:title>
    <c:autoTitleDeleted val="0"/>
    <c:plotArea>
      <c:layout>
        <c:manualLayout>
          <c:layoutTarget val="inner"/>
          <c:xMode val="edge"/>
          <c:yMode val="edge"/>
          <c:x val="0.176637269000653"/>
          <c:y val="0.102242311650274"/>
          <c:w val="0.755820010341539"/>
          <c:h val="0.714863017522297"/>
        </c:manualLayout>
      </c:layout>
      <c:barChart>
        <c:barDir val="bar"/>
        <c:grouping val="clustered"/>
        <c:varyColors val="0"/>
        <c:ser>
          <c:idx val="0"/>
          <c:order val="0"/>
          <c:tx>
            <c:strRef>
              <c:f>Bar!$E$34</c:f>
              <c:strCache>
                <c:ptCount val="1"/>
                <c:pt idx="0">
                  <c:v>Baseline - Original # of filters</c:v>
                </c:pt>
              </c:strCache>
            </c:strRef>
          </c:tx>
          <c:spPr>
            <a:solidFill>
              <a:schemeClr val="accent6"/>
            </a:solidFill>
            <a:ln>
              <a:noFill/>
            </a:ln>
            <a:effectLst/>
          </c:spPr>
          <c:invertIfNegative val="0"/>
          <c:dLbls>
            <c:dLbl>
              <c:idx val="0"/>
              <c:layout>
                <c:manualLayout>
                  <c:x val="0.00765206321616447"/>
                  <c:y val="0.01158341444763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1" vertOverflow="ellipsis" vert="horz" wrap="square" anchor="ctr" anchorCtr="1"/>
              <a:lstStyle/>
              <a:p>
                <a:pPr>
                  <a:defRPr sz="1600" b="0" i="0" u="none" strike="noStrike" kern="1200" baseline="0">
                    <a:solidFill>
                      <a:schemeClr val="bg2"/>
                    </a:solidFill>
                    <a:latin typeface="Times" charset="0"/>
                    <a:ea typeface="Times" charset="0"/>
                    <a:cs typeface="Times"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Bar!$F$33:$I$33</c:f>
              <c:strCache>
                <c:ptCount val="4"/>
                <c:pt idx="0">
                  <c:v>MNIST - LeNet (Digit Recognition)</c:v>
                </c:pt>
                <c:pt idx="1">
                  <c:v>CIFAR-10 - NiN (Object Classification)</c:v>
                </c:pt>
                <c:pt idx="2">
                  <c:v>CIFAR-100 - NiN (Object Classification)</c:v>
                </c:pt>
                <c:pt idx="3">
                  <c:v>PF-83 - VGG-M (Face Identification)</c:v>
                </c:pt>
              </c:strCache>
            </c:strRef>
          </c:cat>
          <c:val>
            <c:numRef>
              <c:f>Bar!$F$34:$I$34</c:f>
              <c:numCache>
                <c:formatCode>General</c:formatCode>
                <c:ptCount val="4"/>
                <c:pt idx="0">
                  <c:v>0.9912</c:v>
                </c:pt>
                <c:pt idx="1">
                  <c:v>0.864</c:v>
                </c:pt>
                <c:pt idx="2">
                  <c:v>0.575</c:v>
                </c:pt>
                <c:pt idx="3">
                  <c:v>0.6567</c:v>
                </c:pt>
              </c:numCache>
            </c:numRef>
          </c:val>
        </c:ser>
        <c:ser>
          <c:idx val="1"/>
          <c:order val="1"/>
          <c:tx>
            <c:strRef>
              <c:f>Bar!$E$35</c:f>
              <c:strCache>
                <c:ptCount val="1"/>
                <c:pt idx="0">
                  <c:v>Baseline - 12 filters</c:v>
                </c:pt>
              </c:strCache>
            </c:strRef>
          </c:tx>
          <c:spPr>
            <a:solidFill>
              <a:schemeClr val="accent1"/>
            </a:solidFill>
            <a:ln>
              <a:noFill/>
            </a:ln>
            <a:effectLst/>
          </c:spPr>
          <c:invertIfNegative val="0"/>
          <c:dLbls>
            <c:dLbl>
              <c:idx val="0"/>
              <c:layout>
                <c:manualLayout>
                  <c:x val="0.00688685689454812"/>
                  <c:y val="0.0046333657790547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1" vertOverflow="ellipsis" vert="horz" wrap="square" anchor="ctr" anchorCtr="1"/>
              <a:lstStyle/>
              <a:p>
                <a:pPr>
                  <a:defRPr sz="1600" b="0" i="0" u="none" strike="noStrike" kern="1200" baseline="0">
                    <a:solidFill>
                      <a:schemeClr val="bg2"/>
                    </a:solidFill>
                    <a:latin typeface="Times" charset="0"/>
                    <a:ea typeface="Times" charset="0"/>
                    <a:cs typeface="Times"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Bar!$F$33:$I$33</c:f>
              <c:strCache>
                <c:ptCount val="4"/>
                <c:pt idx="0">
                  <c:v>MNIST - LeNet (Digit Recognition)</c:v>
                </c:pt>
                <c:pt idx="1">
                  <c:v>CIFAR-10 - NiN (Object Classification)</c:v>
                </c:pt>
                <c:pt idx="2">
                  <c:v>CIFAR-100 - NiN (Object Classification)</c:v>
                </c:pt>
                <c:pt idx="3">
                  <c:v>PF-83 - VGG-M (Face Identification)</c:v>
                </c:pt>
              </c:strCache>
            </c:strRef>
          </c:cat>
          <c:val>
            <c:numRef>
              <c:f>Bar!$F$35:$I$35</c:f>
              <c:numCache>
                <c:formatCode>General</c:formatCode>
                <c:ptCount val="4"/>
                <c:pt idx="0">
                  <c:v>0.9914</c:v>
                </c:pt>
                <c:pt idx="1">
                  <c:v>0.849</c:v>
                </c:pt>
                <c:pt idx="2">
                  <c:v>0.556</c:v>
                </c:pt>
                <c:pt idx="3">
                  <c:v>0.6978</c:v>
                </c:pt>
              </c:numCache>
            </c:numRef>
          </c:val>
        </c:ser>
        <c:ser>
          <c:idx val="2"/>
          <c:order val="2"/>
          <c:tx>
            <c:strRef>
              <c:f>Bar!$E$36</c:f>
              <c:strCache>
                <c:ptCount val="1"/>
                <c:pt idx="0">
                  <c:v>ASP Vision</c:v>
                </c:pt>
              </c:strCache>
            </c:strRef>
          </c:tx>
          <c:spPr>
            <a:solidFill>
              <a:schemeClr val="accent2"/>
            </a:solidFill>
            <a:ln>
              <a:noFill/>
            </a:ln>
            <a:effectLst/>
          </c:spPr>
          <c:invertIfNegative val="0"/>
          <c:dLbls>
            <c:dLbl>
              <c:idx val="0"/>
              <c:layout>
                <c:manualLayout>
                  <c:x val="0.00841726953778104"/>
                  <c:y val="0.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numFmt formatCode="0.00%" sourceLinked="0"/>
            <c:spPr>
              <a:noFill/>
              <a:ln>
                <a:noFill/>
              </a:ln>
              <a:effectLst/>
            </c:spPr>
            <c:txPr>
              <a:bodyPr rot="0" spcFirstLastPara="1" vertOverflow="ellipsis" vert="horz" wrap="square" anchor="ctr" anchorCtr="1"/>
              <a:lstStyle/>
              <a:p>
                <a:pPr>
                  <a:defRPr sz="1600" b="0" i="0" u="none" strike="noStrike" kern="1200" baseline="0">
                    <a:solidFill>
                      <a:schemeClr val="bg2"/>
                    </a:solidFill>
                    <a:latin typeface="Times" charset="0"/>
                    <a:ea typeface="Times" charset="0"/>
                    <a:cs typeface="Times"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Bar!$F$33:$I$33</c:f>
              <c:strCache>
                <c:ptCount val="4"/>
                <c:pt idx="0">
                  <c:v>MNIST - LeNet (Digit Recognition)</c:v>
                </c:pt>
                <c:pt idx="1">
                  <c:v>CIFAR-10 - NiN (Object Classification)</c:v>
                </c:pt>
                <c:pt idx="2">
                  <c:v>CIFAR-100 - NiN (Object Classification)</c:v>
                </c:pt>
                <c:pt idx="3">
                  <c:v>PF-83 - VGG-M (Face Identification)</c:v>
                </c:pt>
              </c:strCache>
            </c:strRef>
          </c:cat>
          <c:val>
            <c:numRef>
              <c:f>Bar!$F$36:$I$36</c:f>
              <c:numCache>
                <c:formatCode>General</c:formatCode>
                <c:ptCount val="4"/>
                <c:pt idx="0">
                  <c:v>0.9904</c:v>
                </c:pt>
                <c:pt idx="1">
                  <c:v>0.818</c:v>
                </c:pt>
                <c:pt idx="2">
                  <c:v>0.509</c:v>
                </c:pt>
                <c:pt idx="3">
                  <c:v>0.668</c:v>
                </c:pt>
              </c:numCache>
            </c:numRef>
          </c:val>
        </c:ser>
        <c:dLbls>
          <c:dLblPos val="outEnd"/>
          <c:showLegendKey val="0"/>
          <c:showVal val="1"/>
          <c:showCatName val="0"/>
          <c:showSerName val="0"/>
          <c:showPercent val="0"/>
          <c:showBubbleSize val="0"/>
        </c:dLbls>
        <c:gapWidth val="182"/>
        <c:axId val="-2144303552"/>
        <c:axId val="-2142012800"/>
      </c:barChart>
      <c:catAx>
        <c:axId val="-2144303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ysClr val="window" lastClr="FFFFFF"/>
            </a:solidFill>
            <a:round/>
          </a:ln>
          <a:effectLst/>
        </c:spPr>
        <c:txPr>
          <a:bodyPr rot="-60000000" spcFirstLastPara="1" vertOverflow="ellipsis" vert="horz" wrap="square" anchor="ctr" anchorCtr="1"/>
          <a:lstStyle/>
          <a:p>
            <a:pPr>
              <a:defRPr sz="1600" b="0" i="0" u="none" strike="noStrike" kern="1200" baseline="0">
                <a:solidFill>
                  <a:schemeClr val="bg2"/>
                </a:solidFill>
                <a:latin typeface="Times" charset="0"/>
                <a:ea typeface="Times" charset="0"/>
                <a:cs typeface="Times" charset="0"/>
              </a:defRPr>
            </a:pPr>
            <a:endParaRPr lang="en-US"/>
          </a:p>
        </c:txPr>
        <c:crossAx val="-2142012800"/>
        <c:crosses val="autoZero"/>
        <c:auto val="1"/>
        <c:lblAlgn val="ctr"/>
        <c:lblOffset val="100"/>
        <c:noMultiLvlLbl val="0"/>
      </c:catAx>
      <c:valAx>
        <c:axId val="-2142012800"/>
        <c:scaling>
          <c:orientation val="minMax"/>
          <c:max val="1.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bg2"/>
                    </a:solidFill>
                    <a:latin typeface="Times" charset="0"/>
                    <a:ea typeface="Times" charset="0"/>
                    <a:cs typeface="Times" charset="0"/>
                  </a:defRPr>
                </a:pPr>
                <a:r>
                  <a:rPr lang="en-US"/>
                  <a:t>Classification Accuracy</a:t>
                </a:r>
              </a:p>
            </c:rich>
          </c:tx>
          <c:layout>
            <c:manualLayout>
              <c:xMode val="edge"/>
              <c:yMode val="edge"/>
              <c:x val="0.476472553256168"/>
              <c:y val="0.88414787008192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2"/>
                  </a:solidFill>
                  <a:latin typeface="Times" charset="0"/>
                  <a:ea typeface="Times" charset="0"/>
                  <a:cs typeface="Times" charset="0"/>
                </a:defRPr>
              </a:pPr>
              <a:endParaRPr lang="en-US"/>
            </a:p>
          </c:txPr>
        </c:title>
        <c:numFmt formatCode="0%" sourceLinked="0"/>
        <c:majorTickMark val="in"/>
        <c:minorTickMark val="in"/>
        <c:tickLblPos val="nextTo"/>
        <c:spPr>
          <a:noFill/>
          <a:ln>
            <a:solidFill>
              <a:sysClr val="window" lastClr="FFFFFF"/>
            </a:solidFill>
          </a:ln>
          <a:effectLst/>
        </c:spPr>
        <c:txPr>
          <a:bodyPr rot="-60000000" spcFirstLastPara="1" vertOverflow="ellipsis" vert="horz" wrap="square" anchor="ctr" anchorCtr="1"/>
          <a:lstStyle/>
          <a:p>
            <a:pPr>
              <a:defRPr sz="1600" b="0" i="0" u="none" strike="noStrike" kern="1200" baseline="0">
                <a:solidFill>
                  <a:schemeClr val="bg2"/>
                </a:solidFill>
                <a:latin typeface="Times" charset="0"/>
                <a:ea typeface="Times" charset="0"/>
                <a:cs typeface="Times" charset="0"/>
              </a:defRPr>
            </a:pPr>
            <a:endParaRPr lang="en-US"/>
          </a:p>
        </c:txPr>
        <c:crossAx val="-2144303552"/>
        <c:crosses val="autoZero"/>
        <c:crossBetween val="between"/>
        <c:majorUnit val="0.2"/>
      </c:valAx>
      <c:spPr>
        <a:noFill/>
        <a:ln w="12700">
          <a:solidFill>
            <a:sysClr val="window" lastClr="FFFFFF"/>
          </a:solidFill>
        </a:ln>
        <a:effectLst>
          <a:glow rad="127000">
            <a:schemeClr val="accent1">
              <a:alpha val="97000"/>
            </a:schemeClr>
          </a:glow>
        </a:effectLst>
      </c:spPr>
    </c:plotArea>
    <c:legend>
      <c:legendPos val="b"/>
      <c:layout>
        <c:manualLayout>
          <c:xMode val="edge"/>
          <c:yMode val="edge"/>
          <c:x val="0.197603255975927"/>
          <c:y val="0.930267560238472"/>
          <c:w val="0.605573696235586"/>
          <c:h val="0.0697325057150114"/>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bg2"/>
              </a:solidFill>
              <a:latin typeface="Times" charset="0"/>
              <a:ea typeface="Times" charset="0"/>
              <a:cs typeface="Times" charset="0"/>
            </a:defRPr>
          </a:pPr>
          <a:endParaRPr lang="en-US"/>
        </a:p>
      </c:txPr>
    </c:legend>
    <c:plotVisOnly val="1"/>
    <c:dispBlanksAs val="gap"/>
    <c:showDLblsOverMax val="0"/>
  </c:chart>
  <c:spPr>
    <a:noFill/>
    <a:ln w="9525" cap="flat" cmpd="sng" algn="ctr">
      <a:noFill/>
      <a:round/>
    </a:ln>
    <a:effectLst/>
  </c:spPr>
  <c:txPr>
    <a:bodyPr/>
    <a:lstStyle/>
    <a:p>
      <a:pPr>
        <a:defRPr sz="1600">
          <a:solidFill>
            <a:schemeClr val="bg2"/>
          </a:solidFill>
          <a:latin typeface="Times" charset="0"/>
          <a:ea typeface="Times" charset="0"/>
          <a:cs typeface="Times"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bg2"/>
                </a:solidFill>
                <a:latin typeface="Times" charset="0"/>
                <a:ea typeface="Times" charset="0"/>
                <a:cs typeface="Times" charset="0"/>
              </a:defRPr>
            </a:pPr>
            <a:r>
              <a:rPr lang="en-US"/>
              <a:t>ASP Vision Prototype Experiments</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bg2"/>
              </a:solidFill>
              <a:latin typeface="Times" charset="0"/>
              <a:ea typeface="Times" charset="0"/>
              <a:cs typeface="Times" charset="0"/>
            </a:defRPr>
          </a:pPr>
          <a:endParaRPr lang="en-US"/>
        </a:p>
      </c:txPr>
    </c:title>
    <c:autoTitleDeleted val="0"/>
    <c:plotArea>
      <c:layout>
        <c:manualLayout>
          <c:layoutTarget val="inner"/>
          <c:xMode val="edge"/>
          <c:yMode val="edge"/>
          <c:x val="0.100819323995117"/>
          <c:y val="0.119291666666667"/>
          <c:w val="0.843272582558266"/>
          <c:h val="0.607073818897638"/>
        </c:manualLayout>
      </c:layout>
      <c:barChart>
        <c:barDir val="bar"/>
        <c:grouping val="clustered"/>
        <c:varyColors val="0"/>
        <c:ser>
          <c:idx val="0"/>
          <c:order val="0"/>
          <c:tx>
            <c:strRef>
              <c:f>Sheet1!$E$12</c:f>
              <c:strCache>
                <c:ptCount val="1"/>
                <c:pt idx="0">
                  <c:v>Regular Baseline</c:v>
                </c:pt>
              </c:strCache>
            </c:strRef>
          </c:tx>
          <c:spPr>
            <a:solidFill>
              <a:schemeClr val="accent6"/>
            </a:solidFill>
            <a:ln>
              <a:noFill/>
            </a:ln>
            <a:effectLst/>
          </c:spPr>
          <c:invertIfNegative val="0"/>
          <c:dLbls>
            <c:dLbl>
              <c:idx val="0"/>
              <c:layout>
                <c:manualLayout>
                  <c:x val="-0.100543999307779"/>
                  <c:y val="-0.0020833333333333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58785757549537"/>
                  <c:y val="-3.819400322406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bg2"/>
                    </a:solidFill>
                    <a:latin typeface="Times" charset="0"/>
                    <a:ea typeface="Times" charset="0"/>
                    <a:cs typeface="Times"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Sheet1!$H$12:$I$12</c:f>
                <c:numCache>
                  <c:formatCode>General</c:formatCode>
                  <c:ptCount val="2"/>
                  <c:pt idx="0">
                    <c:v>0.0277</c:v>
                  </c:pt>
                  <c:pt idx="1">
                    <c:v>0.0837</c:v>
                  </c:pt>
                </c:numCache>
              </c:numRef>
            </c:plus>
            <c:minus>
              <c:numRef>
                <c:f>Sheet1!$H$12:$I$12</c:f>
                <c:numCache>
                  <c:formatCode>General</c:formatCode>
                  <c:ptCount val="2"/>
                  <c:pt idx="0">
                    <c:v>0.0277</c:v>
                  </c:pt>
                  <c:pt idx="1">
                    <c:v>0.0837</c:v>
                  </c:pt>
                </c:numCache>
              </c:numRef>
            </c:minus>
            <c:spPr>
              <a:noFill/>
              <a:ln w="9525" cap="flat" cmpd="sng" algn="ctr">
                <a:solidFill>
                  <a:schemeClr val="tx1">
                    <a:lumMod val="65000"/>
                    <a:lumOff val="35000"/>
                  </a:schemeClr>
                </a:solidFill>
                <a:round/>
              </a:ln>
              <a:effectLst/>
            </c:spPr>
          </c:errBars>
          <c:cat>
            <c:strRef>
              <c:f>Sheet1!$F$11:$G$11</c:f>
              <c:strCache>
                <c:ptCount val="2"/>
                <c:pt idx="0">
                  <c:v>Digit Recognition</c:v>
                </c:pt>
                <c:pt idx="1">
                  <c:v>Face Identification</c:v>
                </c:pt>
              </c:strCache>
            </c:strRef>
          </c:cat>
          <c:val>
            <c:numRef>
              <c:f>Sheet1!$F$12:$G$12</c:f>
              <c:numCache>
                <c:formatCode>0.00%</c:formatCode>
                <c:ptCount val="2"/>
                <c:pt idx="0">
                  <c:v>0.9126</c:v>
                </c:pt>
                <c:pt idx="1">
                  <c:v>0.9353</c:v>
                </c:pt>
              </c:numCache>
            </c:numRef>
          </c:val>
        </c:ser>
        <c:ser>
          <c:idx val="1"/>
          <c:order val="1"/>
          <c:tx>
            <c:strRef>
              <c:f>Sheet1!$E$13</c:f>
              <c:strCache>
                <c:ptCount val="1"/>
                <c:pt idx="0">
                  <c:v>Regular ASP Vision</c:v>
                </c:pt>
              </c:strCache>
            </c:strRef>
          </c:tx>
          <c:spPr>
            <a:solidFill>
              <a:schemeClr val="accent2"/>
            </a:solidFill>
            <a:ln>
              <a:noFill/>
            </a:ln>
            <a:effectLst/>
          </c:spPr>
          <c:invertIfNegative val="0"/>
          <c:dLbls>
            <c:dLbl>
              <c:idx val="0"/>
              <c:layout>
                <c:manualLayout>
                  <c:x val="-0.119225317989098"/>
                  <c:y val="0.0020833333333333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53291252055032"/>
                  <c:y val="0.0020833333333333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bg2"/>
                    </a:solidFill>
                    <a:latin typeface="Times" charset="0"/>
                    <a:ea typeface="Times" charset="0"/>
                    <a:cs typeface="Times"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Sheet1!$H$13:$I$13</c:f>
                <c:numCache>
                  <c:formatCode>General</c:formatCode>
                  <c:ptCount val="2"/>
                  <c:pt idx="0">
                    <c:v>0.0375</c:v>
                  </c:pt>
                  <c:pt idx="1">
                    <c:v>0.1812</c:v>
                  </c:pt>
                </c:numCache>
              </c:numRef>
            </c:plus>
            <c:minus>
              <c:numRef>
                <c:f>Sheet1!$H$13:$I$13</c:f>
                <c:numCache>
                  <c:formatCode>General</c:formatCode>
                  <c:ptCount val="2"/>
                  <c:pt idx="0">
                    <c:v>0.0375</c:v>
                  </c:pt>
                  <c:pt idx="1">
                    <c:v>0.1812</c:v>
                  </c:pt>
                </c:numCache>
              </c:numRef>
            </c:minus>
            <c:spPr>
              <a:noFill/>
              <a:ln w="9525" cap="flat" cmpd="sng" algn="ctr">
                <a:solidFill>
                  <a:schemeClr val="tx1">
                    <a:lumMod val="65000"/>
                    <a:lumOff val="35000"/>
                  </a:schemeClr>
                </a:solidFill>
                <a:round/>
              </a:ln>
              <a:effectLst/>
            </c:spPr>
          </c:errBars>
          <c:cat>
            <c:strRef>
              <c:f>Sheet1!$F$11:$G$11</c:f>
              <c:strCache>
                <c:ptCount val="2"/>
                <c:pt idx="0">
                  <c:v>Digit Recognition</c:v>
                </c:pt>
                <c:pt idx="1">
                  <c:v>Face Identification</c:v>
                </c:pt>
              </c:strCache>
            </c:strRef>
          </c:cat>
          <c:val>
            <c:numRef>
              <c:f>Sheet1!$F$13:$G$13</c:f>
              <c:numCache>
                <c:formatCode>0.00%</c:formatCode>
                <c:ptCount val="2"/>
                <c:pt idx="0">
                  <c:v>0.867</c:v>
                </c:pt>
                <c:pt idx="1">
                  <c:v>0.8287</c:v>
                </c:pt>
              </c:numCache>
            </c:numRef>
          </c:val>
        </c:ser>
        <c:ser>
          <c:idx val="2"/>
          <c:order val="2"/>
          <c:tx>
            <c:strRef>
              <c:f>Sheet1!$E$14</c:f>
              <c:strCache>
                <c:ptCount val="1"/>
                <c:pt idx="0">
                  <c:v>Augmented  Baseline</c:v>
                </c:pt>
              </c:strCache>
            </c:strRef>
          </c:tx>
          <c:spPr>
            <a:solidFill>
              <a:schemeClr val="accent1"/>
            </a:solidFill>
            <a:ln>
              <a:noFill/>
            </a:ln>
            <a:effectLst/>
          </c:spPr>
          <c:invertIfNegative val="0"/>
          <c:dLbls>
            <c:dLbl>
              <c:idx val="0"/>
              <c:layout>
                <c:manualLayout>
                  <c:x val="-0.126917625681405"/>
                  <c:y val="0.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60983559747339"/>
                  <c:y val="0.0041666666666666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2000" b="0" i="0" u="none" strike="noStrike" kern="1200" baseline="0">
                    <a:solidFill>
                      <a:schemeClr val="bg2"/>
                    </a:solidFill>
                    <a:latin typeface="Times" charset="0"/>
                    <a:ea typeface="Times" charset="0"/>
                    <a:cs typeface="Times"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Sheet1!$H$14:$I$14</c:f>
                <c:numCache>
                  <c:formatCode>General</c:formatCode>
                  <c:ptCount val="2"/>
                  <c:pt idx="0">
                    <c:v>0.0087</c:v>
                  </c:pt>
                  <c:pt idx="1">
                    <c:v>0.042</c:v>
                  </c:pt>
                </c:numCache>
              </c:numRef>
            </c:plus>
            <c:minus>
              <c:numRef>
                <c:f>Sheet1!$H$14:$I$14</c:f>
                <c:numCache>
                  <c:formatCode>General</c:formatCode>
                  <c:ptCount val="2"/>
                  <c:pt idx="0">
                    <c:v>0.0087</c:v>
                  </c:pt>
                  <c:pt idx="1">
                    <c:v>0.042</c:v>
                  </c:pt>
                </c:numCache>
              </c:numRef>
            </c:minus>
            <c:spPr>
              <a:noFill/>
              <a:ln w="9525" cap="flat" cmpd="sng" algn="ctr">
                <a:solidFill>
                  <a:schemeClr val="tx1">
                    <a:lumMod val="65000"/>
                    <a:lumOff val="35000"/>
                  </a:schemeClr>
                </a:solidFill>
                <a:round/>
              </a:ln>
              <a:effectLst/>
            </c:spPr>
          </c:errBars>
          <c:cat>
            <c:strRef>
              <c:f>Sheet1!$F$11:$G$11</c:f>
              <c:strCache>
                <c:ptCount val="2"/>
                <c:pt idx="0">
                  <c:v>Digit Recognition</c:v>
                </c:pt>
                <c:pt idx="1">
                  <c:v>Face Identification</c:v>
                </c:pt>
              </c:strCache>
            </c:strRef>
          </c:cat>
          <c:val>
            <c:numRef>
              <c:f>Sheet1!$F$14:$G$14</c:f>
              <c:numCache>
                <c:formatCode>0.00%</c:formatCode>
                <c:ptCount val="2"/>
                <c:pt idx="0">
                  <c:v>0.9522</c:v>
                </c:pt>
                <c:pt idx="1">
                  <c:v>0.9473</c:v>
                </c:pt>
              </c:numCache>
            </c:numRef>
          </c:val>
        </c:ser>
        <c:ser>
          <c:idx val="3"/>
          <c:order val="3"/>
          <c:tx>
            <c:strRef>
              <c:f>Sheet1!$E$15</c:f>
              <c:strCache>
                <c:ptCount val="1"/>
                <c:pt idx="0">
                  <c:v>Augmented  ASP Vision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2"/>
                    </a:solidFill>
                    <a:latin typeface="Times" charset="0"/>
                    <a:ea typeface="Times" charset="0"/>
                    <a:cs typeface="Times"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Sheet1!$H$15:$I$15</c:f>
                <c:numCache>
                  <c:formatCode>General</c:formatCode>
                  <c:ptCount val="2"/>
                  <c:pt idx="0">
                    <c:v>0.0068</c:v>
                  </c:pt>
                  <c:pt idx="1">
                    <c:v>0.0504</c:v>
                  </c:pt>
                </c:numCache>
              </c:numRef>
            </c:plus>
            <c:minus>
              <c:numRef>
                <c:f>Sheet1!$H$15:$I$15</c:f>
                <c:numCache>
                  <c:formatCode>General</c:formatCode>
                  <c:ptCount val="2"/>
                  <c:pt idx="0">
                    <c:v>0.0068</c:v>
                  </c:pt>
                  <c:pt idx="1">
                    <c:v>0.0504</c:v>
                  </c:pt>
                </c:numCache>
              </c:numRef>
            </c:minus>
            <c:spPr>
              <a:noFill/>
              <a:ln w="9525" cap="flat" cmpd="sng" algn="ctr">
                <a:solidFill>
                  <a:schemeClr val="tx1">
                    <a:lumMod val="65000"/>
                    <a:lumOff val="35000"/>
                  </a:schemeClr>
                </a:solidFill>
                <a:round/>
              </a:ln>
              <a:effectLst/>
            </c:spPr>
          </c:errBars>
          <c:cat>
            <c:strRef>
              <c:f>Sheet1!$F$11:$G$11</c:f>
              <c:strCache>
                <c:ptCount val="2"/>
                <c:pt idx="0">
                  <c:v>Digit Recognition</c:v>
                </c:pt>
                <c:pt idx="1">
                  <c:v>Face Identification</c:v>
                </c:pt>
              </c:strCache>
            </c:strRef>
          </c:cat>
          <c:val>
            <c:numRef>
              <c:f>Sheet1!$F$15:$G$15</c:f>
              <c:numCache>
                <c:formatCode>0.00%</c:formatCode>
                <c:ptCount val="2"/>
                <c:pt idx="0">
                  <c:v>0.9461</c:v>
                </c:pt>
                <c:pt idx="1">
                  <c:v>0.9418</c:v>
                </c:pt>
              </c:numCache>
            </c:numRef>
          </c:val>
        </c:ser>
        <c:dLbls>
          <c:dLblPos val="inEnd"/>
          <c:showLegendKey val="0"/>
          <c:showVal val="1"/>
          <c:showCatName val="0"/>
          <c:showSerName val="0"/>
          <c:showPercent val="0"/>
          <c:showBubbleSize val="0"/>
        </c:dLbls>
        <c:gapWidth val="182"/>
        <c:axId val="-2145174864"/>
        <c:axId val="-2120870144"/>
      </c:barChart>
      <c:catAx>
        <c:axId val="-2145174864"/>
        <c:scaling>
          <c:orientation val="minMax"/>
        </c:scaling>
        <c:delete val="0"/>
        <c:axPos val="l"/>
        <c:numFmt formatCode="General" sourceLinked="1"/>
        <c:majorTickMark val="in"/>
        <c:minorTickMark val="none"/>
        <c:tickLblPos val="nextTo"/>
        <c:spPr>
          <a:noFill/>
          <a:ln w="9525" cap="flat" cmpd="sng" algn="ctr">
            <a:solidFill>
              <a:sysClr val="window" lastClr="FFFFFF"/>
            </a:solidFill>
            <a:round/>
          </a:ln>
          <a:effectLst/>
        </c:spPr>
        <c:txPr>
          <a:bodyPr rot="-5400000" spcFirstLastPara="1" vertOverflow="ellipsis" wrap="square" anchor="ctr" anchorCtr="1"/>
          <a:lstStyle/>
          <a:p>
            <a:pPr>
              <a:defRPr sz="2000" b="0" i="0" u="none" strike="noStrike" kern="1200" baseline="0">
                <a:solidFill>
                  <a:schemeClr val="bg2"/>
                </a:solidFill>
                <a:latin typeface="Times" charset="0"/>
                <a:ea typeface="Times" charset="0"/>
                <a:cs typeface="Times" charset="0"/>
              </a:defRPr>
            </a:pPr>
            <a:endParaRPr lang="en-US"/>
          </a:p>
        </c:txPr>
        <c:crossAx val="-2120870144"/>
        <c:crosses val="autoZero"/>
        <c:auto val="1"/>
        <c:lblAlgn val="ctr"/>
        <c:lblOffset val="100"/>
        <c:noMultiLvlLbl val="0"/>
      </c:catAx>
      <c:valAx>
        <c:axId val="-2120870144"/>
        <c:scaling>
          <c:orientation val="minMax"/>
          <c:max val="1.0"/>
          <c:min val="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bg2"/>
                    </a:solidFill>
                    <a:latin typeface="Times" charset="0"/>
                    <a:ea typeface="Times" charset="0"/>
                    <a:cs typeface="Times" charset="0"/>
                  </a:defRPr>
                </a:pPr>
                <a:r>
                  <a:rPr lang="en-US"/>
                  <a:t>Classification Accuracy</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bg2"/>
                  </a:solidFill>
                  <a:latin typeface="Times" charset="0"/>
                  <a:ea typeface="Times" charset="0"/>
                  <a:cs typeface="Times" charset="0"/>
                </a:defRPr>
              </a:pPr>
              <a:endParaRPr lang="en-US"/>
            </a:p>
          </c:txPr>
        </c:title>
        <c:numFmt formatCode="0.00%" sourceLinked="1"/>
        <c:majorTickMark val="in"/>
        <c:minorTickMark val="none"/>
        <c:tickLblPos val="nextTo"/>
        <c:spPr>
          <a:noFill/>
          <a:ln>
            <a:solidFill>
              <a:sysClr val="window" lastClr="FFFFFF"/>
            </a:solidFill>
          </a:ln>
          <a:effectLst/>
        </c:spPr>
        <c:txPr>
          <a:bodyPr rot="-60000000" spcFirstLastPara="1" vertOverflow="ellipsis" vert="horz" wrap="square" anchor="ctr" anchorCtr="1"/>
          <a:lstStyle/>
          <a:p>
            <a:pPr>
              <a:defRPr sz="2000" b="0" i="0" u="none" strike="noStrike" kern="1200" baseline="0">
                <a:solidFill>
                  <a:schemeClr val="bg2"/>
                </a:solidFill>
                <a:latin typeface="Times" charset="0"/>
                <a:ea typeface="Times" charset="0"/>
                <a:cs typeface="Times" charset="0"/>
              </a:defRPr>
            </a:pPr>
            <a:endParaRPr lang="en-US"/>
          </a:p>
        </c:txPr>
        <c:crossAx val="-2145174864"/>
        <c:crosses val="autoZero"/>
        <c:crossBetween val="between"/>
        <c:majorUnit val="0.15"/>
      </c:valAx>
      <c:spPr>
        <a:noFill/>
        <a:ln>
          <a:solidFill>
            <a:sysClr val="window" lastClr="FFFFFF"/>
          </a:solidFill>
        </a:ln>
        <a:effectLst/>
      </c:spPr>
    </c:plotArea>
    <c:legend>
      <c:legendPos val="b"/>
      <c:layout>
        <c:manualLayout>
          <c:xMode val="edge"/>
          <c:yMode val="edge"/>
          <c:x val="0.0325522364918846"/>
          <c:y val="0.900283307086614"/>
          <c:w val="0.949946253359975"/>
          <c:h val="0.099716692913385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2"/>
              </a:solidFill>
              <a:latin typeface="Times" charset="0"/>
              <a:ea typeface="Times" charset="0"/>
              <a:cs typeface="Times" charset="0"/>
            </a:defRPr>
          </a:pPr>
          <a:endParaRPr lang="en-US"/>
        </a:p>
      </c:txPr>
    </c:legend>
    <c:plotVisOnly val="1"/>
    <c:dispBlanksAs val="gap"/>
    <c:showDLblsOverMax val="0"/>
  </c:chart>
  <c:spPr>
    <a:noFill/>
    <a:ln w="9525" cap="flat" cmpd="sng" algn="ctr">
      <a:noFill/>
      <a:round/>
    </a:ln>
    <a:effectLst/>
  </c:spPr>
  <c:txPr>
    <a:bodyPr/>
    <a:lstStyle/>
    <a:p>
      <a:pPr>
        <a:defRPr sz="2000">
          <a:solidFill>
            <a:schemeClr val="bg2"/>
          </a:solidFill>
          <a:latin typeface="Times" charset="0"/>
          <a:ea typeface="Times" charset="0"/>
          <a:cs typeface="Times"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bg2"/>
                </a:solidFill>
                <a:latin typeface="Times" charset="0"/>
                <a:ea typeface="Times" charset="0"/>
                <a:cs typeface="Times" charset="0"/>
              </a:defRPr>
            </a:pPr>
            <a:r>
              <a:rPr lang="en-US"/>
              <a:t>ASP Vision Noise Experiment</a:t>
            </a:r>
          </a:p>
        </c:rich>
      </c:tx>
      <c:layout/>
      <c:overlay val="0"/>
      <c:spPr>
        <a:noFill/>
        <a:ln>
          <a:noFill/>
        </a:ln>
        <a:effectLst/>
      </c:spPr>
    </c:title>
    <c:autoTitleDeleted val="0"/>
    <c:plotArea>
      <c:layout/>
      <c:scatterChart>
        <c:scatterStyle val="lineMarker"/>
        <c:varyColors val="0"/>
        <c:ser>
          <c:idx val="0"/>
          <c:order val="0"/>
          <c:tx>
            <c:strRef>
              <c:f>Sheet1!$G$40</c:f>
              <c:strCache>
                <c:ptCount val="1"/>
                <c:pt idx="0">
                  <c:v>Conventional CNN</c:v>
                </c:pt>
              </c:strCache>
            </c:strRef>
          </c:tx>
          <c:spPr>
            <a:ln w="31750" cap="rnd">
              <a:solidFill>
                <a:schemeClr val="accent1"/>
              </a:solidFill>
              <a:round/>
            </a:ln>
            <a:effectLst/>
          </c:spPr>
          <c:marker>
            <c:symbol val="diamond"/>
            <c:size val="10"/>
            <c:spPr>
              <a:solidFill>
                <a:schemeClr val="accent1"/>
              </a:solidFill>
              <a:ln w="9525">
                <a:solidFill>
                  <a:schemeClr val="accent1"/>
                </a:solidFill>
              </a:ln>
              <a:effectLst/>
            </c:spPr>
          </c:marker>
          <c:xVal>
            <c:numRef>
              <c:f>Sheet1!$H$39:$R$39</c:f>
              <c:numCache>
                <c:formatCode>General</c:formatCode>
                <c:ptCount val="11"/>
                <c:pt idx="0">
                  <c:v>41.3291</c:v>
                </c:pt>
                <c:pt idx="1">
                  <c:v>38.3188</c:v>
                </c:pt>
                <c:pt idx="2">
                  <c:v>32.2982</c:v>
                </c:pt>
                <c:pt idx="3">
                  <c:v>31.3291</c:v>
                </c:pt>
                <c:pt idx="4">
                  <c:v>28.3188</c:v>
                </c:pt>
                <c:pt idx="5">
                  <c:v>25.3085</c:v>
                </c:pt>
                <c:pt idx="6">
                  <c:v>22.2982</c:v>
                </c:pt>
                <c:pt idx="7">
                  <c:v>19.2879</c:v>
                </c:pt>
                <c:pt idx="8">
                  <c:v>15.3085</c:v>
                </c:pt>
                <c:pt idx="9">
                  <c:v>12.2982</c:v>
                </c:pt>
                <c:pt idx="10">
                  <c:v>9.2879</c:v>
                </c:pt>
              </c:numCache>
            </c:numRef>
          </c:xVal>
          <c:yVal>
            <c:numRef>
              <c:f>Sheet1!$H$40:$R$40</c:f>
              <c:numCache>
                <c:formatCode>General</c:formatCode>
                <c:ptCount val="11"/>
                <c:pt idx="0">
                  <c:v>0.9907</c:v>
                </c:pt>
                <c:pt idx="1">
                  <c:v>0.991</c:v>
                </c:pt>
                <c:pt idx="2">
                  <c:v>0.9912</c:v>
                </c:pt>
                <c:pt idx="3">
                  <c:v>0.9914</c:v>
                </c:pt>
                <c:pt idx="4">
                  <c:v>0.9907</c:v>
                </c:pt>
                <c:pt idx="5">
                  <c:v>0.9912</c:v>
                </c:pt>
                <c:pt idx="6">
                  <c:v>0.9906</c:v>
                </c:pt>
                <c:pt idx="7">
                  <c:v>0.9884</c:v>
                </c:pt>
                <c:pt idx="8">
                  <c:v>0.9671</c:v>
                </c:pt>
                <c:pt idx="9">
                  <c:v>0.8365</c:v>
                </c:pt>
                <c:pt idx="10">
                  <c:v>0.4263</c:v>
                </c:pt>
              </c:numCache>
            </c:numRef>
          </c:yVal>
          <c:smooth val="0"/>
        </c:ser>
        <c:ser>
          <c:idx val="2"/>
          <c:order val="1"/>
          <c:tx>
            <c:strRef>
              <c:f>Sheet1!$G$42</c:f>
              <c:strCache>
                <c:ptCount val="1"/>
                <c:pt idx="0">
                  <c:v>ASP Vision</c:v>
                </c:pt>
              </c:strCache>
            </c:strRef>
          </c:tx>
          <c:spPr>
            <a:ln w="31750" cap="rnd">
              <a:solidFill>
                <a:schemeClr val="accent2"/>
              </a:solidFill>
              <a:round/>
            </a:ln>
            <a:effectLst/>
          </c:spPr>
          <c:marker>
            <c:symbol val="square"/>
            <c:size val="10"/>
            <c:spPr>
              <a:solidFill>
                <a:schemeClr val="accent2"/>
              </a:solidFill>
              <a:ln w="9525">
                <a:solidFill>
                  <a:schemeClr val="accent2"/>
                </a:solidFill>
              </a:ln>
              <a:effectLst/>
            </c:spPr>
          </c:marker>
          <c:xVal>
            <c:numRef>
              <c:f>Sheet1!$H$41:$R$41</c:f>
              <c:numCache>
                <c:formatCode>General</c:formatCode>
                <c:ptCount val="11"/>
                <c:pt idx="0">
                  <c:v>41.3537</c:v>
                </c:pt>
                <c:pt idx="1">
                  <c:v>38.3434</c:v>
                </c:pt>
                <c:pt idx="2">
                  <c:v>32.3228</c:v>
                </c:pt>
                <c:pt idx="3">
                  <c:v>31.3537</c:v>
                </c:pt>
                <c:pt idx="4">
                  <c:v>28.3434</c:v>
                </c:pt>
                <c:pt idx="5">
                  <c:v>25.3331</c:v>
                </c:pt>
                <c:pt idx="6">
                  <c:v>22.3228</c:v>
                </c:pt>
                <c:pt idx="7">
                  <c:v>19.3125</c:v>
                </c:pt>
                <c:pt idx="8">
                  <c:v>15.3331</c:v>
                </c:pt>
                <c:pt idx="9">
                  <c:v>12.3228</c:v>
                </c:pt>
                <c:pt idx="10">
                  <c:v>9.3125</c:v>
                </c:pt>
              </c:numCache>
            </c:numRef>
          </c:xVal>
          <c:yVal>
            <c:numRef>
              <c:f>Sheet1!$H$42:$R$42</c:f>
              <c:numCache>
                <c:formatCode>General</c:formatCode>
                <c:ptCount val="11"/>
                <c:pt idx="0">
                  <c:v>0.9898</c:v>
                </c:pt>
                <c:pt idx="1">
                  <c:v>0.9896</c:v>
                </c:pt>
                <c:pt idx="2">
                  <c:v>0.99</c:v>
                </c:pt>
                <c:pt idx="3">
                  <c:v>0.9897</c:v>
                </c:pt>
                <c:pt idx="4">
                  <c:v>0.989</c:v>
                </c:pt>
                <c:pt idx="5">
                  <c:v>0.9895</c:v>
                </c:pt>
                <c:pt idx="6">
                  <c:v>0.9887</c:v>
                </c:pt>
                <c:pt idx="7">
                  <c:v>0.9855</c:v>
                </c:pt>
                <c:pt idx="8">
                  <c:v>0.9555</c:v>
                </c:pt>
                <c:pt idx="9">
                  <c:v>0.7788</c:v>
                </c:pt>
                <c:pt idx="10">
                  <c:v>0.3858</c:v>
                </c:pt>
              </c:numCache>
            </c:numRef>
          </c:yVal>
          <c:smooth val="0"/>
        </c:ser>
        <c:dLbls>
          <c:showLegendKey val="0"/>
          <c:showVal val="0"/>
          <c:showCatName val="0"/>
          <c:showSerName val="0"/>
          <c:showPercent val="0"/>
          <c:showBubbleSize val="0"/>
        </c:dLbls>
        <c:axId val="-2145290672"/>
        <c:axId val="-2145368688"/>
      </c:scatterChart>
      <c:valAx>
        <c:axId val="-2145290672"/>
        <c:scaling>
          <c:orientation val="minMax"/>
          <c:min val="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bg2"/>
                    </a:solidFill>
                    <a:latin typeface="Times" charset="0"/>
                    <a:ea typeface="Times" charset="0"/>
                    <a:cs typeface="Times" charset="0"/>
                  </a:defRPr>
                </a:pPr>
                <a:r>
                  <a:rPr lang="en-US"/>
                  <a:t>Input Data SNR (dB) </a:t>
                </a:r>
              </a:p>
            </c:rich>
          </c:tx>
          <c:layout/>
          <c:overlay val="0"/>
          <c:spPr>
            <a:noFill/>
            <a:ln>
              <a:noFill/>
            </a:ln>
            <a:effectLst/>
          </c:spPr>
        </c:title>
        <c:numFmt formatCode="General" sourceLinked="0"/>
        <c:majorTickMark val="in"/>
        <c:minorTickMark val="in"/>
        <c:tickLblPos val="nextTo"/>
        <c:spPr>
          <a:noFill/>
          <a:ln w="9525" cap="flat" cmpd="sng" algn="ctr">
            <a:solidFill>
              <a:sysClr val="window" lastClr="FFFFFF"/>
            </a:solidFill>
            <a:round/>
          </a:ln>
          <a:effectLst/>
        </c:spPr>
        <c:txPr>
          <a:bodyPr rot="-60000000" spcFirstLastPara="1" vertOverflow="ellipsis" vert="horz" wrap="square" anchor="ctr" anchorCtr="1"/>
          <a:lstStyle/>
          <a:p>
            <a:pPr>
              <a:defRPr sz="1200" b="0" i="0" u="none" strike="noStrike" kern="1200" baseline="0">
                <a:solidFill>
                  <a:schemeClr val="bg2"/>
                </a:solidFill>
                <a:latin typeface="Times" charset="0"/>
                <a:ea typeface="Times" charset="0"/>
                <a:cs typeface="Times" charset="0"/>
              </a:defRPr>
            </a:pPr>
            <a:endParaRPr lang="en-US"/>
          </a:p>
        </c:txPr>
        <c:crossAx val="-2145368688"/>
        <c:crosses val="autoZero"/>
        <c:crossBetween val="midCat"/>
      </c:valAx>
      <c:valAx>
        <c:axId val="-2145368688"/>
        <c:scaling>
          <c:orientation val="minMax"/>
          <c:max val="1.0"/>
          <c:min val="0.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2"/>
                    </a:solidFill>
                    <a:latin typeface="Times" charset="0"/>
                    <a:ea typeface="Times" charset="0"/>
                    <a:cs typeface="Times" charset="0"/>
                  </a:defRPr>
                </a:pPr>
                <a:r>
                  <a:rPr lang="en-US"/>
                  <a:t>Accuracy</a:t>
                </a:r>
              </a:p>
            </c:rich>
          </c:tx>
          <c:layout/>
          <c:overlay val="0"/>
          <c:spPr>
            <a:noFill/>
            <a:ln>
              <a:noFill/>
            </a:ln>
            <a:effectLst/>
          </c:spPr>
        </c:title>
        <c:numFmt formatCode="General" sourceLinked="0"/>
        <c:majorTickMark val="in"/>
        <c:minorTickMark val="none"/>
        <c:tickLblPos val="nextTo"/>
        <c:spPr>
          <a:noFill/>
          <a:ln w="9525" cap="flat" cmpd="sng" algn="ctr">
            <a:solidFill>
              <a:sysClr val="window" lastClr="FFFFFF"/>
            </a:solidFill>
            <a:round/>
          </a:ln>
          <a:effectLst/>
        </c:spPr>
        <c:txPr>
          <a:bodyPr rot="-60000000" spcFirstLastPara="1" vertOverflow="ellipsis" vert="horz" wrap="square" anchor="ctr" anchorCtr="1"/>
          <a:lstStyle/>
          <a:p>
            <a:pPr>
              <a:defRPr sz="1200" b="0" i="0" u="none" strike="noStrike" kern="1200" baseline="0">
                <a:solidFill>
                  <a:schemeClr val="bg2"/>
                </a:solidFill>
                <a:latin typeface="Times" charset="0"/>
                <a:ea typeface="Times" charset="0"/>
                <a:cs typeface="Times" charset="0"/>
              </a:defRPr>
            </a:pPr>
            <a:endParaRPr lang="en-US"/>
          </a:p>
        </c:txPr>
        <c:crossAx val="-2145290672"/>
        <c:crosses val="autoZero"/>
        <c:crossBetween val="midCat"/>
      </c:valAx>
      <c:spPr>
        <a:noFill/>
        <a:ln>
          <a:solidFill>
            <a:sysClr val="window" lastClr="FFFFFF"/>
          </a:solidFill>
        </a:ln>
        <a:effectLst/>
      </c:spPr>
    </c:plotArea>
    <c:legend>
      <c:legendPos val="r"/>
      <c:layout>
        <c:manualLayout>
          <c:xMode val="edge"/>
          <c:yMode val="edge"/>
          <c:x val="0.600168195718654"/>
          <c:y val="0.229218857258227"/>
          <c:w val="0.333318042813456"/>
          <c:h val="0.181732283464567"/>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Times" charset="0"/>
              <a:ea typeface="Times" charset="0"/>
              <a:cs typeface="Times" charset="0"/>
            </a:defRPr>
          </a:pPr>
          <a:endParaRPr lang="en-US"/>
        </a:p>
      </c:txPr>
    </c:legend>
    <c:plotVisOnly val="1"/>
    <c:dispBlanksAs val="gap"/>
    <c:showDLblsOverMax val="0"/>
  </c:chart>
  <c:spPr>
    <a:noFill/>
    <a:ln w="9525" cap="flat" cmpd="sng" algn="ctr">
      <a:noFill/>
      <a:round/>
    </a:ln>
    <a:effectLst/>
  </c:spPr>
  <c:txPr>
    <a:bodyPr/>
    <a:lstStyle/>
    <a:p>
      <a:pPr>
        <a:defRPr sz="1200">
          <a:solidFill>
            <a:schemeClr val="bg2"/>
          </a:solidFill>
          <a:latin typeface="Times" charset="0"/>
          <a:ea typeface="Times" charset="0"/>
          <a:cs typeface="Times"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1AD8-94D0-3C41-B6EE-D296C9EB4EFE}" type="datetimeFigureOut">
              <a:rPr lang="en-US" smtClean="0"/>
              <a:t>6/26/16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4C0EB-D118-0141-80CB-AC349D3C0C57}" type="slidenum">
              <a:rPr lang="en-US" smtClean="0"/>
              <a:t>‹#›</a:t>
            </a:fld>
            <a:endParaRPr lang="en-US"/>
          </a:p>
        </p:txBody>
      </p:sp>
    </p:spTree>
    <p:extLst>
      <p:ext uri="{BB962C8B-B14F-4D97-AF65-F5344CB8AC3E}">
        <p14:creationId xmlns:p14="http://schemas.microsoft.com/office/powerpoint/2010/main" val="1409799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4C0EB-D118-0141-80CB-AC349D3C0C57}" type="slidenum">
              <a:rPr lang="en-US" smtClean="0"/>
              <a:t>1</a:t>
            </a:fld>
            <a:endParaRPr lang="en-US"/>
          </a:p>
        </p:txBody>
      </p:sp>
    </p:spTree>
    <p:extLst>
      <p:ext uri="{BB962C8B-B14F-4D97-AF65-F5344CB8AC3E}">
        <p14:creationId xmlns:p14="http://schemas.microsoft.com/office/powerpoint/2010/main" val="192069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0A4C0EB-D118-0141-80CB-AC349D3C0C57}" type="slidenum">
              <a:rPr lang="en-US" smtClean="0"/>
              <a:t>10</a:t>
            </a:fld>
            <a:endParaRPr lang="en-US"/>
          </a:p>
        </p:txBody>
      </p:sp>
    </p:spTree>
    <p:extLst>
      <p:ext uri="{BB962C8B-B14F-4D97-AF65-F5344CB8AC3E}">
        <p14:creationId xmlns:p14="http://schemas.microsoft.com/office/powerpoint/2010/main" val="2053863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venir Roman"/>
                <a:ea typeface="Avenir Roman"/>
                <a:cs typeface="Avenir Roman"/>
                <a:sym typeface="Avenir Roman"/>
              </a:rPr>
              <a:t>On top of each</a:t>
            </a:r>
            <a:r>
              <a:rPr lang="en-US" sz="1200" baseline="0" dirty="0" smtClean="0">
                <a:latin typeface="Avenir Roman"/>
                <a:ea typeface="Avenir Roman"/>
                <a:cs typeface="Avenir Roman"/>
                <a:sym typeface="Avenir Roman"/>
              </a:rPr>
              <a:t> pixel there are two layers of diffraction grating, which will give you the Talbot effect shown in the animation. Basically the output pixel intensity of the each ASP is a function of not only the intensity of the incident light, but also the angle of the incident light. We have 24 ASPs with different orientation and spatial frequencies inside each super pixel, and we tile up 96x64 super pixels across the sensor area to perform optical convolution of multiple Gabor wavelets.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venir Roman"/>
              <a:ea typeface="Avenir Roman"/>
              <a:cs typeface="Avenir Roman"/>
              <a:sym typeface="Avenir Roman"/>
            </a:endParaRPr>
          </a:p>
          <a:p>
            <a:r>
              <a:rPr lang="en-US" sz="1200" b="0" i="0" kern="1200" dirty="0" smtClean="0">
                <a:solidFill>
                  <a:schemeClr val="tx1"/>
                </a:solidFill>
                <a:effectLst/>
                <a:latin typeface="+mn-lt"/>
                <a:ea typeface="+mn-ea"/>
                <a:cs typeface="+mn-cs"/>
              </a:rPr>
              <a:t>1. You can't see the two pixels, the first grating blocks them. They are underneath the two images. You can read one of the other ASP papers, they show the pixels underneath the gratings. So every "pixel" in the 4x6 tile actually has two pixels underneath it for the differential phase.</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 I guess its a misnomer: defocused edges have angle information, and an ASP will have high intensity when it correlates with the proper angle/edge distribution. The resulting output from ASP at the tile/macro-pixel resolution are edge filtered images, so its equivalent to taking the optical response of that ASP pixel and convolving it with the scene as a whole (at the macro-pixel resolution). </a:t>
            </a:r>
          </a:p>
          <a:p>
            <a:r>
              <a:rPr lang="en-US" dirty="0" smtClean="0"/>
              <a:t/>
            </a:r>
            <a:br>
              <a:rPr lang="en-US" dirty="0" smtClean="0"/>
            </a:b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E0A4C0EB-D118-0141-80CB-AC349D3C0C57}" type="slidenum">
              <a:rPr lang="en-US" smtClean="0"/>
              <a:t>11</a:t>
            </a:fld>
            <a:endParaRPr lang="en-US"/>
          </a:p>
        </p:txBody>
      </p:sp>
    </p:spTree>
    <p:extLst>
      <p:ext uri="{BB962C8B-B14F-4D97-AF65-F5344CB8AC3E}">
        <p14:creationId xmlns:p14="http://schemas.microsoft.com/office/powerpoint/2010/main" val="185782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12</a:t>
            </a:fld>
            <a:endParaRPr lang="en-US"/>
          </a:p>
        </p:txBody>
      </p:sp>
    </p:spTree>
    <p:extLst>
      <p:ext uri="{BB962C8B-B14F-4D97-AF65-F5344CB8AC3E}">
        <p14:creationId xmlns:p14="http://schemas.microsoft.com/office/powerpoint/2010/main" val="24125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13</a:t>
            </a:fld>
            <a:endParaRPr lang="en-US"/>
          </a:p>
        </p:txBody>
      </p:sp>
    </p:spTree>
    <p:extLst>
      <p:ext uri="{BB962C8B-B14F-4D97-AF65-F5344CB8AC3E}">
        <p14:creationId xmlns:p14="http://schemas.microsoft.com/office/powerpoint/2010/main" val="1754100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venir Roman"/>
                <a:ea typeface="Avenir Roman"/>
                <a:cs typeface="Avenir Roman"/>
                <a:sym typeface="Avenir Roman"/>
              </a:rPr>
              <a:t>In the sensing stage, the ASP sensor saves tremendous amount ( 90%) of energy and (90%) required bandwidth than a modern compact image sensor, as it only capture and transmit only edge information. </a:t>
            </a:r>
          </a:p>
          <a:p>
            <a:endParaRPr lang="en-US" dirty="0"/>
          </a:p>
        </p:txBody>
      </p:sp>
      <p:sp>
        <p:nvSpPr>
          <p:cNvPr id="4" name="Slide Number Placeholder 3"/>
          <p:cNvSpPr>
            <a:spLocks noGrp="1"/>
          </p:cNvSpPr>
          <p:nvPr>
            <p:ph type="sldNum" sz="quarter" idx="10"/>
          </p:nvPr>
        </p:nvSpPr>
        <p:spPr/>
        <p:txBody>
          <a:bodyPr/>
          <a:lstStyle/>
          <a:p>
            <a:fld id="{E0A4C0EB-D118-0141-80CB-AC349D3C0C57}" type="slidenum">
              <a:rPr lang="en-US" smtClean="0"/>
              <a:t>14</a:t>
            </a:fld>
            <a:endParaRPr lang="en-US"/>
          </a:p>
        </p:txBody>
      </p:sp>
    </p:spTree>
    <p:extLst>
      <p:ext uri="{BB962C8B-B14F-4D97-AF65-F5344CB8AC3E}">
        <p14:creationId xmlns:p14="http://schemas.microsoft.com/office/powerpoint/2010/main" val="103178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venir Roman"/>
                <a:ea typeface="Avenir Roman"/>
                <a:cs typeface="Avenir Roman"/>
                <a:sym typeface="Avenir Roman"/>
              </a:rPr>
              <a:t>In the computing stage, ASP Vision also save energy by reducing the FLOPS in the CNN through optically computing the first layer of a given CNN.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venir Roman"/>
              <a:ea typeface="Avenir Roman"/>
              <a:cs typeface="Avenir Roman"/>
              <a:sym typeface="Avenir Roman"/>
            </a:endParaRPr>
          </a:p>
        </p:txBody>
      </p:sp>
      <p:sp>
        <p:nvSpPr>
          <p:cNvPr id="4" name="Slide Number Placeholder 3"/>
          <p:cNvSpPr>
            <a:spLocks noGrp="1"/>
          </p:cNvSpPr>
          <p:nvPr>
            <p:ph type="sldNum" sz="quarter" idx="10"/>
          </p:nvPr>
        </p:nvSpPr>
        <p:spPr/>
        <p:txBody>
          <a:bodyPr/>
          <a:lstStyle/>
          <a:p>
            <a:fld id="{E0A4C0EB-D118-0141-80CB-AC349D3C0C57}" type="slidenum">
              <a:rPr lang="en-US" smtClean="0"/>
              <a:t>15</a:t>
            </a:fld>
            <a:endParaRPr lang="en-US"/>
          </a:p>
        </p:txBody>
      </p:sp>
    </p:spTree>
    <p:extLst>
      <p:ext uri="{BB962C8B-B14F-4D97-AF65-F5344CB8AC3E}">
        <p14:creationId xmlns:p14="http://schemas.microsoft.com/office/powerpoint/2010/main" val="1110621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16</a:t>
            </a:fld>
            <a:endParaRPr lang="en-US"/>
          </a:p>
        </p:txBody>
      </p:sp>
    </p:spTree>
    <p:extLst>
      <p:ext uri="{BB962C8B-B14F-4D97-AF65-F5344CB8AC3E}">
        <p14:creationId xmlns:p14="http://schemas.microsoft.com/office/powerpoint/2010/main" val="517059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venir Roman"/>
                <a:ea typeface="Avenir Roman"/>
                <a:cs typeface="Avenir Roman"/>
                <a:sym typeface="Avenir Roman"/>
              </a:rPr>
              <a:t>We</a:t>
            </a:r>
            <a:r>
              <a:rPr lang="en-US" sz="1200" baseline="0" dirty="0" smtClean="0">
                <a:latin typeface="Avenir Roman"/>
                <a:ea typeface="Avenir Roman"/>
                <a:cs typeface="Avenir Roman"/>
                <a:sym typeface="Avenir Roman"/>
              </a:rPr>
              <a:t> </a:t>
            </a:r>
            <a:r>
              <a:rPr lang="en-US" sz="1200" baseline="0" dirty="0" smtClean="0">
                <a:latin typeface="Avenir Roman"/>
                <a:ea typeface="Avenir Roman"/>
                <a:cs typeface="Avenir Roman"/>
                <a:sym typeface="Avenir Roman"/>
              </a:rPr>
              <a:t>simulated ASP Vision to perform </a:t>
            </a:r>
            <a:r>
              <a:rPr lang="en-US" sz="1200" baseline="0" dirty="0" smtClean="0">
                <a:latin typeface="Avenir Roman"/>
                <a:ea typeface="Avenir Roman"/>
                <a:cs typeface="Avenir Roman"/>
                <a:sym typeface="Avenir Roman"/>
              </a:rPr>
              <a:t>common visual recognition </a:t>
            </a:r>
            <a:r>
              <a:rPr lang="en-US" sz="1200" baseline="0" dirty="0" smtClean="0">
                <a:latin typeface="Avenir Roman"/>
                <a:ea typeface="Avenir Roman"/>
                <a:cs typeface="Avenir Roman"/>
                <a:sym typeface="Avenir Roman"/>
              </a:rPr>
              <a:t>tasks, including </a:t>
            </a:r>
            <a:r>
              <a:rPr lang="en-US" sz="1200" dirty="0" smtClean="0">
                <a:latin typeface="Avenir Roman"/>
                <a:ea typeface="Avenir Roman"/>
                <a:cs typeface="Avenir Roman"/>
                <a:sym typeface="Avenir Roman"/>
              </a:rPr>
              <a:t>digit recognition</a:t>
            </a:r>
            <a:r>
              <a:rPr lang="en-US" sz="1200" baseline="0" dirty="0" smtClean="0">
                <a:latin typeface="Avenir Roman"/>
                <a:ea typeface="Avenir Roman"/>
                <a:cs typeface="Avenir Roman"/>
                <a:sym typeface="Avenir Roman"/>
              </a:rPr>
              <a:t> on MNIST</a:t>
            </a:r>
            <a:r>
              <a:rPr lang="en-US" sz="1200" dirty="0" smtClean="0">
                <a:latin typeface="Avenir Roman"/>
                <a:ea typeface="Avenir Roman"/>
                <a:cs typeface="Avenir Roman"/>
                <a:sym typeface="Avenir Roman"/>
              </a:rPr>
              <a:t>, object classification</a:t>
            </a:r>
            <a:r>
              <a:rPr lang="en-US" sz="1200" baseline="0" dirty="0" smtClean="0">
                <a:latin typeface="Avenir Roman"/>
                <a:ea typeface="Avenir Roman"/>
                <a:cs typeface="Avenir Roman"/>
                <a:sym typeface="Avenir Roman"/>
              </a:rPr>
              <a:t> on CIFAR-10 and 100</a:t>
            </a:r>
            <a:r>
              <a:rPr lang="en-US" sz="1200" dirty="0" smtClean="0">
                <a:latin typeface="Avenir Roman"/>
                <a:ea typeface="Avenir Roman"/>
                <a:cs typeface="Avenir Roman"/>
                <a:sym typeface="Avenir Roman"/>
              </a:rPr>
              <a:t>, and face identification on PF-83. </a:t>
            </a:r>
            <a:endParaRPr lang="en-US" sz="1200" dirty="0" smtClean="0">
              <a:latin typeface="Avenir Roman"/>
              <a:ea typeface="Avenir Roman"/>
              <a:cs typeface="Avenir Roman"/>
              <a:sym typeface="Avenir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venir Roman"/>
                <a:ea typeface="Avenir Roman"/>
                <a:cs typeface="Avenir Roman"/>
                <a:sym typeface="Avenir Roman"/>
              </a:rPr>
              <a:t>We </a:t>
            </a:r>
            <a:r>
              <a:rPr lang="en-US" sz="1200" dirty="0" smtClean="0">
                <a:latin typeface="Avenir Roman"/>
                <a:ea typeface="Avenir Roman"/>
                <a:cs typeface="Avenir Roman"/>
                <a:sym typeface="Avenir Roman"/>
              </a:rPr>
              <a:t>compared</a:t>
            </a:r>
            <a:r>
              <a:rPr lang="en-US" sz="1200" baseline="0" dirty="0" smtClean="0">
                <a:latin typeface="Avenir Roman"/>
                <a:ea typeface="Avenir Roman"/>
                <a:cs typeface="Avenir Roman"/>
                <a:sym typeface="Avenir Roman"/>
              </a:rPr>
              <a:t> the ASP Vision results with </a:t>
            </a:r>
            <a:r>
              <a:rPr lang="en-US" sz="1200" baseline="0" dirty="0" smtClean="0">
                <a:latin typeface="Avenir Roman"/>
                <a:ea typeface="Avenir Roman"/>
                <a:cs typeface="Avenir Roman"/>
                <a:sym typeface="Avenir Roman"/>
              </a:rPr>
              <a:t>baseline CNNs such as VGG, network-in-network and </a:t>
            </a:r>
            <a:r>
              <a:rPr lang="en-US" sz="1200" baseline="0" dirty="0" err="1" smtClean="0">
                <a:latin typeface="Avenir Roman"/>
                <a:ea typeface="Avenir Roman"/>
                <a:cs typeface="Avenir Roman"/>
                <a:sym typeface="Avenir Roman"/>
              </a:rPr>
              <a:t>LeNet</a:t>
            </a:r>
            <a:r>
              <a:rPr lang="en-US" sz="1200" baseline="0" dirty="0" smtClean="0">
                <a:latin typeface="Avenir Roman"/>
                <a:ea typeface="Avenir Roman"/>
                <a:cs typeface="Avenir Roman"/>
                <a:sym typeface="Avenir Roman"/>
              </a:rPr>
              <a:t>. We analyzed the effect of both the size of the first layer and hard-coding this first layer with ASPs. We note that ASP Vision results in a minimal degradation of 0.1-5% across the datasets. </a:t>
            </a:r>
          </a:p>
        </p:txBody>
      </p:sp>
      <p:sp>
        <p:nvSpPr>
          <p:cNvPr id="4" name="Slide Number Placeholder 3"/>
          <p:cNvSpPr>
            <a:spLocks noGrp="1"/>
          </p:cNvSpPr>
          <p:nvPr>
            <p:ph type="sldNum" sz="quarter" idx="10"/>
          </p:nvPr>
        </p:nvSpPr>
        <p:spPr/>
        <p:txBody>
          <a:bodyPr/>
          <a:lstStyle/>
          <a:p>
            <a:fld id="{E0A4C0EB-D118-0141-80CB-AC349D3C0C57}" type="slidenum">
              <a:rPr lang="en-US" smtClean="0"/>
              <a:t>17</a:t>
            </a:fld>
            <a:endParaRPr lang="en-US"/>
          </a:p>
        </p:txBody>
      </p:sp>
    </p:spTree>
    <p:extLst>
      <p:ext uri="{BB962C8B-B14F-4D97-AF65-F5344CB8AC3E}">
        <p14:creationId xmlns:p14="http://schemas.microsoft.com/office/powerpoint/2010/main" val="877121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also analyzed the FLOPS</a:t>
            </a:r>
            <a:r>
              <a:rPr lang="en-US" sz="1200" kern="1200" baseline="0" dirty="0" smtClean="0">
                <a:solidFill>
                  <a:schemeClr val="tx1"/>
                </a:solidFill>
                <a:effectLst/>
                <a:latin typeface="+mn-lt"/>
                <a:ea typeface="+mn-ea"/>
                <a:cs typeface="+mn-cs"/>
              </a:rPr>
              <a:t> saved by optically computing the first layer. This savings does not correlate directly to depth/number of layers, but is dependent on size of the first layer and input image size. For example, we see savings varying from 3-12% in doing optical computation for different networks. However, we note that hardware-constraints for ASP Vision will have reduced number of first layer filters, so we see only modest savings up to 2% in prototype systems.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0A4C0EB-D118-0141-80CB-AC349D3C0C57}" type="slidenum">
              <a:rPr lang="en-US" smtClean="0"/>
              <a:t>18</a:t>
            </a:fld>
            <a:endParaRPr lang="en-US"/>
          </a:p>
        </p:txBody>
      </p:sp>
    </p:spTree>
    <p:extLst>
      <p:ext uri="{BB962C8B-B14F-4D97-AF65-F5344CB8AC3E}">
        <p14:creationId xmlns:p14="http://schemas.microsoft.com/office/powerpoint/2010/main" val="1830005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photo of</a:t>
            </a:r>
            <a:r>
              <a:rPr lang="en-US" baseline="0" dirty="0" smtClean="0"/>
              <a:t> </a:t>
            </a:r>
            <a:r>
              <a:rPr lang="en-US" baseline="0" dirty="0" smtClean="0"/>
              <a:t>the </a:t>
            </a:r>
            <a:r>
              <a:rPr lang="en-US" baseline="0" dirty="0" smtClean="0"/>
              <a:t>prototype </a:t>
            </a:r>
            <a:r>
              <a:rPr lang="en-US" baseline="0" dirty="0" smtClean="0"/>
              <a:t>setup with ASP image sensor mounted behind a lens in the lab</a:t>
            </a:r>
            <a:endParaRPr lang="en-US" dirty="0"/>
          </a:p>
        </p:txBody>
      </p:sp>
      <p:sp>
        <p:nvSpPr>
          <p:cNvPr id="4" name="Slide Number Placeholder 3"/>
          <p:cNvSpPr>
            <a:spLocks noGrp="1"/>
          </p:cNvSpPr>
          <p:nvPr>
            <p:ph type="sldNum" sz="quarter" idx="10"/>
          </p:nvPr>
        </p:nvSpPr>
        <p:spPr/>
        <p:txBody>
          <a:bodyPr/>
          <a:lstStyle/>
          <a:p>
            <a:fld id="{E0A4C0EB-D118-0141-80CB-AC349D3C0C57}" type="slidenum">
              <a:rPr lang="en-US" smtClean="0"/>
              <a:t>19</a:t>
            </a:fld>
            <a:endParaRPr lang="en-US"/>
          </a:p>
        </p:txBody>
      </p:sp>
    </p:spTree>
    <p:extLst>
      <p:ext uri="{BB962C8B-B14F-4D97-AF65-F5344CB8AC3E}">
        <p14:creationId xmlns:p14="http://schemas.microsoft.com/office/powerpoint/2010/main" val="2040620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2</a:t>
            </a:fld>
            <a:endParaRPr lang="en-US"/>
          </a:p>
        </p:txBody>
      </p:sp>
    </p:spTree>
    <p:extLst>
      <p:ext uri="{BB962C8B-B14F-4D97-AF65-F5344CB8AC3E}">
        <p14:creationId xmlns:p14="http://schemas.microsoft.com/office/powerpoint/2010/main" val="1863339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performed real-world experiments on digit recognition and face recognition using the prototype. Here are some sample results we collected in the experiments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0A4C0EB-D118-0141-80CB-AC349D3C0C57}" type="slidenum">
              <a:rPr lang="en-US" smtClean="0"/>
              <a:t>20</a:t>
            </a:fld>
            <a:endParaRPr lang="en-US"/>
          </a:p>
        </p:txBody>
      </p:sp>
    </p:spTree>
    <p:extLst>
      <p:ext uri="{BB962C8B-B14F-4D97-AF65-F5344CB8AC3E}">
        <p14:creationId xmlns:p14="http://schemas.microsoft.com/office/powerpoint/2010/main" val="191289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Training</a:t>
            </a:r>
            <a:r>
              <a:rPr lang="en-US" baseline="0" dirty="0" smtClean="0"/>
              <a:t> ASP Vision on these small datasets collected in the lab, we used dataset augmentation involving linear shifts and rotations to increase dataset size. We also performed 20 trials with 85/15 training/validation split, and show the average and variance of these results. We note that ASP Vision performed comparably to these baselines after dataset augmentation, showcasing the end-to-end system operating in the lab.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0A4C0EB-D118-0141-80CB-AC349D3C0C57}" type="slidenum">
              <a:rPr lang="en-US" smtClean="0"/>
              <a:t>21</a:t>
            </a:fld>
            <a:endParaRPr lang="en-US"/>
          </a:p>
        </p:txBody>
      </p:sp>
    </p:spTree>
    <p:extLst>
      <p:ext uri="{BB962C8B-B14F-4D97-AF65-F5344CB8AC3E}">
        <p14:creationId xmlns:p14="http://schemas.microsoft.com/office/powerpoint/2010/main" val="26015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proposed system has some limitations.</a:t>
            </a:r>
            <a:r>
              <a:rPr lang="en-US" baseline="0" dirty="0" smtClean="0"/>
              <a:t> ASPs can only compute the first layer of CNNs optically, and computing subsequent layers optically would require different technologies. In addition, ASPs sensors have reduced spatial resolution and light efficiency due to metal gratings compared to other sensors. </a:t>
            </a:r>
            <a:r>
              <a:rPr lang="en-US" baseline="0" dirty="0" err="1" smtClean="0"/>
              <a:t>Finallly</a:t>
            </a:r>
            <a:r>
              <a:rPr lang="en-US" baseline="0" dirty="0" smtClean="0"/>
              <a:t>, the optical edge response is depth dependent as we require our scenes to be slightly out of focus. However, this could be a potential advantage to incorporate depth as a prior to future deep learning algorithms. </a:t>
            </a:r>
            <a:endParaRPr lang="en-US" dirty="0"/>
          </a:p>
        </p:txBody>
      </p:sp>
      <p:sp>
        <p:nvSpPr>
          <p:cNvPr id="4" name="Slide Number Placeholder 3"/>
          <p:cNvSpPr>
            <a:spLocks noGrp="1"/>
          </p:cNvSpPr>
          <p:nvPr>
            <p:ph type="sldNum" sz="quarter" idx="10"/>
          </p:nvPr>
        </p:nvSpPr>
        <p:spPr/>
        <p:txBody>
          <a:bodyPr/>
          <a:lstStyle/>
          <a:p>
            <a:fld id="{E0A4C0EB-D118-0141-80CB-AC349D3C0C57}" type="slidenum">
              <a:rPr lang="en-US" smtClean="0"/>
              <a:t>22</a:t>
            </a:fld>
            <a:endParaRPr lang="en-US"/>
          </a:p>
        </p:txBody>
      </p:sp>
    </p:spTree>
    <p:extLst>
      <p:ext uri="{BB962C8B-B14F-4D97-AF65-F5344CB8AC3E}">
        <p14:creationId xmlns:p14="http://schemas.microsoft.com/office/powerpoint/2010/main" val="410491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r>
              <a:rPr lang="en-US" baseline="0" dirty="0" smtClean="0"/>
              <a:t> we proposed ASP Vision, an end-to-end computer vision framework, leveraging Angle sensitive pixels to perform optical computation. We show that ASP Vision saves 90% in image sensing and bandwidth while performing comparably to state of the art algorithms. We hope that future computer vision pipelines are co-designed with sensors and deep learning </a:t>
            </a:r>
            <a:r>
              <a:rPr lang="en-US" baseline="0" dirty="0" err="1" smtClean="0"/>
              <a:t>backends</a:t>
            </a:r>
            <a:r>
              <a:rPr lang="en-US" baseline="0" dirty="0" smtClean="0"/>
              <a:t> in the future. Thank you. </a:t>
            </a:r>
          </a:p>
        </p:txBody>
      </p:sp>
      <p:sp>
        <p:nvSpPr>
          <p:cNvPr id="4" name="Slide Number Placeholder 3"/>
          <p:cNvSpPr>
            <a:spLocks noGrp="1"/>
          </p:cNvSpPr>
          <p:nvPr>
            <p:ph type="sldNum" sz="quarter" idx="10"/>
          </p:nvPr>
        </p:nvSpPr>
        <p:spPr/>
        <p:txBody>
          <a:bodyPr/>
          <a:lstStyle/>
          <a:p>
            <a:fld id="{E0A4C0EB-D118-0141-80CB-AC349D3C0C57}" type="slidenum">
              <a:rPr lang="en-US" smtClean="0"/>
              <a:t>23</a:t>
            </a:fld>
            <a:endParaRPr lang="en-US"/>
          </a:p>
        </p:txBody>
      </p:sp>
    </p:spTree>
    <p:extLst>
      <p:ext uri="{BB962C8B-B14F-4D97-AF65-F5344CB8AC3E}">
        <p14:creationId xmlns:p14="http://schemas.microsoft.com/office/powerpoint/2010/main" val="212447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4C0EB-D118-0141-80CB-AC349D3C0C57}" type="slidenum">
              <a:rPr lang="en-US" smtClean="0"/>
              <a:t>24</a:t>
            </a:fld>
            <a:endParaRPr lang="en-US"/>
          </a:p>
        </p:txBody>
      </p:sp>
    </p:spTree>
    <p:extLst>
      <p:ext uri="{BB962C8B-B14F-4D97-AF65-F5344CB8AC3E}">
        <p14:creationId xmlns:p14="http://schemas.microsoft.com/office/powerpoint/2010/main" val="135937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25</a:t>
            </a:fld>
            <a:endParaRPr lang="en-US"/>
          </a:p>
        </p:txBody>
      </p:sp>
    </p:spTree>
    <p:extLst>
      <p:ext uri="{BB962C8B-B14F-4D97-AF65-F5344CB8AC3E}">
        <p14:creationId xmlns:p14="http://schemas.microsoft.com/office/powerpoint/2010/main" val="1504533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4C0EB-D118-0141-80CB-AC349D3C0C57}" type="slidenum">
              <a:rPr lang="en-US" smtClean="0"/>
              <a:t>26</a:t>
            </a:fld>
            <a:endParaRPr lang="en-US"/>
          </a:p>
        </p:txBody>
      </p:sp>
    </p:spTree>
    <p:extLst>
      <p:ext uri="{BB962C8B-B14F-4D97-AF65-F5344CB8AC3E}">
        <p14:creationId xmlns:p14="http://schemas.microsoft.com/office/powerpoint/2010/main" val="113988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3</a:t>
            </a:fld>
            <a:endParaRPr lang="en-US"/>
          </a:p>
        </p:txBody>
      </p:sp>
    </p:spTree>
    <p:extLst>
      <p:ext uri="{BB962C8B-B14F-4D97-AF65-F5344CB8AC3E}">
        <p14:creationId xmlns:p14="http://schemas.microsoft.com/office/powerpoint/2010/main" val="391809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4</a:t>
            </a:fld>
            <a:endParaRPr lang="en-US"/>
          </a:p>
        </p:txBody>
      </p:sp>
    </p:spTree>
    <p:extLst>
      <p:ext uri="{BB962C8B-B14F-4D97-AF65-F5344CB8AC3E}">
        <p14:creationId xmlns:p14="http://schemas.microsoft.com/office/powerpoint/2010/main" val="95611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5</a:t>
            </a:fld>
            <a:endParaRPr lang="en-US"/>
          </a:p>
        </p:txBody>
      </p:sp>
    </p:spTree>
    <p:extLst>
      <p:ext uri="{BB962C8B-B14F-4D97-AF65-F5344CB8AC3E}">
        <p14:creationId xmlns:p14="http://schemas.microsoft.com/office/powerpoint/2010/main" val="187919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6</a:t>
            </a:fld>
            <a:endParaRPr lang="en-US"/>
          </a:p>
        </p:txBody>
      </p:sp>
    </p:spTree>
    <p:extLst>
      <p:ext uri="{BB962C8B-B14F-4D97-AF65-F5344CB8AC3E}">
        <p14:creationId xmlns:p14="http://schemas.microsoft.com/office/powerpoint/2010/main" val="65490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7</a:t>
            </a:fld>
            <a:endParaRPr lang="en-US"/>
          </a:p>
        </p:txBody>
      </p:sp>
    </p:spTree>
    <p:extLst>
      <p:ext uri="{BB962C8B-B14F-4D97-AF65-F5344CB8AC3E}">
        <p14:creationId xmlns:p14="http://schemas.microsoft.com/office/powerpoint/2010/main" val="1176392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A4C0EB-D118-0141-80CB-AC349D3C0C57}" type="slidenum">
              <a:rPr lang="en-US" smtClean="0"/>
              <a:t>8</a:t>
            </a:fld>
            <a:endParaRPr lang="en-US"/>
          </a:p>
        </p:txBody>
      </p:sp>
    </p:spTree>
    <p:extLst>
      <p:ext uri="{BB962C8B-B14F-4D97-AF65-F5344CB8AC3E}">
        <p14:creationId xmlns:p14="http://schemas.microsoft.com/office/powerpoint/2010/main" val="189787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venir Roman"/>
              <a:ea typeface="Avenir Roman"/>
              <a:cs typeface="Avenir Roman"/>
              <a:sym typeface="Avenir Roman"/>
            </a:endParaRPr>
          </a:p>
        </p:txBody>
      </p:sp>
      <p:sp>
        <p:nvSpPr>
          <p:cNvPr id="4" name="Slide Number Placeholder 3"/>
          <p:cNvSpPr>
            <a:spLocks noGrp="1"/>
          </p:cNvSpPr>
          <p:nvPr>
            <p:ph type="sldNum" sz="quarter" idx="10"/>
          </p:nvPr>
        </p:nvSpPr>
        <p:spPr/>
        <p:txBody>
          <a:bodyPr/>
          <a:lstStyle/>
          <a:p>
            <a:fld id="{E0A4C0EB-D118-0141-80CB-AC349D3C0C57}" type="slidenum">
              <a:rPr lang="en-US" smtClean="0"/>
              <a:t>9</a:t>
            </a:fld>
            <a:endParaRPr lang="en-US"/>
          </a:p>
        </p:txBody>
      </p:sp>
    </p:spTree>
    <p:extLst>
      <p:ext uri="{BB962C8B-B14F-4D97-AF65-F5344CB8AC3E}">
        <p14:creationId xmlns:p14="http://schemas.microsoft.com/office/powerpoint/2010/main" val="1299595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1"/>
            <a:ext cx="10363200" cy="2571569"/>
          </a:xfrm>
        </p:spPr>
        <p:txBody>
          <a:bodyPr anchor="b" anchorCtr="0">
            <a:normAutofit/>
          </a:bodyPr>
          <a:lstStyle>
            <a:lvl1pPr algn="ctr">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1828800" y="3257376"/>
            <a:ext cx="8534400" cy="628831"/>
          </a:xfrm>
        </p:spPr>
        <p:txBody>
          <a:bodyPr>
            <a:normAutofit/>
          </a:bodyPr>
          <a:lstStyle>
            <a:lvl1pPr marL="0" indent="0" algn="ctr">
              <a:buNone/>
              <a:defRPr sz="3200">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064000" y="3886200"/>
            <a:ext cx="4064000" cy="365125"/>
          </a:xfrm>
        </p:spPr>
        <p:txBody>
          <a:bodyPr/>
          <a:lstStyle>
            <a:lvl1pPr algn="ctr">
              <a:defRPr sz="2400"/>
            </a:lvl1pPr>
          </a:lstStyle>
          <a:p>
            <a:fld id="{C7B933D3-084C-4BF9-A85D-50E4146B1311}" type="datetimeFigureOut">
              <a:rPr lang="en-US" smtClean="0"/>
              <a:pPr/>
              <a:t>6/26/16</a:t>
            </a:fld>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5268069"/>
            <a:ext cx="4040180" cy="1591964"/>
          </a:xfrm>
          <a:prstGeom prst="rect">
            <a:avLst/>
          </a:prstGeom>
        </p:spPr>
      </p:pic>
      <p:pic>
        <p:nvPicPr>
          <p:cNvPr id="5" name="Picture 4"/>
          <p:cNvPicPr>
            <a:picLocks noChangeAspect="1"/>
          </p:cNvPicPr>
          <p:nvPr userDrawn="1"/>
        </p:nvPicPr>
        <p:blipFill>
          <a:blip r:embed="rId3"/>
          <a:stretch>
            <a:fillRect/>
          </a:stretch>
        </p:blipFill>
        <p:spPr>
          <a:xfrm>
            <a:off x="9595248" y="4402367"/>
            <a:ext cx="2596752" cy="2596752"/>
          </a:xfrm>
          <a:prstGeom prst="rect">
            <a:avLst/>
          </a:prstGeom>
        </p:spPr>
      </p:pic>
    </p:spTree>
    <p:extLst>
      <p:ext uri="{BB962C8B-B14F-4D97-AF65-F5344CB8AC3E}">
        <p14:creationId xmlns:p14="http://schemas.microsoft.com/office/powerpoint/2010/main" val="38310771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6" name="Picture 5"/>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31014503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6" name="Picture 5"/>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40307932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6" name="Picture 5"/>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35421963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1"/>
            <a:ext cx="10363200" cy="2571569"/>
          </a:xfrm>
        </p:spPr>
        <p:txBody>
          <a:bodyPr anchor="b" anchorCtr="0">
            <a:normAutofit/>
          </a:bodyPr>
          <a:lstStyle>
            <a:lvl1pPr algn="ctr">
              <a:defRPr sz="3300"/>
            </a:lvl1pPr>
          </a:lstStyle>
          <a:p>
            <a:r>
              <a:rPr lang="en-US" smtClean="0"/>
              <a:t>Click to edit Master title style</a:t>
            </a:r>
            <a:endParaRPr lang="en-US" dirty="0"/>
          </a:p>
        </p:txBody>
      </p:sp>
      <p:sp>
        <p:nvSpPr>
          <p:cNvPr id="3" name="Subtitle 2"/>
          <p:cNvSpPr>
            <a:spLocks noGrp="1"/>
          </p:cNvSpPr>
          <p:nvPr>
            <p:ph type="subTitle" idx="1"/>
          </p:nvPr>
        </p:nvSpPr>
        <p:spPr>
          <a:xfrm>
            <a:off x="1828800" y="3257376"/>
            <a:ext cx="8534400" cy="628831"/>
          </a:xfrm>
        </p:spPr>
        <p:txBody>
          <a:bodyPr>
            <a:normAutofit/>
          </a:bodyPr>
          <a:lstStyle>
            <a:lvl1pPr marL="0" indent="0" algn="ctr">
              <a:buNone/>
              <a:defRPr sz="2100">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064000" y="3886200"/>
            <a:ext cx="4064000" cy="365125"/>
          </a:xfrm>
        </p:spPr>
        <p:txBody>
          <a:bodyPr/>
          <a:lstStyle>
            <a:lvl1pPr algn="ctr">
              <a:defRPr sz="1800"/>
            </a:lvl1pPr>
          </a:lstStyle>
          <a:p>
            <a:fld id="{C7B933D3-084C-4BF9-A85D-50E4146B1311}" type="datetimeFigureOut">
              <a:rPr lang="en-US" smtClean="0"/>
              <a:t>6/26/16</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5268069"/>
            <a:ext cx="4040180" cy="1591964"/>
          </a:xfrm>
          <a:prstGeom prst="rect">
            <a:avLst/>
          </a:prstGeom>
        </p:spPr>
      </p:pic>
      <p:pic>
        <p:nvPicPr>
          <p:cNvPr id="8" name="Picture 7"/>
          <p:cNvPicPr>
            <a:picLocks noChangeAspect="1"/>
          </p:cNvPicPr>
          <p:nvPr userDrawn="1"/>
        </p:nvPicPr>
        <p:blipFill>
          <a:blip r:embed="rId3"/>
          <a:stretch>
            <a:fillRect/>
          </a:stretch>
        </p:blipFill>
        <p:spPr>
          <a:xfrm>
            <a:off x="10123564" y="4791597"/>
            <a:ext cx="2068436" cy="2068436"/>
          </a:xfrm>
          <a:prstGeom prst="rect">
            <a:avLst/>
          </a:prstGeom>
        </p:spPr>
      </p:pic>
    </p:spTree>
    <p:extLst>
      <p:ext uri="{BB962C8B-B14F-4D97-AF65-F5344CB8AC3E}">
        <p14:creationId xmlns:p14="http://schemas.microsoft.com/office/powerpoint/2010/main" val="41378539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6" name="Picture 5"/>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1978397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lvl1pPr algn="l">
              <a:defRPr sz="3600"/>
            </a:lvl1pPr>
          </a:lstStyle>
          <a:p>
            <a:r>
              <a:rPr lang="en-US" smtClean="0"/>
              <a:t>Click to edit Master title style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9" name="Picture 8"/>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13692177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0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smtClean="0"/>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6" name="Picture 5"/>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20221374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990600"/>
            <a:ext cx="5384800" cy="5227638"/>
          </a:xfrm>
        </p:spPr>
        <p:txBody>
          <a:bodyPr>
            <a:normAutofit/>
          </a:bodyPr>
          <a:lstStyle>
            <a:lvl1pPr>
              <a:defRPr sz="2400"/>
            </a:lvl1pPr>
            <a:lvl2pPr>
              <a:defRPr sz="2000"/>
            </a:lvl2pPr>
            <a:lvl3pPr>
              <a:defRPr sz="1800"/>
            </a:lvl3pPr>
            <a:lvl4pPr>
              <a:defRPr sz="1600"/>
            </a:lvl4pPr>
            <a:lvl5pPr>
              <a:defRPr sz="1400"/>
            </a:lvl5pPr>
            <a:lvl6pPr>
              <a:defRPr sz="1351"/>
            </a:lvl6pPr>
            <a:lvl7pPr>
              <a:defRPr sz="1351"/>
            </a:lvl7pPr>
            <a:lvl8pPr>
              <a:defRPr sz="1351"/>
            </a:lvl8pPr>
            <a:lvl9pPr>
              <a:defRPr sz="13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990600"/>
            <a:ext cx="5384800" cy="5227638"/>
          </a:xfrm>
        </p:spPr>
        <p:txBody>
          <a:bodyPr>
            <a:normAutofit/>
          </a:bodyPr>
          <a:lstStyle>
            <a:lvl1pPr>
              <a:defRPr sz="2400"/>
            </a:lvl1pPr>
            <a:lvl2pPr>
              <a:defRPr sz="2000"/>
            </a:lvl2pPr>
            <a:lvl3pPr>
              <a:defRPr sz="1800"/>
            </a:lvl3pPr>
            <a:lvl4pPr>
              <a:defRPr sz="1600"/>
            </a:lvl4pPr>
            <a:lvl5pPr>
              <a:defRPr sz="1400"/>
            </a:lvl5pPr>
            <a:lvl6pPr>
              <a:defRPr sz="1351"/>
            </a:lvl6pPr>
            <a:lvl7pPr>
              <a:defRPr sz="1351"/>
            </a:lvl7pPr>
            <a:lvl8pPr>
              <a:defRPr sz="1351"/>
            </a:lvl8pPr>
            <a:lvl9pPr>
              <a:defRPr sz="13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7" name="Picture 6"/>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8340460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990600"/>
            <a:ext cx="5386917" cy="639762"/>
          </a:xfrm>
        </p:spPr>
        <p:txBody>
          <a:bodyPr anchor="b">
            <a:norm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1630362"/>
            <a:ext cx="5386917" cy="4587876"/>
          </a:xfrm>
        </p:spPr>
        <p:txBody>
          <a:bodyPr>
            <a:normAutofit/>
          </a:bodyPr>
          <a:lstStyle>
            <a:lvl1pPr>
              <a:defRPr sz="2400"/>
            </a:lvl1pPr>
            <a:lvl2pPr>
              <a:defRPr sz="2000"/>
            </a:lvl2pPr>
            <a:lvl3pPr>
              <a:defRPr sz="1800"/>
            </a:lvl3pPr>
            <a:lvl4pPr>
              <a:defRPr sz="1600"/>
            </a:lvl4pPr>
            <a:lvl5pPr>
              <a:defRPr sz="14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72" y="990600"/>
            <a:ext cx="5389033" cy="639762"/>
          </a:xfrm>
        </p:spPr>
        <p:txBody>
          <a:bodyPr anchor="b">
            <a:normAutofit/>
          </a:bodyPr>
          <a:lstStyle>
            <a:lvl1pPr marL="0" indent="0">
              <a:buNone/>
              <a:defRPr sz="24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2" y="1630362"/>
            <a:ext cx="5389033" cy="4587876"/>
          </a:xfrm>
        </p:spPr>
        <p:txBody>
          <a:bodyPr>
            <a:normAutofit/>
          </a:bodyPr>
          <a:lstStyle>
            <a:lvl1pPr>
              <a:defRPr sz="2400"/>
            </a:lvl1pPr>
            <a:lvl2pPr>
              <a:defRPr sz="2000"/>
            </a:lvl2pPr>
            <a:lvl3pPr>
              <a:defRPr sz="1600"/>
            </a:lvl3pPr>
            <a:lvl4pPr>
              <a:defRPr sz="1600"/>
            </a:lvl4pPr>
            <a:lvl5pPr>
              <a:defRPr sz="14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9" name="Picture 8"/>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35276557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5" name="Picture 4"/>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1378902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4" name="Picture 3"/>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30131927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smtClean="0"/>
              <a:t>Click to edit Master text styles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7" name="Picture 6"/>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10609343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smtClean="0"/>
              <a:t>Click to edit Master text styles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5" y="6218242"/>
            <a:ext cx="1625217" cy="640111"/>
          </a:xfrm>
          <a:prstGeom prst="rect">
            <a:avLst/>
          </a:prstGeom>
        </p:spPr>
      </p:pic>
      <p:pic>
        <p:nvPicPr>
          <p:cNvPr id="7" name="Picture 6"/>
          <p:cNvPicPr>
            <a:picLocks noChangeAspect="1"/>
          </p:cNvPicPr>
          <p:nvPr userDrawn="1"/>
        </p:nvPicPr>
        <p:blipFill>
          <a:blip r:embed="rId3"/>
          <a:stretch>
            <a:fillRect/>
          </a:stretch>
        </p:blipFill>
        <p:spPr>
          <a:xfrm>
            <a:off x="10759292" y="5911680"/>
            <a:ext cx="946673" cy="946673"/>
          </a:xfrm>
          <a:prstGeom prst="rect">
            <a:avLst/>
          </a:prstGeom>
        </p:spPr>
      </p:pic>
    </p:spTree>
    <p:extLst>
      <p:ext uri="{BB962C8B-B14F-4D97-AF65-F5344CB8AC3E}">
        <p14:creationId xmlns:p14="http://schemas.microsoft.com/office/powerpoint/2010/main" val="16469137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639762"/>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066800"/>
            <a:ext cx="10972800" cy="51514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416682"/>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B933D3-084C-4BF9-A85D-50E4146B1311}" type="datetimeFigureOut">
              <a:rPr lang="en-US" smtClean="0"/>
              <a:t>6/26/16</a:t>
            </a:fld>
            <a:endParaRPr lang="en-US"/>
          </a:p>
        </p:txBody>
      </p:sp>
      <p:sp>
        <p:nvSpPr>
          <p:cNvPr id="5" name="Footer Placeholder 4"/>
          <p:cNvSpPr>
            <a:spLocks noGrp="1"/>
          </p:cNvSpPr>
          <p:nvPr>
            <p:ph type="ftr" sz="quarter" idx="3"/>
          </p:nvPr>
        </p:nvSpPr>
        <p:spPr>
          <a:xfrm>
            <a:off x="4165600" y="6416682"/>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416682"/>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F9B68-E431-4637-8FD7-B2CFFF0040C3}" type="slidenum">
              <a:rPr lang="en-US" smtClean="0"/>
              <a:t>‹#›</a:t>
            </a:fld>
            <a:endParaRPr lang="en-US"/>
          </a:p>
        </p:txBody>
      </p:sp>
    </p:spTree>
    <p:extLst>
      <p:ext uri="{BB962C8B-B14F-4D97-AF65-F5344CB8AC3E}">
        <p14:creationId xmlns:p14="http://schemas.microsoft.com/office/powerpoint/2010/main" val="314623945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iming>
    <p:tnLst>
      <p:par>
        <p:cTn id="1" dur="indefinite" restart="never" nodeType="tmRoot"/>
      </p:par>
    </p:tnLst>
  </p:timing>
  <p:txStyles>
    <p:titleStyle>
      <a:lvl1pPr algn="l" defTabSz="685783" rtl="0" eaLnBrk="1" latinLnBrk="0" hangingPunct="1">
        <a:spcBef>
          <a:spcPct val="0"/>
        </a:spcBef>
        <a:buNone/>
        <a:defRPr sz="3600" kern="1200">
          <a:solidFill>
            <a:srgbClr val="FFC000"/>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857229"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885904"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9" Type="http://schemas.openxmlformats.org/officeDocument/2006/relationships/image" Target="../media/image25.png"/><Relationship Id="rId20" Type="http://schemas.openxmlformats.org/officeDocument/2006/relationships/image" Target="../media/image36.png"/><Relationship Id="rId21" Type="http://schemas.openxmlformats.org/officeDocument/2006/relationships/image" Target="../media/image37.png"/><Relationship Id="rId22" Type="http://schemas.openxmlformats.org/officeDocument/2006/relationships/image" Target="../media/image38.png"/><Relationship Id="rId23" Type="http://schemas.openxmlformats.org/officeDocument/2006/relationships/image" Target="../media/image39.png"/><Relationship Id="rId24" Type="http://schemas.openxmlformats.org/officeDocument/2006/relationships/image" Target="../media/image40.png"/><Relationship Id="rId25" Type="http://schemas.openxmlformats.org/officeDocument/2006/relationships/image" Target="../media/image41.png"/><Relationship Id="rId26" Type="http://schemas.openxmlformats.org/officeDocument/2006/relationships/image" Target="../media/image42.png"/><Relationship Id="rId27" Type="http://schemas.openxmlformats.org/officeDocument/2006/relationships/image" Target="../media/image43.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9" Type="http://schemas.openxmlformats.org/officeDocument/2006/relationships/image" Target="../media/image25.png"/><Relationship Id="rId20" Type="http://schemas.openxmlformats.org/officeDocument/2006/relationships/image" Target="../media/image36.png"/><Relationship Id="rId21" Type="http://schemas.openxmlformats.org/officeDocument/2006/relationships/image" Target="../media/image37.png"/><Relationship Id="rId22" Type="http://schemas.openxmlformats.org/officeDocument/2006/relationships/image" Target="../media/image38.png"/><Relationship Id="rId23" Type="http://schemas.openxmlformats.org/officeDocument/2006/relationships/image" Target="../media/image39.png"/><Relationship Id="rId24" Type="http://schemas.openxmlformats.org/officeDocument/2006/relationships/image" Target="../media/image40.png"/><Relationship Id="rId25" Type="http://schemas.openxmlformats.org/officeDocument/2006/relationships/image" Target="../media/image41.png"/><Relationship Id="rId26" Type="http://schemas.openxmlformats.org/officeDocument/2006/relationships/image" Target="../media/image42.png"/><Relationship Id="rId27" Type="http://schemas.openxmlformats.org/officeDocument/2006/relationships/image" Target="../media/image43.png"/><Relationship Id="rId28" Type="http://schemas.openxmlformats.org/officeDocument/2006/relationships/image" Target="../media/image44.emf"/><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png"/><Relationship Id="rId7" Type="http://schemas.openxmlformats.org/officeDocument/2006/relationships/image" Target="../media/image14.jp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png"/><Relationship Id="rId7"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6763"/>
            <a:ext cx="10363200" cy="2571569"/>
          </a:xfrm>
        </p:spPr>
        <p:txBody>
          <a:bodyPr/>
          <a:lstStyle/>
          <a:p>
            <a:r>
              <a:rPr lang="en-US" dirty="0" smtClean="0"/>
              <a:t>ASP Vision: Optically Computing the First Layer of CNNs using Angle Sensitive Pixels</a:t>
            </a:r>
            <a:endParaRPr lang="en-US" dirty="0"/>
          </a:p>
        </p:txBody>
      </p:sp>
      <p:sp>
        <p:nvSpPr>
          <p:cNvPr id="3" name="Subtitle 2"/>
          <p:cNvSpPr>
            <a:spLocks noGrp="1"/>
          </p:cNvSpPr>
          <p:nvPr>
            <p:ph type="subTitle" idx="1"/>
          </p:nvPr>
        </p:nvSpPr>
        <p:spPr>
          <a:xfrm>
            <a:off x="4343068" y="6005404"/>
            <a:ext cx="4750467" cy="852595"/>
          </a:xfrm>
        </p:spPr>
        <p:txBody>
          <a:bodyPr>
            <a:normAutofit/>
          </a:bodyPr>
          <a:lstStyle/>
          <a:p>
            <a:r>
              <a:rPr lang="en-US" sz="3000" dirty="0" smtClean="0"/>
              <a:t>* = equal contribution</a:t>
            </a:r>
            <a:endParaRPr lang="en-US" sz="3000" dirty="0"/>
          </a:p>
        </p:txBody>
      </p:sp>
      <p:sp>
        <p:nvSpPr>
          <p:cNvPr id="4" name="Subtitle 2"/>
          <p:cNvSpPr txBox="1">
            <a:spLocks/>
          </p:cNvSpPr>
          <p:nvPr/>
        </p:nvSpPr>
        <p:spPr>
          <a:xfrm>
            <a:off x="711534" y="3137263"/>
            <a:ext cx="11184068" cy="1405511"/>
          </a:xfrm>
          <a:prstGeom prst="rect">
            <a:avLst/>
          </a:prstGeom>
        </p:spPr>
        <p:txBody>
          <a:bodyPr vert="horz" lIns="91440" tIns="45720" rIns="91440" bIns="45720" rtlCol="0">
            <a:normAutofit fontScale="92500"/>
          </a:bodyPr>
          <a:lstStyle>
            <a:lvl1pPr marL="0" indent="0" algn="ctr" defTabSz="685783"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342891" indent="0" algn="ctr" defTabSz="68578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2pPr>
            <a:lvl3pPr marL="685783" indent="0" algn="ctr" defTabSz="685783"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28674" indent="0" algn="ctr" defTabSz="685783"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4pPr>
            <a:lvl5pPr marL="1371566" indent="0" algn="ctr" defTabSz="68578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1714457" indent="0" algn="ctr" defTabSz="685783"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349" indent="0" algn="ctr" defTabSz="685783"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240" indent="0" algn="ctr" defTabSz="685783"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131" indent="0" algn="ctr" defTabSz="685783"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r>
              <a:rPr lang="en-US" dirty="0" err="1" smtClean="0"/>
              <a:t>Huaijin</a:t>
            </a:r>
            <a:r>
              <a:rPr lang="en-US" dirty="0" smtClean="0"/>
              <a:t> (George) Chen*, Suren Jayasuriya*, </a:t>
            </a:r>
            <a:r>
              <a:rPr lang="en-US" dirty="0" err="1" smtClean="0"/>
              <a:t>Jiyue</a:t>
            </a:r>
            <a:r>
              <a:rPr lang="en-US" dirty="0" smtClean="0"/>
              <a:t> Yang, Judy Stephen, </a:t>
            </a:r>
            <a:r>
              <a:rPr lang="en-US" dirty="0" err="1" smtClean="0"/>
              <a:t>Sriram</a:t>
            </a:r>
            <a:r>
              <a:rPr lang="en-US" dirty="0" smtClean="0"/>
              <a:t> </a:t>
            </a:r>
            <a:r>
              <a:rPr lang="en-US" dirty="0" err="1" smtClean="0"/>
              <a:t>Sivaramakrishnan</a:t>
            </a:r>
            <a:r>
              <a:rPr lang="en-US" dirty="0" smtClean="0"/>
              <a:t>, Ashok </a:t>
            </a:r>
            <a:r>
              <a:rPr lang="en-US" dirty="0" err="1" smtClean="0"/>
              <a:t>Veeraraghavan</a:t>
            </a:r>
            <a:r>
              <a:rPr lang="en-US" dirty="0" smtClean="0"/>
              <a:t>, Alyosha Molnar</a:t>
            </a:r>
            <a:endParaRPr lang="en-US" dirty="0"/>
          </a:p>
        </p:txBody>
      </p:sp>
      <p:sp>
        <p:nvSpPr>
          <p:cNvPr id="5" name="Subtitle 2"/>
          <p:cNvSpPr txBox="1">
            <a:spLocks/>
          </p:cNvSpPr>
          <p:nvPr/>
        </p:nvSpPr>
        <p:spPr>
          <a:xfrm>
            <a:off x="3742900" y="4542774"/>
            <a:ext cx="4750467" cy="852595"/>
          </a:xfrm>
          <a:prstGeom prst="rect">
            <a:avLst/>
          </a:prstGeom>
        </p:spPr>
        <p:txBody>
          <a:bodyPr vert="horz" lIns="91440" tIns="45720" rIns="91440" bIns="45720" rtlCol="0">
            <a:normAutofit/>
          </a:bodyPr>
          <a:lstStyle>
            <a:lvl1pPr marL="0" indent="0" algn="ctr" defTabSz="685783"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342891" indent="0" algn="ctr" defTabSz="685783"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2pPr>
            <a:lvl3pPr marL="685783" indent="0" algn="ctr" defTabSz="685783"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28674" indent="0" algn="ctr" defTabSz="685783"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4pPr>
            <a:lvl5pPr marL="1371566" indent="0" algn="ctr" defTabSz="685783"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1714457" indent="0" algn="ctr" defTabSz="685783"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349" indent="0" algn="ctr" defTabSz="685783"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240" indent="0" algn="ctr" defTabSz="685783"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131" indent="0" algn="ctr" defTabSz="685783"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r>
              <a:rPr lang="en-US" dirty="0" smtClean="0"/>
              <a:t>CVPR 2016, Las Vegas, USA</a:t>
            </a:r>
            <a:endParaRPr lang="en-US" dirty="0"/>
          </a:p>
        </p:txBody>
      </p:sp>
    </p:spTree>
    <p:extLst>
      <p:ext uri="{BB962C8B-B14F-4D97-AF65-F5344CB8AC3E}">
        <p14:creationId xmlns:p14="http://schemas.microsoft.com/office/powerpoint/2010/main" val="1918934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Optically Computing the First Layer of CNNs</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572601"/>
            <a:ext cx="5384799" cy="4063636"/>
          </a:xfrm>
          <a:prstGeom prst="rect">
            <a:avLst/>
          </a:prstGeom>
        </p:spPr>
      </p:pic>
      <p:sp>
        <p:nvSpPr>
          <p:cNvPr id="6" name="Text Placeholder 2"/>
          <p:cNvSpPr>
            <a:spLocks noGrp="1"/>
          </p:cNvSpPr>
          <p:nvPr>
            <p:ph sz="half" idx="2"/>
          </p:nvPr>
        </p:nvSpPr>
        <p:spPr>
          <a:xfrm>
            <a:off x="6197600" y="1304198"/>
            <a:ext cx="5384800" cy="5227638"/>
          </a:xfrm>
        </p:spPr>
        <p:txBody>
          <a:bodyPr anchor="ctr"/>
          <a:lstStyle/>
          <a:p>
            <a:r>
              <a:rPr lang="en-US" sz="2800" dirty="0" smtClean="0"/>
              <a:t>First </a:t>
            </a:r>
            <a:r>
              <a:rPr lang="en-US" sz="2800" dirty="0"/>
              <a:t>layer is application-independent and transferable </a:t>
            </a:r>
            <a:endParaRPr lang="en-US" sz="2800" dirty="0" smtClean="0"/>
          </a:p>
          <a:p>
            <a:endParaRPr lang="en-US" sz="2800" dirty="0"/>
          </a:p>
          <a:p>
            <a:r>
              <a:rPr lang="en-US" sz="2800" dirty="0" smtClean="0"/>
              <a:t>V1 neurons have been shown to perform sparse coding of natural edges </a:t>
            </a:r>
          </a:p>
          <a:p>
            <a:endParaRPr lang="en-US" sz="2800" dirty="0"/>
          </a:p>
          <a:p>
            <a:r>
              <a:rPr lang="en-US" sz="2800" dirty="0" smtClean="0"/>
              <a:t>ASP optical response = Gabor edge filters</a:t>
            </a:r>
          </a:p>
          <a:p>
            <a:pPr marL="0" indent="0">
              <a:buNone/>
            </a:pPr>
            <a:endParaRPr lang="en-US" dirty="0" smtClean="0"/>
          </a:p>
          <a:p>
            <a:endParaRPr lang="en-US" dirty="0"/>
          </a:p>
        </p:txBody>
      </p:sp>
      <p:sp>
        <p:nvSpPr>
          <p:cNvPr id="3" name="TextBox 2"/>
          <p:cNvSpPr txBox="1"/>
          <p:nvPr/>
        </p:nvSpPr>
        <p:spPr>
          <a:xfrm>
            <a:off x="2461526" y="6193564"/>
            <a:ext cx="6663366" cy="646331"/>
          </a:xfrm>
          <a:prstGeom prst="rect">
            <a:avLst/>
          </a:prstGeom>
          <a:noFill/>
        </p:spPr>
        <p:txBody>
          <a:bodyPr wrap="square" rtlCol="0">
            <a:spAutoFit/>
          </a:bodyPr>
          <a:lstStyle/>
          <a:p>
            <a:r>
              <a:rPr lang="en-US" dirty="0" smtClean="0"/>
              <a:t>[</a:t>
            </a:r>
            <a:r>
              <a:rPr lang="en-US" dirty="0" err="1" smtClean="0"/>
              <a:t>Yosinski</a:t>
            </a:r>
            <a:r>
              <a:rPr lang="en-US" dirty="0" smtClean="0"/>
              <a:t> et al NIPS 2014]</a:t>
            </a:r>
          </a:p>
          <a:p>
            <a:r>
              <a:rPr lang="en-US" dirty="0" smtClean="0"/>
              <a:t>[</a:t>
            </a:r>
            <a:r>
              <a:rPr lang="en-US" dirty="0" err="1" smtClean="0"/>
              <a:t>Olshausen</a:t>
            </a:r>
            <a:r>
              <a:rPr lang="en-US" dirty="0" smtClean="0"/>
              <a:t> and Field, Nature 1996]</a:t>
            </a:r>
          </a:p>
        </p:txBody>
      </p:sp>
    </p:spTree>
    <p:extLst>
      <p:ext uri="{BB962C8B-B14F-4D97-AF65-F5344CB8AC3E}">
        <p14:creationId xmlns:p14="http://schemas.microsoft.com/office/powerpoint/2010/main" val="1135565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Angle Sensitive Pixels (ASPs</a:t>
            </a:r>
            <a:r>
              <a:rPr lang="en-US" dirty="0" smtClean="0"/>
              <a:t>)</a:t>
            </a:r>
            <a:endParaRPr lang="en-US" dirty="0"/>
          </a:p>
        </p:txBody>
      </p:sp>
      <p:sp>
        <p:nvSpPr>
          <p:cNvPr id="6" name="Text Placeholder 2"/>
          <p:cNvSpPr>
            <a:spLocks noGrp="1"/>
          </p:cNvSpPr>
          <p:nvPr>
            <p:ph sz="half" idx="1"/>
          </p:nvPr>
        </p:nvSpPr>
        <p:spPr>
          <a:xfrm>
            <a:off x="377093" y="990600"/>
            <a:ext cx="4734101" cy="5227638"/>
          </a:xfrm>
        </p:spPr>
        <p:txBody>
          <a:bodyPr anchor="ctr">
            <a:normAutofit/>
          </a:bodyPr>
          <a:lstStyle/>
          <a:p>
            <a:r>
              <a:rPr lang="en-US" sz="2800" dirty="0" smtClean="0"/>
              <a:t>ASPs are CMOS image sensors that have two diffraction gratings over photodiodes</a:t>
            </a:r>
          </a:p>
          <a:p>
            <a:endParaRPr lang="en-US" sz="2800" dirty="0"/>
          </a:p>
          <a:p>
            <a:r>
              <a:rPr lang="en-US" sz="2800" dirty="0" smtClean="0"/>
              <a:t>They have been shown to capture  dimensions of the plenoptic function</a:t>
            </a:r>
            <a:endParaRPr lang="en-US" sz="2800" dirty="0"/>
          </a:p>
        </p:txBody>
      </p:sp>
      <p:grpSp>
        <p:nvGrpSpPr>
          <p:cNvPr id="599" name="Group 598"/>
          <p:cNvGrpSpPr/>
          <p:nvPr/>
        </p:nvGrpSpPr>
        <p:grpSpPr>
          <a:xfrm>
            <a:off x="5376921" y="3109979"/>
            <a:ext cx="2771900" cy="1814482"/>
            <a:chOff x="739833" y="336354"/>
            <a:chExt cx="5367256" cy="3383505"/>
          </a:xfrm>
        </p:grpSpPr>
        <p:sp>
          <p:nvSpPr>
            <p:cNvPr id="600" name="Rounded Rectangle 599"/>
            <p:cNvSpPr/>
            <p:nvPr/>
          </p:nvSpPr>
          <p:spPr>
            <a:xfrm>
              <a:off x="3319893" y="2654695"/>
              <a:ext cx="1756231" cy="548640"/>
            </a:xfrm>
            <a:prstGeom prst="roundRect">
              <a:avLst/>
            </a:prstGeom>
            <a:solidFill>
              <a:schemeClr val="bg2">
                <a:lumMod val="90000"/>
              </a:schemeClr>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50" dirty="0" smtClean="0">
                  <a:solidFill>
                    <a:schemeClr val="tx1"/>
                  </a:solidFill>
                  <a:latin typeface="Times" charset="0"/>
                  <a:ea typeface="Times" charset="0"/>
                  <a:cs typeface="Times" charset="0"/>
                </a:rPr>
                <a:t>B</a:t>
              </a:r>
              <a:endParaRPr lang="en-US" sz="900" dirty="0"/>
            </a:p>
          </p:txBody>
        </p:sp>
        <p:sp>
          <p:nvSpPr>
            <p:cNvPr id="601" name="Rounded Rectangle 600"/>
            <p:cNvSpPr/>
            <p:nvPr/>
          </p:nvSpPr>
          <p:spPr>
            <a:xfrm>
              <a:off x="1033153" y="2654695"/>
              <a:ext cx="1756231" cy="548640"/>
            </a:xfrm>
            <a:prstGeom prst="roundRect">
              <a:avLst/>
            </a:prstGeom>
            <a:solidFill>
              <a:schemeClr val="bg2">
                <a:lumMod val="90000"/>
              </a:schemeClr>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50" dirty="0" smtClean="0">
                  <a:solidFill>
                    <a:schemeClr val="tx1"/>
                  </a:solidFill>
                  <a:latin typeface="Times" charset="0"/>
                  <a:ea typeface="Times" charset="0"/>
                  <a:cs typeface="Times" charset="0"/>
                </a:rPr>
                <a:t>A</a:t>
              </a:r>
              <a:endParaRPr lang="en-US" sz="900" dirty="0">
                <a:solidFill>
                  <a:schemeClr val="tx1"/>
                </a:solidFill>
                <a:latin typeface="Times" charset="0"/>
                <a:ea typeface="Times" charset="0"/>
                <a:cs typeface="Times" charset="0"/>
              </a:endParaRPr>
            </a:p>
          </p:txBody>
        </p:sp>
        <p:sp>
          <p:nvSpPr>
            <p:cNvPr id="602" name="Cube 601"/>
            <p:cNvSpPr/>
            <p:nvPr/>
          </p:nvSpPr>
          <p:spPr>
            <a:xfrm>
              <a:off x="739833" y="798022"/>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03" name="Cube 602"/>
            <p:cNvSpPr/>
            <p:nvPr/>
          </p:nvSpPr>
          <p:spPr>
            <a:xfrm>
              <a:off x="1257993" y="798021"/>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04" name="Cube 603"/>
            <p:cNvSpPr/>
            <p:nvPr/>
          </p:nvSpPr>
          <p:spPr>
            <a:xfrm>
              <a:off x="1776153" y="798020"/>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05" name="Cube 604"/>
            <p:cNvSpPr/>
            <p:nvPr/>
          </p:nvSpPr>
          <p:spPr>
            <a:xfrm>
              <a:off x="2271224" y="798021"/>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06" name="Cube 605"/>
            <p:cNvSpPr/>
            <p:nvPr/>
          </p:nvSpPr>
          <p:spPr>
            <a:xfrm>
              <a:off x="2789384" y="798020"/>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07" name="Cube 606"/>
            <p:cNvSpPr/>
            <p:nvPr/>
          </p:nvSpPr>
          <p:spPr>
            <a:xfrm>
              <a:off x="3307544" y="798019"/>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08" name="Cube 607"/>
            <p:cNvSpPr/>
            <p:nvPr/>
          </p:nvSpPr>
          <p:spPr>
            <a:xfrm>
              <a:off x="3802615" y="798020"/>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09" name="Cube 608"/>
            <p:cNvSpPr/>
            <p:nvPr/>
          </p:nvSpPr>
          <p:spPr>
            <a:xfrm>
              <a:off x="4320775" y="798019"/>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10" name="Cube 609"/>
            <p:cNvSpPr/>
            <p:nvPr/>
          </p:nvSpPr>
          <p:spPr>
            <a:xfrm>
              <a:off x="4838935" y="798018"/>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11" name="Cube 610"/>
            <p:cNvSpPr/>
            <p:nvPr/>
          </p:nvSpPr>
          <p:spPr>
            <a:xfrm>
              <a:off x="5334006" y="798017"/>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12" name="Cube 611"/>
            <p:cNvSpPr/>
            <p:nvPr/>
          </p:nvSpPr>
          <p:spPr>
            <a:xfrm>
              <a:off x="739833" y="1489313"/>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13" name="Cube 612"/>
            <p:cNvSpPr/>
            <p:nvPr/>
          </p:nvSpPr>
          <p:spPr>
            <a:xfrm>
              <a:off x="1257993" y="1489312"/>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14" name="Cube 613"/>
            <p:cNvSpPr/>
            <p:nvPr/>
          </p:nvSpPr>
          <p:spPr>
            <a:xfrm>
              <a:off x="1776153" y="1489311"/>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15" name="Cube 614"/>
            <p:cNvSpPr/>
            <p:nvPr/>
          </p:nvSpPr>
          <p:spPr>
            <a:xfrm>
              <a:off x="2271224" y="1489312"/>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16" name="Cube 615"/>
            <p:cNvSpPr/>
            <p:nvPr/>
          </p:nvSpPr>
          <p:spPr>
            <a:xfrm>
              <a:off x="2789384" y="1489311"/>
              <a:ext cx="1013231"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cxnSp>
          <p:nvCxnSpPr>
            <p:cNvPr id="618" name="Straight Connector 617"/>
            <p:cNvCxnSpPr/>
            <p:nvPr/>
          </p:nvCxnSpPr>
          <p:spPr>
            <a:xfrm>
              <a:off x="1257993" y="1380713"/>
              <a:ext cx="0" cy="691291"/>
            </a:xfrm>
            <a:prstGeom prst="line">
              <a:avLst/>
            </a:prstGeom>
            <a:ln w="12700">
              <a:solidFill>
                <a:schemeClr val="tx1"/>
              </a:solidFill>
              <a:prstDash val="sysDash"/>
            </a:ln>
          </p:spPr>
          <p:style>
            <a:lnRef idx="3">
              <a:schemeClr val="dk1"/>
            </a:lnRef>
            <a:fillRef idx="0">
              <a:schemeClr val="dk1"/>
            </a:fillRef>
            <a:effectRef idx="2">
              <a:schemeClr val="dk1"/>
            </a:effectRef>
            <a:fontRef idx="minor">
              <a:schemeClr val="tx1"/>
            </a:fontRef>
          </p:style>
        </p:cxnSp>
        <p:sp>
          <p:nvSpPr>
            <p:cNvPr id="619" name="Cube 618"/>
            <p:cNvSpPr/>
            <p:nvPr/>
          </p:nvSpPr>
          <p:spPr>
            <a:xfrm>
              <a:off x="3547691" y="1506879"/>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20" name="Cube 619"/>
            <p:cNvSpPr/>
            <p:nvPr/>
          </p:nvSpPr>
          <p:spPr>
            <a:xfrm>
              <a:off x="4089086" y="1504263"/>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21" name="Cube 620"/>
            <p:cNvSpPr/>
            <p:nvPr/>
          </p:nvSpPr>
          <p:spPr>
            <a:xfrm>
              <a:off x="4598787" y="1489308"/>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22" name="Cube 621"/>
            <p:cNvSpPr/>
            <p:nvPr/>
          </p:nvSpPr>
          <p:spPr>
            <a:xfrm>
              <a:off x="5093858" y="1489307"/>
              <a:ext cx="773083" cy="661323"/>
            </a:xfrm>
            <a:prstGeom prst="cube">
              <a:avLst>
                <a:gd name="adj" fmla="val 76220"/>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cxnSp>
          <p:nvCxnSpPr>
            <p:cNvPr id="623" name="Straight Connector 622"/>
            <p:cNvCxnSpPr/>
            <p:nvPr/>
          </p:nvCxnSpPr>
          <p:spPr>
            <a:xfrm>
              <a:off x="4059955" y="1394467"/>
              <a:ext cx="17448" cy="706243"/>
            </a:xfrm>
            <a:prstGeom prst="line">
              <a:avLst/>
            </a:prstGeom>
            <a:ln w="12700">
              <a:solidFill>
                <a:schemeClr val="tx1"/>
              </a:solidFill>
              <a:prstDash val="sysDash"/>
            </a:ln>
          </p:spPr>
          <p:style>
            <a:lnRef idx="3">
              <a:schemeClr val="dk1"/>
            </a:lnRef>
            <a:fillRef idx="0">
              <a:schemeClr val="dk1"/>
            </a:fillRef>
            <a:effectRef idx="2">
              <a:schemeClr val="dk1"/>
            </a:effectRef>
            <a:fontRef idx="minor">
              <a:schemeClr val="tx1"/>
            </a:fontRef>
          </p:style>
        </p:cxnSp>
        <p:cxnSp>
          <p:nvCxnSpPr>
            <p:cNvPr id="624" name="Straight Connector 623"/>
            <p:cNvCxnSpPr/>
            <p:nvPr/>
          </p:nvCxnSpPr>
          <p:spPr>
            <a:xfrm>
              <a:off x="3802277" y="1369332"/>
              <a:ext cx="14098" cy="708859"/>
            </a:xfrm>
            <a:prstGeom prst="line">
              <a:avLst/>
            </a:prstGeom>
            <a:ln w="12700">
              <a:solidFill>
                <a:schemeClr val="tx1"/>
              </a:solidFill>
              <a:prstDash val="sysDash"/>
            </a:ln>
          </p:spPr>
          <p:style>
            <a:lnRef idx="3">
              <a:schemeClr val="dk1"/>
            </a:lnRef>
            <a:fillRef idx="0">
              <a:schemeClr val="dk1"/>
            </a:fillRef>
            <a:effectRef idx="2">
              <a:schemeClr val="dk1"/>
            </a:effectRef>
            <a:fontRef idx="minor">
              <a:schemeClr val="tx1"/>
            </a:fontRef>
          </p:style>
        </p:cxnSp>
        <p:sp>
          <p:nvSpPr>
            <p:cNvPr id="625" name="Parallelogram 624"/>
            <p:cNvSpPr/>
            <p:nvPr/>
          </p:nvSpPr>
          <p:spPr>
            <a:xfrm>
              <a:off x="1033153" y="2274125"/>
              <a:ext cx="2226624" cy="445324"/>
            </a:xfrm>
            <a:prstGeom prst="parallelogram">
              <a:avLst>
                <a:gd name="adj" fmla="val 95667"/>
              </a:avLst>
            </a:prstGeom>
            <a:solidFill>
              <a:schemeClr val="bg2"/>
            </a:solidFill>
            <a:ln w="12700">
              <a:solidFill>
                <a:schemeClr val="tx1"/>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626" name="Parallelogram 625"/>
            <p:cNvSpPr/>
            <p:nvPr/>
          </p:nvSpPr>
          <p:spPr>
            <a:xfrm>
              <a:off x="3319893" y="2261329"/>
              <a:ext cx="2226624" cy="445324"/>
            </a:xfrm>
            <a:prstGeom prst="parallelogram">
              <a:avLst>
                <a:gd name="adj" fmla="val 95667"/>
              </a:avLst>
            </a:prstGeom>
            <a:solidFill>
              <a:schemeClr val="bg2"/>
            </a:solidFill>
            <a:ln w="12700">
              <a:solidFill>
                <a:schemeClr val="tx1"/>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cxnSp>
          <p:nvCxnSpPr>
            <p:cNvPr id="627" name="Straight Connector 626"/>
            <p:cNvCxnSpPr/>
            <p:nvPr/>
          </p:nvCxnSpPr>
          <p:spPr>
            <a:xfrm flipH="1">
              <a:off x="745882" y="2293277"/>
              <a:ext cx="454309" cy="445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739833" y="2706653"/>
              <a:ext cx="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p:cNvCxnSpPr/>
            <p:nvPr/>
          </p:nvCxnSpPr>
          <p:spPr>
            <a:xfrm flipH="1">
              <a:off x="5314266" y="2274125"/>
              <a:ext cx="454309" cy="4453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p:cNvCxnSpPr/>
            <p:nvPr/>
          </p:nvCxnSpPr>
          <p:spPr>
            <a:xfrm flipH="1">
              <a:off x="739833" y="2706653"/>
              <a:ext cx="4594173" cy="127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1" name="TextBox 630"/>
            <p:cNvSpPr txBox="1"/>
            <p:nvPr/>
          </p:nvSpPr>
          <p:spPr>
            <a:xfrm>
              <a:off x="1505529" y="3203333"/>
              <a:ext cx="3062779" cy="516526"/>
            </a:xfrm>
            <a:prstGeom prst="rect">
              <a:avLst/>
            </a:prstGeom>
            <a:noFill/>
            <a:ln w="12700">
              <a:noFill/>
            </a:ln>
          </p:spPr>
          <p:txBody>
            <a:bodyPr wrap="square" rtlCol="0">
              <a:spAutoFit/>
            </a:bodyPr>
            <a:lstStyle/>
            <a:p>
              <a:pPr algn="ctr"/>
              <a:r>
                <a:rPr lang="en-US" sz="1200" dirty="0" smtClean="0">
                  <a:latin typeface="Times" charset="0"/>
                  <a:ea typeface="Times" charset="0"/>
                  <a:cs typeface="Times" charset="0"/>
                </a:rPr>
                <a:t>CMOS Active Area</a:t>
              </a:r>
              <a:endParaRPr lang="en-US" sz="1200" dirty="0">
                <a:latin typeface="Times" charset="0"/>
                <a:ea typeface="Times" charset="0"/>
                <a:cs typeface="Times" charset="0"/>
              </a:endParaRPr>
            </a:p>
          </p:txBody>
        </p:sp>
        <p:sp>
          <p:nvSpPr>
            <p:cNvPr id="632" name="TextBox 631"/>
            <p:cNvSpPr txBox="1"/>
            <p:nvPr/>
          </p:nvSpPr>
          <p:spPr>
            <a:xfrm>
              <a:off x="1764607" y="336354"/>
              <a:ext cx="3062779" cy="582852"/>
            </a:xfrm>
            <a:prstGeom prst="rect">
              <a:avLst/>
            </a:prstGeom>
            <a:noFill/>
            <a:ln w="12700">
              <a:noFill/>
            </a:ln>
          </p:spPr>
          <p:txBody>
            <a:bodyPr wrap="square" rtlCol="0">
              <a:spAutoFit/>
            </a:bodyPr>
            <a:lstStyle/>
            <a:p>
              <a:pPr algn="ctr"/>
              <a:r>
                <a:rPr lang="en-US" sz="1050" dirty="0" smtClean="0">
                  <a:latin typeface="Times" charset="0"/>
                  <a:ea typeface="Times" charset="0"/>
                  <a:cs typeface="Times" charset="0"/>
                </a:rPr>
                <a:t>Diffraction Gratings</a:t>
              </a:r>
              <a:endParaRPr lang="en-US" sz="1050" dirty="0">
                <a:latin typeface="Times" charset="0"/>
                <a:ea typeface="Times" charset="0"/>
                <a:cs typeface="Times" charset="0"/>
              </a:endParaRPr>
            </a:p>
          </p:txBody>
        </p:sp>
      </p:grpSp>
      <p:sp>
        <p:nvSpPr>
          <p:cNvPr id="692" name="Bent Arrow 691"/>
          <p:cNvSpPr/>
          <p:nvPr/>
        </p:nvSpPr>
        <p:spPr>
          <a:xfrm>
            <a:off x="6815946" y="1190692"/>
            <a:ext cx="924680" cy="1919287"/>
          </a:xfrm>
          <a:prstGeom prst="bentArrow">
            <a:avLst>
              <a:gd name="adj1" fmla="val 1823"/>
              <a:gd name="adj2" fmla="val 5686"/>
              <a:gd name="adj3" fmla="val 20365"/>
              <a:gd name="adj4" fmla="val 452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93" name="Picture 6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022" y="663564"/>
            <a:ext cx="3120744" cy="2274828"/>
          </a:xfrm>
          <a:prstGeom prst="rect">
            <a:avLst/>
          </a:prstGeom>
        </p:spPr>
      </p:pic>
      <p:pic>
        <p:nvPicPr>
          <p:cNvPr id="3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038" y="3485911"/>
            <a:ext cx="3399312" cy="895195"/>
          </a:xfrm>
          <a:prstGeom prst="rect">
            <a:avLst/>
          </a:prstGeom>
          <a:solidFill>
            <a:schemeClr val="bg1"/>
          </a:solidFill>
          <a:ln w="9525">
            <a:solidFill>
              <a:schemeClr val="bg1"/>
            </a:solidFill>
            <a:miter lim="800000"/>
            <a:headEnd/>
            <a:tailEnd/>
          </a:ln>
        </p:spPr>
      </p:pic>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5038" y="4710567"/>
            <a:ext cx="3399312" cy="89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9608002" y="3109979"/>
            <a:ext cx="2226348" cy="369332"/>
          </a:xfrm>
          <a:prstGeom prst="rect">
            <a:avLst/>
          </a:prstGeom>
          <a:noFill/>
        </p:spPr>
        <p:txBody>
          <a:bodyPr wrap="square" rtlCol="0">
            <a:spAutoFit/>
          </a:bodyPr>
          <a:lstStyle/>
          <a:p>
            <a:r>
              <a:rPr lang="en-US" dirty="0" smtClean="0"/>
              <a:t>0 degrees</a:t>
            </a:r>
            <a:endParaRPr lang="en-US" dirty="0"/>
          </a:p>
        </p:txBody>
      </p:sp>
      <p:sp>
        <p:nvSpPr>
          <p:cNvPr id="42" name="TextBox 41"/>
          <p:cNvSpPr txBox="1"/>
          <p:nvPr/>
        </p:nvSpPr>
        <p:spPr>
          <a:xfrm>
            <a:off x="9509670" y="4387968"/>
            <a:ext cx="2226348" cy="369332"/>
          </a:xfrm>
          <a:prstGeom prst="rect">
            <a:avLst/>
          </a:prstGeom>
          <a:noFill/>
        </p:spPr>
        <p:txBody>
          <a:bodyPr wrap="square" rtlCol="0">
            <a:spAutoFit/>
          </a:bodyPr>
          <a:lstStyle/>
          <a:p>
            <a:r>
              <a:rPr lang="en-US" dirty="0" smtClean="0"/>
              <a:t>10 degrees</a:t>
            </a:r>
            <a:endParaRPr lang="en-US" dirty="0"/>
          </a:p>
        </p:txBody>
      </p:sp>
      <p:sp>
        <p:nvSpPr>
          <p:cNvPr id="5" name="TextBox 4"/>
          <p:cNvSpPr txBox="1"/>
          <p:nvPr/>
        </p:nvSpPr>
        <p:spPr>
          <a:xfrm>
            <a:off x="2665346" y="6218238"/>
            <a:ext cx="7321864" cy="646331"/>
          </a:xfrm>
          <a:prstGeom prst="rect">
            <a:avLst/>
          </a:prstGeom>
          <a:noFill/>
        </p:spPr>
        <p:txBody>
          <a:bodyPr wrap="square" rtlCol="0">
            <a:spAutoFit/>
          </a:bodyPr>
          <a:lstStyle/>
          <a:p>
            <a:r>
              <a:rPr lang="en-US" dirty="0" smtClean="0"/>
              <a:t>[Wang and Molnar, JSSC 2012]</a:t>
            </a:r>
          </a:p>
          <a:p>
            <a:r>
              <a:rPr lang="en-US" dirty="0" smtClean="0"/>
              <a:t>[M. Hirsch et al., ICCP 2014]</a:t>
            </a:r>
            <a:endParaRPr lang="en-US" dirty="0"/>
          </a:p>
        </p:txBody>
      </p:sp>
    </p:spTree>
    <p:extLst>
      <p:ext uri="{BB962C8B-B14F-4D97-AF65-F5344CB8AC3E}">
        <p14:creationId xmlns:p14="http://schemas.microsoft.com/office/powerpoint/2010/main" val="3466565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66800"/>
            <a:ext cx="5536375" cy="5151438"/>
          </a:xfrm>
        </p:spPr>
        <p:txBody>
          <a:bodyPr>
            <a:normAutofit/>
          </a:bodyPr>
          <a:lstStyle/>
          <a:p>
            <a:r>
              <a:rPr lang="en-US" sz="2800" dirty="0" smtClean="0"/>
              <a:t>In particular, we leverage the optical impulse response of </a:t>
            </a:r>
            <a:r>
              <a:rPr lang="en-US" sz="2800" dirty="0" smtClean="0"/>
              <a:t>ASPs</a:t>
            </a:r>
            <a:endParaRPr lang="en-US" sz="2800" dirty="0" smtClean="0"/>
          </a:p>
          <a:p>
            <a:endParaRPr lang="en-US" sz="2800" dirty="0"/>
          </a:p>
          <a:p>
            <a:r>
              <a:rPr lang="en-US" sz="2800" dirty="0" smtClean="0"/>
              <a:t>Each ASP pixel is tiled across the array like a Bayer pattern</a:t>
            </a:r>
          </a:p>
          <a:p>
            <a:endParaRPr lang="en-US" sz="2800" dirty="0"/>
          </a:p>
        </p:txBody>
      </p:sp>
      <p:sp>
        <p:nvSpPr>
          <p:cNvPr id="3" name="Title 2"/>
          <p:cNvSpPr>
            <a:spLocks noGrp="1"/>
          </p:cNvSpPr>
          <p:nvPr>
            <p:ph type="title"/>
          </p:nvPr>
        </p:nvSpPr>
        <p:spPr/>
        <p:txBody>
          <a:bodyPr/>
          <a:lstStyle/>
          <a:p>
            <a:r>
              <a:rPr lang="en-US" dirty="0" smtClean="0"/>
              <a:t>Optical Edge Filtering using ASPs</a:t>
            </a:r>
            <a:endParaRPr lang="en-US" dirty="0"/>
          </a:p>
        </p:txBody>
      </p:sp>
      <p:grpSp>
        <p:nvGrpSpPr>
          <p:cNvPr id="143" name="Group 142"/>
          <p:cNvGrpSpPr/>
          <p:nvPr/>
        </p:nvGrpSpPr>
        <p:grpSpPr>
          <a:xfrm>
            <a:off x="6332733" y="730915"/>
            <a:ext cx="5813834" cy="3292172"/>
            <a:chOff x="6137000" y="448085"/>
            <a:chExt cx="5813834" cy="3292172"/>
          </a:xfrm>
        </p:grpSpPr>
        <p:sp>
          <p:nvSpPr>
            <p:cNvPr id="6" name="Oval 5"/>
            <p:cNvSpPr/>
            <p:nvPr/>
          </p:nvSpPr>
          <p:spPr>
            <a:xfrm>
              <a:off x="10429204" y="3051529"/>
              <a:ext cx="157413" cy="16345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latin typeface="Times New Roman" charset="0"/>
                <a:ea typeface="Times New Roman" charset="0"/>
                <a:cs typeface="Times New Roman" charset="0"/>
              </a:endParaRPr>
            </a:p>
          </p:txBody>
        </p:sp>
        <p:grpSp>
          <p:nvGrpSpPr>
            <p:cNvPr id="7" name="Group 96"/>
            <p:cNvGrpSpPr>
              <a:grpSpLocks/>
            </p:cNvGrpSpPr>
            <p:nvPr/>
          </p:nvGrpSpPr>
          <p:grpSpPr bwMode="auto">
            <a:xfrm>
              <a:off x="10232437" y="2847209"/>
              <a:ext cx="550945" cy="572096"/>
              <a:chOff x="4512" y="3127"/>
              <a:chExt cx="672" cy="672"/>
            </a:xfrm>
            <a:solidFill>
              <a:schemeClr val="accent6"/>
            </a:solidFill>
          </p:grpSpPr>
          <p:sp>
            <p:nvSpPr>
              <p:cNvPr id="131" name="Oval 130"/>
              <p:cNvSpPr>
                <a:spLocks noChangeArrowheads="1"/>
              </p:cNvSpPr>
              <p:nvPr/>
            </p:nvSpPr>
            <p:spPr bwMode="auto">
              <a:xfrm>
                <a:off x="4992" y="3359"/>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2" name="Oval 8"/>
              <p:cNvSpPr>
                <a:spLocks noChangeArrowheads="1"/>
              </p:cNvSpPr>
              <p:nvPr/>
            </p:nvSpPr>
            <p:spPr bwMode="auto">
              <a:xfrm>
                <a:off x="4752" y="3127"/>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3" name="Oval 9"/>
              <p:cNvSpPr>
                <a:spLocks noChangeArrowheads="1"/>
              </p:cNvSpPr>
              <p:nvPr/>
            </p:nvSpPr>
            <p:spPr bwMode="auto">
              <a:xfrm>
                <a:off x="4944" y="3175"/>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4" name="Oval 133"/>
              <p:cNvSpPr>
                <a:spLocks noChangeArrowheads="1"/>
              </p:cNvSpPr>
              <p:nvPr/>
            </p:nvSpPr>
            <p:spPr bwMode="auto">
              <a:xfrm>
                <a:off x="4512" y="3373"/>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5" name="Oval 134"/>
              <p:cNvSpPr>
                <a:spLocks noChangeArrowheads="1"/>
              </p:cNvSpPr>
              <p:nvPr/>
            </p:nvSpPr>
            <p:spPr bwMode="auto">
              <a:xfrm>
                <a:off x="4560" y="3181"/>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6" name="Oval 135"/>
              <p:cNvSpPr>
                <a:spLocks noChangeArrowheads="1"/>
              </p:cNvSpPr>
              <p:nvPr/>
            </p:nvSpPr>
            <p:spPr bwMode="auto">
              <a:xfrm>
                <a:off x="4752" y="3607"/>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7" name="Oval 136"/>
              <p:cNvSpPr>
                <a:spLocks noChangeArrowheads="1"/>
              </p:cNvSpPr>
              <p:nvPr/>
            </p:nvSpPr>
            <p:spPr bwMode="auto">
              <a:xfrm>
                <a:off x="4944" y="3551"/>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8" name="Oval 137"/>
              <p:cNvSpPr>
                <a:spLocks noChangeArrowheads="1"/>
              </p:cNvSpPr>
              <p:nvPr/>
            </p:nvSpPr>
            <p:spPr bwMode="auto">
              <a:xfrm>
                <a:off x="4560" y="3559"/>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grpSp>
        <p:grpSp>
          <p:nvGrpSpPr>
            <p:cNvPr id="8" name="Group 97"/>
            <p:cNvGrpSpPr>
              <a:grpSpLocks/>
            </p:cNvGrpSpPr>
            <p:nvPr/>
          </p:nvGrpSpPr>
          <p:grpSpPr bwMode="auto">
            <a:xfrm>
              <a:off x="10088962" y="2703333"/>
              <a:ext cx="836256" cy="858995"/>
              <a:chOff x="4337" y="2958"/>
              <a:chExt cx="1020" cy="1009"/>
            </a:xfrm>
            <a:solidFill>
              <a:schemeClr val="accent1"/>
            </a:solidFill>
          </p:grpSpPr>
          <p:sp>
            <p:nvSpPr>
              <p:cNvPr id="123" name="Oval 122"/>
              <p:cNvSpPr>
                <a:spLocks noChangeArrowheads="1"/>
              </p:cNvSpPr>
              <p:nvPr/>
            </p:nvSpPr>
            <p:spPr bwMode="auto">
              <a:xfrm>
                <a:off x="4916" y="2958"/>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4" name="Oval 123"/>
              <p:cNvSpPr>
                <a:spLocks noChangeArrowheads="1"/>
              </p:cNvSpPr>
              <p:nvPr/>
            </p:nvSpPr>
            <p:spPr bwMode="auto">
              <a:xfrm>
                <a:off x="5165" y="3199"/>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5" name="Oval 124"/>
              <p:cNvSpPr>
                <a:spLocks noChangeArrowheads="1"/>
              </p:cNvSpPr>
              <p:nvPr/>
            </p:nvSpPr>
            <p:spPr bwMode="auto">
              <a:xfrm>
                <a:off x="5165" y="3508"/>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6" name="Oval 125"/>
              <p:cNvSpPr>
                <a:spLocks noChangeArrowheads="1"/>
              </p:cNvSpPr>
              <p:nvPr/>
            </p:nvSpPr>
            <p:spPr bwMode="auto">
              <a:xfrm>
                <a:off x="4916" y="3775"/>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7" name="Oval 126"/>
              <p:cNvSpPr>
                <a:spLocks noChangeArrowheads="1"/>
              </p:cNvSpPr>
              <p:nvPr/>
            </p:nvSpPr>
            <p:spPr bwMode="auto">
              <a:xfrm>
                <a:off x="4585" y="3775"/>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8" name="Oval 127"/>
              <p:cNvSpPr>
                <a:spLocks noChangeArrowheads="1"/>
              </p:cNvSpPr>
              <p:nvPr/>
            </p:nvSpPr>
            <p:spPr bwMode="auto">
              <a:xfrm>
                <a:off x="4337" y="3527"/>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9" name="Oval 128"/>
              <p:cNvSpPr>
                <a:spLocks noChangeArrowheads="1"/>
              </p:cNvSpPr>
              <p:nvPr/>
            </p:nvSpPr>
            <p:spPr bwMode="auto">
              <a:xfrm>
                <a:off x="4337" y="3199"/>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0" name="Oval 129"/>
              <p:cNvSpPr>
                <a:spLocks noChangeArrowheads="1"/>
              </p:cNvSpPr>
              <p:nvPr/>
            </p:nvSpPr>
            <p:spPr bwMode="auto">
              <a:xfrm>
                <a:off x="4585" y="2958"/>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grpSp>
        <p:grpSp>
          <p:nvGrpSpPr>
            <p:cNvPr id="9" name="Group 98"/>
            <p:cNvGrpSpPr>
              <a:grpSpLocks/>
            </p:cNvGrpSpPr>
            <p:nvPr/>
          </p:nvGrpSpPr>
          <p:grpSpPr bwMode="auto">
            <a:xfrm>
              <a:off x="9956965" y="2561161"/>
              <a:ext cx="1101890" cy="1144192"/>
              <a:chOff x="4176" y="2791"/>
              <a:chExt cx="1344" cy="1344"/>
            </a:xfrm>
            <a:solidFill>
              <a:schemeClr val="accent2"/>
            </a:solidFill>
          </p:grpSpPr>
          <p:sp>
            <p:nvSpPr>
              <p:cNvPr id="115" name="Oval 114"/>
              <p:cNvSpPr>
                <a:spLocks noChangeArrowheads="1"/>
              </p:cNvSpPr>
              <p:nvPr/>
            </p:nvSpPr>
            <p:spPr bwMode="auto">
              <a:xfrm>
                <a:off x="4752" y="2791"/>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16" name="Oval 115"/>
              <p:cNvSpPr>
                <a:spLocks noChangeArrowheads="1"/>
              </p:cNvSpPr>
              <p:nvPr/>
            </p:nvSpPr>
            <p:spPr bwMode="auto">
              <a:xfrm>
                <a:off x="5328" y="3367"/>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17" name="Oval 116"/>
              <p:cNvSpPr>
                <a:spLocks noChangeArrowheads="1"/>
              </p:cNvSpPr>
              <p:nvPr/>
            </p:nvSpPr>
            <p:spPr bwMode="auto">
              <a:xfrm>
                <a:off x="5136" y="2983"/>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18" name="Oval 117"/>
              <p:cNvSpPr>
                <a:spLocks noChangeArrowheads="1"/>
              </p:cNvSpPr>
              <p:nvPr/>
            </p:nvSpPr>
            <p:spPr bwMode="auto">
              <a:xfrm>
                <a:off x="5136" y="3727"/>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19" name="Oval 118"/>
              <p:cNvSpPr>
                <a:spLocks noChangeArrowheads="1"/>
              </p:cNvSpPr>
              <p:nvPr/>
            </p:nvSpPr>
            <p:spPr bwMode="auto">
              <a:xfrm>
                <a:off x="4752" y="3943"/>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0" name="Oval 119"/>
              <p:cNvSpPr>
                <a:spLocks noChangeArrowheads="1"/>
              </p:cNvSpPr>
              <p:nvPr/>
            </p:nvSpPr>
            <p:spPr bwMode="auto">
              <a:xfrm>
                <a:off x="4368" y="3743"/>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1" name="Oval 120"/>
              <p:cNvSpPr>
                <a:spLocks noChangeArrowheads="1"/>
              </p:cNvSpPr>
              <p:nvPr/>
            </p:nvSpPr>
            <p:spPr bwMode="auto">
              <a:xfrm>
                <a:off x="4176" y="3360"/>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2" name="Oval 121"/>
              <p:cNvSpPr>
                <a:spLocks noChangeArrowheads="1"/>
              </p:cNvSpPr>
              <p:nvPr/>
            </p:nvSpPr>
            <p:spPr bwMode="auto">
              <a:xfrm>
                <a:off x="4368" y="2983"/>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grpSp>
        <p:cxnSp>
          <p:nvCxnSpPr>
            <p:cNvPr id="10" name="Straight Connector 9"/>
            <p:cNvCxnSpPr/>
            <p:nvPr/>
          </p:nvCxnSpPr>
          <p:spPr>
            <a:xfrm>
              <a:off x="9917612" y="3127297"/>
              <a:ext cx="118059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507910" y="2514337"/>
              <a:ext cx="0" cy="12259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Box 100"/>
            <p:cNvSpPr txBox="1">
              <a:spLocks noChangeArrowheads="1"/>
            </p:cNvSpPr>
            <p:nvPr/>
          </p:nvSpPr>
          <p:spPr bwMode="auto">
            <a:xfrm>
              <a:off x="10155091" y="2207246"/>
              <a:ext cx="87553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000" b="1" dirty="0" err="1">
                  <a:latin typeface="Times New Roman" charset="0"/>
                  <a:ea typeface="Times New Roman" charset="0"/>
                  <a:cs typeface="Times New Roman" charset="0"/>
                </a:rPr>
                <a:t>f</a:t>
              </a:r>
              <a:r>
                <a:rPr lang="en-US" sz="2000" b="1" baseline="-25000" dirty="0" err="1">
                  <a:latin typeface="Times New Roman" charset="0"/>
                  <a:ea typeface="Times New Roman" charset="0"/>
                  <a:cs typeface="Times New Roman" charset="0"/>
                </a:rPr>
                <a:t>y</a:t>
              </a:r>
              <a:endParaRPr lang="en-US" sz="2000" b="1" baseline="-25000" dirty="0">
                <a:latin typeface="Times New Roman" charset="0"/>
                <a:ea typeface="Times New Roman" charset="0"/>
                <a:cs typeface="Times New Roman" charset="0"/>
              </a:endParaRPr>
            </a:p>
          </p:txBody>
        </p:sp>
        <p:grpSp>
          <p:nvGrpSpPr>
            <p:cNvPr id="13" name="Group 99"/>
            <p:cNvGrpSpPr>
              <a:grpSpLocks/>
            </p:cNvGrpSpPr>
            <p:nvPr/>
          </p:nvGrpSpPr>
          <p:grpSpPr bwMode="auto">
            <a:xfrm>
              <a:off x="9207989" y="491197"/>
              <a:ext cx="1050986" cy="1558167"/>
              <a:chOff x="154" y="1736"/>
              <a:chExt cx="1573" cy="2379"/>
            </a:xfrm>
          </p:grpSpPr>
          <p:pic>
            <p:nvPicPr>
              <p:cNvPr id="10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5" y="3136"/>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5" y="2621"/>
                <a:ext cx="461"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65" y="3655"/>
                <a:ext cx="461"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8" y="3135"/>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0" name="Picture 1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8"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1" name="Picture 19"/>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64" y="2102"/>
                <a:ext cx="461"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 name="Picture 2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88" y="3655"/>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3" name="Picture 2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89" y="2102"/>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4" name="TextBox 4"/>
              <p:cNvSpPr txBox="1">
                <a:spLocks noChangeArrowheads="1"/>
              </p:cNvSpPr>
              <p:nvPr/>
            </p:nvSpPr>
            <p:spPr bwMode="auto">
              <a:xfrm>
                <a:off x="154" y="1736"/>
                <a:ext cx="1573" cy="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900" dirty="0">
                    <a:latin typeface="Times New Roman" charset="0"/>
                    <a:ea typeface="Times New Roman" charset="0"/>
                    <a:cs typeface="Times New Roman" charset="0"/>
                  </a:rPr>
                  <a:t>Low frequency</a:t>
                </a:r>
              </a:p>
            </p:txBody>
          </p:sp>
        </p:grpSp>
        <p:grpSp>
          <p:nvGrpSpPr>
            <p:cNvPr id="14" name="Group 102"/>
            <p:cNvGrpSpPr>
              <a:grpSpLocks/>
            </p:cNvGrpSpPr>
            <p:nvPr/>
          </p:nvGrpSpPr>
          <p:grpSpPr bwMode="auto">
            <a:xfrm>
              <a:off x="10084120" y="490972"/>
              <a:ext cx="1028206" cy="1570461"/>
              <a:chOff x="1487" y="1762"/>
              <a:chExt cx="1507" cy="2358"/>
            </a:xfrm>
          </p:grpSpPr>
          <p:pic>
            <p:nvPicPr>
              <p:cNvPr id="97"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555" y="3660"/>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8" name="Picture 5"/>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555" y="2102"/>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9" name="Picture 10"/>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131" y="3658"/>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0" name="Picture 12"/>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55" y="3136"/>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1" name="Picture 13"/>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555"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 name="Picture 14"/>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131" y="2102"/>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 name="Picture 16"/>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132"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4" name="Picture 20"/>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129" y="3139"/>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5" name="TextBox 35"/>
              <p:cNvSpPr txBox="1">
                <a:spLocks noChangeArrowheads="1"/>
              </p:cNvSpPr>
              <p:nvPr/>
            </p:nvSpPr>
            <p:spPr bwMode="auto">
              <a:xfrm>
                <a:off x="1487" y="1762"/>
                <a:ext cx="1507"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900" dirty="0">
                    <a:latin typeface="Times New Roman" charset="0"/>
                    <a:ea typeface="Times New Roman" charset="0"/>
                    <a:cs typeface="Times New Roman" charset="0"/>
                  </a:rPr>
                  <a:t>Mid frequency</a:t>
                </a:r>
              </a:p>
            </p:txBody>
          </p:sp>
        </p:grpSp>
        <p:grpSp>
          <p:nvGrpSpPr>
            <p:cNvPr id="15" name="Group 103"/>
            <p:cNvGrpSpPr>
              <a:grpSpLocks/>
            </p:cNvGrpSpPr>
            <p:nvPr/>
          </p:nvGrpSpPr>
          <p:grpSpPr bwMode="auto">
            <a:xfrm>
              <a:off x="10876716" y="493024"/>
              <a:ext cx="1074118" cy="1575708"/>
              <a:chOff x="2682" y="1765"/>
              <a:chExt cx="1657" cy="2355"/>
            </a:xfrm>
          </p:grpSpPr>
          <p:pic>
            <p:nvPicPr>
              <p:cNvPr id="88" name="Picture 6"/>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822" y="3139"/>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9" name="Picture 7"/>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2822" y="2102"/>
                <a:ext cx="461"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 name="Picture 8"/>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3399"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1" name="Picture 15"/>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3399" y="2102"/>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 name="Picture 18"/>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822" y="3658"/>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3" name="Picture 22"/>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3399" y="3139"/>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 name="Picture 24"/>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2822"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5" name="Picture 25"/>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399" y="3660"/>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6" name="TextBox 36"/>
              <p:cNvSpPr txBox="1">
                <a:spLocks noChangeArrowheads="1"/>
              </p:cNvSpPr>
              <p:nvPr/>
            </p:nvSpPr>
            <p:spPr bwMode="auto">
              <a:xfrm>
                <a:off x="2682" y="1765"/>
                <a:ext cx="1657"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900" dirty="0" smtClean="0">
                    <a:latin typeface="Times New Roman" charset="0"/>
                    <a:ea typeface="Times New Roman" charset="0"/>
                    <a:cs typeface="Times New Roman" charset="0"/>
                  </a:rPr>
                  <a:t>High frequency</a:t>
                </a:r>
                <a:endParaRPr lang="en-US" sz="1000" dirty="0">
                  <a:latin typeface="Times New Roman" charset="0"/>
                  <a:ea typeface="Times New Roman" charset="0"/>
                  <a:cs typeface="Times New Roman" charset="0"/>
                </a:endParaRPr>
              </a:p>
            </p:txBody>
          </p:sp>
        </p:grpSp>
        <p:sp>
          <p:nvSpPr>
            <p:cNvPr id="16" name="Rounded Rectangle 15"/>
            <p:cNvSpPr/>
            <p:nvPr/>
          </p:nvSpPr>
          <p:spPr>
            <a:xfrm>
              <a:off x="9239650" y="448606"/>
              <a:ext cx="815848" cy="1705595"/>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Times New Roman" charset="0"/>
                <a:ea typeface="Times New Roman" charset="0"/>
                <a:cs typeface="Times New Roman" charset="0"/>
              </a:endParaRPr>
            </a:p>
          </p:txBody>
        </p:sp>
        <p:sp>
          <p:nvSpPr>
            <p:cNvPr id="17" name="Rounded Rectangle 16"/>
            <p:cNvSpPr/>
            <p:nvPr/>
          </p:nvSpPr>
          <p:spPr>
            <a:xfrm>
              <a:off x="10072268" y="459020"/>
              <a:ext cx="810965" cy="1692889"/>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Times New Roman" charset="0"/>
                <a:ea typeface="Times New Roman" charset="0"/>
                <a:cs typeface="Times New Roman" charset="0"/>
              </a:endParaRPr>
            </a:p>
          </p:txBody>
        </p:sp>
        <p:sp>
          <p:nvSpPr>
            <p:cNvPr id="18" name="Rounded Rectangle 17"/>
            <p:cNvSpPr/>
            <p:nvPr/>
          </p:nvSpPr>
          <p:spPr>
            <a:xfrm>
              <a:off x="10895300" y="448085"/>
              <a:ext cx="837133" cy="1696903"/>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Times New Roman" charset="0"/>
                <a:ea typeface="Times New Roman" charset="0"/>
                <a:cs typeface="Times New Roman" charset="0"/>
              </a:endParaRPr>
            </a:p>
          </p:txBody>
        </p:sp>
        <p:sp>
          <p:nvSpPr>
            <p:cNvPr id="19" name="Text Box 100"/>
            <p:cNvSpPr txBox="1">
              <a:spLocks noChangeArrowheads="1"/>
            </p:cNvSpPr>
            <p:nvPr/>
          </p:nvSpPr>
          <p:spPr bwMode="auto">
            <a:xfrm>
              <a:off x="11148251" y="2968847"/>
              <a:ext cx="41311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000" b="1" dirty="0" err="1" smtClean="0">
                  <a:latin typeface="Times New Roman" charset="0"/>
                  <a:ea typeface="Times New Roman" charset="0"/>
                  <a:cs typeface="Times New Roman" charset="0"/>
                </a:rPr>
                <a:t>f</a:t>
              </a:r>
              <a:r>
                <a:rPr lang="en-US" sz="2000" b="1" baseline="-25000" dirty="0" err="1" smtClean="0">
                  <a:latin typeface="Times New Roman" charset="0"/>
                  <a:ea typeface="Times New Roman" charset="0"/>
                  <a:cs typeface="Times New Roman" charset="0"/>
                </a:rPr>
                <a:t>x</a:t>
              </a:r>
              <a:endParaRPr lang="en-US" sz="1600" b="1" baseline="-25000" dirty="0">
                <a:latin typeface="Times New Roman" charset="0"/>
                <a:ea typeface="Times New Roman" charset="0"/>
                <a:cs typeface="Times New Roman" charset="0"/>
              </a:endParaRPr>
            </a:p>
          </p:txBody>
        </p:sp>
        <p:grpSp>
          <p:nvGrpSpPr>
            <p:cNvPr id="20" name="Group 19"/>
            <p:cNvGrpSpPr/>
            <p:nvPr/>
          </p:nvGrpSpPr>
          <p:grpSpPr>
            <a:xfrm>
              <a:off x="6137000" y="493024"/>
              <a:ext cx="2601095" cy="1580550"/>
              <a:chOff x="892563" y="3423243"/>
              <a:chExt cx="4345362" cy="2851624"/>
            </a:xfrm>
          </p:grpSpPr>
          <p:pic>
            <p:nvPicPr>
              <p:cNvPr id="81" name="Picture 2"/>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534288" y="3988867"/>
                <a:ext cx="3697287"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2" name="Rectangle 81"/>
              <p:cNvSpPr/>
              <p:nvPr/>
            </p:nvSpPr>
            <p:spPr>
              <a:xfrm>
                <a:off x="1534288" y="3988867"/>
                <a:ext cx="3697287" cy="2286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latin typeface="Times New Roman" charset="0"/>
                  <a:ea typeface="Times New Roman" charset="0"/>
                  <a:cs typeface="Times New Roman" charset="0"/>
                </a:endParaRPr>
              </a:p>
            </p:txBody>
          </p:sp>
          <p:cxnSp>
            <p:nvCxnSpPr>
              <p:cNvPr id="83" name="Straight Arrow Connector 82"/>
              <p:cNvCxnSpPr/>
              <p:nvPr/>
            </p:nvCxnSpPr>
            <p:spPr>
              <a:xfrm>
                <a:off x="1442213" y="3988867"/>
                <a:ext cx="0" cy="2286000"/>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1510475" y="3896792"/>
                <a:ext cx="3727450" cy="0"/>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104"/>
              <p:cNvSpPr>
                <a:spLocks noChangeArrowheads="1"/>
              </p:cNvSpPr>
              <p:nvPr/>
            </p:nvSpPr>
            <p:spPr bwMode="auto">
              <a:xfrm>
                <a:off x="1576985" y="4024392"/>
                <a:ext cx="541338" cy="527676"/>
              </a:xfrm>
              <a:prstGeom prst="rect">
                <a:avLst/>
              </a:prstGeom>
              <a:noFill/>
              <a:ln w="254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86" name="TextBox 85"/>
              <p:cNvSpPr txBox="1"/>
              <p:nvPr/>
            </p:nvSpPr>
            <p:spPr>
              <a:xfrm>
                <a:off x="2767774" y="3423243"/>
                <a:ext cx="1230312" cy="499761"/>
              </a:xfrm>
              <a:prstGeom prst="rect">
                <a:avLst/>
              </a:prstGeom>
              <a:noFill/>
            </p:spPr>
            <p:txBody>
              <a:bodyPr wrap="square" rtlCol="0">
                <a:spAutoFit/>
              </a:bodyPr>
              <a:lstStyle/>
              <a:p>
                <a:r>
                  <a:rPr lang="en-US" sz="1200" dirty="0" smtClean="0">
                    <a:latin typeface="Times New Roman" charset="0"/>
                    <a:ea typeface="Times New Roman" charset="0"/>
                    <a:cs typeface="Times New Roman" charset="0"/>
                  </a:rPr>
                  <a:t>60µm</a:t>
                </a:r>
                <a:endParaRPr lang="en-US" sz="1050" dirty="0">
                  <a:latin typeface="Times New Roman" charset="0"/>
                  <a:ea typeface="Times New Roman" charset="0"/>
                  <a:cs typeface="Times New Roman" charset="0"/>
                </a:endParaRPr>
              </a:p>
            </p:txBody>
          </p:sp>
          <p:sp>
            <p:nvSpPr>
              <p:cNvPr id="87" name="TextBox 86"/>
              <p:cNvSpPr txBox="1"/>
              <p:nvPr/>
            </p:nvSpPr>
            <p:spPr>
              <a:xfrm rot="16200000">
                <a:off x="534491" y="4824040"/>
                <a:ext cx="1230313" cy="514169"/>
              </a:xfrm>
              <a:prstGeom prst="rect">
                <a:avLst/>
              </a:prstGeom>
              <a:noFill/>
            </p:spPr>
            <p:txBody>
              <a:bodyPr wrap="square" rtlCol="0">
                <a:spAutoFit/>
              </a:bodyPr>
              <a:lstStyle/>
              <a:p>
                <a:pPr algn="ctr"/>
                <a:r>
                  <a:rPr lang="en-US" sz="1400" dirty="0" smtClean="0">
                    <a:latin typeface="Times New Roman" charset="0"/>
                    <a:ea typeface="Times New Roman" charset="0"/>
                    <a:cs typeface="Times New Roman" charset="0"/>
                  </a:rPr>
                  <a:t>40µm</a:t>
                </a:r>
                <a:endParaRPr lang="en-US" sz="1400" dirty="0">
                  <a:latin typeface="Times New Roman" charset="0"/>
                  <a:ea typeface="Times New Roman" charset="0"/>
                  <a:cs typeface="Times New Roman" charset="0"/>
                </a:endParaRPr>
              </a:p>
            </p:txBody>
          </p:sp>
        </p:grpSp>
        <p:cxnSp>
          <p:nvCxnSpPr>
            <p:cNvPr id="21" name="Curved Connector 20"/>
            <p:cNvCxnSpPr>
              <a:stCxn id="16" idx="0"/>
              <a:endCxn id="112" idx="2"/>
            </p:cNvCxnSpPr>
            <p:nvPr/>
          </p:nvCxnSpPr>
          <p:spPr>
            <a:xfrm rot="5400000" flipH="1" flipV="1">
              <a:off x="10778487" y="2189238"/>
              <a:ext cx="579629" cy="491131"/>
            </a:xfrm>
            <a:prstGeom prst="curved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16200000" flipV="1">
              <a:off x="10281793" y="2328714"/>
              <a:ext cx="551424" cy="164616"/>
            </a:xfrm>
            <a:prstGeom prst="curvedConnector3">
              <a:avLst>
                <a:gd name="adj1" fmla="val 82694"/>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34" idx="1"/>
              <a:endCxn id="16" idx="2"/>
            </p:cNvCxnSpPr>
            <p:nvPr/>
          </p:nvCxnSpPr>
          <p:spPr>
            <a:xfrm rot="16200000" flipV="1">
              <a:off x="9488345" y="2313430"/>
              <a:ext cx="926374" cy="607916"/>
            </a:xfrm>
            <a:prstGeom prst="curved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104"/>
            <p:cNvSpPr>
              <a:spLocks noChangeArrowheads="1"/>
            </p:cNvSpPr>
            <p:nvPr/>
          </p:nvSpPr>
          <p:spPr bwMode="auto">
            <a:xfrm>
              <a:off x="6544721" y="1138381"/>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26" name="Rectangle 104"/>
            <p:cNvSpPr>
              <a:spLocks noChangeArrowheads="1"/>
            </p:cNvSpPr>
            <p:nvPr/>
          </p:nvSpPr>
          <p:spPr bwMode="auto">
            <a:xfrm>
              <a:off x="6908560" y="825849"/>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27" name="Rectangle 104"/>
            <p:cNvSpPr>
              <a:spLocks noChangeArrowheads="1"/>
            </p:cNvSpPr>
            <p:nvPr/>
          </p:nvSpPr>
          <p:spPr bwMode="auto">
            <a:xfrm>
              <a:off x="6908560" y="1137640"/>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28" name="Rectangle 104"/>
            <p:cNvSpPr>
              <a:spLocks noChangeArrowheads="1"/>
            </p:cNvSpPr>
            <p:nvPr/>
          </p:nvSpPr>
          <p:spPr bwMode="auto">
            <a:xfrm>
              <a:off x="7278653" y="825849"/>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29" name="Rectangle 104"/>
            <p:cNvSpPr>
              <a:spLocks noChangeArrowheads="1"/>
            </p:cNvSpPr>
            <p:nvPr/>
          </p:nvSpPr>
          <p:spPr bwMode="auto">
            <a:xfrm>
              <a:off x="7278653" y="1137640"/>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0" name="Rectangle 104"/>
            <p:cNvSpPr>
              <a:spLocks noChangeArrowheads="1"/>
            </p:cNvSpPr>
            <p:nvPr/>
          </p:nvSpPr>
          <p:spPr bwMode="auto">
            <a:xfrm>
              <a:off x="6908560" y="1449431"/>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1" name="Rectangle 104"/>
            <p:cNvSpPr>
              <a:spLocks noChangeArrowheads="1"/>
            </p:cNvSpPr>
            <p:nvPr/>
          </p:nvSpPr>
          <p:spPr bwMode="auto">
            <a:xfrm>
              <a:off x="6908560" y="1761223"/>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2" name="Rectangle 104"/>
            <p:cNvSpPr>
              <a:spLocks noChangeArrowheads="1"/>
            </p:cNvSpPr>
            <p:nvPr/>
          </p:nvSpPr>
          <p:spPr bwMode="auto">
            <a:xfrm>
              <a:off x="7278653" y="1449431"/>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3" name="Rectangle 104"/>
            <p:cNvSpPr>
              <a:spLocks noChangeArrowheads="1"/>
            </p:cNvSpPr>
            <p:nvPr/>
          </p:nvSpPr>
          <p:spPr bwMode="auto">
            <a:xfrm>
              <a:off x="7278653" y="1761223"/>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4" name="Rectangle 104"/>
            <p:cNvSpPr>
              <a:spLocks noChangeArrowheads="1"/>
            </p:cNvSpPr>
            <p:nvPr/>
          </p:nvSpPr>
          <p:spPr bwMode="auto">
            <a:xfrm>
              <a:off x="7642867" y="825849"/>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5" name="Rectangle 104"/>
            <p:cNvSpPr>
              <a:spLocks noChangeArrowheads="1"/>
            </p:cNvSpPr>
            <p:nvPr/>
          </p:nvSpPr>
          <p:spPr bwMode="auto">
            <a:xfrm>
              <a:off x="7642867" y="1137640"/>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6" name="Rectangle 104"/>
            <p:cNvSpPr>
              <a:spLocks noChangeArrowheads="1"/>
            </p:cNvSpPr>
            <p:nvPr/>
          </p:nvSpPr>
          <p:spPr bwMode="auto">
            <a:xfrm>
              <a:off x="8012959" y="825849"/>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7" name="Rectangle 104"/>
            <p:cNvSpPr>
              <a:spLocks noChangeArrowheads="1"/>
            </p:cNvSpPr>
            <p:nvPr/>
          </p:nvSpPr>
          <p:spPr bwMode="auto">
            <a:xfrm>
              <a:off x="8012959" y="1137640"/>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8" name="Rectangle 104"/>
            <p:cNvSpPr>
              <a:spLocks noChangeArrowheads="1"/>
            </p:cNvSpPr>
            <p:nvPr/>
          </p:nvSpPr>
          <p:spPr bwMode="auto">
            <a:xfrm>
              <a:off x="7642867" y="1449431"/>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9" name="Rectangle 104"/>
            <p:cNvSpPr>
              <a:spLocks noChangeArrowheads="1"/>
            </p:cNvSpPr>
            <p:nvPr/>
          </p:nvSpPr>
          <p:spPr bwMode="auto">
            <a:xfrm>
              <a:off x="7642867" y="1761223"/>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0" name="Rectangle 104"/>
            <p:cNvSpPr>
              <a:spLocks noChangeArrowheads="1"/>
            </p:cNvSpPr>
            <p:nvPr/>
          </p:nvSpPr>
          <p:spPr bwMode="auto">
            <a:xfrm>
              <a:off x="8012959" y="1449431"/>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1" name="Rectangle 104"/>
            <p:cNvSpPr>
              <a:spLocks noChangeArrowheads="1"/>
            </p:cNvSpPr>
            <p:nvPr/>
          </p:nvSpPr>
          <p:spPr bwMode="auto">
            <a:xfrm>
              <a:off x="8012959" y="1761223"/>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2" name="Rectangle 104"/>
            <p:cNvSpPr>
              <a:spLocks noChangeArrowheads="1"/>
            </p:cNvSpPr>
            <p:nvPr/>
          </p:nvSpPr>
          <p:spPr bwMode="auto">
            <a:xfrm>
              <a:off x="8385825" y="825849"/>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3" name="Rectangle 104"/>
            <p:cNvSpPr>
              <a:spLocks noChangeArrowheads="1"/>
            </p:cNvSpPr>
            <p:nvPr/>
          </p:nvSpPr>
          <p:spPr bwMode="auto">
            <a:xfrm>
              <a:off x="8385825" y="1137640"/>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4" name="Rectangle 104"/>
            <p:cNvSpPr>
              <a:spLocks noChangeArrowheads="1"/>
            </p:cNvSpPr>
            <p:nvPr/>
          </p:nvSpPr>
          <p:spPr bwMode="auto">
            <a:xfrm>
              <a:off x="8385825" y="1449431"/>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5" name="Rectangle 104"/>
            <p:cNvSpPr>
              <a:spLocks noChangeArrowheads="1"/>
            </p:cNvSpPr>
            <p:nvPr/>
          </p:nvSpPr>
          <p:spPr bwMode="auto">
            <a:xfrm>
              <a:off x="8385825" y="1761223"/>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6" name="Rectangle 104"/>
            <p:cNvSpPr>
              <a:spLocks noChangeArrowheads="1"/>
            </p:cNvSpPr>
            <p:nvPr/>
          </p:nvSpPr>
          <p:spPr bwMode="auto">
            <a:xfrm>
              <a:off x="6545167" y="1452018"/>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7" name="Rectangle 104"/>
            <p:cNvSpPr>
              <a:spLocks noChangeArrowheads="1"/>
            </p:cNvSpPr>
            <p:nvPr/>
          </p:nvSpPr>
          <p:spPr bwMode="auto">
            <a:xfrm>
              <a:off x="6545167" y="1763809"/>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cxnSp>
          <p:nvCxnSpPr>
            <p:cNvPr id="48" name="Straight Arrow Connector 47"/>
            <p:cNvCxnSpPr/>
            <p:nvPr/>
          </p:nvCxnSpPr>
          <p:spPr>
            <a:xfrm>
              <a:off x="8778569" y="1370110"/>
              <a:ext cx="461081" cy="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grpSp>
      <p:sp>
        <p:nvSpPr>
          <p:cNvPr id="4" name="Rectangle 3"/>
          <p:cNvSpPr/>
          <p:nvPr/>
        </p:nvSpPr>
        <p:spPr>
          <a:xfrm>
            <a:off x="2625508" y="6468008"/>
            <a:ext cx="5606184" cy="369332"/>
          </a:xfrm>
          <a:prstGeom prst="rect">
            <a:avLst/>
          </a:prstGeom>
        </p:spPr>
        <p:txBody>
          <a:bodyPr wrap="none">
            <a:spAutoFit/>
          </a:bodyPr>
          <a:lstStyle/>
          <a:p>
            <a:r>
              <a:rPr lang="en-US" dirty="0" smtClean="0"/>
              <a:t>[A. Wang, S. </a:t>
            </a:r>
            <a:r>
              <a:rPr lang="en-US" dirty="0" err="1" smtClean="0"/>
              <a:t>Sivaramakrishnan</a:t>
            </a:r>
            <a:r>
              <a:rPr lang="en-US" dirty="0" smtClean="0"/>
              <a:t>, </a:t>
            </a:r>
            <a:r>
              <a:rPr lang="en-US" dirty="0"/>
              <a:t>and </a:t>
            </a:r>
            <a:r>
              <a:rPr lang="en-US" dirty="0" smtClean="0"/>
              <a:t>A. Molnar, CICC </a:t>
            </a:r>
            <a:r>
              <a:rPr lang="en-US" dirty="0"/>
              <a:t>2012]</a:t>
            </a:r>
          </a:p>
        </p:txBody>
      </p:sp>
    </p:spTree>
    <p:extLst>
      <p:ext uri="{BB962C8B-B14F-4D97-AF65-F5344CB8AC3E}">
        <p14:creationId xmlns:p14="http://schemas.microsoft.com/office/powerpoint/2010/main" val="20009054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66800"/>
            <a:ext cx="5536375" cy="5151438"/>
          </a:xfrm>
        </p:spPr>
        <p:txBody>
          <a:bodyPr>
            <a:normAutofit/>
          </a:bodyPr>
          <a:lstStyle/>
          <a:p>
            <a:r>
              <a:rPr lang="en-US" sz="2800" dirty="0" smtClean="0"/>
              <a:t>In particular, we leverage the optical impulse response of </a:t>
            </a:r>
            <a:r>
              <a:rPr lang="en-US" sz="2800" dirty="0" smtClean="0"/>
              <a:t>ASPs</a:t>
            </a:r>
          </a:p>
          <a:p>
            <a:endParaRPr lang="en-US" sz="2800" dirty="0"/>
          </a:p>
          <a:p>
            <a:r>
              <a:rPr lang="en-US" sz="2800" dirty="0" smtClean="0"/>
              <a:t>Each ASP pixel is tiled across the array like a Bayer pattern</a:t>
            </a:r>
          </a:p>
          <a:p>
            <a:endParaRPr lang="en-US" sz="2800" dirty="0"/>
          </a:p>
          <a:p>
            <a:r>
              <a:rPr lang="en-US" sz="2800" dirty="0" smtClean="0"/>
              <a:t>The sub-image for each pixel = optical convolution of scene with edge filter</a:t>
            </a:r>
            <a:endParaRPr lang="en-US" sz="2800" dirty="0"/>
          </a:p>
        </p:txBody>
      </p:sp>
      <p:sp>
        <p:nvSpPr>
          <p:cNvPr id="3" name="Title 2"/>
          <p:cNvSpPr>
            <a:spLocks noGrp="1"/>
          </p:cNvSpPr>
          <p:nvPr>
            <p:ph type="title"/>
          </p:nvPr>
        </p:nvSpPr>
        <p:spPr/>
        <p:txBody>
          <a:bodyPr/>
          <a:lstStyle/>
          <a:p>
            <a:r>
              <a:rPr lang="en-US" dirty="0" smtClean="0"/>
              <a:t>Optical Edge Filtering using ASPs</a:t>
            </a:r>
            <a:endParaRPr lang="en-US" dirty="0"/>
          </a:p>
        </p:txBody>
      </p:sp>
      <p:grpSp>
        <p:nvGrpSpPr>
          <p:cNvPr id="143" name="Group 142"/>
          <p:cNvGrpSpPr/>
          <p:nvPr/>
        </p:nvGrpSpPr>
        <p:grpSpPr>
          <a:xfrm>
            <a:off x="6332733" y="730915"/>
            <a:ext cx="5813834" cy="3292172"/>
            <a:chOff x="6137000" y="448085"/>
            <a:chExt cx="5813834" cy="3292172"/>
          </a:xfrm>
        </p:grpSpPr>
        <p:sp>
          <p:nvSpPr>
            <p:cNvPr id="6" name="Oval 5"/>
            <p:cNvSpPr/>
            <p:nvPr/>
          </p:nvSpPr>
          <p:spPr>
            <a:xfrm>
              <a:off x="10429204" y="3051529"/>
              <a:ext cx="157413" cy="16345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latin typeface="Times New Roman" charset="0"/>
                <a:ea typeface="Times New Roman" charset="0"/>
                <a:cs typeface="Times New Roman" charset="0"/>
              </a:endParaRPr>
            </a:p>
          </p:txBody>
        </p:sp>
        <p:grpSp>
          <p:nvGrpSpPr>
            <p:cNvPr id="7" name="Group 96"/>
            <p:cNvGrpSpPr>
              <a:grpSpLocks/>
            </p:cNvGrpSpPr>
            <p:nvPr/>
          </p:nvGrpSpPr>
          <p:grpSpPr bwMode="auto">
            <a:xfrm>
              <a:off x="10232437" y="2847209"/>
              <a:ext cx="550945" cy="572096"/>
              <a:chOff x="4512" y="3127"/>
              <a:chExt cx="672" cy="672"/>
            </a:xfrm>
            <a:solidFill>
              <a:schemeClr val="accent6"/>
            </a:solidFill>
          </p:grpSpPr>
          <p:sp>
            <p:nvSpPr>
              <p:cNvPr id="131" name="Oval 130"/>
              <p:cNvSpPr>
                <a:spLocks noChangeArrowheads="1"/>
              </p:cNvSpPr>
              <p:nvPr/>
            </p:nvSpPr>
            <p:spPr bwMode="auto">
              <a:xfrm>
                <a:off x="4992" y="3359"/>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2" name="Oval 8"/>
              <p:cNvSpPr>
                <a:spLocks noChangeArrowheads="1"/>
              </p:cNvSpPr>
              <p:nvPr/>
            </p:nvSpPr>
            <p:spPr bwMode="auto">
              <a:xfrm>
                <a:off x="4752" y="3127"/>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3" name="Oval 9"/>
              <p:cNvSpPr>
                <a:spLocks noChangeArrowheads="1"/>
              </p:cNvSpPr>
              <p:nvPr/>
            </p:nvSpPr>
            <p:spPr bwMode="auto">
              <a:xfrm>
                <a:off x="4944" y="3175"/>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4" name="Oval 133"/>
              <p:cNvSpPr>
                <a:spLocks noChangeArrowheads="1"/>
              </p:cNvSpPr>
              <p:nvPr/>
            </p:nvSpPr>
            <p:spPr bwMode="auto">
              <a:xfrm>
                <a:off x="4512" y="3373"/>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5" name="Oval 134"/>
              <p:cNvSpPr>
                <a:spLocks noChangeArrowheads="1"/>
              </p:cNvSpPr>
              <p:nvPr/>
            </p:nvSpPr>
            <p:spPr bwMode="auto">
              <a:xfrm>
                <a:off x="4560" y="3181"/>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6" name="Oval 135"/>
              <p:cNvSpPr>
                <a:spLocks noChangeArrowheads="1"/>
              </p:cNvSpPr>
              <p:nvPr/>
            </p:nvSpPr>
            <p:spPr bwMode="auto">
              <a:xfrm>
                <a:off x="4752" y="3607"/>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7" name="Oval 136"/>
              <p:cNvSpPr>
                <a:spLocks noChangeArrowheads="1"/>
              </p:cNvSpPr>
              <p:nvPr/>
            </p:nvSpPr>
            <p:spPr bwMode="auto">
              <a:xfrm>
                <a:off x="4944" y="3551"/>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8" name="Oval 137"/>
              <p:cNvSpPr>
                <a:spLocks noChangeArrowheads="1"/>
              </p:cNvSpPr>
              <p:nvPr/>
            </p:nvSpPr>
            <p:spPr bwMode="auto">
              <a:xfrm>
                <a:off x="4560" y="3559"/>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grpSp>
        <p:grpSp>
          <p:nvGrpSpPr>
            <p:cNvPr id="8" name="Group 97"/>
            <p:cNvGrpSpPr>
              <a:grpSpLocks/>
            </p:cNvGrpSpPr>
            <p:nvPr/>
          </p:nvGrpSpPr>
          <p:grpSpPr bwMode="auto">
            <a:xfrm>
              <a:off x="10088962" y="2703333"/>
              <a:ext cx="836256" cy="858995"/>
              <a:chOff x="4337" y="2958"/>
              <a:chExt cx="1020" cy="1009"/>
            </a:xfrm>
            <a:solidFill>
              <a:schemeClr val="accent1"/>
            </a:solidFill>
          </p:grpSpPr>
          <p:sp>
            <p:nvSpPr>
              <p:cNvPr id="123" name="Oval 122"/>
              <p:cNvSpPr>
                <a:spLocks noChangeArrowheads="1"/>
              </p:cNvSpPr>
              <p:nvPr/>
            </p:nvSpPr>
            <p:spPr bwMode="auto">
              <a:xfrm>
                <a:off x="4916" y="2958"/>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4" name="Oval 123"/>
              <p:cNvSpPr>
                <a:spLocks noChangeArrowheads="1"/>
              </p:cNvSpPr>
              <p:nvPr/>
            </p:nvSpPr>
            <p:spPr bwMode="auto">
              <a:xfrm>
                <a:off x="5165" y="3199"/>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5" name="Oval 124"/>
              <p:cNvSpPr>
                <a:spLocks noChangeArrowheads="1"/>
              </p:cNvSpPr>
              <p:nvPr/>
            </p:nvSpPr>
            <p:spPr bwMode="auto">
              <a:xfrm>
                <a:off x="5165" y="3508"/>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6" name="Oval 125"/>
              <p:cNvSpPr>
                <a:spLocks noChangeArrowheads="1"/>
              </p:cNvSpPr>
              <p:nvPr/>
            </p:nvSpPr>
            <p:spPr bwMode="auto">
              <a:xfrm>
                <a:off x="4916" y="3775"/>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7" name="Oval 126"/>
              <p:cNvSpPr>
                <a:spLocks noChangeArrowheads="1"/>
              </p:cNvSpPr>
              <p:nvPr/>
            </p:nvSpPr>
            <p:spPr bwMode="auto">
              <a:xfrm>
                <a:off x="4585" y="3775"/>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8" name="Oval 127"/>
              <p:cNvSpPr>
                <a:spLocks noChangeArrowheads="1"/>
              </p:cNvSpPr>
              <p:nvPr/>
            </p:nvSpPr>
            <p:spPr bwMode="auto">
              <a:xfrm>
                <a:off x="4337" y="3527"/>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9" name="Oval 128"/>
              <p:cNvSpPr>
                <a:spLocks noChangeArrowheads="1"/>
              </p:cNvSpPr>
              <p:nvPr/>
            </p:nvSpPr>
            <p:spPr bwMode="auto">
              <a:xfrm>
                <a:off x="4337" y="3199"/>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30" name="Oval 129"/>
              <p:cNvSpPr>
                <a:spLocks noChangeArrowheads="1"/>
              </p:cNvSpPr>
              <p:nvPr/>
            </p:nvSpPr>
            <p:spPr bwMode="auto">
              <a:xfrm>
                <a:off x="4585" y="2958"/>
                <a:ext cx="192" cy="192"/>
              </a:xfrm>
              <a:prstGeom prst="ellipse">
                <a:avLst/>
              </a:prstGeom>
              <a:grpFill/>
              <a:ln w="1587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grpSp>
        <p:grpSp>
          <p:nvGrpSpPr>
            <p:cNvPr id="9" name="Group 98"/>
            <p:cNvGrpSpPr>
              <a:grpSpLocks/>
            </p:cNvGrpSpPr>
            <p:nvPr/>
          </p:nvGrpSpPr>
          <p:grpSpPr bwMode="auto">
            <a:xfrm>
              <a:off x="9956965" y="2561161"/>
              <a:ext cx="1101890" cy="1144192"/>
              <a:chOff x="4176" y="2791"/>
              <a:chExt cx="1344" cy="1344"/>
            </a:xfrm>
            <a:solidFill>
              <a:schemeClr val="accent2"/>
            </a:solidFill>
          </p:grpSpPr>
          <p:sp>
            <p:nvSpPr>
              <p:cNvPr id="115" name="Oval 114"/>
              <p:cNvSpPr>
                <a:spLocks noChangeArrowheads="1"/>
              </p:cNvSpPr>
              <p:nvPr/>
            </p:nvSpPr>
            <p:spPr bwMode="auto">
              <a:xfrm>
                <a:off x="4752" y="2791"/>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16" name="Oval 115"/>
              <p:cNvSpPr>
                <a:spLocks noChangeArrowheads="1"/>
              </p:cNvSpPr>
              <p:nvPr/>
            </p:nvSpPr>
            <p:spPr bwMode="auto">
              <a:xfrm>
                <a:off x="5328" y="3367"/>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17" name="Oval 116"/>
              <p:cNvSpPr>
                <a:spLocks noChangeArrowheads="1"/>
              </p:cNvSpPr>
              <p:nvPr/>
            </p:nvSpPr>
            <p:spPr bwMode="auto">
              <a:xfrm>
                <a:off x="5136" y="2983"/>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18" name="Oval 117"/>
              <p:cNvSpPr>
                <a:spLocks noChangeArrowheads="1"/>
              </p:cNvSpPr>
              <p:nvPr/>
            </p:nvSpPr>
            <p:spPr bwMode="auto">
              <a:xfrm>
                <a:off x="5136" y="3727"/>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19" name="Oval 118"/>
              <p:cNvSpPr>
                <a:spLocks noChangeArrowheads="1"/>
              </p:cNvSpPr>
              <p:nvPr/>
            </p:nvSpPr>
            <p:spPr bwMode="auto">
              <a:xfrm>
                <a:off x="4752" y="3943"/>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0" name="Oval 119"/>
              <p:cNvSpPr>
                <a:spLocks noChangeArrowheads="1"/>
              </p:cNvSpPr>
              <p:nvPr/>
            </p:nvSpPr>
            <p:spPr bwMode="auto">
              <a:xfrm>
                <a:off x="4368" y="3743"/>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1" name="Oval 120"/>
              <p:cNvSpPr>
                <a:spLocks noChangeArrowheads="1"/>
              </p:cNvSpPr>
              <p:nvPr/>
            </p:nvSpPr>
            <p:spPr bwMode="auto">
              <a:xfrm>
                <a:off x="4176" y="3360"/>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sp>
            <p:nvSpPr>
              <p:cNvPr id="122" name="Oval 121"/>
              <p:cNvSpPr>
                <a:spLocks noChangeArrowheads="1"/>
              </p:cNvSpPr>
              <p:nvPr/>
            </p:nvSpPr>
            <p:spPr bwMode="auto">
              <a:xfrm>
                <a:off x="4368" y="2983"/>
                <a:ext cx="192" cy="192"/>
              </a:xfrm>
              <a:prstGeom prst="ellipse">
                <a:avLst/>
              </a:prstGeom>
              <a:grpFill/>
              <a:ln w="9525" algn="ctr">
                <a:solidFill>
                  <a:schemeClr val="tx1"/>
                </a:solidFill>
                <a:round/>
                <a:headEnd/>
                <a:tailEnd/>
              </a:ln>
            </p:spPr>
            <p:txBody>
              <a:bodyPr anchor="ctr"/>
              <a:lstStyle/>
              <a:p>
                <a:pPr algn="ctr" fontAlgn="auto">
                  <a:spcBef>
                    <a:spcPts val="0"/>
                  </a:spcBef>
                  <a:spcAft>
                    <a:spcPts val="0"/>
                  </a:spcAft>
                  <a:defRPr/>
                </a:pPr>
                <a:endParaRPr lang="en-US" sz="900">
                  <a:solidFill>
                    <a:schemeClr val="lt1"/>
                  </a:solidFill>
                  <a:latin typeface="Times New Roman" charset="0"/>
                  <a:ea typeface="Times New Roman" charset="0"/>
                  <a:cs typeface="Times New Roman" charset="0"/>
                </a:endParaRPr>
              </a:p>
            </p:txBody>
          </p:sp>
        </p:grpSp>
        <p:cxnSp>
          <p:nvCxnSpPr>
            <p:cNvPr id="10" name="Straight Connector 9"/>
            <p:cNvCxnSpPr/>
            <p:nvPr/>
          </p:nvCxnSpPr>
          <p:spPr>
            <a:xfrm>
              <a:off x="9917612" y="3127297"/>
              <a:ext cx="118059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507910" y="2514337"/>
              <a:ext cx="0" cy="12259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Box 100"/>
            <p:cNvSpPr txBox="1">
              <a:spLocks noChangeArrowheads="1"/>
            </p:cNvSpPr>
            <p:nvPr/>
          </p:nvSpPr>
          <p:spPr bwMode="auto">
            <a:xfrm>
              <a:off x="10155091" y="2207246"/>
              <a:ext cx="87553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000" b="1" dirty="0" err="1">
                  <a:latin typeface="Times New Roman" charset="0"/>
                  <a:ea typeface="Times New Roman" charset="0"/>
                  <a:cs typeface="Times New Roman" charset="0"/>
                </a:rPr>
                <a:t>f</a:t>
              </a:r>
              <a:r>
                <a:rPr lang="en-US" sz="2000" b="1" baseline="-25000" dirty="0" err="1">
                  <a:latin typeface="Times New Roman" charset="0"/>
                  <a:ea typeface="Times New Roman" charset="0"/>
                  <a:cs typeface="Times New Roman" charset="0"/>
                </a:rPr>
                <a:t>y</a:t>
              </a:r>
              <a:endParaRPr lang="en-US" sz="2000" b="1" baseline="-25000" dirty="0">
                <a:latin typeface="Times New Roman" charset="0"/>
                <a:ea typeface="Times New Roman" charset="0"/>
                <a:cs typeface="Times New Roman" charset="0"/>
              </a:endParaRPr>
            </a:p>
          </p:txBody>
        </p:sp>
        <p:grpSp>
          <p:nvGrpSpPr>
            <p:cNvPr id="13" name="Group 99"/>
            <p:cNvGrpSpPr>
              <a:grpSpLocks/>
            </p:cNvGrpSpPr>
            <p:nvPr/>
          </p:nvGrpSpPr>
          <p:grpSpPr bwMode="auto">
            <a:xfrm>
              <a:off x="9207989" y="491197"/>
              <a:ext cx="1050986" cy="1558167"/>
              <a:chOff x="154" y="1736"/>
              <a:chExt cx="1573" cy="2379"/>
            </a:xfrm>
          </p:grpSpPr>
          <p:pic>
            <p:nvPicPr>
              <p:cNvPr id="10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5" y="3136"/>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7"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5" y="2621"/>
                <a:ext cx="461"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8"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65" y="3655"/>
                <a:ext cx="461"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9"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8" y="3135"/>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0" name="Picture 1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8"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1" name="Picture 19"/>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64" y="2102"/>
                <a:ext cx="461"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 name="Picture 2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88" y="3655"/>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3" name="Picture 2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89" y="2102"/>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4" name="TextBox 4"/>
              <p:cNvSpPr txBox="1">
                <a:spLocks noChangeArrowheads="1"/>
              </p:cNvSpPr>
              <p:nvPr/>
            </p:nvSpPr>
            <p:spPr bwMode="auto">
              <a:xfrm>
                <a:off x="154" y="1736"/>
                <a:ext cx="1573" cy="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900" dirty="0">
                    <a:latin typeface="Times New Roman" charset="0"/>
                    <a:ea typeface="Times New Roman" charset="0"/>
                    <a:cs typeface="Times New Roman" charset="0"/>
                  </a:rPr>
                  <a:t>Low frequency</a:t>
                </a:r>
              </a:p>
            </p:txBody>
          </p:sp>
        </p:grpSp>
        <p:grpSp>
          <p:nvGrpSpPr>
            <p:cNvPr id="14" name="Group 102"/>
            <p:cNvGrpSpPr>
              <a:grpSpLocks/>
            </p:cNvGrpSpPr>
            <p:nvPr/>
          </p:nvGrpSpPr>
          <p:grpSpPr bwMode="auto">
            <a:xfrm>
              <a:off x="10084120" y="490972"/>
              <a:ext cx="1028206" cy="1570461"/>
              <a:chOff x="1487" y="1762"/>
              <a:chExt cx="1507" cy="2358"/>
            </a:xfrm>
          </p:grpSpPr>
          <p:pic>
            <p:nvPicPr>
              <p:cNvPr id="97"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555" y="3660"/>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8" name="Picture 5"/>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555" y="2102"/>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9" name="Picture 10"/>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131" y="3658"/>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0" name="Picture 12"/>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555" y="3136"/>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1" name="Picture 13"/>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555"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 name="Picture 14"/>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131" y="2102"/>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 name="Picture 16"/>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132"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4" name="Picture 20"/>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129" y="3139"/>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5" name="TextBox 35"/>
              <p:cNvSpPr txBox="1">
                <a:spLocks noChangeArrowheads="1"/>
              </p:cNvSpPr>
              <p:nvPr/>
            </p:nvSpPr>
            <p:spPr bwMode="auto">
              <a:xfrm>
                <a:off x="1487" y="1762"/>
                <a:ext cx="1507"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900" dirty="0">
                    <a:latin typeface="Times New Roman" charset="0"/>
                    <a:ea typeface="Times New Roman" charset="0"/>
                    <a:cs typeface="Times New Roman" charset="0"/>
                  </a:rPr>
                  <a:t>Mid frequency</a:t>
                </a:r>
              </a:p>
            </p:txBody>
          </p:sp>
        </p:grpSp>
        <p:grpSp>
          <p:nvGrpSpPr>
            <p:cNvPr id="15" name="Group 103"/>
            <p:cNvGrpSpPr>
              <a:grpSpLocks/>
            </p:cNvGrpSpPr>
            <p:nvPr/>
          </p:nvGrpSpPr>
          <p:grpSpPr bwMode="auto">
            <a:xfrm>
              <a:off x="10876716" y="493024"/>
              <a:ext cx="1074118" cy="1575708"/>
              <a:chOff x="2682" y="1765"/>
              <a:chExt cx="1657" cy="2355"/>
            </a:xfrm>
          </p:grpSpPr>
          <p:pic>
            <p:nvPicPr>
              <p:cNvPr id="88" name="Picture 6"/>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822" y="3139"/>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9" name="Picture 7"/>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2822" y="2102"/>
                <a:ext cx="461"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 name="Picture 8"/>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3399"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1" name="Picture 15"/>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3399" y="2102"/>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 name="Picture 18"/>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822" y="3658"/>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3" name="Picture 22"/>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3399" y="3139"/>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 name="Picture 24"/>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2822" y="2621"/>
                <a:ext cx="46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5" name="Picture 25"/>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399" y="3660"/>
                <a:ext cx="460" cy="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6" name="TextBox 36"/>
              <p:cNvSpPr txBox="1">
                <a:spLocks noChangeArrowheads="1"/>
              </p:cNvSpPr>
              <p:nvPr/>
            </p:nvSpPr>
            <p:spPr bwMode="auto">
              <a:xfrm>
                <a:off x="2682" y="1765"/>
                <a:ext cx="1657"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900" dirty="0" smtClean="0">
                    <a:latin typeface="Times New Roman" charset="0"/>
                    <a:ea typeface="Times New Roman" charset="0"/>
                    <a:cs typeface="Times New Roman" charset="0"/>
                  </a:rPr>
                  <a:t>High frequency</a:t>
                </a:r>
                <a:endParaRPr lang="en-US" sz="1000" dirty="0">
                  <a:latin typeface="Times New Roman" charset="0"/>
                  <a:ea typeface="Times New Roman" charset="0"/>
                  <a:cs typeface="Times New Roman" charset="0"/>
                </a:endParaRPr>
              </a:p>
            </p:txBody>
          </p:sp>
        </p:grpSp>
        <p:sp>
          <p:nvSpPr>
            <p:cNvPr id="16" name="Rounded Rectangle 15"/>
            <p:cNvSpPr/>
            <p:nvPr/>
          </p:nvSpPr>
          <p:spPr>
            <a:xfrm>
              <a:off x="9239650" y="448606"/>
              <a:ext cx="815848" cy="1705595"/>
            </a:xfrm>
            <a:prstGeom prst="round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Times New Roman" charset="0"/>
                <a:ea typeface="Times New Roman" charset="0"/>
                <a:cs typeface="Times New Roman" charset="0"/>
              </a:endParaRPr>
            </a:p>
          </p:txBody>
        </p:sp>
        <p:sp>
          <p:nvSpPr>
            <p:cNvPr id="17" name="Rounded Rectangle 16"/>
            <p:cNvSpPr/>
            <p:nvPr/>
          </p:nvSpPr>
          <p:spPr>
            <a:xfrm>
              <a:off x="10072268" y="459020"/>
              <a:ext cx="810965" cy="1692889"/>
            </a:xfrm>
            <a:prstGeom prst="round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Times New Roman" charset="0"/>
                <a:ea typeface="Times New Roman" charset="0"/>
                <a:cs typeface="Times New Roman" charset="0"/>
              </a:endParaRPr>
            </a:p>
          </p:txBody>
        </p:sp>
        <p:sp>
          <p:nvSpPr>
            <p:cNvPr id="18" name="Rounded Rectangle 17"/>
            <p:cNvSpPr/>
            <p:nvPr/>
          </p:nvSpPr>
          <p:spPr>
            <a:xfrm>
              <a:off x="10895300" y="448085"/>
              <a:ext cx="837133" cy="1696903"/>
            </a:xfrm>
            <a:prstGeom prst="round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Times New Roman" charset="0"/>
                <a:ea typeface="Times New Roman" charset="0"/>
                <a:cs typeface="Times New Roman" charset="0"/>
              </a:endParaRPr>
            </a:p>
          </p:txBody>
        </p:sp>
        <p:sp>
          <p:nvSpPr>
            <p:cNvPr id="19" name="Text Box 100"/>
            <p:cNvSpPr txBox="1">
              <a:spLocks noChangeArrowheads="1"/>
            </p:cNvSpPr>
            <p:nvPr/>
          </p:nvSpPr>
          <p:spPr bwMode="auto">
            <a:xfrm>
              <a:off x="11148251" y="2968847"/>
              <a:ext cx="41311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sz="2000" b="1" dirty="0" err="1" smtClean="0">
                  <a:latin typeface="Times New Roman" charset="0"/>
                  <a:ea typeface="Times New Roman" charset="0"/>
                  <a:cs typeface="Times New Roman" charset="0"/>
                </a:rPr>
                <a:t>f</a:t>
              </a:r>
              <a:r>
                <a:rPr lang="en-US" sz="2000" b="1" baseline="-25000" dirty="0" err="1" smtClean="0">
                  <a:latin typeface="Times New Roman" charset="0"/>
                  <a:ea typeface="Times New Roman" charset="0"/>
                  <a:cs typeface="Times New Roman" charset="0"/>
                </a:rPr>
                <a:t>x</a:t>
              </a:r>
              <a:endParaRPr lang="en-US" sz="1600" b="1" baseline="-25000" dirty="0">
                <a:latin typeface="Times New Roman" charset="0"/>
                <a:ea typeface="Times New Roman" charset="0"/>
                <a:cs typeface="Times New Roman" charset="0"/>
              </a:endParaRPr>
            </a:p>
          </p:txBody>
        </p:sp>
        <p:grpSp>
          <p:nvGrpSpPr>
            <p:cNvPr id="20" name="Group 19"/>
            <p:cNvGrpSpPr/>
            <p:nvPr/>
          </p:nvGrpSpPr>
          <p:grpSpPr>
            <a:xfrm>
              <a:off x="6137000" y="493024"/>
              <a:ext cx="2601095" cy="1580550"/>
              <a:chOff x="892563" y="3423243"/>
              <a:chExt cx="4345362" cy="2851624"/>
            </a:xfrm>
          </p:grpSpPr>
          <p:pic>
            <p:nvPicPr>
              <p:cNvPr id="81" name="Picture 2"/>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534288" y="3988867"/>
                <a:ext cx="3697287"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2" name="Rectangle 81"/>
              <p:cNvSpPr/>
              <p:nvPr/>
            </p:nvSpPr>
            <p:spPr>
              <a:xfrm>
                <a:off x="1534288" y="3988867"/>
                <a:ext cx="3697287" cy="2286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latin typeface="Times New Roman" charset="0"/>
                  <a:ea typeface="Times New Roman" charset="0"/>
                  <a:cs typeface="Times New Roman" charset="0"/>
                </a:endParaRPr>
              </a:p>
            </p:txBody>
          </p:sp>
          <p:cxnSp>
            <p:nvCxnSpPr>
              <p:cNvPr id="83" name="Straight Arrow Connector 82"/>
              <p:cNvCxnSpPr/>
              <p:nvPr/>
            </p:nvCxnSpPr>
            <p:spPr>
              <a:xfrm>
                <a:off x="1442213" y="3988867"/>
                <a:ext cx="0" cy="2286000"/>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1510475" y="3896792"/>
                <a:ext cx="3727450" cy="0"/>
              </a:xfrm>
              <a:prstGeom prst="straightConnector1">
                <a:avLst/>
              </a:prstGeom>
              <a:ln w="254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104"/>
              <p:cNvSpPr>
                <a:spLocks noChangeArrowheads="1"/>
              </p:cNvSpPr>
              <p:nvPr/>
            </p:nvSpPr>
            <p:spPr bwMode="auto">
              <a:xfrm>
                <a:off x="1576985" y="4024392"/>
                <a:ext cx="541338" cy="527676"/>
              </a:xfrm>
              <a:prstGeom prst="rect">
                <a:avLst/>
              </a:prstGeom>
              <a:noFill/>
              <a:ln w="254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86" name="TextBox 85"/>
              <p:cNvSpPr txBox="1"/>
              <p:nvPr/>
            </p:nvSpPr>
            <p:spPr>
              <a:xfrm>
                <a:off x="2767774" y="3423243"/>
                <a:ext cx="1230312" cy="499761"/>
              </a:xfrm>
              <a:prstGeom prst="rect">
                <a:avLst/>
              </a:prstGeom>
              <a:noFill/>
            </p:spPr>
            <p:txBody>
              <a:bodyPr wrap="square" rtlCol="0">
                <a:spAutoFit/>
              </a:bodyPr>
              <a:lstStyle/>
              <a:p>
                <a:r>
                  <a:rPr lang="en-US" sz="1200" dirty="0" smtClean="0">
                    <a:latin typeface="Times New Roman" charset="0"/>
                    <a:ea typeface="Times New Roman" charset="0"/>
                    <a:cs typeface="Times New Roman" charset="0"/>
                  </a:rPr>
                  <a:t>60µm</a:t>
                </a:r>
                <a:endParaRPr lang="en-US" sz="1050" dirty="0">
                  <a:latin typeface="Times New Roman" charset="0"/>
                  <a:ea typeface="Times New Roman" charset="0"/>
                  <a:cs typeface="Times New Roman" charset="0"/>
                </a:endParaRPr>
              </a:p>
            </p:txBody>
          </p:sp>
          <p:sp>
            <p:nvSpPr>
              <p:cNvPr id="87" name="TextBox 86"/>
              <p:cNvSpPr txBox="1"/>
              <p:nvPr/>
            </p:nvSpPr>
            <p:spPr>
              <a:xfrm rot="16200000">
                <a:off x="534491" y="4824040"/>
                <a:ext cx="1230313" cy="514169"/>
              </a:xfrm>
              <a:prstGeom prst="rect">
                <a:avLst/>
              </a:prstGeom>
              <a:noFill/>
            </p:spPr>
            <p:txBody>
              <a:bodyPr wrap="square" rtlCol="0">
                <a:spAutoFit/>
              </a:bodyPr>
              <a:lstStyle/>
              <a:p>
                <a:pPr algn="ctr"/>
                <a:r>
                  <a:rPr lang="en-US" sz="1400" dirty="0" smtClean="0">
                    <a:latin typeface="Times New Roman" charset="0"/>
                    <a:ea typeface="Times New Roman" charset="0"/>
                    <a:cs typeface="Times New Roman" charset="0"/>
                  </a:rPr>
                  <a:t>40µm</a:t>
                </a:r>
                <a:endParaRPr lang="en-US" sz="1400" dirty="0">
                  <a:latin typeface="Times New Roman" charset="0"/>
                  <a:ea typeface="Times New Roman" charset="0"/>
                  <a:cs typeface="Times New Roman" charset="0"/>
                </a:endParaRPr>
              </a:p>
            </p:txBody>
          </p:sp>
        </p:grpSp>
        <p:cxnSp>
          <p:nvCxnSpPr>
            <p:cNvPr id="21" name="Curved Connector 20"/>
            <p:cNvCxnSpPr>
              <a:stCxn id="16" idx="0"/>
              <a:endCxn id="112" idx="2"/>
            </p:cNvCxnSpPr>
            <p:nvPr/>
          </p:nvCxnSpPr>
          <p:spPr>
            <a:xfrm rot="5400000" flipH="1" flipV="1">
              <a:off x="10778487" y="2189238"/>
              <a:ext cx="579629" cy="491131"/>
            </a:xfrm>
            <a:prstGeom prst="curvedConnector3">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rot="16200000" flipV="1">
              <a:off x="10281793" y="2328714"/>
              <a:ext cx="551424" cy="164616"/>
            </a:xfrm>
            <a:prstGeom prst="curvedConnector3">
              <a:avLst>
                <a:gd name="adj1" fmla="val 82694"/>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34" idx="1"/>
              <a:endCxn id="16" idx="2"/>
            </p:cNvCxnSpPr>
            <p:nvPr/>
          </p:nvCxnSpPr>
          <p:spPr>
            <a:xfrm rot="16200000" flipV="1">
              <a:off x="9488345" y="2313430"/>
              <a:ext cx="926374" cy="607916"/>
            </a:xfrm>
            <a:prstGeom prst="curved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104"/>
            <p:cNvSpPr>
              <a:spLocks noChangeArrowheads="1"/>
            </p:cNvSpPr>
            <p:nvPr/>
          </p:nvSpPr>
          <p:spPr bwMode="auto">
            <a:xfrm>
              <a:off x="6544721" y="1138381"/>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26" name="Rectangle 104"/>
            <p:cNvSpPr>
              <a:spLocks noChangeArrowheads="1"/>
            </p:cNvSpPr>
            <p:nvPr/>
          </p:nvSpPr>
          <p:spPr bwMode="auto">
            <a:xfrm>
              <a:off x="6908560" y="825849"/>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27" name="Rectangle 104"/>
            <p:cNvSpPr>
              <a:spLocks noChangeArrowheads="1"/>
            </p:cNvSpPr>
            <p:nvPr/>
          </p:nvSpPr>
          <p:spPr bwMode="auto">
            <a:xfrm>
              <a:off x="6908560" y="1137640"/>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28" name="Rectangle 104"/>
            <p:cNvSpPr>
              <a:spLocks noChangeArrowheads="1"/>
            </p:cNvSpPr>
            <p:nvPr/>
          </p:nvSpPr>
          <p:spPr bwMode="auto">
            <a:xfrm>
              <a:off x="7278653" y="825849"/>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29" name="Rectangle 104"/>
            <p:cNvSpPr>
              <a:spLocks noChangeArrowheads="1"/>
            </p:cNvSpPr>
            <p:nvPr/>
          </p:nvSpPr>
          <p:spPr bwMode="auto">
            <a:xfrm>
              <a:off x="7278653" y="1137640"/>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0" name="Rectangle 104"/>
            <p:cNvSpPr>
              <a:spLocks noChangeArrowheads="1"/>
            </p:cNvSpPr>
            <p:nvPr/>
          </p:nvSpPr>
          <p:spPr bwMode="auto">
            <a:xfrm>
              <a:off x="6908560" y="1449431"/>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1" name="Rectangle 104"/>
            <p:cNvSpPr>
              <a:spLocks noChangeArrowheads="1"/>
            </p:cNvSpPr>
            <p:nvPr/>
          </p:nvSpPr>
          <p:spPr bwMode="auto">
            <a:xfrm>
              <a:off x="6908560" y="1761223"/>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2" name="Rectangle 104"/>
            <p:cNvSpPr>
              <a:spLocks noChangeArrowheads="1"/>
            </p:cNvSpPr>
            <p:nvPr/>
          </p:nvSpPr>
          <p:spPr bwMode="auto">
            <a:xfrm>
              <a:off x="7278653" y="1449431"/>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3" name="Rectangle 104"/>
            <p:cNvSpPr>
              <a:spLocks noChangeArrowheads="1"/>
            </p:cNvSpPr>
            <p:nvPr/>
          </p:nvSpPr>
          <p:spPr bwMode="auto">
            <a:xfrm>
              <a:off x="7278653" y="1761223"/>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4" name="Rectangle 104"/>
            <p:cNvSpPr>
              <a:spLocks noChangeArrowheads="1"/>
            </p:cNvSpPr>
            <p:nvPr/>
          </p:nvSpPr>
          <p:spPr bwMode="auto">
            <a:xfrm>
              <a:off x="7642867" y="825849"/>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5" name="Rectangle 104"/>
            <p:cNvSpPr>
              <a:spLocks noChangeArrowheads="1"/>
            </p:cNvSpPr>
            <p:nvPr/>
          </p:nvSpPr>
          <p:spPr bwMode="auto">
            <a:xfrm>
              <a:off x="7642867" y="1137640"/>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6" name="Rectangle 104"/>
            <p:cNvSpPr>
              <a:spLocks noChangeArrowheads="1"/>
            </p:cNvSpPr>
            <p:nvPr/>
          </p:nvSpPr>
          <p:spPr bwMode="auto">
            <a:xfrm>
              <a:off x="8012959" y="825849"/>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7" name="Rectangle 104"/>
            <p:cNvSpPr>
              <a:spLocks noChangeArrowheads="1"/>
            </p:cNvSpPr>
            <p:nvPr/>
          </p:nvSpPr>
          <p:spPr bwMode="auto">
            <a:xfrm>
              <a:off x="8012959" y="1137640"/>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8" name="Rectangle 104"/>
            <p:cNvSpPr>
              <a:spLocks noChangeArrowheads="1"/>
            </p:cNvSpPr>
            <p:nvPr/>
          </p:nvSpPr>
          <p:spPr bwMode="auto">
            <a:xfrm>
              <a:off x="7642867" y="1449431"/>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39" name="Rectangle 104"/>
            <p:cNvSpPr>
              <a:spLocks noChangeArrowheads="1"/>
            </p:cNvSpPr>
            <p:nvPr/>
          </p:nvSpPr>
          <p:spPr bwMode="auto">
            <a:xfrm>
              <a:off x="7642867" y="1761223"/>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0" name="Rectangle 104"/>
            <p:cNvSpPr>
              <a:spLocks noChangeArrowheads="1"/>
            </p:cNvSpPr>
            <p:nvPr/>
          </p:nvSpPr>
          <p:spPr bwMode="auto">
            <a:xfrm>
              <a:off x="8012959" y="1449431"/>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1" name="Rectangle 104"/>
            <p:cNvSpPr>
              <a:spLocks noChangeArrowheads="1"/>
            </p:cNvSpPr>
            <p:nvPr/>
          </p:nvSpPr>
          <p:spPr bwMode="auto">
            <a:xfrm>
              <a:off x="8012959" y="1761223"/>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2" name="Rectangle 104"/>
            <p:cNvSpPr>
              <a:spLocks noChangeArrowheads="1"/>
            </p:cNvSpPr>
            <p:nvPr/>
          </p:nvSpPr>
          <p:spPr bwMode="auto">
            <a:xfrm>
              <a:off x="8385825" y="825849"/>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3" name="Rectangle 104"/>
            <p:cNvSpPr>
              <a:spLocks noChangeArrowheads="1"/>
            </p:cNvSpPr>
            <p:nvPr/>
          </p:nvSpPr>
          <p:spPr bwMode="auto">
            <a:xfrm>
              <a:off x="8385825" y="1137640"/>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4" name="Rectangle 104"/>
            <p:cNvSpPr>
              <a:spLocks noChangeArrowheads="1"/>
            </p:cNvSpPr>
            <p:nvPr/>
          </p:nvSpPr>
          <p:spPr bwMode="auto">
            <a:xfrm>
              <a:off x="8385825" y="1449431"/>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5" name="Rectangle 104"/>
            <p:cNvSpPr>
              <a:spLocks noChangeArrowheads="1"/>
            </p:cNvSpPr>
            <p:nvPr/>
          </p:nvSpPr>
          <p:spPr bwMode="auto">
            <a:xfrm>
              <a:off x="8385825" y="1761223"/>
              <a:ext cx="324040" cy="292471"/>
            </a:xfrm>
            <a:prstGeom prst="rect">
              <a:avLst/>
            </a:prstGeom>
            <a:noFill/>
            <a:ln w="3175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6" name="Rectangle 104"/>
            <p:cNvSpPr>
              <a:spLocks noChangeArrowheads="1"/>
            </p:cNvSpPr>
            <p:nvPr/>
          </p:nvSpPr>
          <p:spPr bwMode="auto">
            <a:xfrm>
              <a:off x="6545167" y="1452018"/>
              <a:ext cx="324040" cy="292471"/>
            </a:xfrm>
            <a:prstGeom prst="rect">
              <a:avLst/>
            </a:prstGeom>
            <a:noFill/>
            <a:ln w="31750">
              <a:solidFill>
                <a:schemeClr val="accent6"/>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sp>
          <p:nvSpPr>
            <p:cNvPr id="47" name="Rectangle 104"/>
            <p:cNvSpPr>
              <a:spLocks noChangeArrowheads="1"/>
            </p:cNvSpPr>
            <p:nvPr/>
          </p:nvSpPr>
          <p:spPr bwMode="auto">
            <a:xfrm>
              <a:off x="6545167" y="1763809"/>
              <a:ext cx="324040" cy="292471"/>
            </a:xfrm>
            <a:prstGeom prst="rect">
              <a:avLst/>
            </a:prstGeom>
            <a:noFill/>
            <a:ln w="3175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a:latin typeface="Times New Roman" charset="0"/>
                <a:ea typeface="Times New Roman" charset="0"/>
                <a:cs typeface="Times New Roman" charset="0"/>
              </a:endParaRPr>
            </a:p>
          </p:txBody>
        </p:sp>
        <p:cxnSp>
          <p:nvCxnSpPr>
            <p:cNvPr id="48" name="Straight Arrow Connector 47"/>
            <p:cNvCxnSpPr/>
            <p:nvPr/>
          </p:nvCxnSpPr>
          <p:spPr>
            <a:xfrm>
              <a:off x="8778569" y="1370110"/>
              <a:ext cx="461081" cy="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grpSp>
      <p:pic>
        <p:nvPicPr>
          <p:cNvPr id="144" name="Picture 143" descr="edgeresponseASP.pdf"/>
          <p:cNvPicPr>
            <a:picLocks noChangeAspect="1"/>
          </p:cNvPicPr>
          <p:nvPr/>
        </p:nvPicPr>
        <p:blipFill rotWithShape="1">
          <a:blip r:embed="rId28">
            <a:extLst>
              <a:ext uri="{28A0092B-C50C-407E-A947-70E740481C1C}">
                <a14:useLocalDpi xmlns:a14="http://schemas.microsoft.com/office/drawing/2010/main" val="0"/>
              </a:ext>
            </a:extLst>
          </a:blip>
          <a:srcRect r="67114"/>
          <a:stretch/>
        </p:blipFill>
        <p:spPr>
          <a:xfrm>
            <a:off x="6332733" y="4164206"/>
            <a:ext cx="1829907" cy="1714990"/>
          </a:xfrm>
          <a:prstGeom prst="rect">
            <a:avLst/>
          </a:prstGeom>
        </p:spPr>
      </p:pic>
      <p:pic>
        <p:nvPicPr>
          <p:cNvPr id="145" name="Picture 144" descr="edgeresponseASP.pdf"/>
          <p:cNvPicPr>
            <a:picLocks noChangeAspect="1"/>
          </p:cNvPicPr>
          <p:nvPr/>
        </p:nvPicPr>
        <p:blipFill rotWithShape="1">
          <a:blip r:embed="rId28">
            <a:extLst>
              <a:ext uri="{28A0092B-C50C-407E-A947-70E740481C1C}">
                <a14:useLocalDpi xmlns:a14="http://schemas.microsoft.com/office/drawing/2010/main" val="0"/>
              </a:ext>
            </a:extLst>
          </a:blip>
          <a:srcRect l="37677" r="43554"/>
          <a:stretch/>
        </p:blipFill>
        <p:spPr>
          <a:xfrm>
            <a:off x="8581558" y="4023087"/>
            <a:ext cx="1044378" cy="1714990"/>
          </a:xfrm>
          <a:prstGeom prst="rect">
            <a:avLst/>
          </a:prstGeom>
        </p:spPr>
      </p:pic>
      <p:pic>
        <p:nvPicPr>
          <p:cNvPr id="146" name="Picture 145" descr="edgeresponseASP.pdf"/>
          <p:cNvPicPr>
            <a:picLocks noChangeAspect="1"/>
          </p:cNvPicPr>
          <p:nvPr/>
        </p:nvPicPr>
        <p:blipFill rotWithShape="1">
          <a:blip r:embed="rId28">
            <a:extLst>
              <a:ext uri="{28A0092B-C50C-407E-A947-70E740481C1C}">
                <a14:useLocalDpi xmlns:a14="http://schemas.microsoft.com/office/drawing/2010/main" val="0"/>
              </a:ext>
            </a:extLst>
          </a:blip>
          <a:srcRect l="67402" r="-1038"/>
          <a:stretch/>
        </p:blipFill>
        <p:spPr>
          <a:xfrm>
            <a:off x="10234382" y="4202216"/>
            <a:ext cx="1676133" cy="1535861"/>
          </a:xfrm>
          <a:prstGeom prst="rect">
            <a:avLst/>
          </a:prstGeom>
        </p:spPr>
      </p:pic>
      <p:sp>
        <p:nvSpPr>
          <p:cNvPr id="4" name="Rectangle 3"/>
          <p:cNvSpPr/>
          <p:nvPr/>
        </p:nvSpPr>
        <p:spPr>
          <a:xfrm>
            <a:off x="2625508" y="6468008"/>
            <a:ext cx="5606184" cy="369332"/>
          </a:xfrm>
          <a:prstGeom prst="rect">
            <a:avLst/>
          </a:prstGeom>
        </p:spPr>
        <p:txBody>
          <a:bodyPr wrap="none">
            <a:spAutoFit/>
          </a:bodyPr>
          <a:lstStyle/>
          <a:p>
            <a:r>
              <a:rPr lang="en-US" dirty="0" smtClean="0"/>
              <a:t>[A. Wang, S. </a:t>
            </a:r>
            <a:r>
              <a:rPr lang="en-US" dirty="0" err="1" smtClean="0"/>
              <a:t>Sivaramakrishnan</a:t>
            </a:r>
            <a:r>
              <a:rPr lang="en-US" dirty="0" smtClean="0"/>
              <a:t>, </a:t>
            </a:r>
            <a:r>
              <a:rPr lang="en-US" dirty="0"/>
              <a:t>and </a:t>
            </a:r>
            <a:r>
              <a:rPr lang="en-US" dirty="0" smtClean="0"/>
              <a:t>A. Molnar, CICC </a:t>
            </a:r>
            <a:r>
              <a:rPr lang="en-US" dirty="0"/>
              <a:t>2012]</a:t>
            </a:r>
          </a:p>
        </p:txBody>
      </p:sp>
      <p:sp>
        <p:nvSpPr>
          <p:cNvPr id="5" name="TextBox 4"/>
          <p:cNvSpPr txBox="1"/>
          <p:nvPr/>
        </p:nvSpPr>
        <p:spPr>
          <a:xfrm>
            <a:off x="8155385" y="4443087"/>
            <a:ext cx="1445776" cy="1169551"/>
          </a:xfrm>
          <a:prstGeom prst="rect">
            <a:avLst/>
          </a:prstGeom>
          <a:noFill/>
        </p:spPr>
        <p:txBody>
          <a:bodyPr wrap="square" rtlCol="0">
            <a:spAutoFit/>
          </a:bodyPr>
          <a:lstStyle/>
          <a:p>
            <a:r>
              <a:rPr lang="en-US" sz="7000" dirty="0" smtClean="0"/>
              <a:t>*</a:t>
            </a:r>
            <a:endParaRPr lang="en-US" sz="7000" dirty="0"/>
          </a:p>
        </p:txBody>
      </p:sp>
      <p:sp>
        <p:nvSpPr>
          <p:cNvPr id="139" name="TextBox 138"/>
          <p:cNvSpPr txBox="1"/>
          <p:nvPr/>
        </p:nvSpPr>
        <p:spPr>
          <a:xfrm>
            <a:off x="9603360" y="4279846"/>
            <a:ext cx="1445776" cy="1169551"/>
          </a:xfrm>
          <a:prstGeom prst="rect">
            <a:avLst/>
          </a:prstGeom>
          <a:noFill/>
        </p:spPr>
        <p:txBody>
          <a:bodyPr wrap="square" rtlCol="0">
            <a:spAutoFit/>
          </a:bodyPr>
          <a:lstStyle/>
          <a:p>
            <a:r>
              <a:rPr lang="en-US" sz="7000" dirty="0"/>
              <a:t>=</a:t>
            </a:r>
          </a:p>
        </p:txBody>
      </p:sp>
    </p:spTree>
    <p:extLst>
      <p:ext uri="{BB962C8B-B14F-4D97-AF65-F5344CB8AC3E}">
        <p14:creationId xmlns:p14="http://schemas.microsoft.com/office/powerpoint/2010/main" val="1003768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 sensors save energy with edge-only digitization</a:t>
            </a:r>
            <a:endParaRPr lang="en-US" dirty="0"/>
          </a:p>
        </p:txBody>
      </p:sp>
      <p:pic>
        <p:nvPicPr>
          <p:cNvPr id="9" name="Picture 8"/>
          <p:cNvPicPr>
            <a:picLocks noChangeAspect="1"/>
          </p:cNvPicPr>
          <p:nvPr/>
        </p:nvPicPr>
        <p:blipFill>
          <a:blip r:embed="rId3"/>
          <a:stretch>
            <a:fillRect/>
          </a:stretch>
        </p:blipFill>
        <p:spPr>
          <a:xfrm>
            <a:off x="3996159" y="914400"/>
            <a:ext cx="6428272" cy="5771726"/>
          </a:xfrm>
          <a:prstGeom prst="rect">
            <a:avLst/>
          </a:prstGeom>
        </p:spPr>
      </p:pic>
      <p:sp>
        <p:nvSpPr>
          <p:cNvPr id="10" name="Content Placeholder 1"/>
          <p:cNvSpPr>
            <a:spLocks noGrp="1"/>
          </p:cNvSpPr>
          <p:nvPr>
            <p:ph idx="1"/>
          </p:nvPr>
        </p:nvSpPr>
        <p:spPr>
          <a:xfrm>
            <a:off x="672315" y="1706562"/>
            <a:ext cx="3043492" cy="5151438"/>
          </a:xfrm>
        </p:spPr>
        <p:txBody>
          <a:bodyPr>
            <a:normAutofit/>
          </a:bodyPr>
          <a:lstStyle/>
          <a:p>
            <a:r>
              <a:rPr lang="en-US" sz="2800" dirty="0" smtClean="0"/>
              <a:t>90% savings in image sensing</a:t>
            </a:r>
          </a:p>
          <a:p>
            <a:endParaRPr lang="en-US" sz="2800" dirty="0"/>
          </a:p>
          <a:p>
            <a:r>
              <a:rPr lang="en-US" sz="2800" dirty="0" smtClean="0"/>
              <a:t>90% savings in bandwidth</a:t>
            </a:r>
          </a:p>
          <a:p>
            <a:endParaRPr lang="en-US" sz="2800" dirty="0"/>
          </a:p>
          <a:p>
            <a:pPr marL="0" indent="0">
              <a:buNone/>
            </a:pPr>
            <a:endParaRPr lang="en-US" sz="2800" dirty="0"/>
          </a:p>
        </p:txBody>
      </p:sp>
      <p:sp>
        <p:nvSpPr>
          <p:cNvPr id="5" name="Rectangle 4"/>
          <p:cNvSpPr/>
          <p:nvPr/>
        </p:nvSpPr>
        <p:spPr>
          <a:xfrm>
            <a:off x="391963" y="5470606"/>
            <a:ext cx="3323844" cy="646331"/>
          </a:xfrm>
          <a:prstGeom prst="rect">
            <a:avLst/>
          </a:prstGeom>
        </p:spPr>
        <p:txBody>
          <a:bodyPr wrap="square">
            <a:spAutoFit/>
          </a:bodyPr>
          <a:lstStyle/>
          <a:p>
            <a:r>
              <a:rPr lang="en-US" dirty="0" smtClean="0"/>
              <a:t>[A. Wang, S. </a:t>
            </a:r>
            <a:r>
              <a:rPr lang="en-US" dirty="0" err="1" smtClean="0"/>
              <a:t>Sivaramakrishnan</a:t>
            </a:r>
            <a:r>
              <a:rPr lang="en-US" dirty="0" smtClean="0"/>
              <a:t>, </a:t>
            </a:r>
            <a:r>
              <a:rPr lang="en-US" dirty="0"/>
              <a:t>and </a:t>
            </a:r>
            <a:r>
              <a:rPr lang="en-US" dirty="0" smtClean="0"/>
              <a:t>A. Molnar, CICC </a:t>
            </a:r>
            <a:r>
              <a:rPr lang="en-US" dirty="0"/>
              <a:t>2012]</a:t>
            </a:r>
          </a:p>
        </p:txBody>
      </p:sp>
    </p:spTree>
    <p:extLst>
      <p:ext uri="{BB962C8B-B14F-4D97-AF65-F5344CB8AC3E}">
        <p14:creationId xmlns:p14="http://schemas.microsoft.com/office/powerpoint/2010/main" val="497815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ASP </a:t>
            </a:r>
            <a:r>
              <a:rPr lang="en-US" dirty="0" smtClean="0"/>
              <a:t>Vision</a:t>
            </a:r>
            <a:endParaRPr lang="en-US" dirty="0"/>
          </a:p>
        </p:txBody>
      </p:sp>
      <p:sp>
        <p:nvSpPr>
          <p:cNvPr id="4" name="Content Placeholder 3"/>
          <p:cNvSpPr>
            <a:spLocks noGrp="1"/>
          </p:cNvSpPr>
          <p:nvPr>
            <p:ph sz="half" idx="2"/>
          </p:nvPr>
        </p:nvSpPr>
        <p:spPr>
          <a:xfrm>
            <a:off x="7292796" y="990600"/>
            <a:ext cx="4289604" cy="5227638"/>
          </a:xfrm>
        </p:spPr>
        <p:txBody>
          <a:bodyPr anchor="ctr"/>
          <a:lstStyle/>
          <a:p>
            <a:r>
              <a:rPr lang="en-US" sz="2800" dirty="0"/>
              <a:t>We then send the resulting ASP output through the rest of the CNN layers</a:t>
            </a:r>
          </a:p>
          <a:p>
            <a:endParaRPr lang="en-US" dirty="0"/>
          </a:p>
          <a:p>
            <a:pPr marL="0" indent="0">
              <a:buNone/>
            </a:pPr>
            <a:endParaRPr lang="en-US" dirty="0"/>
          </a:p>
        </p:txBody>
      </p:sp>
      <p:grpSp>
        <p:nvGrpSpPr>
          <p:cNvPr id="7" name="Group 6"/>
          <p:cNvGrpSpPr/>
          <p:nvPr/>
        </p:nvGrpSpPr>
        <p:grpSpPr>
          <a:xfrm>
            <a:off x="155665" y="1201782"/>
            <a:ext cx="7107284" cy="4136979"/>
            <a:chOff x="-1763129" y="-686652"/>
            <a:chExt cx="15236960" cy="8869068"/>
          </a:xfrm>
        </p:grpSpPr>
        <p:sp>
          <p:nvSpPr>
            <p:cNvPr id="8" name="TextBox 7"/>
            <p:cNvSpPr txBox="1"/>
            <p:nvPr/>
          </p:nvSpPr>
          <p:spPr>
            <a:xfrm>
              <a:off x="11219532" y="3755189"/>
              <a:ext cx="2254299" cy="583779"/>
            </a:xfrm>
            <a:prstGeom prst="rect">
              <a:avLst/>
            </a:prstGeom>
            <a:noFill/>
          </p:spPr>
          <p:txBody>
            <a:bodyPr wrap="square" rtlCol="0">
              <a:spAutoFit/>
            </a:bodyPr>
            <a:lstStyle/>
            <a:p>
              <a:pPr algn="ctr"/>
              <a:r>
                <a:rPr lang="en-US" sz="1400" b="1" dirty="0" smtClean="0">
                  <a:latin typeface="Times"/>
                  <a:ea typeface="Times New Roman" charset="0"/>
                  <a:cs typeface="Times"/>
                </a:rPr>
                <a:t>“Elephant”</a:t>
              </a:r>
              <a:endParaRPr lang="en-US" sz="1400" b="1" baseline="-25000" dirty="0">
                <a:latin typeface="Times"/>
                <a:ea typeface="Times New Roman" charset="0"/>
                <a:cs typeface="Times"/>
              </a:endParaRPr>
            </a:p>
          </p:txBody>
        </p:sp>
        <p:sp>
          <p:nvSpPr>
            <p:cNvPr id="9" name="TextBox 8"/>
            <p:cNvSpPr txBox="1"/>
            <p:nvPr/>
          </p:nvSpPr>
          <p:spPr>
            <a:xfrm>
              <a:off x="7675534" y="3300719"/>
              <a:ext cx="1270161" cy="605269"/>
            </a:xfrm>
            <a:prstGeom prst="rect">
              <a:avLst/>
            </a:prstGeom>
            <a:noFill/>
          </p:spPr>
          <p:txBody>
            <a:bodyPr wrap="square" rtlCol="0">
              <a:spAutoFit/>
            </a:bodyPr>
            <a:lstStyle/>
            <a:p>
              <a:pPr algn="ctr"/>
              <a:r>
                <a:rPr lang="en-US" sz="1200" i="1" dirty="0" smtClean="0">
                  <a:latin typeface="Times"/>
                  <a:ea typeface="Times New Roman" charset="0"/>
                  <a:cs typeface="Times"/>
                </a:rPr>
                <a:t>CNN</a:t>
              </a:r>
              <a:endParaRPr lang="en-US" sz="1200" i="1" baseline="-25000" dirty="0">
                <a:latin typeface="Times"/>
                <a:ea typeface="Times New Roman" charset="0"/>
                <a:cs typeface="Times"/>
              </a:endParaRPr>
            </a:p>
          </p:txBody>
        </p:sp>
        <p:sp>
          <p:nvSpPr>
            <p:cNvPr id="10" name="Rounded Rectangle 9"/>
            <p:cNvSpPr/>
            <p:nvPr/>
          </p:nvSpPr>
          <p:spPr>
            <a:xfrm>
              <a:off x="1368592" y="1"/>
              <a:ext cx="2997372" cy="3712010"/>
            </a:xfrm>
            <a:prstGeom prst="round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a:solidFill>
                  <a:schemeClr val="tx1"/>
                </a:solidFill>
              </a:endParaRPr>
            </a:p>
          </p:txBody>
        </p:sp>
        <p:sp>
          <p:nvSpPr>
            <p:cNvPr id="11" name="Rounded Rectangle 10"/>
            <p:cNvSpPr/>
            <p:nvPr/>
          </p:nvSpPr>
          <p:spPr>
            <a:xfrm>
              <a:off x="5149081" y="0"/>
              <a:ext cx="5617011" cy="3758794"/>
            </a:xfrm>
            <a:prstGeom prst="round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a:solidFill>
                  <a:schemeClr val="tx1"/>
                </a:solidFill>
              </a:endParaRPr>
            </a:p>
          </p:txBody>
        </p:sp>
        <p:cxnSp>
          <p:nvCxnSpPr>
            <p:cNvPr id="12" name="Straight Arrow Connector 11"/>
            <p:cNvCxnSpPr/>
            <p:nvPr/>
          </p:nvCxnSpPr>
          <p:spPr>
            <a:xfrm>
              <a:off x="8861172" y="2190765"/>
              <a:ext cx="495087"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Rounded Rectangle 12"/>
            <p:cNvSpPr/>
            <p:nvPr/>
          </p:nvSpPr>
          <p:spPr>
            <a:xfrm>
              <a:off x="9374174" y="1037213"/>
              <a:ext cx="527025" cy="2307101"/>
            </a:xfrm>
            <a:prstGeom prst="round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4" name="Oval 13"/>
            <p:cNvSpPr/>
            <p:nvPr/>
          </p:nvSpPr>
          <p:spPr>
            <a:xfrm>
              <a:off x="9462011" y="1135687"/>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5" name="Oval 14"/>
            <p:cNvSpPr/>
            <p:nvPr/>
          </p:nvSpPr>
          <p:spPr>
            <a:xfrm>
              <a:off x="9462011" y="1585852"/>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6" name="Oval 15"/>
            <p:cNvSpPr/>
            <p:nvPr/>
          </p:nvSpPr>
          <p:spPr>
            <a:xfrm>
              <a:off x="9462009" y="2486182"/>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7" name="Oval 16"/>
            <p:cNvSpPr/>
            <p:nvPr/>
          </p:nvSpPr>
          <p:spPr>
            <a:xfrm>
              <a:off x="9462008" y="2936343"/>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8" name="TextBox 17"/>
            <p:cNvSpPr txBox="1"/>
            <p:nvPr/>
          </p:nvSpPr>
          <p:spPr>
            <a:xfrm>
              <a:off x="7405058" y="546668"/>
              <a:ext cx="668439" cy="503965"/>
            </a:xfrm>
            <a:prstGeom prst="rect">
              <a:avLst/>
            </a:prstGeom>
            <a:noFill/>
          </p:spPr>
          <p:txBody>
            <a:bodyPr wrap="square" rtlCol="0">
              <a:spAutoFit/>
            </a:bodyPr>
            <a:lstStyle/>
            <a:p>
              <a:r>
                <a:rPr lang="en-US" sz="1100" b="1" dirty="0" smtClean="0">
                  <a:latin typeface="Times"/>
                  <a:ea typeface="Times New Roman" charset="0"/>
                  <a:cs typeface="Times"/>
                </a:rPr>
                <a:t>L</a:t>
              </a:r>
              <a:r>
                <a:rPr lang="en-US" sz="1100" b="1" baseline="-25000" dirty="0" smtClean="0">
                  <a:latin typeface="Times"/>
                  <a:ea typeface="Times New Roman" charset="0"/>
                  <a:cs typeface="Times"/>
                </a:rPr>
                <a:t>3</a:t>
              </a:r>
              <a:endParaRPr lang="en-US" sz="1100" b="1" baseline="-25000" dirty="0">
                <a:latin typeface="Times"/>
                <a:ea typeface="Times New Roman" charset="0"/>
                <a:cs typeface="Times"/>
              </a:endParaRPr>
            </a:p>
          </p:txBody>
        </p:sp>
        <p:sp>
          <p:nvSpPr>
            <p:cNvPr id="19" name="TextBox 18"/>
            <p:cNvSpPr txBox="1"/>
            <p:nvPr/>
          </p:nvSpPr>
          <p:spPr>
            <a:xfrm>
              <a:off x="8436245" y="546668"/>
              <a:ext cx="668439" cy="503965"/>
            </a:xfrm>
            <a:prstGeom prst="rect">
              <a:avLst/>
            </a:prstGeom>
            <a:noFill/>
          </p:spPr>
          <p:txBody>
            <a:bodyPr wrap="square" rtlCol="0">
              <a:spAutoFit/>
            </a:bodyPr>
            <a:lstStyle/>
            <a:p>
              <a:r>
                <a:rPr lang="en-US" sz="1100" b="1" dirty="0" smtClean="0">
                  <a:latin typeface="Times"/>
                  <a:ea typeface="Times New Roman" charset="0"/>
                  <a:cs typeface="Times"/>
                </a:rPr>
                <a:t>L</a:t>
              </a:r>
              <a:r>
                <a:rPr lang="en-US" sz="1100" b="1" baseline="-25000" dirty="0">
                  <a:latin typeface="Times"/>
                  <a:ea typeface="Times New Roman" charset="0"/>
                  <a:cs typeface="Times"/>
                </a:rPr>
                <a:t>N</a:t>
              </a:r>
            </a:p>
          </p:txBody>
        </p:sp>
        <p:sp>
          <p:nvSpPr>
            <p:cNvPr id="20" name="TextBox 19"/>
            <p:cNvSpPr txBox="1"/>
            <p:nvPr/>
          </p:nvSpPr>
          <p:spPr>
            <a:xfrm>
              <a:off x="9104684" y="593786"/>
              <a:ext cx="1478107" cy="496211"/>
            </a:xfrm>
            <a:prstGeom prst="rect">
              <a:avLst/>
            </a:prstGeom>
            <a:noFill/>
          </p:spPr>
          <p:txBody>
            <a:bodyPr wrap="square" rtlCol="0">
              <a:spAutoFit/>
            </a:bodyPr>
            <a:lstStyle/>
            <a:p>
              <a:r>
                <a:rPr lang="en-US" sz="1100" b="1" dirty="0" smtClean="0">
                  <a:latin typeface="Times"/>
                  <a:ea typeface="Times New Roman" charset="0"/>
                  <a:cs typeface="Times"/>
                </a:rPr>
                <a:t>Output</a:t>
              </a:r>
              <a:endParaRPr lang="en-US" sz="1100" b="1" baseline="-25000" dirty="0">
                <a:latin typeface="Times"/>
                <a:ea typeface="Times New Roman" charset="0"/>
                <a:cs typeface="Times"/>
              </a:endParaRPr>
            </a:p>
          </p:txBody>
        </p:sp>
        <p:sp>
          <p:nvSpPr>
            <p:cNvPr id="21" name="Rectangle 20"/>
            <p:cNvSpPr/>
            <p:nvPr/>
          </p:nvSpPr>
          <p:spPr>
            <a:xfrm>
              <a:off x="5903494" y="10372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22" name="TextBox 21"/>
            <p:cNvSpPr txBox="1"/>
            <p:nvPr/>
          </p:nvSpPr>
          <p:spPr>
            <a:xfrm>
              <a:off x="5761051" y="575547"/>
              <a:ext cx="668439" cy="503965"/>
            </a:xfrm>
            <a:prstGeom prst="rect">
              <a:avLst/>
            </a:prstGeom>
            <a:noFill/>
          </p:spPr>
          <p:txBody>
            <a:bodyPr wrap="square" rtlCol="0">
              <a:spAutoFit/>
            </a:bodyPr>
            <a:lstStyle/>
            <a:p>
              <a:r>
                <a:rPr lang="en-US" sz="1100" b="1" dirty="0" smtClean="0">
                  <a:latin typeface="Times"/>
                  <a:ea typeface="Times New Roman" charset="0"/>
                  <a:cs typeface="Times"/>
                </a:rPr>
                <a:t>L</a:t>
              </a:r>
              <a:r>
                <a:rPr lang="en-US" sz="1100" b="1" baseline="-25000" dirty="0">
                  <a:latin typeface="Times"/>
                  <a:ea typeface="Times New Roman" charset="0"/>
                  <a:cs typeface="Times"/>
                </a:rPr>
                <a:t>1</a:t>
              </a:r>
            </a:p>
          </p:txBody>
        </p:sp>
        <p:cxnSp>
          <p:nvCxnSpPr>
            <p:cNvPr id="23" name="Straight Arrow Connector 22"/>
            <p:cNvCxnSpPr>
              <a:endCxn id="21" idx="1"/>
            </p:cNvCxnSpPr>
            <p:nvPr/>
          </p:nvCxnSpPr>
          <p:spPr>
            <a:xfrm flipV="1">
              <a:off x="4001847" y="2190764"/>
              <a:ext cx="1901647" cy="8"/>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4" name="Picture 23" descr="dsl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93" y="1009286"/>
              <a:ext cx="2260154" cy="1739159"/>
            </a:xfrm>
            <a:prstGeom prst="rect">
              <a:avLst/>
            </a:prstGeom>
          </p:spPr>
        </p:pic>
        <p:sp>
          <p:nvSpPr>
            <p:cNvPr id="25" name="TextBox 24"/>
            <p:cNvSpPr txBox="1"/>
            <p:nvPr/>
          </p:nvSpPr>
          <p:spPr>
            <a:xfrm>
              <a:off x="2155092" y="100784"/>
              <a:ext cx="1846756" cy="642156"/>
            </a:xfrm>
            <a:prstGeom prst="rect">
              <a:avLst/>
            </a:prstGeom>
            <a:noFill/>
          </p:spPr>
          <p:txBody>
            <a:bodyPr wrap="square" rtlCol="0">
              <a:spAutoFit/>
            </a:bodyPr>
            <a:lstStyle/>
            <a:p>
              <a:pPr algn="ctr"/>
              <a:r>
                <a:rPr lang="en-US" sz="1600" b="1" dirty="0" smtClean="0">
                  <a:latin typeface="Times"/>
                  <a:ea typeface="Times New Roman" charset="0"/>
                  <a:cs typeface="Times"/>
                </a:rPr>
                <a:t>Sensing</a:t>
              </a:r>
              <a:endParaRPr lang="en-US" sz="1600" b="1" baseline="-25000" dirty="0">
                <a:latin typeface="Times"/>
                <a:ea typeface="Times New Roman" charset="0"/>
                <a:cs typeface="Times"/>
              </a:endParaRPr>
            </a:p>
          </p:txBody>
        </p:sp>
        <p:sp>
          <p:nvSpPr>
            <p:cNvPr id="26" name="TextBox 25"/>
            <p:cNvSpPr txBox="1"/>
            <p:nvPr/>
          </p:nvSpPr>
          <p:spPr>
            <a:xfrm>
              <a:off x="6166550" y="10024"/>
              <a:ext cx="3412287" cy="642156"/>
            </a:xfrm>
            <a:prstGeom prst="rect">
              <a:avLst/>
            </a:prstGeom>
            <a:noFill/>
          </p:spPr>
          <p:txBody>
            <a:bodyPr wrap="square" rtlCol="0">
              <a:spAutoFit/>
            </a:bodyPr>
            <a:lstStyle/>
            <a:p>
              <a:pPr algn="ctr"/>
              <a:r>
                <a:rPr lang="en-US" sz="1600" b="1" dirty="0" smtClean="0">
                  <a:latin typeface="Times"/>
                  <a:ea typeface="Times New Roman" charset="0"/>
                  <a:cs typeface="Times"/>
                </a:rPr>
                <a:t>Computation</a:t>
              </a:r>
              <a:endParaRPr lang="en-US" sz="1600" b="1" baseline="-25000" dirty="0">
                <a:latin typeface="Times"/>
                <a:ea typeface="Times New Roman" charset="0"/>
                <a:cs typeface="Times"/>
              </a:endParaRPr>
            </a:p>
          </p:txBody>
        </p:sp>
        <p:sp>
          <p:nvSpPr>
            <p:cNvPr id="27" name="Rounded Rectangle 26"/>
            <p:cNvSpPr/>
            <p:nvPr/>
          </p:nvSpPr>
          <p:spPr>
            <a:xfrm>
              <a:off x="1366362" y="4660658"/>
              <a:ext cx="9399729" cy="3521758"/>
            </a:xfrm>
            <a:prstGeom prst="round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a:solidFill>
                  <a:schemeClr val="tx1"/>
                </a:solidFill>
              </a:endParaRPr>
            </a:p>
          </p:txBody>
        </p:sp>
        <p:sp>
          <p:nvSpPr>
            <p:cNvPr id="28" name="Rectangle 27"/>
            <p:cNvSpPr/>
            <p:nvPr/>
          </p:nvSpPr>
          <p:spPr>
            <a:xfrm>
              <a:off x="6724692" y="10372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29" name="TextBox 28"/>
            <p:cNvSpPr txBox="1"/>
            <p:nvPr/>
          </p:nvSpPr>
          <p:spPr>
            <a:xfrm>
              <a:off x="6602848" y="546668"/>
              <a:ext cx="668439" cy="503965"/>
            </a:xfrm>
            <a:prstGeom prst="rect">
              <a:avLst/>
            </a:prstGeom>
            <a:noFill/>
          </p:spPr>
          <p:txBody>
            <a:bodyPr wrap="square" rtlCol="0">
              <a:spAutoFit/>
            </a:bodyPr>
            <a:lstStyle/>
            <a:p>
              <a:r>
                <a:rPr lang="en-US" sz="1100" b="1" dirty="0" smtClean="0">
                  <a:latin typeface="Times"/>
                  <a:ea typeface="Times New Roman" charset="0"/>
                  <a:cs typeface="Times"/>
                </a:rPr>
                <a:t>L</a:t>
              </a:r>
              <a:r>
                <a:rPr lang="en-US" sz="1100" b="1" baseline="-25000" dirty="0">
                  <a:latin typeface="Times"/>
                  <a:ea typeface="Times New Roman" charset="0"/>
                  <a:cs typeface="Times"/>
                </a:rPr>
                <a:t>2</a:t>
              </a:r>
            </a:p>
          </p:txBody>
        </p:sp>
        <p:sp>
          <p:nvSpPr>
            <p:cNvPr id="30" name="Rectangle 29"/>
            <p:cNvSpPr/>
            <p:nvPr/>
          </p:nvSpPr>
          <p:spPr>
            <a:xfrm>
              <a:off x="7501394" y="10372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1" name="Rectangle 30"/>
            <p:cNvSpPr/>
            <p:nvPr/>
          </p:nvSpPr>
          <p:spPr>
            <a:xfrm>
              <a:off x="8590698" y="10372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2" name="TextBox 31"/>
            <p:cNvSpPr txBox="1"/>
            <p:nvPr/>
          </p:nvSpPr>
          <p:spPr>
            <a:xfrm rot="5400000">
              <a:off x="7834039" y="1903219"/>
              <a:ext cx="700534" cy="647810"/>
            </a:xfrm>
            <a:prstGeom prst="rect">
              <a:avLst/>
            </a:prstGeom>
            <a:noFill/>
            <a:ln>
              <a:noFill/>
            </a:ln>
          </p:spPr>
          <p:txBody>
            <a:bodyPr vert="vert" wrap="square" rtlCol="0" anchor="ctr">
              <a:spAutoFit/>
            </a:bodyPr>
            <a:lstStyle/>
            <a:p>
              <a:pPr algn="ctr"/>
              <a:r>
                <a:rPr lang="de-DE" sz="1200" dirty="0" smtClean="0"/>
                <a:t>··</a:t>
              </a:r>
              <a:r>
                <a:rPr lang="de-DE" sz="1200" dirty="0"/>
                <a:t>·</a:t>
              </a:r>
              <a:endParaRPr lang="en-US" sz="1400" dirty="0"/>
            </a:p>
          </p:txBody>
        </p:sp>
        <p:cxnSp>
          <p:nvCxnSpPr>
            <p:cNvPr id="33" name="Straight Arrow Connector 32"/>
            <p:cNvCxnSpPr/>
            <p:nvPr/>
          </p:nvCxnSpPr>
          <p:spPr>
            <a:xfrm>
              <a:off x="7003488" y="2190765"/>
              <a:ext cx="495087"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173968" y="2190765"/>
              <a:ext cx="495087"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V="1">
              <a:off x="8848007" y="6330709"/>
              <a:ext cx="524414" cy="7555"/>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6" name="Rounded Rectangle 35"/>
            <p:cNvSpPr/>
            <p:nvPr/>
          </p:nvSpPr>
          <p:spPr>
            <a:xfrm>
              <a:off x="9372421" y="5177158"/>
              <a:ext cx="527025" cy="2307101"/>
            </a:xfrm>
            <a:prstGeom prst="round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7" name="Oval 36"/>
            <p:cNvSpPr/>
            <p:nvPr/>
          </p:nvSpPr>
          <p:spPr>
            <a:xfrm>
              <a:off x="9460257" y="5275632"/>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8" name="Oval 37"/>
            <p:cNvSpPr/>
            <p:nvPr/>
          </p:nvSpPr>
          <p:spPr>
            <a:xfrm>
              <a:off x="9460257" y="5725797"/>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9" name="Oval 38"/>
            <p:cNvSpPr/>
            <p:nvPr/>
          </p:nvSpPr>
          <p:spPr>
            <a:xfrm>
              <a:off x="9460256" y="6626127"/>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0" name="Oval 39"/>
            <p:cNvSpPr/>
            <p:nvPr/>
          </p:nvSpPr>
          <p:spPr>
            <a:xfrm>
              <a:off x="9460255" y="7076288"/>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1" name="TextBox 40"/>
            <p:cNvSpPr txBox="1"/>
            <p:nvPr/>
          </p:nvSpPr>
          <p:spPr>
            <a:xfrm>
              <a:off x="7352833" y="4703686"/>
              <a:ext cx="689036" cy="503965"/>
            </a:xfrm>
            <a:prstGeom prst="rect">
              <a:avLst/>
            </a:prstGeom>
            <a:noFill/>
          </p:spPr>
          <p:txBody>
            <a:bodyPr wrap="square" rtlCol="0">
              <a:spAutoFit/>
            </a:bodyPr>
            <a:lstStyle/>
            <a:p>
              <a:pPr algn="ctr"/>
              <a:r>
                <a:rPr lang="en-US" sz="1100" b="1" dirty="0" smtClean="0">
                  <a:latin typeface="Times"/>
                  <a:ea typeface="Times New Roman" charset="0"/>
                  <a:cs typeface="Times"/>
                </a:rPr>
                <a:t>L</a:t>
              </a:r>
              <a:r>
                <a:rPr lang="en-US" sz="1100" b="1" baseline="-25000" dirty="0" smtClean="0">
                  <a:latin typeface="Times"/>
                  <a:ea typeface="Times New Roman" charset="0"/>
                  <a:cs typeface="Times"/>
                </a:rPr>
                <a:t>3</a:t>
              </a:r>
              <a:endParaRPr lang="en-US" sz="1100" b="1" baseline="-25000" dirty="0">
                <a:latin typeface="Times"/>
                <a:ea typeface="Times New Roman" charset="0"/>
                <a:cs typeface="Times"/>
              </a:endParaRPr>
            </a:p>
          </p:txBody>
        </p:sp>
        <p:sp>
          <p:nvSpPr>
            <p:cNvPr id="42" name="TextBox 41"/>
            <p:cNvSpPr txBox="1"/>
            <p:nvPr/>
          </p:nvSpPr>
          <p:spPr>
            <a:xfrm>
              <a:off x="8455457" y="4660658"/>
              <a:ext cx="689036" cy="503965"/>
            </a:xfrm>
            <a:prstGeom prst="rect">
              <a:avLst/>
            </a:prstGeom>
            <a:noFill/>
          </p:spPr>
          <p:txBody>
            <a:bodyPr wrap="square" rtlCol="0">
              <a:spAutoFit/>
            </a:bodyPr>
            <a:lstStyle/>
            <a:p>
              <a:pPr algn="ctr"/>
              <a:r>
                <a:rPr lang="en-US" sz="1100" b="1" dirty="0" smtClean="0">
                  <a:latin typeface="Times"/>
                  <a:ea typeface="Times New Roman" charset="0"/>
                  <a:cs typeface="Times"/>
                </a:rPr>
                <a:t>L</a:t>
              </a:r>
              <a:r>
                <a:rPr lang="en-US" sz="1100" b="1" baseline="-25000" dirty="0">
                  <a:latin typeface="Times"/>
                  <a:ea typeface="Times New Roman" charset="0"/>
                  <a:cs typeface="Times"/>
                </a:rPr>
                <a:t>N</a:t>
              </a:r>
            </a:p>
          </p:txBody>
        </p:sp>
        <p:sp>
          <p:nvSpPr>
            <p:cNvPr id="43" name="TextBox 42"/>
            <p:cNvSpPr txBox="1"/>
            <p:nvPr/>
          </p:nvSpPr>
          <p:spPr>
            <a:xfrm>
              <a:off x="9113957" y="4660658"/>
              <a:ext cx="1468834" cy="496211"/>
            </a:xfrm>
            <a:prstGeom prst="rect">
              <a:avLst/>
            </a:prstGeom>
            <a:noFill/>
          </p:spPr>
          <p:txBody>
            <a:bodyPr wrap="square" rtlCol="0">
              <a:spAutoFit/>
            </a:bodyPr>
            <a:lstStyle/>
            <a:p>
              <a:pPr algn="ctr"/>
              <a:r>
                <a:rPr lang="en-US" sz="1100" b="1" dirty="0" smtClean="0">
                  <a:latin typeface="Times"/>
                  <a:ea typeface="Times New Roman" charset="0"/>
                  <a:cs typeface="Times"/>
                </a:rPr>
                <a:t>Output</a:t>
              </a:r>
              <a:endParaRPr lang="en-US" sz="1100" b="1" baseline="-25000" dirty="0">
                <a:latin typeface="Times"/>
                <a:ea typeface="Times New Roman" charset="0"/>
                <a:cs typeface="Times"/>
              </a:endParaRPr>
            </a:p>
          </p:txBody>
        </p:sp>
        <p:sp>
          <p:nvSpPr>
            <p:cNvPr id="44" name="Rectangle 43"/>
            <p:cNvSpPr/>
            <p:nvPr/>
          </p:nvSpPr>
          <p:spPr>
            <a:xfrm>
              <a:off x="6733121" y="520629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5" name="TextBox 44"/>
            <p:cNvSpPr txBox="1"/>
            <p:nvPr/>
          </p:nvSpPr>
          <p:spPr>
            <a:xfrm>
              <a:off x="6602848" y="4715495"/>
              <a:ext cx="689036" cy="503965"/>
            </a:xfrm>
            <a:prstGeom prst="rect">
              <a:avLst/>
            </a:prstGeom>
            <a:noFill/>
          </p:spPr>
          <p:txBody>
            <a:bodyPr wrap="square" rtlCol="0">
              <a:spAutoFit/>
            </a:bodyPr>
            <a:lstStyle/>
            <a:p>
              <a:pPr algn="ctr"/>
              <a:r>
                <a:rPr lang="en-US" sz="1100" b="1" dirty="0" smtClean="0">
                  <a:latin typeface="Times"/>
                  <a:ea typeface="Times New Roman" charset="0"/>
                  <a:cs typeface="Times"/>
                </a:rPr>
                <a:t>L</a:t>
              </a:r>
              <a:r>
                <a:rPr lang="en-US" sz="1100" b="1" baseline="-25000" dirty="0">
                  <a:latin typeface="Times"/>
                  <a:ea typeface="Times New Roman" charset="0"/>
                  <a:cs typeface="Times"/>
                </a:rPr>
                <a:t>2</a:t>
              </a:r>
            </a:p>
          </p:txBody>
        </p:sp>
        <p:sp>
          <p:nvSpPr>
            <p:cNvPr id="46" name="Rectangle 45"/>
            <p:cNvSpPr/>
            <p:nvPr/>
          </p:nvSpPr>
          <p:spPr>
            <a:xfrm>
              <a:off x="7488073" y="51847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7" name="Rectangle 46"/>
            <p:cNvSpPr/>
            <p:nvPr/>
          </p:nvSpPr>
          <p:spPr>
            <a:xfrm>
              <a:off x="8577533" y="51847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8" name="TextBox 47"/>
            <p:cNvSpPr txBox="1"/>
            <p:nvPr/>
          </p:nvSpPr>
          <p:spPr>
            <a:xfrm rot="5400000">
              <a:off x="7817772" y="6050718"/>
              <a:ext cx="700534" cy="647810"/>
            </a:xfrm>
            <a:prstGeom prst="rect">
              <a:avLst/>
            </a:prstGeom>
            <a:noFill/>
            <a:ln>
              <a:noFill/>
            </a:ln>
          </p:spPr>
          <p:txBody>
            <a:bodyPr vert="vert" wrap="square" rtlCol="0" anchor="ctr">
              <a:spAutoFit/>
            </a:bodyPr>
            <a:lstStyle/>
            <a:p>
              <a:pPr algn="ctr"/>
              <a:r>
                <a:rPr lang="de-DE" sz="1200" dirty="0" smtClean="0"/>
                <a:t>··</a:t>
              </a:r>
              <a:r>
                <a:rPr lang="de-DE" sz="1200" dirty="0"/>
                <a:t>·</a:t>
              </a:r>
              <a:endParaRPr lang="en-US" sz="1400" dirty="0"/>
            </a:p>
          </p:txBody>
        </p:sp>
        <p:cxnSp>
          <p:nvCxnSpPr>
            <p:cNvPr id="49" name="Straight Arrow Connector 48"/>
            <p:cNvCxnSpPr/>
            <p:nvPr/>
          </p:nvCxnSpPr>
          <p:spPr>
            <a:xfrm>
              <a:off x="7003487" y="6359844"/>
              <a:ext cx="495087"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50" name="Group 49"/>
            <p:cNvGrpSpPr/>
            <p:nvPr/>
          </p:nvGrpSpPr>
          <p:grpSpPr>
            <a:xfrm>
              <a:off x="1973826" y="5155079"/>
              <a:ext cx="3513657" cy="2249252"/>
              <a:chOff x="3010336" y="1136326"/>
              <a:chExt cx="6565853" cy="5051495"/>
            </a:xfrm>
          </p:grpSpPr>
          <p:pic>
            <p:nvPicPr>
              <p:cNvPr id="70" name="Picture 69" descr="ASPsetup.jpg"/>
              <p:cNvPicPr>
                <a:picLocks noChangeAspect="1"/>
              </p:cNvPicPr>
              <p:nvPr/>
            </p:nvPicPr>
            <p:blipFill rotWithShape="1">
              <a:blip r:embed="rId4">
                <a:extLst>
                  <a:ext uri="{28A0092B-C50C-407E-A947-70E740481C1C}">
                    <a14:useLocalDpi xmlns:a14="http://schemas.microsoft.com/office/drawing/2010/main" val="0"/>
                  </a:ext>
                </a:extLst>
              </a:blip>
              <a:srcRect l="14214" t="20070" r="14431" b="5203"/>
              <a:stretch/>
            </p:blipFill>
            <p:spPr>
              <a:xfrm>
                <a:off x="4515929" y="1955110"/>
                <a:ext cx="5060260" cy="4232711"/>
              </a:xfrm>
              <a:prstGeom prst="rect">
                <a:avLst/>
              </a:prstGeom>
            </p:spPr>
          </p:pic>
          <p:cxnSp>
            <p:nvCxnSpPr>
              <p:cNvPr id="71" name="Straight Connector 70"/>
              <p:cNvCxnSpPr/>
              <p:nvPr/>
            </p:nvCxnSpPr>
            <p:spPr>
              <a:xfrm flipH="1" flipV="1">
                <a:off x="6043406" y="3130111"/>
                <a:ext cx="1619614" cy="1003895"/>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6098831" y="1136326"/>
                <a:ext cx="1602441" cy="3035920"/>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pic>
            <p:nvPicPr>
              <p:cNvPr id="73" name="Picture 72" descr="TileCrop2_balan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336" y="1210920"/>
                <a:ext cx="3011185" cy="1864067"/>
              </a:xfrm>
              <a:prstGeom prst="rect">
                <a:avLst/>
              </a:prstGeom>
              <a:ln w="57150" cmpd="sng">
                <a:solidFill>
                  <a:srgbClr val="ED7D31"/>
                </a:solidFill>
              </a:ln>
            </p:spPr>
          </p:pic>
          <p:pic>
            <p:nvPicPr>
              <p:cNvPr id="74"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0336" y="3661731"/>
                <a:ext cx="3017520" cy="1865376"/>
              </a:xfrm>
              <a:prstGeom prst="rect">
                <a:avLst/>
              </a:prstGeom>
              <a:noFill/>
              <a:ln w="57150" cmpd="sng">
                <a:solidFill>
                  <a:srgbClr val="ED7D3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51" name="TextBox 50"/>
            <p:cNvSpPr txBox="1"/>
            <p:nvPr/>
          </p:nvSpPr>
          <p:spPr>
            <a:xfrm>
              <a:off x="-113463" y="3949311"/>
              <a:ext cx="12033911" cy="642156"/>
            </a:xfrm>
            <a:prstGeom prst="rect">
              <a:avLst/>
            </a:prstGeom>
            <a:noFill/>
          </p:spPr>
          <p:txBody>
            <a:bodyPr wrap="square" rtlCol="0">
              <a:spAutoFit/>
            </a:bodyPr>
            <a:lstStyle/>
            <a:p>
              <a:pPr algn="ctr"/>
              <a:r>
                <a:rPr lang="en-US" sz="1600" b="1" dirty="0" smtClean="0">
                  <a:latin typeface="Times"/>
                  <a:ea typeface="Times New Roman" charset="0"/>
                  <a:cs typeface="Times"/>
                </a:rPr>
                <a:t>ASP Vision : Sensor + Deep Learning Co-Design</a:t>
              </a:r>
              <a:endParaRPr lang="en-US" sz="1600" b="1" baseline="-25000" dirty="0">
                <a:latin typeface="Times"/>
                <a:ea typeface="Times New Roman" charset="0"/>
                <a:cs typeface="Times"/>
              </a:endParaRPr>
            </a:p>
          </p:txBody>
        </p:sp>
        <p:sp>
          <p:nvSpPr>
            <p:cNvPr id="52" name="TextBox 51"/>
            <p:cNvSpPr txBox="1"/>
            <p:nvPr/>
          </p:nvSpPr>
          <p:spPr>
            <a:xfrm>
              <a:off x="1563754" y="2768778"/>
              <a:ext cx="2920385" cy="525401"/>
            </a:xfrm>
            <a:prstGeom prst="rect">
              <a:avLst/>
            </a:prstGeom>
            <a:noFill/>
          </p:spPr>
          <p:txBody>
            <a:bodyPr wrap="square" rtlCol="0">
              <a:spAutoFit/>
            </a:bodyPr>
            <a:lstStyle/>
            <a:p>
              <a:pPr algn="ctr"/>
              <a:r>
                <a:rPr lang="en-US" sz="1200" i="1" dirty="0" smtClean="0">
                  <a:latin typeface="Times"/>
                  <a:ea typeface="Times New Roman" charset="0"/>
                  <a:cs typeface="Times"/>
                </a:rPr>
                <a:t>Traditional Camera</a:t>
              </a:r>
              <a:endParaRPr lang="en-US" sz="1200" i="1" baseline="-25000" dirty="0">
                <a:latin typeface="Times"/>
                <a:ea typeface="Times New Roman" charset="0"/>
                <a:cs typeface="Times"/>
              </a:endParaRPr>
            </a:p>
          </p:txBody>
        </p:sp>
        <p:sp>
          <p:nvSpPr>
            <p:cNvPr id="54" name="TextBox 53"/>
            <p:cNvSpPr txBox="1"/>
            <p:nvPr/>
          </p:nvSpPr>
          <p:spPr>
            <a:xfrm>
              <a:off x="6503189" y="7522588"/>
              <a:ext cx="5047612" cy="659828"/>
            </a:xfrm>
            <a:prstGeom prst="rect">
              <a:avLst/>
            </a:prstGeom>
            <a:noFill/>
          </p:spPr>
          <p:txBody>
            <a:bodyPr wrap="square" rtlCol="0">
              <a:spAutoFit/>
            </a:bodyPr>
            <a:lstStyle/>
            <a:p>
              <a:pPr algn="ctr"/>
              <a:r>
                <a:rPr lang="en-US" sz="1400" i="1" dirty="0">
                  <a:latin typeface="Times"/>
                  <a:ea typeface="Times New Roman" charset="0"/>
                  <a:cs typeface="Times"/>
                </a:rPr>
                <a:t>Reduced </a:t>
              </a:r>
              <a:r>
                <a:rPr lang="en-US" sz="1400" i="1" dirty="0" smtClean="0">
                  <a:latin typeface="Times"/>
                  <a:ea typeface="Times New Roman" charset="0"/>
                  <a:cs typeface="Times"/>
                </a:rPr>
                <a:t>CNN</a:t>
              </a:r>
              <a:endParaRPr lang="en-US" sz="1400" i="1" dirty="0" smtClean="0">
                <a:latin typeface="Times"/>
                <a:cs typeface="Times"/>
              </a:endParaRPr>
            </a:p>
          </p:txBody>
        </p:sp>
        <p:sp>
          <p:nvSpPr>
            <p:cNvPr id="55" name="TextBox 54"/>
            <p:cNvSpPr txBox="1"/>
            <p:nvPr/>
          </p:nvSpPr>
          <p:spPr>
            <a:xfrm>
              <a:off x="3242851" y="4583066"/>
              <a:ext cx="3171231" cy="525401"/>
            </a:xfrm>
            <a:prstGeom prst="rect">
              <a:avLst/>
            </a:prstGeom>
            <a:noFill/>
          </p:spPr>
          <p:txBody>
            <a:bodyPr wrap="square" rtlCol="0">
              <a:spAutoFit/>
            </a:bodyPr>
            <a:lstStyle/>
            <a:p>
              <a:r>
                <a:rPr lang="en-US" sz="1200" i="1" dirty="0" smtClean="0">
                  <a:latin typeface="Times"/>
                  <a:ea typeface="Times New Roman" charset="0"/>
                  <a:cs typeface="Times"/>
                </a:rPr>
                <a:t>ASP Camera</a:t>
              </a:r>
              <a:endParaRPr lang="en-US" sz="1200" i="1" baseline="-25000" dirty="0">
                <a:latin typeface="Times"/>
                <a:ea typeface="Times New Roman" charset="0"/>
                <a:cs typeface="Times"/>
              </a:endParaRPr>
            </a:p>
          </p:txBody>
        </p:sp>
        <p:sp>
          <p:nvSpPr>
            <p:cNvPr id="56" name="Rectangle 55"/>
            <p:cNvSpPr/>
            <p:nvPr/>
          </p:nvSpPr>
          <p:spPr>
            <a:xfrm>
              <a:off x="5914855" y="5221073"/>
              <a:ext cx="270474" cy="2307101"/>
            </a:xfrm>
            <a:prstGeom prst="rect">
              <a:avLst/>
            </a:prstGeom>
            <a:noFill/>
            <a:ln w="28575" cmpd="sng">
              <a:solidFill>
                <a:schemeClr val="tx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cxnSp>
          <p:nvCxnSpPr>
            <p:cNvPr id="57" name="Straight Arrow Connector 56"/>
            <p:cNvCxnSpPr/>
            <p:nvPr/>
          </p:nvCxnSpPr>
          <p:spPr>
            <a:xfrm flipV="1">
              <a:off x="5363366" y="6359844"/>
              <a:ext cx="1369755" cy="1"/>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5761053" y="4703686"/>
              <a:ext cx="707385" cy="503965"/>
            </a:xfrm>
            <a:prstGeom prst="rect">
              <a:avLst/>
            </a:prstGeom>
            <a:noFill/>
          </p:spPr>
          <p:txBody>
            <a:bodyPr wrap="square" rtlCol="0">
              <a:spAutoFit/>
            </a:bodyPr>
            <a:lstStyle/>
            <a:p>
              <a:pPr algn="ctr"/>
              <a:r>
                <a:rPr lang="en-US" sz="1100" b="1" dirty="0" smtClean="0">
                  <a:latin typeface="Times"/>
                  <a:ea typeface="Times New Roman" charset="0"/>
                  <a:cs typeface="Times"/>
                </a:rPr>
                <a:t>L</a:t>
              </a:r>
              <a:r>
                <a:rPr lang="en-US" sz="1100" b="1" baseline="-25000" dirty="0">
                  <a:latin typeface="Times"/>
                  <a:ea typeface="Times New Roman" charset="0"/>
                  <a:cs typeface="Times"/>
                </a:rPr>
                <a:t>1</a:t>
              </a:r>
            </a:p>
          </p:txBody>
        </p:sp>
        <p:sp>
          <p:nvSpPr>
            <p:cNvPr id="59" name="TextBox 58"/>
            <p:cNvSpPr txBox="1"/>
            <p:nvPr/>
          </p:nvSpPr>
          <p:spPr>
            <a:xfrm>
              <a:off x="-1521819" y="2610160"/>
              <a:ext cx="1877933" cy="642156"/>
            </a:xfrm>
            <a:prstGeom prst="rect">
              <a:avLst/>
            </a:prstGeom>
            <a:noFill/>
          </p:spPr>
          <p:txBody>
            <a:bodyPr wrap="square" rtlCol="0">
              <a:spAutoFit/>
            </a:bodyPr>
            <a:lstStyle/>
            <a:p>
              <a:pPr algn="ctr"/>
              <a:r>
                <a:rPr lang="en-US" sz="1600" b="1" dirty="0" smtClean="0">
                  <a:latin typeface="Times"/>
                  <a:ea typeface="Times New Roman" charset="0"/>
                  <a:cs typeface="Times"/>
                </a:rPr>
                <a:t>Scene</a:t>
              </a:r>
              <a:endParaRPr lang="en-US" sz="1600" b="1" baseline="-25000" dirty="0">
                <a:latin typeface="Times"/>
                <a:ea typeface="Times New Roman" charset="0"/>
                <a:cs typeface="Times"/>
              </a:endParaRPr>
            </a:p>
          </p:txBody>
        </p:sp>
        <p:cxnSp>
          <p:nvCxnSpPr>
            <p:cNvPr id="60" name="Curved Connector 59"/>
            <p:cNvCxnSpPr>
              <a:endCxn id="38" idx="1"/>
            </p:cNvCxnSpPr>
            <p:nvPr/>
          </p:nvCxnSpPr>
          <p:spPr>
            <a:xfrm flipV="1">
              <a:off x="598987" y="1878866"/>
              <a:ext cx="1142706" cy="2502938"/>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p:cNvCxnSpPr/>
            <p:nvPr/>
          </p:nvCxnSpPr>
          <p:spPr>
            <a:xfrm>
              <a:off x="598987" y="4381804"/>
              <a:ext cx="1374839" cy="2313041"/>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924761" y="7266765"/>
              <a:ext cx="3040618" cy="525401"/>
            </a:xfrm>
            <a:prstGeom prst="rect">
              <a:avLst/>
            </a:prstGeom>
            <a:noFill/>
          </p:spPr>
          <p:txBody>
            <a:bodyPr wrap="square" rtlCol="0">
              <a:spAutoFit/>
            </a:bodyPr>
            <a:lstStyle/>
            <a:p>
              <a:r>
                <a:rPr lang="en-US" sz="1200" dirty="0" smtClean="0">
                  <a:latin typeface="Times"/>
                  <a:cs typeface="Times"/>
                </a:rPr>
                <a:t>Optically computed</a:t>
              </a:r>
              <a:endParaRPr lang="en-US" sz="1200" dirty="0">
                <a:latin typeface="Times"/>
                <a:cs typeface="Times"/>
              </a:endParaRPr>
            </a:p>
          </p:txBody>
        </p:sp>
        <p:cxnSp>
          <p:nvCxnSpPr>
            <p:cNvPr id="63" name="Straight Arrow Connector 62"/>
            <p:cNvCxnSpPr/>
            <p:nvPr/>
          </p:nvCxnSpPr>
          <p:spPr>
            <a:xfrm flipH="1" flipV="1">
              <a:off x="3637054" y="7111612"/>
              <a:ext cx="2430881" cy="17100"/>
            </a:xfrm>
            <a:prstGeom prst="straightConnector1">
              <a:avLst/>
            </a:prstGeom>
            <a:ln w="762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155092" y="-686652"/>
              <a:ext cx="7782651" cy="642156"/>
            </a:xfrm>
            <a:prstGeom prst="rect">
              <a:avLst/>
            </a:prstGeom>
            <a:noFill/>
          </p:spPr>
          <p:txBody>
            <a:bodyPr wrap="square" rtlCol="0">
              <a:spAutoFit/>
            </a:bodyPr>
            <a:lstStyle/>
            <a:p>
              <a:pPr algn="ctr"/>
              <a:r>
                <a:rPr lang="en-US" sz="1600" b="1" dirty="0" smtClean="0">
                  <a:latin typeface="Times"/>
                  <a:ea typeface="Times New Roman" charset="0"/>
                  <a:cs typeface="Times"/>
                </a:rPr>
                <a:t>Conventional Deep Learning Pipeline</a:t>
              </a:r>
              <a:endParaRPr lang="en-US" sz="1600" b="1" baseline="-25000" dirty="0">
                <a:latin typeface="Times"/>
                <a:ea typeface="Times New Roman" charset="0"/>
                <a:cs typeface="Times"/>
              </a:endParaRPr>
            </a:p>
          </p:txBody>
        </p:sp>
        <p:cxnSp>
          <p:nvCxnSpPr>
            <p:cNvPr id="65" name="Curved Connector 64"/>
            <p:cNvCxnSpPr>
              <a:stCxn id="67" idx="3"/>
              <a:endCxn id="8" idx="1"/>
            </p:cNvCxnSpPr>
            <p:nvPr/>
          </p:nvCxnSpPr>
          <p:spPr>
            <a:xfrm>
              <a:off x="10017259" y="2201586"/>
              <a:ext cx="1202273" cy="1845493"/>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flipV="1">
              <a:off x="9899446" y="4047576"/>
              <a:ext cx="1320085" cy="2283133"/>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316725" y="1976504"/>
              <a:ext cx="700534" cy="450162"/>
            </a:xfrm>
            <a:prstGeom prst="rect">
              <a:avLst/>
            </a:prstGeom>
            <a:noFill/>
            <a:ln>
              <a:noFill/>
            </a:ln>
          </p:spPr>
          <p:txBody>
            <a:bodyPr vert="vert" wrap="square" rtlCol="0" anchor="ctr">
              <a:spAutoFit/>
            </a:bodyPr>
            <a:lstStyle/>
            <a:p>
              <a:pPr algn="ctr"/>
              <a:r>
                <a:rPr lang="de-DE" sz="1200" dirty="0" smtClean="0"/>
                <a:t>··</a:t>
              </a:r>
              <a:r>
                <a:rPr lang="de-DE" sz="1200" dirty="0"/>
                <a:t>·</a:t>
              </a:r>
              <a:endParaRPr lang="en-US" sz="1400" dirty="0"/>
            </a:p>
          </p:txBody>
        </p:sp>
        <p:sp>
          <p:nvSpPr>
            <p:cNvPr id="68" name="TextBox 67"/>
            <p:cNvSpPr txBox="1"/>
            <p:nvPr/>
          </p:nvSpPr>
          <p:spPr>
            <a:xfrm>
              <a:off x="9316725" y="6113182"/>
              <a:ext cx="700534" cy="450162"/>
            </a:xfrm>
            <a:prstGeom prst="rect">
              <a:avLst/>
            </a:prstGeom>
            <a:noFill/>
            <a:ln>
              <a:noFill/>
            </a:ln>
          </p:spPr>
          <p:txBody>
            <a:bodyPr vert="vert" wrap="square" rtlCol="0" anchor="ctr">
              <a:spAutoFit/>
            </a:bodyPr>
            <a:lstStyle/>
            <a:p>
              <a:pPr algn="ctr"/>
              <a:r>
                <a:rPr lang="de-DE" sz="1200" dirty="0" smtClean="0"/>
                <a:t>··</a:t>
              </a:r>
              <a:r>
                <a:rPr lang="de-DE" sz="1200" dirty="0"/>
                <a:t>·</a:t>
              </a:r>
              <a:endParaRPr lang="en-US" sz="1400" dirty="0"/>
            </a:p>
          </p:txBody>
        </p:sp>
        <p:pic>
          <p:nvPicPr>
            <p:cNvPr id="69" name="Picture 68" descr="babyelephant.jpg"/>
            <p:cNvPicPr>
              <a:picLocks noChangeAspect="1"/>
            </p:cNvPicPr>
            <p:nvPr/>
          </p:nvPicPr>
          <p:blipFill rotWithShape="1">
            <a:blip r:embed="rId7">
              <a:extLst>
                <a:ext uri="{28A0092B-C50C-407E-A947-70E740481C1C}">
                  <a14:useLocalDpi xmlns:a14="http://schemas.microsoft.com/office/drawing/2010/main" val="0"/>
                </a:ext>
              </a:extLst>
            </a:blip>
            <a:srcRect l="16975" r="21681"/>
            <a:stretch/>
          </p:blipFill>
          <p:spPr>
            <a:xfrm>
              <a:off x="-1763129" y="3178487"/>
              <a:ext cx="2362116" cy="2406634"/>
            </a:xfrm>
            <a:prstGeom prst="rect">
              <a:avLst/>
            </a:prstGeom>
          </p:spPr>
        </p:pic>
      </p:grpSp>
    </p:spTree>
    <p:extLst>
      <p:ext uri="{BB962C8B-B14F-4D97-AF65-F5344CB8AC3E}">
        <p14:creationId xmlns:p14="http://schemas.microsoft.com/office/powerpoint/2010/main" val="193259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089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ASP Vision performs comparably to CNNs on datasets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989247493"/>
              </p:ext>
            </p:extLst>
          </p:nvPr>
        </p:nvGraphicFramePr>
        <p:xfrm>
          <a:off x="609600" y="1066800"/>
          <a:ext cx="10972800" cy="5151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733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FLOPs can we save by skipping the first layer?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57098017"/>
              </p:ext>
            </p:extLst>
          </p:nvPr>
        </p:nvGraphicFramePr>
        <p:xfrm>
          <a:off x="609600" y="1706880"/>
          <a:ext cx="11272352" cy="3519763"/>
        </p:xfrm>
        <a:graphic>
          <a:graphicData uri="http://schemas.openxmlformats.org/drawingml/2006/table">
            <a:tbl>
              <a:tblPr firstRow="1" bandRow="1">
                <a:tableStyleId>{5940675A-B579-460E-94D1-54222C63F5DA}</a:tableStyleId>
              </a:tblPr>
              <a:tblGrid>
                <a:gridCol w="2844674"/>
                <a:gridCol w="1404613"/>
                <a:gridCol w="1404613"/>
                <a:gridCol w="1404613"/>
                <a:gridCol w="1404613"/>
                <a:gridCol w="1404613"/>
                <a:gridCol w="1404613"/>
              </a:tblGrid>
              <a:tr h="329536">
                <a:tc>
                  <a:txBody>
                    <a:bodyPr/>
                    <a:lstStyle/>
                    <a:p>
                      <a:pPr algn="ctr"/>
                      <a:endParaRPr lang="en-US" sz="1800" dirty="0">
                        <a:solidFill>
                          <a:schemeClr val="tx1"/>
                        </a:solidFill>
                        <a:latin typeface="Times" charset="0"/>
                        <a:ea typeface="Times" charset="0"/>
                        <a:cs typeface="Times" charset="0"/>
                      </a:endParaRPr>
                    </a:p>
                  </a:txBody>
                  <a:tcPr anchor="ctr"/>
                </a:tc>
                <a:tc gridSpan="2">
                  <a:txBody>
                    <a:bodyPr/>
                    <a:lstStyle/>
                    <a:p>
                      <a:pPr algn="ctr"/>
                      <a:r>
                        <a:rPr lang="en-US" sz="1800" b="1" dirty="0" smtClean="0">
                          <a:solidFill>
                            <a:schemeClr val="tx1"/>
                          </a:solidFill>
                          <a:latin typeface="Times" charset="0"/>
                          <a:ea typeface="Times" charset="0"/>
                          <a:cs typeface="Times" charset="0"/>
                        </a:rPr>
                        <a:t>VGG-M</a:t>
                      </a:r>
                      <a:endParaRPr lang="en-US" sz="1800" b="1" dirty="0">
                        <a:solidFill>
                          <a:schemeClr val="tx1"/>
                        </a:solidFill>
                        <a:latin typeface="Times" charset="0"/>
                        <a:ea typeface="Times" charset="0"/>
                        <a:cs typeface="Times" charset="0"/>
                      </a:endParaRPr>
                    </a:p>
                  </a:txBody>
                  <a:tcPr anchor="ctr"/>
                </a:tc>
                <a:tc hMerge="1">
                  <a:txBody>
                    <a:bodyPr/>
                    <a:lstStyle/>
                    <a:p>
                      <a:endParaRPr lang="en-US"/>
                    </a:p>
                  </a:txBody>
                  <a:tcPr/>
                </a:tc>
                <a:tc gridSpan="2">
                  <a:txBody>
                    <a:bodyPr/>
                    <a:lstStyle/>
                    <a:p>
                      <a:pPr algn="ctr"/>
                      <a:r>
                        <a:rPr lang="en-US" sz="1800" b="1" dirty="0" err="1" smtClean="0">
                          <a:solidFill>
                            <a:schemeClr val="tx1"/>
                          </a:solidFill>
                          <a:latin typeface="Times" charset="0"/>
                          <a:ea typeface="Times" charset="0"/>
                          <a:cs typeface="Times" charset="0"/>
                        </a:rPr>
                        <a:t>NiN</a:t>
                      </a:r>
                      <a:endParaRPr lang="en-US" sz="1800" b="1" dirty="0">
                        <a:solidFill>
                          <a:schemeClr val="tx1"/>
                        </a:solidFill>
                        <a:latin typeface="Times" charset="0"/>
                        <a:ea typeface="Times" charset="0"/>
                        <a:cs typeface="Times" charset="0"/>
                      </a:endParaRPr>
                    </a:p>
                  </a:txBody>
                  <a:tcPr anchor="ctr"/>
                </a:tc>
                <a:tc hMerge="1">
                  <a:txBody>
                    <a:bodyPr/>
                    <a:lstStyle/>
                    <a:p>
                      <a:endParaRPr lang="en-US"/>
                    </a:p>
                  </a:txBody>
                  <a:tcPr/>
                </a:tc>
                <a:tc gridSpan="2">
                  <a:txBody>
                    <a:bodyPr/>
                    <a:lstStyle/>
                    <a:p>
                      <a:pPr algn="ctr"/>
                      <a:r>
                        <a:rPr lang="en-US" sz="1800" b="1" dirty="0" err="1" smtClean="0">
                          <a:solidFill>
                            <a:schemeClr val="tx1"/>
                          </a:solidFill>
                          <a:latin typeface="Times" charset="0"/>
                          <a:ea typeface="Times" charset="0"/>
                          <a:cs typeface="Times" charset="0"/>
                        </a:rPr>
                        <a:t>LeNet</a:t>
                      </a:r>
                      <a:endParaRPr lang="en-US" sz="1800" b="1" dirty="0">
                        <a:solidFill>
                          <a:schemeClr val="tx1"/>
                        </a:solidFill>
                        <a:latin typeface="Times" charset="0"/>
                        <a:ea typeface="Times" charset="0"/>
                        <a:cs typeface="Times" charset="0"/>
                      </a:endParaRPr>
                    </a:p>
                  </a:txBody>
                  <a:tcPr anchor="ctr"/>
                </a:tc>
                <a:tc hMerge="1">
                  <a:txBody>
                    <a:bodyPr/>
                    <a:lstStyle/>
                    <a:p>
                      <a:endParaRPr lang="en-US"/>
                    </a:p>
                  </a:txBody>
                  <a:tcPr/>
                </a:tc>
              </a:tr>
              <a:tr h="329536">
                <a:tc>
                  <a:txBody>
                    <a:bodyPr/>
                    <a:lstStyle/>
                    <a:p>
                      <a:pPr algn="ctr"/>
                      <a:r>
                        <a:rPr lang="en-US" sz="1800" dirty="0" smtClean="0">
                          <a:solidFill>
                            <a:schemeClr val="tx1"/>
                          </a:solidFill>
                          <a:latin typeface="Times" charset="0"/>
                          <a:ea typeface="Times" charset="0"/>
                          <a:cs typeface="Times" charset="0"/>
                        </a:rPr>
                        <a:t># of Conv. Layers</a:t>
                      </a:r>
                      <a:endParaRPr lang="en-US" sz="1800" dirty="0">
                        <a:solidFill>
                          <a:schemeClr val="tx1"/>
                        </a:solidFill>
                        <a:latin typeface="Times" charset="0"/>
                        <a:ea typeface="Times" charset="0"/>
                        <a:cs typeface="Times" charset="0"/>
                      </a:endParaRPr>
                    </a:p>
                  </a:txBody>
                  <a:tcPr anchor="ctr"/>
                </a:tc>
                <a:tc gridSpan="2">
                  <a:txBody>
                    <a:bodyPr/>
                    <a:lstStyle/>
                    <a:p>
                      <a:pPr algn="ctr" rtl="0" fontAlgn="b"/>
                      <a:r>
                        <a:rPr lang="is-IS" sz="1800" b="0" i="0" u="none" strike="noStrike" dirty="0" smtClean="0">
                          <a:solidFill>
                            <a:schemeClr val="tx1"/>
                          </a:solidFill>
                          <a:effectLst/>
                          <a:latin typeface="Times" charset="0"/>
                          <a:ea typeface="Times" charset="0"/>
                          <a:cs typeface="Times" charset="0"/>
                        </a:rPr>
                        <a:t>8</a:t>
                      </a:r>
                      <a:endParaRPr lang="is-IS" sz="1800" b="0" i="0" u="none" strike="noStrike" dirty="0">
                        <a:solidFill>
                          <a:schemeClr val="tx1"/>
                        </a:solidFill>
                        <a:effectLst/>
                        <a:latin typeface="Times" charset="0"/>
                        <a:ea typeface="Times" charset="0"/>
                        <a:cs typeface="Times" charset="0"/>
                      </a:endParaRPr>
                    </a:p>
                  </a:txBody>
                  <a:tcPr anchor="ctr"/>
                </a:tc>
                <a:tc hMerge="1">
                  <a:txBody>
                    <a:bodyPr/>
                    <a:lstStyle/>
                    <a:p>
                      <a:endParaRPr lang="en-US"/>
                    </a:p>
                  </a:txBody>
                  <a:tcPr/>
                </a:tc>
                <a:tc gridSpan="2">
                  <a:txBody>
                    <a:bodyPr/>
                    <a:lstStyle/>
                    <a:p>
                      <a:pPr algn="ctr"/>
                      <a:r>
                        <a:rPr lang="en-US" sz="1800" dirty="0" smtClean="0">
                          <a:solidFill>
                            <a:schemeClr val="tx1"/>
                          </a:solidFill>
                          <a:latin typeface="Times" charset="0"/>
                          <a:ea typeface="Times" charset="0"/>
                          <a:cs typeface="Times" charset="0"/>
                        </a:rPr>
                        <a:t>9</a:t>
                      </a:r>
                      <a:endParaRPr lang="en-US" sz="1800" dirty="0">
                        <a:solidFill>
                          <a:schemeClr val="tx1"/>
                        </a:solidFill>
                        <a:latin typeface="Times" charset="0"/>
                        <a:ea typeface="Times" charset="0"/>
                        <a:cs typeface="Times" charset="0"/>
                      </a:endParaRPr>
                    </a:p>
                  </a:txBody>
                  <a:tcPr anchor="ct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800" b="0" i="0" u="none" strike="noStrike" dirty="0" smtClean="0">
                          <a:solidFill>
                            <a:schemeClr val="tx1"/>
                          </a:solidFill>
                          <a:effectLst/>
                          <a:latin typeface="Times" charset="0"/>
                          <a:ea typeface="Times" charset="0"/>
                          <a:cs typeface="Times" charset="0"/>
                        </a:rPr>
                        <a:t>4</a:t>
                      </a:r>
                    </a:p>
                  </a:txBody>
                  <a:tcPr anchor="ctr"/>
                </a:tc>
                <a:tc hMerge="1">
                  <a:txBody>
                    <a:bodyPr/>
                    <a:lstStyle/>
                    <a:p>
                      <a:endParaRPr lang="en-US"/>
                    </a:p>
                  </a:txBody>
                  <a:tcPr/>
                </a:tc>
              </a:tr>
              <a:tr h="497874">
                <a:tc>
                  <a:txBody>
                    <a:bodyPr/>
                    <a:lstStyle/>
                    <a:p>
                      <a:pPr algn="ctr"/>
                      <a:r>
                        <a:rPr lang="en-US" sz="1800" dirty="0" smtClean="0">
                          <a:solidFill>
                            <a:schemeClr val="tx1"/>
                          </a:solidFill>
                          <a:latin typeface="Times" charset="0"/>
                          <a:ea typeface="Times" charset="0"/>
                          <a:cs typeface="Times" charset="0"/>
                        </a:rPr>
                        <a:t>Input</a:t>
                      </a:r>
                      <a:r>
                        <a:rPr lang="en-US" sz="1800" baseline="0" dirty="0" smtClean="0">
                          <a:solidFill>
                            <a:schemeClr val="tx1"/>
                          </a:solidFill>
                          <a:latin typeface="Times" charset="0"/>
                          <a:ea typeface="Times" charset="0"/>
                          <a:cs typeface="Times" charset="0"/>
                        </a:rPr>
                        <a:t> Image Size</a:t>
                      </a:r>
                      <a:endParaRPr lang="en-US" sz="1800" dirty="0">
                        <a:solidFill>
                          <a:schemeClr val="tx1"/>
                        </a:solidFill>
                        <a:latin typeface="Times" charset="0"/>
                        <a:ea typeface="Times" charset="0"/>
                        <a:cs typeface="Times" charset="0"/>
                      </a:endParaRPr>
                    </a:p>
                  </a:txBody>
                  <a:tcPr anchor="ctr"/>
                </a:tc>
                <a:tc gridSpan="2">
                  <a:txBody>
                    <a:bodyPr/>
                    <a:lstStyle/>
                    <a:p>
                      <a:pPr algn="ctr" rtl="0" fontAlgn="b"/>
                      <a:r>
                        <a:rPr lang="is-IS" sz="1800" b="0" i="0" u="none" strike="noStrike" dirty="0" smtClean="0">
                          <a:solidFill>
                            <a:schemeClr val="tx1"/>
                          </a:solidFill>
                          <a:effectLst/>
                          <a:latin typeface="Times" charset="0"/>
                          <a:ea typeface="Times" charset="0"/>
                          <a:cs typeface="Times" charset="0"/>
                        </a:rPr>
                        <a:t>224 ⨉ 224 ⨉ 3</a:t>
                      </a:r>
                      <a:endParaRPr lang="is-IS" sz="1800" b="0" i="0" u="none" strike="noStrike" dirty="0">
                        <a:solidFill>
                          <a:schemeClr val="tx1"/>
                        </a:solidFill>
                        <a:effectLst/>
                        <a:latin typeface="Times" charset="0"/>
                        <a:ea typeface="Times" charset="0"/>
                        <a:cs typeface="Times" charset="0"/>
                      </a:endParaRPr>
                    </a:p>
                  </a:txBody>
                  <a:tcPr anchor="ctr"/>
                </a:tc>
                <a:tc hMerge="1">
                  <a:txBody>
                    <a:bodyPr/>
                    <a:lstStyle/>
                    <a:p>
                      <a:endParaRPr lang="en-US"/>
                    </a:p>
                  </a:txBody>
                  <a:tcPr/>
                </a:tc>
                <a:tc gridSpan="2">
                  <a:txBody>
                    <a:bodyPr/>
                    <a:lstStyle/>
                    <a:p>
                      <a:pPr algn="ctr"/>
                      <a:r>
                        <a:rPr lang="en-US" sz="1800" dirty="0" smtClean="0">
                          <a:solidFill>
                            <a:schemeClr val="tx1"/>
                          </a:solidFill>
                          <a:latin typeface="Times" charset="0"/>
                          <a:ea typeface="Times" charset="0"/>
                          <a:cs typeface="Times" charset="0"/>
                        </a:rPr>
                        <a:t>32 </a:t>
                      </a:r>
                      <a:r>
                        <a:rPr lang="is-IS" sz="1800" b="0" i="0" u="none" strike="noStrike" dirty="0" smtClean="0">
                          <a:solidFill>
                            <a:schemeClr val="tx1"/>
                          </a:solidFill>
                          <a:effectLst/>
                          <a:latin typeface="Times" charset="0"/>
                          <a:ea typeface="Times" charset="0"/>
                          <a:cs typeface="Times" charset="0"/>
                        </a:rPr>
                        <a:t>⨉ </a:t>
                      </a:r>
                      <a:r>
                        <a:rPr lang="en-US" sz="1800" dirty="0" smtClean="0">
                          <a:solidFill>
                            <a:schemeClr val="tx1"/>
                          </a:solidFill>
                          <a:latin typeface="Times" charset="0"/>
                          <a:ea typeface="Times" charset="0"/>
                          <a:cs typeface="Times" charset="0"/>
                        </a:rPr>
                        <a:t>32 </a:t>
                      </a:r>
                      <a:r>
                        <a:rPr lang="is-IS" sz="1800" b="0" i="0" u="none" strike="noStrike" dirty="0" smtClean="0">
                          <a:solidFill>
                            <a:schemeClr val="tx1"/>
                          </a:solidFill>
                          <a:effectLst/>
                          <a:latin typeface="Times" charset="0"/>
                          <a:ea typeface="Times" charset="0"/>
                          <a:cs typeface="Times" charset="0"/>
                        </a:rPr>
                        <a:t>⨉ </a:t>
                      </a:r>
                      <a:r>
                        <a:rPr lang="en-US" sz="1800" dirty="0" smtClean="0">
                          <a:solidFill>
                            <a:schemeClr val="tx1"/>
                          </a:solidFill>
                          <a:latin typeface="Times" charset="0"/>
                          <a:ea typeface="Times" charset="0"/>
                          <a:cs typeface="Times" charset="0"/>
                        </a:rPr>
                        <a:t>3</a:t>
                      </a:r>
                      <a:endParaRPr lang="en-US" sz="1800" dirty="0">
                        <a:solidFill>
                          <a:schemeClr val="tx1"/>
                        </a:solidFill>
                        <a:latin typeface="Times" charset="0"/>
                        <a:ea typeface="Times" charset="0"/>
                        <a:cs typeface="Times" charset="0"/>
                      </a:endParaRPr>
                    </a:p>
                  </a:txBody>
                  <a:tcPr anchor="ct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800" b="0" i="0" u="none" strike="noStrike" dirty="0" smtClean="0">
                          <a:solidFill>
                            <a:schemeClr val="tx1"/>
                          </a:solidFill>
                          <a:effectLst/>
                          <a:latin typeface="Times" charset="0"/>
                          <a:ea typeface="Times" charset="0"/>
                          <a:cs typeface="Times" charset="0"/>
                        </a:rPr>
                        <a:t>28 ⨉ </a:t>
                      </a:r>
                      <a:r>
                        <a:rPr lang="is-IS" sz="1800" b="0" i="0" u="none" strike="noStrike" baseline="0" dirty="0" smtClean="0">
                          <a:solidFill>
                            <a:schemeClr val="tx1"/>
                          </a:solidFill>
                          <a:effectLst/>
                          <a:latin typeface="Times" charset="0"/>
                          <a:ea typeface="Times" charset="0"/>
                          <a:cs typeface="Times" charset="0"/>
                        </a:rPr>
                        <a:t>28 </a:t>
                      </a:r>
                      <a:r>
                        <a:rPr lang="is-IS" sz="1800" b="0" i="0" u="none" strike="noStrike" dirty="0" smtClean="0">
                          <a:solidFill>
                            <a:schemeClr val="tx1"/>
                          </a:solidFill>
                          <a:effectLst/>
                          <a:latin typeface="Times" charset="0"/>
                          <a:ea typeface="Times" charset="0"/>
                          <a:cs typeface="Times" charset="0"/>
                        </a:rPr>
                        <a:t>⨉ </a:t>
                      </a:r>
                      <a:r>
                        <a:rPr lang="is-IS" sz="1800" b="0" i="0" u="none" strike="noStrike" baseline="0" dirty="0" smtClean="0">
                          <a:solidFill>
                            <a:schemeClr val="tx1"/>
                          </a:solidFill>
                          <a:effectLst/>
                          <a:latin typeface="Times" charset="0"/>
                          <a:ea typeface="Times" charset="0"/>
                          <a:cs typeface="Times" charset="0"/>
                        </a:rPr>
                        <a:t>1</a:t>
                      </a:r>
                      <a:endParaRPr lang="is-IS" sz="1800" b="0" i="0" u="none" strike="noStrike" dirty="0" smtClean="0">
                        <a:solidFill>
                          <a:schemeClr val="tx1"/>
                        </a:solidFill>
                        <a:effectLst/>
                        <a:latin typeface="Times" charset="0"/>
                        <a:ea typeface="Times" charset="0"/>
                        <a:cs typeface="Times" charset="0"/>
                      </a:endParaRPr>
                    </a:p>
                  </a:txBody>
                  <a:tcPr anchor="ctr"/>
                </a:tc>
                <a:tc hMerge="1">
                  <a:txBody>
                    <a:bodyPr/>
                    <a:lstStyle/>
                    <a:p>
                      <a:endParaRPr lang="en-US"/>
                    </a:p>
                  </a:txBody>
                  <a:tcPr/>
                </a:tc>
              </a:tr>
              <a:tr h="442101">
                <a:tc>
                  <a:txBody>
                    <a:bodyPr/>
                    <a:lstStyle/>
                    <a:p>
                      <a:pPr algn="ctr"/>
                      <a:r>
                        <a:rPr lang="en-US" sz="1800" dirty="0" smtClean="0">
                          <a:solidFill>
                            <a:schemeClr val="tx1"/>
                          </a:solidFill>
                          <a:latin typeface="Times" charset="0"/>
                          <a:ea typeface="Times" charset="0"/>
                          <a:cs typeface="Times" charset="0"/>
                        </a:rPr>
                        <a:t># of First</a:t>
                      </a:r>
                      <a:r>
                        <a:rPr lang="en-US" sz="1800" baseline="0" dirty="0" smtClean="0">
                          <a:solidFill>
                            <a:schemeClr val="tx1"/>
                          </a:solidFill>
                          <a:latin typeface="Times" charset="0"/>
                          <a:ea typeface="Times" charset="0"/>
                          <a:cs typeface="Times" charset="0"/>
                        </a:rPr>
                        <a:t> Layer Filters</a:t>
                      </a:r>
                      <a:endParaRPr lang="en-US" sz="1800" dirty="0">
                        <a:solidFill>
                          <a:schemeClr val="tx1"/>
                        </a:solidFill>
                        <a:latin typeface="Times" charset="0"/>
                        <a:ea typeface="Times" charset="0"/>
                        <a:cs typeface="Times" charset="0"/>
                      </a:endParaRPr>
                    </a:p>
                  </a:txBody>
                  <a:tcPr anchor="ctr"/>
                </a:tc>
                <a:tc>
                  <a:txBody>
                    <a:bodyPr/>
                    <a:lstStyle/>
                    <a:p>
                      <a:pPr algn="ctr" rtl="0" fontAlgn="b"/>
                      <a:r>
                        <a:rPr lang="ro-RO" sz="1800" b="0" i="0" u="none" strike="noStrike" dirty="0" smtClean="0">
                          <a:solidFill>
                            <a:schemeClr val="bg2"/>
                          </a:solidFill>
                          <a:effectLst/>
                          <a:latin typeface="Times" charset="0"/>
                          <a:ea typeface="Times" charset="0"/>
                          <a:cs typeface="Times" charset="0"/>
                        </a:rPr>
                        <a:t>96 </a:t>
                      </a:r>
                    </a:p>
                    <a:p>
                      <a:pPr algn="ctr" rtl="0" fontAlgn="b"/>
                      <a:r>
                        <a:rPr lang="ro-RO" sz="1800" b="0" i="0" u="none" strike="noStrike" dirty="0" smtClean="0">
                          <a:solidFill>
                            <a:schemeClr val="bg2"/>
                          </a:solidFill>
                          <a:effectLst/>
                          <a:latin typeface="Times" charset="0"/>
                          <a:ea typeface="Times" charset="0"/>
                          <a:cs typeface="Times" charset="0"/>
                        </a:rPr>
                        <a:t>(Original)</a:t>
                      </a:r>
                    </a:p>
                  </a:txBody>
                  <a:tcPr anchor="ctr"/>
                </a:tc>
                <a:tc>
                  <a:txBody>
                    <a:bodyPr/>
                    <a:lstStyle/>
                    <a:p>
                      <a:pPr algn="ctr" rtl="0" fontAlgn="b"/>
                      <a:r>
                        <a:rPr lang="ro-RO" sz="1800" b="0" i="0" u="none" strike="noStrike" dirty="0" smtClean="0">
                          <a:solidFill>
                            <a:schemeClr val="tx1"/>
                          </a:solidFill>
                          <a:effectLst/>
                          <a:latin typeface="Times" charset="0"/>
                          <a:ea typeface="Times" charset="0"/>
                          <a:cs typeface="Times" charset="0"/>
                        </a:rPr>
                        <a:t>12</a:t>
                      </a:r>
                      <a:r>
                        <a:rPr lang="ro-RO" sz="1800" b="0" i="0" u="none" strike="noStrike" baseline="0" dirty="0" smtClean="0">
                          <a:solidFill>
                            <a:schemeClr val="tx1"/>
                          </a:solidFill>
                          <a:effectLst/>
                          <a:latin typeface="Times" charset="0"/>
                          <a:ea typeface="Times" charset="0"/>
                          <a:cs typeface="Times" charset="0"/>
                        </a:rPr>
                        <a:t> (</a:t>
                      </a:r>
                      <a:r>
                        <a:rPr lang="en-US" sz="1800" dirty="0" smtClean="0">
                          <a:solidFill>
                            <a:schemeClr val="tx1"/>
                          </a:solidFill>
                          <a:latin typeface="Times" charset="0"/>
                          <a:ea typeface="Times" charset="0"/>
                          <a:cs typeface="Times" charset="0"/>
                        </a:rPr>
                        <a:t>Prototype</a:t>
                      </a:r>
                      <a:r>
                        <a:rPr lang="ro-RO" sz="1800" b="0" i="0" u="none" strike="noStrike" baseline="0" dirty="0" smtClean="0">
                          <a:solidFill>
                            <a:schemeClr val="tx1"/>
                          </a:solidFill>
                          <a:effectLst/>
                          <a:latin typeface="Times" charset="0"/>
                          <a:ea typeface="Times" charset="0"/>
                          <a:cs typeface="Times" charset="0"/>
                        </a:rPr>
                        <a:t>)</a:t>
                      </a:r>
                      <a:endParaRPr lang="ro-RO" sz="1800" b="0" i="0" u="none" strike="noStrike" dirty="0" smtClean="0">
                        <a:solidFill>
                          <a:schemeClr val="tx1"/>
                        </a:solidFill>
                        <a:effectLst/>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192 (Original)</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12 (Prototype)</a:t>
                      </a:r>
                      <a:endParaRPr lang="en-US" sz="1800" dirty="0">
                        <a:solidFill>
                          <a:schemeClr val="tx1"/>
                        </a:solidFill>
                        <a:latin typeface="Times" charset="0"/>
                        <a:ea typeface="Times" charset="0"/>
                        <a:cs typeface="Times"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1800" b="0" i="0" u="none" strike="noStrike" dirty="0" smtClean="0">
                          <a:solidFill>
                            <a:schemeClr val="bg2"/>
                          </a:solidFill>
                          <a:effectLst/>
                          <a:latin typeface="Times" charset="0"/>
                          <a:ea typeface="Times" charset="0"/>
                          <a:cs typeface="Times" charset="0"/>
                        </a:rPr>
                        <a:t>20</a:t>
                      </a:r>
                    </a:p>
                    <a:p>
                      <a:pPr marL="0" marR="0" indent="0" algn="ctr" defTabSz="914400" rtl="0" eaLnBrk="1" fontAlgn="auto" latinLnBrk="0" hangingPunct="1">
                        <a:lnSpc>
                          <a:spcPct val="100000"/>
                        </a:lnSpc>
                        <a:spcBef>
                          <a:spcPts val="0"/>
                        </a:spcBef>
                        <a:spcAft>
                          <a:spcPts val="0"/>
                        </a:spcAft>
                        <a:buClrTx/>
                        <a:buSzTx/>
                        <a:buFontTx/>
                        <a:buNone/>
                        <a:tabLst/>
                        <a:defRPr/>
                      </a:pPr>
                      <a:r>
                        <a:rPr lang="hr-HR" sz="1800" b="0" i="0" u="none" strike="noStrike" dirty="0" smtClean="0">
                          <a:solidFill>
                            <a:schemeClr val="bg2"/>
                          </a:solidFill>
                          <a:effectLst/>
                          <a:latin typeface="Times" charset="0"/>
                          <a:ea typeface="Times" charset="0"/>
                          <a:cs typeface="Times" charset="0"/>
                        </a:rPr>
                        <a:t>(Original)</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1800" b="0" i="0" u="none" strike="noStrike" dirty="0" smtClean="0">
                          <a:solidFill>
                            <a:schemeClr val="tx1"/>
                          </a:solidFill>
                          <a:effectLst/>
                          <a:latin typeface="Times" charset="0"/>
                          <a:ea typeface="Times" charset="0"/>
                          <a:cs typeface="Times" charset="0"/>
                        </a:rPr>
                        <a:t>12 (</a:t>
                      </a:r>
                      <a:r>
                        <a:rPr lang="hr-HR" sz="1800" b="0" i="0" u="none" strike="noStrike" dirty="0" err="1" smtClean="0">
                          <a:solidFill>
                            <a:schemeClr val="tx1"/>
                          </a:solidFill>
                          <a:effectLst/>
                          <a:latin typeface="Times" charset="0"/>
                          <a:ea typeface="Times" charset="0"/>
                          <a:cs typeface="Times" charset="0"/>
                        </a:rPr>
                        <a:t>Prototype</a:t>
                      </a:r>
                      <a:r>
                        <a:rPr lang="hr-HR" sz="1800" b="0" i="0" u="none" strike="noStrike" dirty="0" smtClean="0">
                          <a:solidFill>
                            <a:schemeClr val="tx1"/>
                          </a:solidFill>
                          <a:effectLst/>
                          <a:latin typeface="Times" charset="0"/>
                          <a:ea typeface="Times" charset="0"/>
                          <a:cs typeface="Times" charset="0"/>
                        </a:rPr>
                        <a:t>)</a:t>
                      </a:r>
                    </a:p>
                  </a:txBody>
                  <a:tcPr anchor="ctr"/>
                </a:tc>
              </a:tr>
              <a:tr h="442101">
                <a:tc>
                  <a:txBody>
                    <a:bodyPr/>
                    <a:lstStyle/>
                    <a:p>
                      <a:pPr algn="ctr"/>
                      <a:r>
                        <a:rPr lang="en-US" sz="1800" dirty="0" smtClean="0">
                          <a:solidFill>
                            <a:schemeClr val="tx1"/>
                          </a:solidFill>
                          <a:latin typeface="Times" charset="0"/>
                          <a:ea typeface="Times" charset="0"/>
                          <a:cs typeface="Times" charset="0"/>
                        </a:rPr>
                        <a:t>First Layer</a:t>
                      </a:r>
                      <a:r>
                        <a:rPr lang="en-US" sz="1800" baseline="0" dirty="0" smtClean="0">
                          <a:solidFill>
                            <a:schemeClr val="tx1"/>
                          </a:solidFill>
                          <a:latin typeface="Times" charset="0"/>
                          <a:ea typeface="Times" charset="0"/>
                          <a:cs typeface="Times" charset="0"/>
                        </a:rPr>
                        <a:t> Conv. Kernel</a:t>
                      </a:r>
                      <a:endParaRPr lang="en-US" sz="1800" dirty="0">
                        <a:solidFill>
                          <a:schemeClr val="tx1"/>
                        </a:solidFill>
                        <a:latin typeface="Times" charset="0"/>
                        <a:ea typeface="Times" charset="0"/>
                        <a:cs typeface="Times" charset="0"/>
                      </a:endParaRPr>
                    </a:p>
                  </a:txBody>
                  <a:tcPr anchor="ctr"/>
                </a:tc>
                <a:tc>
                  <a:txBody>
                    <a:bodyPr/>
                    <a:lstStyle/>
                    <a:p>
                      <a:pPr algn="ctr" rtl="0" fontAlgn="b"/>
                      <a:r>
                        <a:rPr lang="ro-RO" sz="1800" b="0" i="0" u="none" strike="noStrike" dirty="0" smtClean="0">
                          <a:solidFill>
                            <a:schemeClr val="bg2"/>
                          </a:solidFill>
                          <a:effectLst/>
                          <a:latin typeface="Times" charset="0"/>
                          <a:ea typeface="Times" charset="0"/>
                          <a:cs typeface="Times" charset="0"/>
                        </a:rPr>
                        <a:t>7 </a:t>
                      </a:r>
                      <a:r>
                        <a:rPr lang="en-US" sz="1800" baseline="0" dirty="0" smtClean="0">
                          <a:solidFill>
                            <a:schemeClr val="bg2"/>
                          </a:solidFill>
                          <a:latin typeface="Times" charset="0"/>
                          <a:ea typeface="Times" charset="0"/>
                          <a:cs typeface="Times" charset="0"/>
                        </a:rPr>
                        <a:t>⨉ </a:t>
                      </a:r>
                      <a:r>
                        <a:rPr lang="ro-RO" sz="1800" b="0" i="0" u="none" strike="noStrike" dirty="0" smtClean="0">
                          <a:solidFill>
                            <a:schemeClr val="bg2"/>
                          </a:solidFill>
                          <a:effectLst/>
                          <a:latin typeface="Times" charset="0"/>
                          <a:ea typeface="Times" charset="0"/>
                          <a:cs typeface="Times" charset="0"/>
                        </a:rPr>
                        <a:t>7 </a:t>
                      </a:r>
                      <a:r>
                        <a:rPr lang="en-US" sz="1800" baseline="0" dirty="0" smtClean="0">
                          <a:solidFill>
                            <a:schemeClr val="bg2"/>
                          </a:solidFill>
                          <a:latin typeface="Times" charset="0"/>
                          <a:ea typeface="Times" charset="0"/>
                          <a:cs typeface="Times" charset="0"/>
                        </a:rPr>
                        <a:t>⨉ </a:t>
                      </a:r>
                      <a:r>
                        <a:rPr lang="ro-RO" sz="1800" b="0" i="0" u="none" strike="noStrike" dirty="0" smtClean="0">
                          <a:solidFill>
                            <a:schemeClr val="bg2"/>
                          </a:solidFill>
                          <a:effectLst/>
                          <a:latin typeface="Times" charset="0"/>
                          <a:ea typeface="Times" charset="0"/>
                          <a:cs typeface="Times" charset="0"/>
                        </a:rPr>
                        <a:t>96</a:t>
                      </a:r>
                    </a:p>
                  </a:txBody>
                  <a:tcPr anchor="ctr"/>
                </a:tc>
                <a:tc>
                  <a:txBody>
                    <a:bodyPr/>
                    <a:lstStyle/>
                    <a:p>
                      <a:pPr algn="ctr" rtl="0" fontAlgn="b"/>
                      <a:r>
                        <a:rPr lang="ro-RO" sz="1800" b="0" i="0" u="none" strike="noStrike" dirty="0" smtClean="0">
                          <a:solidFill>
                            <a:schemeClr val="tx1"/>
                          </a:solidFill>
                          <a:effectLst/>
                          <a:latin typeface="Times" charset="0"/>
                          <a:ea typeface="Times" charset="0"/>
                          <a:cs typeface="Times" charset="0"/>
                        </a:rPr>
                        <a:t>7 </a:t>
                      </a:r>
                      <a:r>
                        <a:rPr lang="en-US" sz="1800" baseline="0" dirty="0" smtClean="0">
                          <a:solidFill>
                            <a:schemeClr val="tx1"/>
                          </a:solidFill>
                          <a:latin typeface="Times" charset="0"/>
                          <a:ea typeface="Times" charset="0"/>
                          <a:cs typeface="Times" charset="0"/>
                        </a:rPr>
                        <a:t>⨉ </a:t>
                      </a:r>
                      <a:r>
                        <a:rPr lang="ro-RO" sz="1800" b="0" i="0" u="none" strike="noStrike" dirty="0" smtClean="0">
                          <a:solidFill>
                            <a:schemeClr val="tx1"/>
                          </a:solidFill>
                          <a:effectLst/>
                          <a:latin typeface="Times" charset="0"/>
                          <a:ea typeface="Times" charset="0"/>
                          <a:cs typeface="Times" charset="0"/>
                        </a:rPr>
                        <a:t>7 </a:t>
                      </a:r>
                      <a:r>
                        <a:rPr lang="en-US" sz="1800" baseline="0" dirty="0" smtClean="0">
                          <a:solidFill>
                            <a:schemeClr val="tx1"/>
                          </a:solidFill>
                          <a:latin typeface="Times" charset="0"/>
                          <a:ea typeface="Times" charset="0"/>
                          <a:cs typeface="Times" charset="0"/>
                        </a:rPr>
                        <a:t>⨉ </a:t>
                      </a:r>
                      <a:r>
                        <a:rPr lang="ro-RO" sz="1800" b="0" i="0" u="none" strike="noStrike" dirty="0" smtClean="0">
                          <a:solidFill>
                            <a:schemeClr val="tx1"/>
                          </a:solidFill>
                          <a:effectLst/>
                          <a:latin typeface="Times" charset="0"/>
                          <a:ea typeface="Times" charset="0"/>
                          <a:cs typeface="Times" charset="0"/>
                        </a:rPr>
                        <a:t>12</a:t>
                      </a:r>
                    </a:p>
                  </a:txBody>
                  <a:tcPr anchor="ctr"/>
                </a:tc>
                <a:tc>
                  <a:txBody>
                    <a:bodyPr/>
                    <a:lstStyle/>
                    <a:p>
                      <a:pPr algn="ctr"/>
                      <a:r>
                        <a:rPr lang="ro-RO" sz="1800" b="0" i="0" u="none" strike="noStrike" dirty="0" smtClean="0">
                          <a:solidFill>
                            <a:schemeClr val="tx1"/>
                          </a:solidFill>
                          <a:effectLst/>
                          <a:latin typeface="Times" charset="0"/>
                          <a:ea typeface="Times" charset="0"/>
                          <a:cs typeface="Times" charset="0"/>
                        </a:rPr>
                        <a:t>5 </a:t>
                      </a:r>
                      <a:r>
                        <a:rPr lang="en-US" sz="1800" baseline="0" dirty="0" smtClean="0">
                          <a:solidFill>
                            <a:schemeClr val="tx1"/>
                          </a:solidFill>
                          <a:latin typeface="Times" charset="0"/>
                          <a:ea typeface="Times" charset="0"/>
                          <a:cs typeface="Times" charset="0"/>
                        </a:rPr>
                        <a:t>⨉ </a:t>
                      </a:r>
                      <a:r>
                        <a:rPr lang="ro-RO" sz="1800" b="0" i="0" u="none" strike="noStrike" dirty="0" smtClean="0">
                          <a:solidFill>
                            <a:schemeClr val="tx1"/>
                          </a:solidFill>
                          <a:effectLst/>
                          <a:latin typeface="Times" charset="0"/>
                          <a:ea typeface="Times" charset="0"/>
                          <a:cs typeface="Times" charset="0"/>
                        </a:rPr>
                        <a:t>5 </a:t>
                      </a:r>
                      <a:r>
                        <a:rPr lang="en-US" sz="1800" baseline="0" dirty="0" smtClean="0">
                          <a:solidFill>
                            <a:schemeClr val="tx1"/>
                          </a:solidFill>
                          <a:latin typeface="Times" charset="0"/>
                          <a:ea typeface="Times" charset="0"/>
                          <a:cs typeface="Times" charset="0"/>
                        </a:rPr>
                        <a:t>⨉ </a:t>
                      </a:r>
                      <a:r>
                        <a:rPr lang="ro-RO" sz="1800" b="0" i="0" u="none" strike="noStrike" dirty="0" smtClean="0">
                          <a:solidFill>
                            <a:schemeClr val="tx1"/>
                          </a:solidFill>
                          <a:effectLst/>
                          <a:latin typeface="Times" charset="0"/>
                          <a:ea typeface="Times" charset="0"/>
                          <a:cs typeface="Times" charset="0"/>
                        </a:rPr>
                        <a:t>192</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5 </a:t>
                      </a:r>
                      <a:r>
                        <a:rPr lang="en-US" sz="1800" baseline="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rPr>
                        <a:t>5 </a:t>
                      </a:r>
                      <a:r>
                        <a:rPr lang="en-US" sz="1800" baseline="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rPr>
                        <a:t>12</a:t>
                      </a:r>
                      <a:endParaRPr lang="en-US" sz="1800" dirty="0">
                        <a:solidFill>
                          <a:schemeClr val="tx1"/>
                        </a:solidFill>
                        <a:latin typeface="Times" charset="0"/>
                        <a:ea typeface="Times" charset="0"/>
                        <a:cs typeface="Times"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1800" b="0" i="0" u="none" strike="noStrike" dirty="0" smtClean="0">
                          <a:solidFill>
                            <a:schemeClr val="bg2"/>
                          </a:solidFill>
                          <a:effectLst/>
                          <a:latin typeface="Times" charset="0"/>
                          <a:ea typeface="Times" charset="0"/>
                          <a:cs typeface="Times" charset="0"/>
                        </a:rPr>
                        <a:t>5 </a:t>
                      </a:r>
                      <a:r>
                        <a:rPr lang="en-US" sz="1800" baseline="0" dirty="0" smtClean="0">
                          <a:solidFill>
                            <a:schemeClr val="bg2"/>
                          </a:solidFill>
                          <a:latin typeface="Times" charset="0"/>
                          <a:ea typeface="Times" charset="0"/>
                          <a:cs typeface="Times" charset="0"/>
                        </a:rPr>
                        <a:t>⨉ </a:t>
                      </a:r>
                      <a:r>
                        <a:rPr lang="hr-HR" sz="1800" b="0" i="0" u="none" strike="noStrike" dirty="0" smtClean="0">
                          <a:solidFill>
                            <a:schemeClr val="bg2"/>
                          </a:solidFill>
                          <a:effectLst/>
                          <a:latin typeface="Times" charset="0"/>
                          <a:ea typeface="Times" charset="0"/>
                          <a:cs typeface="Times" charset="0"/>
                        </a:rPr>
                        <a:t>5 </a:t>
                      </a:r>
                      <a:r>
                        <a:rPr lang="en-US" sz="1800" baseline="0" dirty="0" smtClean="0">
                          <a:solidFill>
                            <a:schemeClr val="bg2"/>
                          </a:solidFill>
                          <a:latin typeface="Times" charset="0"/>
                          <a:ea typeface="Times" charset="0"/>
                          <a:cs typeface="Times" charset="0"/>
                        </a:rPr>
                        <a:t>⨉ </a:t>
                      </a:r>
                      <a:r>
                        <a:rPr lang="hr-HR" sz="1800" b="0" i="0" u="none" strike="noStrike" dirty="0" smtClean="0">
                          <a:solidFill>
                            <a:schemeClr val="bg2"/>
                          </a:solidFill>
                          <a:effectLst/>
                          <a:latin typeface="Times" charset="0"/>
                          <a:ea typeface="Times" charset="0"/>
                          <a:cs typeface="Times" charset="0"/>
                        </a:rPr>
                        <a:t>20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1800" b="0" i="0" u="none" strike="noStrike" dirty="0" smtClean="0">
                          <a:solidFill>
                            <a:schemeClr val="tx1"/>
                          </a:solidFill>
                          <a:effectLst/>
                          <a:latin typeface="Times" charset="0"/>
                          <a:ea typeface="Times" charset="0"/>
                          <a:cs typeface="Times" charset="0"/>
                        </a:rPr>
                        <a:t>5 </a:t>
                      </a:r>
                      <a:r>
                        <a:rPr lang="en-US" sz="1800" baseline="0" dirty="0" smtClean="0">
                          <a:solidFill>
                            <a:schemeClr val="tx1"/>
                          </a:solidFill>
                          <a:latin typeface="Times" charset="0"/>
                          <a:ea typeface="Times" charset="0"/>
                          <a:cs typeface="Times" charset="0"/>
                        </a:rPr>
                        <a:t>⨉ </a:t>
                      </a:r>
                      <a:r>
                        <a:rPr lang="hr-HR" sz="1800" b="0" i="0" u="none" strike="noStrike" dirty="0" smtClean="0">
                          <a:solidFill>
                            <a:schemeClr val="tx1"/>
                          </a:solidFill>
                          <a:effectLst/>
                          <a:latin typeface="Times" charset="0"/>
                          <a:ea typeface="Times" charset="0"/>
                          <a:cs typeface="Times" charset="0"/>
                        </a:rPr>
                        <a:t>5 </a:t>
                      </a:r>
                      <a:r>
                        <a:rPr lang="en-US" sz="1800" baseline="0" dirty="0" smtClean="0">
                          <a:solidFill>
                            <a:schemeClr val="tx1"/>
                          </a:solidFill>
                          <a:latin typeface="Times" charset="0"/>
                          <a:ea typeface="Times" charset="0"/>
                          <a:cs typeface="Times" charset="0"/>
                        </a:rPr>
                        <a:t>⨉ </a:t>
                      </a:r>
                      <a:r>
                        <a:rPr lang="hr-HR" sz="1800" b="0" i="0" u="none" strike="noStrike" dirty="0" smtClean="0">
                          <a:solidFill>
                            <a:schemeClr val="tx1"/>
                          </a:solidFill>
                          <a:effectLst/>
                          <a:latin typeface="Times" charset="0"/>
                          <a:ea typeface="Times" charset="0"/>
                          <a:cs typeface="Times" charset="0"/>
                        </a:rPr>
                        <a:t>12</a:t>
                      </a:r>
                    </a:p>
                  </a:txBody>
                  <a:tcPr anchor="ctr"/>
                </a:tc>
              </a:tr>
              <a:tr h="367500">
                <a:tc>
                  <a:txBody>
                    <a:bodyPr/>
                    <a:lstStyle/>
                    <a:p>
                      <a:pPr algn="ctr"/>
                      <a:r>
                        <a:rPr lang="en-US" sz="1800" dirty="0" smtClean="0">
                          <a:solidFill>
                            <a:schemeClr val="tx1"/>
                          </a:solidFill>
                          <a:latin typeface="Times" charset="0"/>
                          <a:ea typeface="Times" charset="0"/>
                          <a:cs typeface="Times" charset="0"/>
                        </a:rPr>
                        <a:t>FLOPS</a:t>
                      </a:r>
                      <a:r>
                        <a:rPr lang="en-US" sz="1800" baseline="0" dirty="0" smtClean="0">
                          <a:solidFill>
                            <a:schemeClr val="tx1"/>
                          </a:solidFill>
                          <a:latin typeface="Times" charset="0"/>
                          <a:ea typeface="Times" charset="0"/>
                          <a:cs typeface="Times" charset="0"/>
                        </a:rPr>
                        <a:t> of First layer</a:t>
                      </a:r>
                      <a:endParaRPr lang="en-US" sz="1800" dirty="0">
                        <a:solidFill>
                          <a:schemeClr val="tx1"/>
                        </a:solidFill>
                        <a:latin typeface="Times" charset="0"/>
                        <a:ea typeface="Times" charset="0"/>
                        <a:cs typeface="Times" charset="0"/>
                      </a:endParaRPr>
                    </a:p>
                  </a:txBody>
                  <a:tcPr anchor="ctr"/>
                </a:tc>
                <a:tc>
                  <a:txBody>
                    <a:bodyPr/>
                    <a:lstStyle/>
                    <a:p>
                      <a:pPr algn="ctr" rtl="0" fontAlgn="b"/>
                      <a:r>
                        <a:rPr lang="is-IS" sz="1800" b="0" i="0" u="none" strike="noStrike" dirty="0" smtClean="0">
                          <a:solidFill>
                            <a:schemeClr val="tx1"/>
                          </a:solidFill>
                          <a:effectLst/>
                          <a:latin typeface="Times" charset="0"/>
                          <a:ea typeface="Times" charset="0"/>
                          <a:cs typeface="Times" charset="0"/>
                        </a:rPr>
                        <a:t>708.0M</a:t>
                      </a:r>
                      <a:endParaRPr lang="is-IS" sz="1800" b="0" i="0" u="none" strike="noStrike" dirty="0">
                        <a:solidFill>
                          <a:schemeClr val="tx1"/>
                        </a:solidFill>
                        <a:effectLst/>
                        <a:latin typeface="Times" charset="0"/>
                        <a:ea typeface="Times" charset="0"/>
                        <a:cs typeface="Times" charset="0"/>
                      </a:endParaRPr>
                    </a:p>
                  </a:txBody>
                  <a:tcPr anchor="ctr"/>
                </a:tc>
                <a:tc>
                  <a:txBody>
                    <a:bodyPr/>
                    <a:lstStyle/>
                    <a:p>
                      <a:pPr algn="ctr" rtl="0" fontAlgn="b"/>
                      <a:r>
                        <a:rPr lang="is-IS" sz="1800" b="0" i="0" u="none" strike="noStrike" dirty="0" smtClean="0">
                          <a:solidFill>
                            <a:schemeClr val="tx1"/>
                          </a:solidFill>
                          <a:effectLst/>
                          <a:latin typeface="Times" charset="0"/>
                          <a:ea typeface="Times" charset="0"/>
                          <a:cs typeface="Times" charset="0"/>
                        </a:rPr>
                        <a:t>88.5</a:t>
                      </a:r>
                      <a:r>
                        <a:rPr lang="is-IS" sz="1800" b="0" i="0" u="none" strike="noStrike" baseline="0" dirty="0" smtClean="0">
                          <a:solidFill>
                            <a:schemeClr val="tx1"/>
                          </a:solidFill>
                          <a:effectLst/>
                          <a:latin typeface="Times" charset="0"/>
                          <a:ea typeface="Times" charset="0"/>
                          <a:cs typeface="Times" charset="0"/>
                        </a:rPr>
                        <a:t> M</a:t>
                      </a:r>
                      <a:endParaRPr lang="is-IS" sz="1800" b="0" i="0" u="none" strike="noStrike" dirty="0">
                        <a:solidFill>
                          <a:schemeClr val="tx1"/>
                        </a:solidFill>
                        <a:effectLst/>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14.75M</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921.6K</a:t>
                      </a:r>
                      <a:endParaRPr lang="en-US" sz="1800" dirty="0">
                        <a:solidFill>
                          <a:schemeClr val="tx1"/>
                        </a:solidFill>
                        <a:latin typeface="Times" charset="0"/>
                        <a:ea typeface="Times" charset="0"/>
                        <a:cs typeface="Times"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800" b="0" i="0" u="none" strike="noStrike" dirty="0" smtClean="0">
                          <a:solidFill>
                            <a:schemeClr val="tx1"/>
                          </a:solidFill>
                          <a:effectLst/>
                          <a:latin typeface="Times" charset="0"/>
                          <a:ea typeface="Times" charset="0"/>
                          <a:cs typeface="Times" charset="0"/>
                        </a:rPr>
                        <a:t>392 K</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800" b="0" i="0" u="none" strike="noStrike" dirty="0" smtClean="0">
                          <a:solidFill>
                            <a:schemeClr val="tx1"/>
                          </a:solidFill>
                          <a:effectLst/>
                          <a:latin typeface="Times" charset="0"/>
                          <a:ea typeface="Times" charset="0"/>
                          <a:cs typeface="Times" charset="0"/>
                        </a:rPr>
                        <a:t>235 K</a:t>
                      </a:r>
                    </a:p>
                  </a:txBody>
                  <a:tcPr anchor="ctr"/>
                </a:tc>
              </a:tr>
              <a:tr h="473188">
                <a:tc>
                  <a:txBody>
                    <a:bodyPr/>
                    <a:lstStyle/>
                    <a:p>
                      <a:pPr algn="ctr"/>
                      <a:r>
                        <a:rPr lang="en-US" sz="1800" dirty="0" smtClean="0">
                          <a:solidFill>
                            <a:schemeClr val="tx1"/>
                          </a:solidFill>
                          <a:latin typeface="Times" charset="0"/>
                          <a:ea typeface="Times" charset="0"/>
                          <a:cs typeface="Times" charset="0"/>
                        </a:rPr>
                        <a:t>Total FLOPS</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6.02G</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3.83 G</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200.3M</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157 M</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10.4 M</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8.8 M</a:t>
                      </a:r>
                      <a:endParaRPr lang="en-US" sz="1800" dirty="0">
                        <a:solidFill>
                          <a:schemeClr val="tx1"/>
                        </a:solidFill>
                        <a:latin typeface="Times" charset="0"/>
                        <a:ea typeface="Times" charset="0"/>
                        <a:cs typeface="Times" charset="0"/>
                      </a:endParaRPr>
                    </a:p>
                  </a:txBody>
                  <a:tcPr anchor="ctr"/>
                </a:tc>
              </a:tr>
              <a:tr h="367500">
                <a:tc>
                  <a:txBody>
                    <a:bodyPr/>
                    <a:lstStyle/>
                    <a:p>
                      <a:pPr algn="ctr"/>
                      <a:r>
                        <a:rPr lang="en-US" sz="1800" dirty="0" smtClean="0">
                          <a:solidFill>
                            <a:schemeClr val="tx1"/>
                          </a:solidFill>
                          <a:latin typeface="Times" charset="0"/>
                          <a:ea typeface="Times" charset="0"/>
                          <a:cs typeface="Times" charset="0"/>
                        </a:rPr>
                        <a:t>First Layer FLOPS</a:t>
                      </a:r>
                      <a:r>
                        <a:rPr lang="en-US" sz="1800" baseline="0" dirty="0" smtClean="0">
                          <a:solidFill>
                            <a:schemeClr val="tx1"/>
                          </a:solidFill>
                          <a:latin typeface="Times" charset="0"/>
                          <a:ea typeface="Times" charset="0"/>
                          <a:cs typeface="Times" charset="0"/>
                        </a:rPr>
                        <a:t> </a:t>
                      </a:r>
                      <a:r>
                        <a:rPr lang="en-US" sz="1800" dirty="0" smtClean="0">
                          <a:solidFill>
                            <a:schemeClr val="tx1"/>
                          </a:solidFill>
                          <a:latin typeface="Times" charset="0"/>
                          <a:ea typeface="Times" charset="0"/>
                          <a:cs typeface="Times" charset="0"/>
                        </a:rPr>
                        <a:t>Saving</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rgbClr val="FF0000"/>
                          </a:solidFill>
                          <a:latin typeface="Times" charset="0"/>
                          <a:ea typeface="Times" charset="0"/>
                          <a:cs typeface="Times" charset="0"/>
                        </a:rPr>
                        <a:t>11.76%</a:t>
                      </a:r>
                      <a:endParaRPr lang="en-US" sz="1800" dirty="0">
                        <a:solidFill>
                          <a:srgbClr val="FF0000"/>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2.3%</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7.36%</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0.6%</a:t>
                      </a:r>
                      <a:endParaRPr lang="en-US" sz="1800" dirty="0">
                        <a:solidFill>
                          <a:schemeClr val="tx1"/>
                        </a:solidFill>
                        <a:latin typeface="Times" charset="0"/>
                        <a:ea typeface="Times" charset="0"/>
                        <a:cs typeface="Times" charset="0"/>
                      </a:endParaRPr>
                    </a:p>
                  </a:txBody>
                  <a:tcPr anchor="ctr"/>
                </a:tc>
                <a:tc>
                  <a:txBody>
                    <a:bodyPr/>
                    <a:lstStyle/>
                    <a:p>
                      <a:pPr algn="ctr"/>
                      <a:r>
                        <a:rPr lang="en-US" sz="1800" dirty="0" smtClean="0">
                          <a:solidFill>
                            <a:srgbClr val="FF0000"/>
                          </a:solidFill>
                          <a:latin typeface="Times" charset="0"/>
                          <a:ea typeface="Times" charset="0"/>
                          <a:cs typeface="Times" charset="0"/>
                        </a:rPr>
                        <a:t>3.77%</a:t>
                      </a:r>
                      <a:endParaRPr lang="en-US" sz="1800" dirty="0">
                        <a:solidFill>
                          <a:srgbClr val="FF0000"/>
                        </a:solidFill>
                        <a:latin typeface="Times" charset="0"/>
                        <a:ea typeface="Times" charset="0"/>
                        <a:cs typeface="Times" charset="0"/>
                      </a:endParaRPr>
                    </a:p>
                  </a:txBody>
                  <a:tcPr anchor="ctr"/>
                </a:tc>
                <a:tc>
                  <a:txBody>
                    <a:bodyPr/>
                    <a:lstStyle/>
                    <a:p>
                      <a:pPr algn="ctr"/>
                      <a:r>
                        <a:rPr lang="en-US" sz="1800" dirty="0" smtClean="0">
                          <a:solidFill>
                            <a:schemeClr val="tx1"/>
                          </a:solidFill>
                          <a:latin typeface="Times" charset="0"/>
                          <a:ea typeface="Times" charset="0"/>
                          <a:cs typeface="Times" charset="0"/>
                        </a:rPr>
                        <a:t>2.67%</a:t>
                      </a:r>
                      <a:endParaRPr lang="en-US" sz="1800" dirty="0">
                        <a:solidFill>
                          <a:schemeClr val="tx1"/>
                        </a:solidFill>
                        <a:latin typeface="Times" charset="0"/>
                        <a:ea typeface="Times" charset="0"/>
                        <a:cs typeface="Times" charset="0"/>
                      </a:endParaRPr>
                    </a:p>
                  </a:txBody>
                  <a:tcPr anchor="ctr"/>
                </a:tc>
              </a:tr>
            </a:tbl>
          </a:graphicData>
        </a:graphic>
      </p:graphicFrame>
    </p:spTree>
    <p:extLst>
      <p:ext uri="{BB962C8B-B14F-4D97-AF65-F5344CB8AC3E}">
        <p14:creationId xmlns:p14="http://schemas.microsoft.com/office/powerpoint/2010/main" val="638720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Prototype</a:t>
            </a:r>
            <a:endParaRPr lang="en-US" dirty="0"/>
          </a:p>
        </p:txBody>
      </p:sp>
      <p:grpSp>
        <p:nvGrpSpPr>
          <p:cNvPr id="4" name="Group 3"/>
          <p:cNvGrpSpPr/>
          <p:nvPr/>
        </p:nvGrpSpPr>
        <p:grpSpPr>
          <a:xfrm>
            <a:off x="609600" y="1466602"/>
            <a:ext cx="11006068" cy="4362940"/>
            <a:chOff x="773579" y="1270659"/>
            <a:chExt cx="11006068" cy="4362940"/>
          </a:xfrm>
        </p:grpSpPr>
        <p:pic>
          <p:nvPicPr>
            <p:cNvPr id="5" name="Picture 4" descr="2016-04-09 15.55.0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3579" y="1270659"/>
              <a:ext cx="3628312" cy="4362939"/>
            </a:xfrm>
            <a:prstGeom prst="rect">
              <a:avLst/>
            </a:prstGeom>
            <a:ln w="50800" cmpd="sng">
              <a:solidFill>
                <a:schemeClr val="accent2"/>
              </a:solidFill>
            </a:ln>
          </p:spPr>
        </p:pic>
        <p:pic>
          <p:nvPicPr>
            <p:cNvPr id="6" name="Picture 5" descr="2016-04-09 15.49.24.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07366" y="1270659"/>
              <a:ext cx="3756362" cy="4362940"/>
            </a:xfrm>
            <a:prstGeom prst="rect">
              <a:avLst/>
            </a:prstGeom>
            <a:ln w="50800" cmpd="sng">
              <a:solidFill>
                <a:schemeClr val="accent2"/>
              </a:solidFill>
            </a:ln>
          </p:spPr>
        </p:pic>
        <p:cxnSp>
          <p:nvCxnSpPr>
            <p:cNvPr id="7" name="Straight Arrow Connector 6"/>
            <p:cNvCxnSpPr/>
            <p:nvPr/>
          </p:nvCxnSpPr>
          <p:spPr>
            <a:xfrm flipV="1">
              <a:off x="2056840" y="3447362"/>
              <a:ext cx="511552" cy="1393652"/>
            </a:xfrm>
            <a:prstGeom prst="straightConnector1">
              <a:avLst/>
            </a:prstGeom>
            <a:ln w="31750">
              <a:solidFill>
                <a:schemeClr val="accent2"/>
              </a:solidFill>
              <a:tailEnd type="arrow"/>
            </a:ln>
            <a:effectLst>
              <a:outerShdw blurRad="50800" dist="76200" dir="2700000" algn="tl" rotWithShape="0">
                <a:prstClr val="black">
                  <a:alpha val="81000"/>
                </a:prstClr>
              </a:outerShdw>
            </a:effectLst>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887896" y="4904174"/>
              <a:ext cx="2062100" cy="461665"/>
            </a:xfrm>
            <a:prstGeom prst="rect">
              <a:avLst/>
            </a:prstGeom>
            <a:noFill/>
            <a:effectLst>
              <a:outerShdw blurRad="50800" dist="76200" dir="2700000" algn="tl" rotWithShape="0">
                <a:prstClr val="black">
                  <a:alpha val="81000"/>
                </a:prstClr>
              </a:outerShdw>
            </a:effectLst>
          </p:spPr>
          <p:txBody>
            <a:bodyPr wrap="square" rtlCol="0">
              <a:spAutoFit/>
            </a:bodyPr>
            <a:lstStyle/>
            <a:p>
              <a:pPr algn="ctr"/>
              <a:r>
                <a:rPr lang="en-US" sz="2400" b="1" dirty="0" smtClean="0">
                  <a:solidFill>
                    <a:schemeClr val="accent2"/>
                  </a:solidFill>
                  <a:latin typeface="Times" charset="0"/>
                  <a:ea typeface="Times" charset="0"/>
                  <a:cs typeface="Times" charset="0"/>
                </a:rPr>
                <a:t>ASP Sensor</a:t>
              </a:r>
              <a:endParaRPr lang="en-US" sz="2400" b="1" dirty="0">
                <a:solidFill>
                  <a:schemeClr val="accent2"/>
                </a:solidFill>
                <a:latin typeface="Times" charset="0"/>
                <a:ea typeface="Times" charset="0"/>
                <a:cs typeface="Times" charset="0"/>
              </a:endParaRPr>
            </a:p>
          </p:txBody>
        </p:sp>
        <p:cxnSp>
          <p:nvCxnSpPr>
            <p:cNvPr id="9" name="Straight Arrow Connector 8"/>
            <p:cNvCxnSpPr/>
            <p:nvPr/>
          </p:nvCxnSpPr>
          <p:spPr>
            <a:xfrm>
              <a:off x="5390751" y="2283046"/>
              <a:ext cx="440993" cy="511593"/>
            </a:xfrm>
            <a:prstGeom prst="straightConnector1">
              <a:avLst/>
            </a:prstGeom>
            <a:ln w="31750">
              <a:solidFill>
                <a:schemeClr val="accent2"/>
              </a:solidFill>
              <a:tailEnd type="arrow"/>
            </a:ln>
            <a:effectLst>
              <a:outerShdw blurRad="50800" dist="76200" dir="2700000" algn="tl" rotWithShape="0">
                <a:prstClr val="black">
                  <a:alpha val="81000"/>
                </a:prstClr>
              </a:outerShdw>
            </a:effectLst>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4702801" y="1821381"/>
              <a:ext cx="2026206" cy="461665"/>
            </a:xfrm>
            <a:prstGeom prst="rect">
              <a:avLst/>
            </a:prstGeom>
            <a:noFill/>
            <a:effectLst>
              <a:outerShdw blurRad="50800" dist="76200" dir="2700000" algn="tl" rotWithShape="0">
                <a:prstClr val="black">
                  <a:alpha val="81000"/>
                </a:prstClr>
              </a:outerShdw>
            </a:effectLst>
          </p:spPr>
          <p:txBody>
            <a:bodyPr wrap="square" rtlCol="0">
              <a:spAutoFit/>
            </a:bodyPr>
            <a:lstStyle/>
            <a:p>
              <a:pPr algn="ctr"/>
              <a:r>
                <a:rPr lang="en-US" sz="2400" b="1" dirty="0" smtClean="0">
                  <a:solidFill>
                    <a:schemeClr val="accent2"/>
                  </a:solidFill>
                  <a:latin typeface="Times" charset="0"/>
                  <a:ea typeface="Times" charset="0"/>
                  <a:cs typeface="Times" charset="0"/>
                </a:rPr>
                <a:t>Chip Package</a:t>
              </a:r>
              <a:endParaRPr lang="en-US" sz="2400" b="1" dirty="0">
                <a:solidFill>
                  <a:schemeClr val="accent2"/>
                </a:solidFill>
                <a:latin typeface="Times" charset="0"/>
                <a:ea typeface="Times" charset="0"/>
                <a:cs typeface="Times" charset="0"/>
              </a:endParaRPr>
            </a:p>
          </p:txBody>
        </p:sp>
        <p:sp>
          <p:nvSpPr>
            <p:cNvPr id="11" name="TextBox 10"/>
            <p:cNvSpPr txBox="1"/>
            <p:nvPr/>
          </p:nvSpPr>
          <p:spPr>
            <a:xfrm>
              <a:off x="6276276" y="4904175"/>
              <a:ext cx="1887452" cy="461665"/>
            </a:xfrm>
            <a:prstGeom prst="rect">
              <a:avLst/>
            </a:prstGeom>
            <a:noFill/>
            <a:effectLst>
              <a:outerShdw blurRad="50800" dist="76200" dir="2700000" algn="tl" rotWithShape="0">
                <a:prstClr val="black">
                  <a:alpha val="81000"/>
                </a:prstClr>
              </a:outerShdw>
            </a:effectLst>
          </p:spPr>
          <p:txBody>
            <a:bodyPr wrap="square" rtlCol="0">
              <a:spAutoFit/>
            </a:bodyPr>
            <a:lstStyle/>
            <a:p>
              <a:pPr algn="ctr"/>
              <a:r>
                <a:rPr lang="en-US" sz="2400" b="1" dirty="0" smtClean="0">
                  <a:solidFill>
                    <a:schemeClr val="accent2"/>
                  </a:solidFill>
                  <a:latin typeface="Times" charset="0"/>
                  <a:ea typeface="Times" charset="0"/>
                  <a:cs typeface="Times" charset="0"/>
                </a:rPr>
                <a:t>Main Lens</a:t>
              </a:r>
              <a:endParaRPr lang="en-US" sz="2400" b="1" dirty="0">
                <a:solidFill>
                  <a:schemeClr val="accent2"/>
                </a:solidFill>
                <a:latin typeface="Times" charset="0"/>
                <a:ea typeface="Times" charset="0"/>
                <a:cs typeface="Times" charset="0"/>
              </a:endParaRPr>
            </a:p>
          </p:txBody>
        </p:sp>
        <p:pic>
          <p:nvPicPr>
            <p:cNvPr id="12" name="Picture 11" descr="2016-04-09 15.50.45.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69183" y="1270659"/>
              <a:ext cx="3610464" cy="4356357"/>
            </a:xfrm>
            <a:prstGeom prst="rect">
              <a:avLst/>
            </a:prstGeom>
            <a:ln w="50800" cmpd="sng">
              <a:solidFill>
                <a:schemeClr val="accent2"/>
              </a:solidFill>
            </a:ln>
          </p:spPr>
        </p:pic>
        <p:sp>
          <p:nvSpPr>
            <p:cNvPr id="13" name="TextBox 12"/>
            <p:cNvSpPr txBox="1"/>
            <p:nvPr/>
          </p:nvSpPr>
          <p:spPr>
            <a:xfrm>
              <a:off x="8691126" y="1821380"/>
              <a:ext cx="2760674" cy="461665"/>
            </a:xfrm>
            <a:prstGeom prst="rect">
              <a:avLst/>
            </a:prstGeom>
            <a:noFill/>
            <a:effectLst>
              <a:outerShdw blurRad="50800" dist="76200" dir="2700000" algn="tl" rotWithShape="0">
                <a:prstClr val="black">
                  <a:alpha val="81000"/>
                </a:prstClr>
              </a:outerShdw>
            </a:effectLst>
          </p:spPr>
          <p:txBody>
            <a:bodyPr wrap="square" rtlCol="0">
              <a:spAutoFit/>
            </a:bodyPr>
            <a:lstStyle/>
            <a:p>
              <a:r>
                <a:rPr lang="en-US" sz="2400" b="1" dirty="0" smtClean="0">
                  <a:solidFill>
                    <a:schemeClr val="accent2"/>
                  </a:solidFill>
                  <a:latin typeface="Times" charset="0"/>
                  <a:ea typeface="Times" charset="0"/>
                  <a:cs typeface="Times" charset="0"/>
                </a:rPr>
                <a:t>Prototype</a:t>
              </a:r>
              <a:r>
                <a:rPr lang="en-US" sz="2400" b="1" dirty="0" smtClean="0">
                  <a:solidFill>
                    <a:schemeClr val="bg1"/>
                  </a:solidFill>
                  <a:latin typeface="Times" charset="0"/>
                  <a:ea typeface="Times" charset="0"/>
                  <a:cs typeface="Times" charset="0"/>
                </a:rPr>
                <a:t> </a:t>
              </a:r>
              <a:r>
                <a:rPr lang="en-US" sz="2400" b="1" dirty="0" smtClean="0">
                  <a:solidFill>
                    <a:schemeClr val="accent2"/>
                  </a:solidFill>
                  <a:latin typeface="Times" charset="0"/>
                  <a:ea typeface="Times" charset="0"/>
                  <a:cs typeface="Times" charset="0"/>
                </a:rPr>
                <a:t>Setup</a:t>
              </a:r>
              <a:endParaRPr lang="en-US" sz="2400" b="1" dirty="0">
                <a:solidFill>
                  <a:schemeClr val="accent2"/>
                </a:solidFill>
                <a:latin typeface="Times" charset="0"/>
                <a:ea typeface="Times" charset="0"/>
                <a:cs typeface="Times" charset="0"/>
              </a:endParaRPr>
            </a:p>
          </p:txBody>
        </p:sp>
      </p:grpSp>
      <p:sp>
        <p:nvSpPr>
          <p:cNvPr id="14" name="Rectangle 13"/>
          <p:cNvSpPr/>
          <p:nvPr/>
        </p:nvSpPr>
        <p:spPr>
          <a:xfrm>
            <a:off x="2625508" y="6468008"/>
            <a:ext cx="7376378" cy="369332"/>
          </a:xfrm>
          <a:prstGeom prst="rect">
            <a:avLst/>
          </a:prstGeom>
        </p:spPr>
        <p:txBody>
          <a:bodyPr wrap="none">
            <a:spAutoFit/>
          </a:bodyPr>
          <a:lstStyle/>
          <a:p>
            <a:r>
              <a:rPr lang="en-US" dirty="0" smtClean="0"/>
              <a:t>Existing setup from </a:t>
            </a:r>
            <a:r>
              <a:rPr lang="en-US" dirty="0" smtClean="0"/>
              <a:t>[A</a:t>
            </a:r>
            <a:r>
              <a:rPr lang="en-US" dirty="0" smtClean="0"/>
              <a:t>. Wang, S. </a:t>
            </a:r>
            <a:r>
              <a:rPr lang="en-US" dirty="0" err="1" smtClean="0"/>
              <a:t>Sivaramakrishnan</a:t>
            </a:r>
            <a:r>
              <a:rPr lang="en-US" dirty="0" smtClean="0"/>
              <a:t>, </a:t>
            </a:r>
            <a:r>
              <a:rPr lang="en-US" dirty="0"/>
              <a:t>and </a:t>
            </a:r>
            <a:r>
              <a:rPr lang="en-US" dirty="0" smtClean="0"/>
              <a:t>A. Molnar, CICC </a:t>
            </a:r>
            <a:r>
              <a:rPr lang="en-US" dirty="0"/>
              <a:t>2012]</a:t>
            </a:r>
          </a:p>
        </p:txBody>
      </p:sp>
    </p:spTree>
    <p:extLst>
      <p:ext uri="{BB962C8B-B14F-4D97-AF65-F5344CB8AC3E}">
        <p14:creationId xmlns:p14="http://schemas.microsoft.com/office/powerpoint/2010/main" val="1660988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66800"/>
            <a:ext cx="6147837" cy="5151438"/>
          </a:xfrm>
        </p:spPr>
        <p:txBody>
          <a:bodyPr>
            <a:normAutofit/>
          </a:bodyPr>
          <a:lstStyle/>
          <a:p>
            <a:r>
              <a:rPr lang="en-US" sz="2800" dirty="0" smtClean="0"/>
              <a:t>Deep learning is the state-of-the-art in visual recognition</a:t>
            </a:r>
            <a:endParaRPr lang="en-US" sz="2800" dirty="0"/>
          </a:p>
          <a:p>
            <a:endParaRPr lang="en-US" sz="2800" dirty="0" smtClean="0"/>
          </a:p>
          <a:p>
            <a:pPr marL="0" indent="0">
              <a:buNone/>
            </a:pPr>
            <a:endParaRPr lang="en-US" dirty="0"/>
          </a:p>
          <a:p>
            <a:pPr marL="0" indent="0">
              <a:buNone/>
            </a:pPr>
            <a:endParaRPr lang="en-US" dirty="0" smtClean="0"/>
          </a:p>
          <a:p>
            <a:endParaRPr lang="en-US" dirty="0"/>
          </a:p>
          <a:p>
            <a:pPr marL="0" indent="0">
              <a:buNone/>
            </a:pPr>
            <a:endParaRPr lang="en-US" dirty="0" smtClean="0"/>
          </a:p>
          <a:p>
            <a:endParaRPr lang="en-US" dirty="0"/>
          </a:p>
          <a:p>
            <a:endParaRPr lang="en-US" dirty="0" smtClean="0"/>
          </a:p>
        </p:txBody>
      </p:sp>
      <p:sp>
        <p:nvSpPr>
          <p:cNvPr id="3" name="Title 2"/>
          <p:cNvSpPr>
            <a:spLocks noGrp="1"/>
          </p:cNvSpPr>
          <p:nvPr>
            <p:ph type="title"/>
          </p:nvPr>
        </p:nvSpPr>
        <p:spPr/>
        <p:txBody>
          <a:bodyPr/>
          <a:lstStyle/>
          <a:p>
            <a:r>
              <a:rPr lang="en-US" dirty="0" smtClean="0"/>
              <a:t>Motivation: Challenges for Energy-efficient Deep Learning</a:t>
            </a:r>
            <a:endParaRPr lang="en-US" dirty="0"/>
          </a:p>
        </p:txBody>
      </p:sp>
      <p:pic>
        <p:nvPicPr>
          <p:cNvPr id="4" name="Picture 3"/>
          <p:cNvPicPr>
            <a:picLocks noChangeAspect="1"/>
          </p:cNvPicPr>
          <p:nvPr/>
        </p:nvPicPr>
        <p:blipFill>
          <a:blip r:embed="rId3"/>
          <a:stretch>
            <a:fillRect/>
          </a:stretch>
        </p:blipFill>
        <p:spPr>
          <a:xfrm>
            <a:off x="6757437" y="1066800"/>
            <a:ext cx="5017123" cy="2665347"/>
          </a:xfrm>
          <a:prstGeom prst="rect">
            <a:avLst/>
          </a:prstGeom>
        </p:spPr>
      </p:pic>
      <p:sp>
        <p:nvSpPr>
          <p:cNvPr id="5" name="TextBox 4"/>
          <p:cNvSpPr txBox="1"/>
          <p:nvPr/>
        </p:nvSpPr>
        <p:spPr>
          <a:xfrm>
            <a:off x="8770067" y="3766671"/>
            <a:ext cx="3370880" cy="369332"/>
          </a:xfrm>
          <a:prstGeom prst="rect">
            <a:avLst/>
          </a:prstGeom>
          <a:noFill/>
        </p:spPr>
        <p:txBody>
          <a:bodyPr wrap="square" rtlCol="0">
            <a:spAutoFit/>
          </a:bodyPr>
          <a:lstStyle/>
          <a:p>
            <a:r>
              <a:rPr lang="en-US" dirty="0" smtClean="0"/>
              <a:t>[</a:t>
            </a:r>
            <a:r>
              <a:rPr lang="en-US" dirty="0" err="1" smtClean="0"/>
              <a:t>Dosovitskiy</a:t>
            </a:r>
            <a:r>
              <a:rPr lang="en-US" dirty="0" smtClean="0"/>
              <a:t> et al. CVPR 2015] </a:t>
            </a:r>
            <a:endParaRPr lang="en-US" dirty="0"/>
          </a:p>
        </p:txBody>
      </p:sp>
    </p:spTree>
    <p:extLst>
      <p:ext uri="{BB962C8B-B14F-4D97-AF65-F5344CB8AC3E}">
        <p14:creationId xmlns:p14="http://schemas.microsoft.com/office/powerpoint/2010/main" val="2243836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29355"/>
            <a:ext cx="5191448" cy="639762"/>
          </a:xfrm>
        </p:spPr>
        <p:txBody>
          <a:bodyPr/>
          <a:lstStyle/>
          <a:p>
            <a:r>
              <a:rPr lang="en-US" dirty="0" smtClean="0"/>
              <a:t>Real digit and face datasets collected from prototype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379" y="2345854"/>
            <a:ext cx="2832675" cy="2258720"/>
          </a:xfrm>
          <a:prstGeom prst="rect">
            <a:avLst/>
          </a:prstGeom>
        </p:spPr>
      </p:pic>
      <p:cxnSp>
        <p:nvCxnSpPr>
          <p:cNvPr id="5" name="Straight Arrow Connector 4"/>
          <p:cNvCxnSpPr/>
          <p:nvPr/>
        </p:nvCxnSpPr>
        <p:spPr>
          <a:xfrm>
            <a:off x="2029437" y="2910711"/>
            <a:ext cx="257001"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2029437" y="4047944"/>
            <a:ext cx="257001"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8" name="Picture 7" descr="face_array.pdf"/>
          <p:cNvPicPr>
            <a:picLocks noChangeAspect="1"/>
          </p:cNvPicPr>
          <p:nvPr/>
        </p:nvPicPr>
        <p:blipFill rotWithShape="1">
          <a:blip r:embed="rId4" cstate="print">
            <a:extLst>
              <a:ext uri="{28A0092B-C50C-407E-A947-70E740481C1C}">
                <a14:useLocalDpi xmlns:a14="http://schemas.microsoft.com/office/drawing/2010/main" val="0"/>
              </a:ext>
            </a:extLst>
          </a:blip>
          <a:srcRect b="28101"/>
          <a:stretch/>
        </p:blipFill>
        <p:spPr>
          <a:xfrm>
            <a:off x="5974543" y="505567"/>
            <a:ext cx="4379110" cy="5939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2286438" y="4766692"/>
            <a:ext cx="2511186" cy="646331"/>
          </a:xfrm>
          <a:prstGeom prst="rect">
            <a:avLst/>
          </a:prstGeom>
          <a:noFill/>
        </p:spPr>
        <p:txBody>
          <a:bodyPr wrap="square" rtlCol="0">
            <a:spAutoFit/>
          </a:bodyPr>
          <a:lstStyle/>
          <a:p>
            <a:r>
              <a:rPr lang="en-US" dirty="0" smtClean="0"/>
              <a:t>Sample ASP sub-image responses</a:t>
            </a:r>
            <a:endParaRPr lang="en-US" dirty="0"/>
          </a:p>
        </p:txBody>
      </p:sp>
    </p:spTree>
    <p:extLst>
      <p:ext uri="{BB962C8B-B14F-4D97-AF65-F5344CB8AC3E}">
        <p14:creationId xmlns:p14="http://schemas.microsoft.com/office/powerpoint/2010/main" val="1183786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ASP Vision performs comparable to baselines on real data after dataset augmentation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89378799"/>
              </p:ext>
            </p:extLst>
          </p:nvPr>
        </p:nvGraphicFramePr>
        <p:xfrm>
          <a:off x="697523" y="1125565"/>
          <a:ext cx="10796954" cy="50688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2779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17679"/>
            <a:ext cx="10972800" cy="5151438"/>
          </a:xfrm>
        </p:spPr>
        <p:txBody>
          <a:bodyPr/>
          <a:lstStyle/>
          <a:p>
            <a:r>
              <a:rPr lang="en-US" sz="2800" dirty="0" smtClean="0"/>
              <a:t>Can compute only the first layer of CNNs optically with ASPs</a:t>
            </a:r>
          </a:p>
          <a:p>
            <a:endParaRPr lang="en-US" sz="2800" dirty="0"/>
          </a:p>
          <a:p>
            <a:r>
              <a:rPr lang="en-US" sz="2800" dirty="0" smtClean="0"/>
              <a:t>ASPs have lower spatial resolution and light efficiency compared to regular sensors</a:t>
            </a:r>
          </a:p>
          <a:p>
            <a:endParaRPr lang="en-US" sz="2800" dirty="0"/>
          </a:p>
          <a:p>
            <a:r>
              <a:rPr lang="en-US" sz="2800" dirty="0" smtClean="0"/>
              <a:t>Optical edge response is depth-dependent (but could be a potential advantage to incorporate depth)</a:t>
            </a:r>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Limitations</a:t>
            </a:r>
            <a:endParaRPr lang="en-US" dirty="0"/>
          </a:p>
        </p:txBody>
      </p:sp>
    </p:spTree>
    <p:extLst>
      <p:ext uri="{BB962C8B-B14F-4D97-AF65-F5344CB8AC3E}">
        <p14:creationId xmlns:p14="http://schemas.microsoft.com/office/powerpoint/2010/main" val="3407169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255986"/>
            <a:ext cx="10972800" cy="5151438"/>
          </a:xfrm>
        </p:spPr>
        <p:txBody>
          <a:bodyPr anchor="t"/>
          <a:lstStyle/>
          <a:p>
            <a:pPr marL="685800" indent="-685800">
              <a:buFont typeface="Arial"/>
              <a:buChar char="•"/>
            </a:pPr>
            <a:r>
              <a:rPr lang="en-US" sz="2800" dirty="0" smtClean="0"/>
              <a:t>Proposed </a:t>
            </a:r>
            <a:r>
              <a:rPr lang="en-US" sz="2800" dirty="0"/>
              <a:t>an end-to-end </a:t>
            </a:r>
            <a:r>
              <a:rPr lang="en-US" sz="2800" dirty="0" smtClean="0"/>
              <a:t>deep learning pipeline utilizing ASPs</a:t>
            </a:r>
            <a:endParaRPr lang="en-US" sz="2800" dirty="0" smtClean="0"/>
          </a:p>
          <a:p>
            <a:pPr marL="0" indent="0">
              <a:buNone/>
            </a:pPr>
            <a:endParaRPr lang="en-US" sz="2800" dirty="0"/>
          </a:p>
          <a:p>
            <a:pPr marL="685800" indent="-685800">
              <a:buFont typeface="Arial"/>
              <a:buChar char="•"/>
            </a:pPr>
            <a:r>
              <a:rPr lang="en-US" sz="2800" dirty="0" smtClean="0"/>
              <a:t>ASP </a:t>
            </a:r>
            <a:r>
              <a:rPr lang="en-US" sz="2800" dirty="0" smtClean="0"/>
              <a:t>Vision saves up to 90</a:t>
            </a:r>
            <a:r>
              <a:rPr lang="en-US" sz="2800" dirty="0" smtClean="0"/>
              <a:t>% </a:t>
            </a:r>
            <a:r>
              <a:rPr lang="en-US" sz="2800" dirty="0"/>
              <a:t>energy </a:t>
            </a:r>
            <a:r>
              <a:rPr lang="en-US" sz="2800" dirty="0" smtClean="0"/>
              <a:t>in </a:t>
            </a:r>
            <a:r>
              <a:rPr lang="en-US" sz="2800" dirty="0"/>
              <a:t>image </a:t>
            </a:r>
            <a:r>
              <a:rPr lang="en-US" sz="2800" dirty="0" smtClean="0"/>
              <a:t>sensing and bandwidth </a:t>
            </a:r>
          </a:p>
          <a:p>
            <a:pPr marL="685800" indent="-685800">
              <a:buFont typeface="Arial"/>
              <a:buChar char="•"/>
            </a:pPr>
            <a:endParaRPr lang="en-US" sz="2800" dirty="0"/>
          </a:p>
          <a:p>
            <a:pPr marL="685800" indent="-685800">
              <a:buFont typeface="Arial"/>
              <a:buChar char="•"/>
            </a:pPr>
            <a:r>
              <a:rPr lang="en-US" sz="2800" dirty="0" smtClean="0"/>
              <a:t>We hope </a:t>
            </a:r>
            <a:r>
              <a:rPr lang="en-US" sz="2800" dirty="0" smtClean="0"/>
              <a:t>that computer vision pipelines are co-designed with sensors in the future</a:t>
            </a:r>
            <a:endParaRPr lang="en-US" sz="2800" dirty="0" smtClean="0"/>
          </a:p>
          <a:p>
            <a:pPr marL="0" indent="0">
              <a:buNone/>
            </a:pPr>
            <a:endParaRPr lang="en-US" sz="2800" dirty="0"/>
          </a:p>
          <a:p>
            <a:pPr marL="685800" indent="-685800">
              <a:buFont typeface="Arial"/>
              <a:buChar char="•"/>
            </a:pPr>
            <a:endParaRPr lang="en-US" sz="2800" dirty="0"/>
          </a:p>
          <a:p>
            <a:endParaRPr lang="en-US" dirty="0"/>
          </a:p>
        </p:txBody>
      </p:sp>
      <p:sp>
        <p:nvSpPr>
          <p:cNvPr id="3" name="Title 2"/>
          <p:cNvSpPr>
            <a:spLocks noGrp="1"/>
          </p:cNvSpPr>
          <p:nvPr>
            <p:ph type="title"/>
          </p:nvPr>
        </p:nvSpPr>
        <p:spPr/>
        <p:txBody>
          <a:bodyPr/>
          <a:lstStyle/>
          <a:p>
            <a:r>
              <a:rPr lang="en-US" dirty="0" smtClean="0"/>
              <a:t>ASP Vision Summary</a:t>
            </a:r>
            <a:endParaRPr lang="en-US" dirty="0"/>
          </a:p>
        </p:txBody>
      </p:sp>
    </p:spTree>
    <p:extLst>
      <p:ext uri="{BB962C8B-B14F-4D97-AF65-F5344CB8AC3E}">
        <p14:creationId xmlns:p14="http://schemas.microsoft.com/office/powerpoint/2010/main" val="1911138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6845" y="5237656"/>
            <a:ext cx="10972800" cy="924548"/>
          </a:xfrm>
        </p:spPr>
        <p:txBody>
          <a:bodyPr/>
          <a:lstStyle/>
          <a:p>
            <a:pPr marL="0" indent="0">
              <a:buNone/>
            </a:pPr>
            <a:r>
              <a:rPr lang="en-US" dirty="0" smtClean="0"/>
              <a:t>Come see our poster to learn more about ASP Vision!</a:t>
            </a:r>
            <a:endParaRPr lang="en-US" dirty="0"/>
          </a:p>
        </p:txBody>
      </p:sp>
      <p:sp>
        <p:nvSpPr>
          <p:cNvPr id="3" name="Title 2"/>
          <p:cNvSpPr>
            <a:spLocks noGrp="1"/>
          </p:cNvSpPr>
          <p:nvPr>
            <p:ph type="title"/>
          </p:nvPr>
        </p:nvSpPr>
        <p:spPr/>
        <p:txBody>
          <a:bodyPr/>
          <a:lstStyle/>
          <a:p>
            <a:r>
              <a:rPr lang="en-US" dirty="0" smtClean="0"/>
              <a:t>Thank you</a:t>
            </a:r>
            <a:endParaRPr lang="en-US" dirty="0"/>
          </a:p>
        </p:txBody>
      </p:sp>
      <p:pic>
        <p:nvPicPr>
          <p:cNvPr id="4" name="Picture 3"/>
          <p:cNvPicPr>
            <a:picLocks noChangeAspect="1"/>
          </p:cNvPicPr>
          <p:nvPr/>
        </p:nvPicPr>
        <p:blipFill>
          <a:blip r:embed="rId3"/>
          <a:stretch>
            <a:fillRect/>
          </a:stretch>
        </p:blipFill>
        <p:spPr>
          <a:xfrm>
            <a:off x="6271402" y="2140379"/>
            <a:ext cx="5625353" cy="2269428"/>
          </a:xfrm>
          <a:prstGeom prst="rect">
            <a:avLst/>
          </a:prstGeom>
        </p:spPr>
      </p:pic>
      <p:pic>
        <p:nvPicPr>
          <p:cNvPr id="7" name="Picture 6"/>
          <p:cNvPicPr>
            <a:picLocks noChangeAspect="1"/>
          </p:cNvPicPr>
          <p:nvPr/>
        </p:nvPicPr>
        <p:blipFill>
          <a:blip r:embed="rId4"/>
          <a:stretch>
            <a:fillRect/>
          </a:stretch>
        </p:blipFill>
        <p:spPr>
          <a:xfrm>
            <a:off x="240366" y="1395511"/>
            <a:ext cx="5883888" cy="3498812"/>
          </a:xfrm>
          <a:prstGeom prst="rect">
            <a:avLst/>
          </a:prstGeom>
        </p:spPr>
      </p:pic>
    </p:spTree>
    <p:extLst>
      <p:ext uri="{BB962C8B-B14F-4D97-AF65-F5344CB8AC3E}">
        <p14:creationId xmlns:p14="http://schemas.microsoft.com/office/powerpoint/2010/main" val="2438628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6022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Title that summarizes point of graph</a:t>
            </a:r>
            <a:endParaRPr lang="en-US" dirty="0"/>
          </a:p>
        </p:txBody>
      </p:sp>
      <p:sp>
        <p:nvSpPr>
          <p:cNvPr id="4" name="Content Placeholder 3"/>
          <p:cNvSpPr>
            <a:spLocks noGrp="1"/>
          </p:cNvSpPr>
          <p:nvPr>
            <p:ph sz="half" idx="1"/>
          </p:nvPr>
        </p:nvSpPr>
        <p:spPr/>
        <p:txBody>
          <a:bodyPr>
            <a:normAutofit/>
          </a:bodyPr>
          <a:lstStyle/>
          <a:p>
            <a:r>
              <a:rPr lang="en-US" dirty="0" smtClean="0"/>
              <a:t>Noise: Gaussian white noise added. SNR varies from 9-28 dB, tested on MNIST/</a:t>
            </a:r>
            <a:r>
              <a:rPr lang="en-US" dirty="0" err="1" smtClean="0"/>
              <a:t>LeNet</a:t>
            </a:r>
            <a:endParaRPr lang="en-US" dirty="0" smtClean="0"/>
          </a:p>
          <a:p>
            <a:pPr lvl="1"/>
            <a:r>
              <a:rPr lang="en-US" dirty="0" smtClean="0"/>
              <a:t>At </a:t>
            </a:r>
            <a:r>
              <a:rPr lang="en-US" dirty="0"/>
              <a:t>low </a:t>
            </a:r>
            <a:r>
              <a:rPr lang="en-US" dirty="0" smtClean="0"/>
              <a:t>SNRs: ASP Vision </a:t>
            </a:r>
            <a:r>
              <a:rPr lang="en-US" dirty="0"/>
              <a:t>suffers more from accuracy </a:t>
            </a:r>
            <a:r>
              <a:rPr lang="en-US" dirty="0" smtClean="0"/>
              <a:t>degradation.</a:t>
            </a:r>
          </a:p>
          <a:p>
            <a:pPr lvl="1"/>
            <a:r>
              <a:rPr lang="en-US" dirty="0"/>
              <a:t>A</a:t>
            </a:r>
            <a:r>
              <a:rPr lang="en-US" dirty="0" smtClean="0"/>
              <a:t>bove 15 dB SNR: both </a:t>
            </a:r>
            <a:r>
              <a:rPr lang="en-US" dirty="0"/>
              <a:t>methods have high accuracy and are comparable. </a:t>
            </a:r>
            <a:endParaRPr lang="en-US" dirty="0" smtClean="0"/>
          </a:p>
          <a:p>
            <a:r>
              <a:rPr lang="en-US" dirty="0" smtClean="0"/>
              <a:t>ASP Parameters: No significant impact on performance – following layers seem to learn to adapt. </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956816077"/>
              </p:ext>
            </p:extLst>
          </p:nvPr>
        </p:nvGraphicFramePr>
        <p:xfrm>
          <a:off x="5855583" y="1745619"/>
          <a:ext cx="5866500" cy="34983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1057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66800"/>
            <a:ext cx="6147837" cy="5151438"/>
          </a:xfrm>
        </p:spPr>
        <p:txBody>
          <a:bodyPr>
            <a:normAutofit/>
          </a:bodyPr>
          <a:lstStyle/>
          <a:p>
            <a:r>
              <a:rPr lang="en-US" sz="2800" dirty="0" smtClean="0"/>
              <a:t>Deep learning is the state-of-the-art in visual recognition</a:t>
            </a:r>
            <a:endParaRPr lang="en-US" sz="2800" dirty="0"/>
          </a:p>
          <a:p>
            <a:endParaRPr lang="en-US" sz="2800" dirty="0" smtClean="0"/>
          </a:p>
          <a:p>
            <a:r>
              <a:rPr lang="en-US" sz="2800" dirty="0" smtClean="0"/>
              <a:t>However, energy consumption at inference is high, limiting embedded vision applications</a:t>
            </a:r>
          </a:p>
          <a:p>
            <a:pPr marL="0" indent="0">
              <a:buNone/>
            </a:pPr>
            <a:endParaRPr lang="en-US" sz="2800" dirty="0"/>
          </a:p>
          <a:p>
            <a:pPr marL="0" indent="0">
              <a:buNone/>
            </a:pPr>
            <a:endParaRPr lang="en-US" dirty="0"/>
          </a:p>
          <a:p>
            <a:pPr marL="0" indent="0">
              <a:buNone/>
            </a:pPr>
            <a:endParaRPr lang="en-US" dirty="0" smtClean="0"/>
          </a:p>
          <a:p>
            <a:endParaRPr lang="en-US" dirty="0"/>
          </a:p>
          <a:p>
            <a:pPr marL="0" indent="0">
              <a:buNone/>
            </a:pPr>
            <a:endParaRPr lang="en-US" dirty="0" smtClean="0"/>
          </a:p>
          <a:p>
            <a:endParaRPr lang="en-US" dirty="0"/>
          </a:p>
          <a:p>
            <a:endParaRPr lang="en-US" dirty="0" smtClean="0"/>
          </a:p>
        </p:txBody>
      </p:sp>
      <p:sp>
        <p:nvSpPr>
          <p:cNvPr id="3" name="Title 2"/>
          <p:cNvSpPr>
            <a:spLocks noGrp="1"/>
          </p:cNvSpPr>
          <p:nvPr>
            <p:ph type="title"/>
          </p:nvPr>
        </p:nvSpPr>
        <p:spPr/>
        <p:txBody>
          <a:bodyPr/>
          <a:lstStyle/>
          <a:p>
            <a:r>
              <a:rPr lang="en-US" dirty="0" smtClean="0"/>
              <a:t>Motivation: Challenges for Energy-efficient Deep Learning</a:t>
            </a:r>
            <a:endParaRPr lang="en-US" dirty="0"/>
          </a:p>
        </p:txBody>
      </p:sp>
      <p:pic>
        <p:nvPicPr>
          <p:cNvPr id="4" name="Picture 3"/>
          <p:cNvPicPr>
            <a:picLocks noChangeAspect="1"/>
          </p:cNvPicPr>
          <p:nvPr/>
        </p:nvPicPr>
        <p:blipFill>
          <a:blip r:embed="rId3"/>
          <a:stretch>
            <a:fillRect/>
          </a:stretch>
        </p:blipFill>
        <p:spPr>
          <a:xfrm>
            <a:off x="6757437" y="1066800"/>
            <a:ext cx="5017123" cy="2665347"/>
          </a:xfrm>
          <a:prstGeom prst="rect">
            <a:avLst/>
          </a:prstGeom>
        </p:spPr>
      </p:pic>
      <p:sp>
        <p:nvSpPr>
          <p:cNvPr id="5" name="TextBox 4"/>
          <p:cNvSpPr txBox="1"/>
          <p:nvPr/>
        </p:nvSpPr>
        <p:spPr>
          <a:xfrm>
            <a:off x="8770067" y="3766671"/>
            <a:ext cx="3370880" cy="369332"/>
          </a:xfrm>
          <a:prstGeom prst="rect">
            <a:avLst/>
          </a:prstGeom>
          <a:noFill/>
        </p:spPr>
        <p:txBody>
          <a:bodyPr wrap="square" rtlCol="0">
            <a:spAutoFit/>
          </a:bodyPr>
          <a:lstStyle/>
          <a:p>
            <a:r>
              <a:rPr lang="en-US" dirty="0" smtClean="0"/>
              <a:t>[</a:t>
            </a:r>
            <a:r>
              <a:rPr lang="en-US" dirty="0" err="1" smtClean="0"/>
              <a:t>Dosovitskiy</a:t>
            </a:r>
            <a:r>
              <a:rPr lang="en-US" dirty="0" smtClean="0"/>
              <a:t> et al. CVPR 2015] </a:t>
            </a:r>
            <a:endParaRPr lang="en-US" dirty="0"/>
          </a:p>
        </p:txBody>
      </p:sp>
      <p:pic>
        <p:nvPicPr>
          <p:cNvPr id="6" name="Picture 5"/>
          <p:cNvPicPr>
            <a:picLocks noChangeAspect="1"/>
          </p:cNvPicPr>
          <p:nvPr/>
        </p:nvPicPr>
        <p:blipFill rotWithShape="1">
          <a:blip r:embed="rId4"/>
          <a:srcRect l="8421" t="10975" r="39608" b="24880"/>
          <a:stretch/>
        </p:blipFill>
        <p:spPr>
          <a:xfrm>
            <a:off x="7273471" y="4280614"/>
            <a:ext cx="2993191" cy="2462839"/>
          </a:xfrm>
          <a:prstGeom prst="rect">
            <a:avLst/>
          </a:prstGeom>
        </p:spPr>
      </p:pic>
    </p:spTree>
    <p:extLst>
      <p:ext uri="{BB962C8B-B14F-4D97-AF65-F5344CB8AC3E}">
        <p14:creationId xmlns:p14="http://schemas.microsoft.com/office/powerpoint/2010/main" val="3669777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66800"/>
            <a:ext cx="6147837" cy="5151438"/>
          </a:xfrm>
        </p:spPr>
        <p:txBody>
          <a:bodyPr>
            <a:normAutofit/>
          </a:bodyPr>
          <a:lstStyle/>
          <a:p>
            <a:r>
              <a:rPr lang="en-US" sz="2800" dirty="0" smtClean="0"/>
              <a:t>Deep learning is the state-of-the-art in visual recognition</a:t>
            </a:r>
            <a:endParaRPr lang="en-US" sz="2800" dirty="0"/>
          </a:p>
          <a:p>
            <a:endParaRPr lang="en-US" sz="2800" dirty="0" smtClean="0"/>
          </a:p>
          <a:p>
            <a:r>
              <a:rPr lang="en-US" sz="2800" dirty="0" smtClean="0"/>
              <a:t>However, energy consumption at inference is high, limiting embedded vision applications</a:t>
            </a:r>
          </a:p>
          <a:p>
            <a:pPr marL="0" indent="0">
              <a:buNone/>
            </a:pPr>
            <a:endParaRPr lang="en-US" sz="2800" dirty="0"/>
          </a:p>
          <a:p>
            <a:r>
              <a:rPr lang="en-US" sz="2800" dirty="0" smtClean="0"/>
              <a:t>Current research aims at reducing energy costs </a:t>
            </a:r>
            <a:r>
              <a:rPr lang="en-US" sz="2800" dirty="0" smtClean="0"/>
              <a:t>through network compression </a:t>
            </a:r>
            <a:r>
              <a:rPr lang="en-US" sz="2800" dirty="0" smtClean="0"/>
              <a:t>and custom ASIC accelerators</a:t>
            </a:r>
          </a:p>
          <a:p>
            <a:pPr marL="0" indent="0">
              <a:buNone/>
            </a:pPr>
            <a:endParaRPr lang="en-US" dirty="0"/>
          </a:p>
          <a:p>
            <a:pPr marL="0" indent="0">
              <a:buNone/>
            </a:pPr>
            <a:endParaRPr lang="en-US" dirty="0" smtClean="0"/>
          </a:p>
          <a:p>
            <a:endParaRPr lang="en-US" dirty="0"/>
          </a:p>
          <a:p>
            <a:pPr marL="0" indent="0">
              <a:buNone/>
            </a:pPr>
            <a:endParaRPr lang="en-US" dirty="0" smtClean="0"/>
          </a:p>
          <a:p>
            <a:endParaRPr lang="en-US" dirty="0"/>
          </a:p>
          <a:p>
            <a:endParaRPr lang="en-US" dirty="0" smtClean="0"/>
          </a:p>
        </p:txBody>
      </p:sp>
      <p:sp>
        <p:nvSpPr>
          <p:cNvPr id="3" name="Title 2"/>
          <p:cNvSpPr>
            <a:spLocks noGrp="1"/>
          </p:cNvSpPr>
          <p:nvPr>
            <p:ph type="title"/>
          </p:nvPr>
        </p:nvSpPr>
        <p:spPr/>
        <p:txBody>
          <a:bodyPr/>
          <a:lstStyle/>
          <a:p>
            <a:r>
              <a:rPr lang="en-US" dirty="0" smtClean="0"/>
              <a:t>Motivation: Challenges for Energy-efficient Deep Learning</a:t>
            </a:r>
            <a:endParaRPr lang="en-US" dirty="0"/>
          </a:p>
        </p:txBody>
      </p:sp>
      <p:pic>
        <p:nvPicPr>
          <p:cNvPr id="4" name="Picture 3"/>
          <p:cNvPicPr>
            <a:picLocks noChangeAspect="1"/>
          </p:cNvPicPr>
          <p:nvPr/>
        </p:nvPicPr>
        <p:blipFill>
          <a:blip r:embed="rId3"/>
          <a:stretch>
            <a:fillRect/>
          </a:stretch>
        </p:blipFill>
        <p:spPr>
          <a:xfrm>
            <a:off x="6757437" y="1066800"/>
            <a:ext cx="5017123" cy="2665347"/>
          </a:xfrm>
          <a:prstGeom prst="rect">
            <a:avLst/>
          </a:prstGeom>
        </p:spPr>
      </p:pic>
      <p:sp>
        <p:nvSpPr>
          <p:cNvPr id="5" name="TextBox 4"/>
          <p:cNvSpPr txBox="1"/>
          <p:nvPr/>
        </p:nvSpPr>
        <p:spPr>
          <a:xfrm>
            <a:off x="8770067" y="3766671"/>
            <a:ext cx="3370880" cy="369332"/>
          </a:xfrm>
          <a:prstGeom prst="rect">
            <a:avLst/>
          </a:prstGeom>
          <a:noFill/>
        </p:spPr>
        <p:txBody>
          <a:bodyPr wrap="square" rtlCol="0">
            <a:spAutoFit/>
          </a:bodyPr>
          <a:lstStyle/>
          <a:p>
            <a:r>
              <a:rPr lang="en-US" dirty="0" smtClean="0"/>
              <a:t>[</a:t>
            </a:r>
            <a:r>
              <a:rPr lang="en-US" dirty="0" err="1" smtClean="0"/>
              <a:t>Dosovitskiy</a:t>
            </a:r>
            <a:r>
              <a:rPr lang="en-US" dirty="0" smtClean="0"/>
              <a:t> et al. CVPR 2015] </a:t>
            </a:r>
            <a:endParaRPr lang="en-US" dirty="0"/>
          </a:p>
        </p:txBody>
      </p:sp>
      <p:pic>
        <p:nvPicPr>
          <p:cNvPr id="6" name="Picture 5"/>
          <p:cNvPicPr>
            <a:picLocks noChangeAspect="1"/>
          </p:cNvPicPr>
          <p:nvPr/>
        </p:nvPicPr>
        <p:blipFill rotWithShape="1">
          <a:blip r:embed="rId4"/>
          <a:srcRect l="8421" t="10975" r="39608" b="24880"/>
          <a:stretch/>
        </p:blipFill>
        <p:spPr>
          <a:xfrm>
            <a:off x="7273471" y="4280614"/>
            <a:ext cx="2993191" cy="2462839"/>
          </a:xfrm>
          <a:prstGeom prst="rect">
            <a:avLst/>
          </a:prstGeom>
        </p:spPr>
      </p:pic>
    </p:spTree>
    <p:extLst>
      <p:ext uri="{BB962C8B-B14F-4D97-AF65-F5344CB8AC3E}">
        <p14:creationId xmlns:p14="http://schemas.microsoft.com/office/powerpoint/2010/main" val="38994802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Our Approach</a:t>
            </a:r>
            <a:r>
              <a:rPr lang="en-US" dirty="0" smtClean="0"/>
              <a:t>: Optical Computation</a:t>
            </a:r>
            <a:endParaRPr lang="en-US" dirty="0"/>
          </a:p>
        </p:txBody>
      </p:sp>
      <p:pic>
        <p:nvPicPr>
          <p:cNvPr id="8" name="Picture 7"/>
          <p:cNvPicPr>
            <a:picLocks noChangeAspect="1"/>
          </p:cNvPicPr>
          <p:nvPr/>
        </p:nvPicPr>
        <p:blipFill rotWithShape="1">
          <a:blip r:embed="rId3"/>
          <a:srcRect l="55474"/>
          <a:stretch/>
        </p:blipFill>
        <p:spPr>
          <a:xfrm>
            <a:off x="6740434" y="890504"/>
            <a:ext cx="2214089" cy="2101108"/>
          </a:xfrm>
          <a:prstGeom prst="rect">
            <a:avLst/>
          </a:prstGeom>
        </p:spPr>
      </p:pic>
      <p:sp>
        <p:nvSpPr>
          <p:cNvPr id="9" name="TextBox 8"/>
          <p:cNvSpPr txBox="1"/>
          <p:nvPr/>
        </p:nvSpPr>
        <p:spPr>
          <a:xfrm>
            <a:off x="9172399" y="1233172"/>
            <a:ext cx="2114020" cy="707886"/>
          </a:xfrm>
          <a:prstGeom prst="rect">
            <a:avLst/>
          </a:prstGeom>
          <a:noFill/>
        </p:spPr>
        <p:txBody>
          <a:bodyPr wrap="square" rtlCol="0">
            <a:spAutoFit/>
          </a:bodyPr>
          <a:lstStyle/>
          <a:p>
            <a:r>
              <a:rPr lang="en-US" sz="4000" dirty="0" smtClean="0"/>
              <a:t>+ CNN</a:t>
            </a:r>
            <a:endParaRPr lang="en-US" sz="4000" dirty="0"/>
          </a:p>
        </p:txBody>
      </p:sp>
      <p:sp>
        <p:nvSpPr>
          <p:cNvPr id="11" name="Content Placeholder 1"/>
          <p:cNvSpPr>
            <a:spLocks noGrp="1"/>
          </p:cNvSpPr>
          <p:nvPr>
            <p:ph idx="1"/>
          </p:nvPr>
        </p:nvSpPr>
        <p:spPr>
          <a:xfrm>
            <a:off x="609600" y="1066800"/>
            <a:ext cx="5285519" cy="5151438"/>
          </a:xfrm>
        </p:spPr>
        <p:txBody>
          <a:bodyPr/>
          <a:lstStyle/>
          <a:p>
            <a:r>
              <a:rPr lang="en-US" dirty="0" smtClean="0"/>
              <a:t>We focus on the imaging system from optics/camera to CNN </a:t>
            </a:r>
            <a:endParaRPr lang="en-US" dirty="0"/>
          </a:p>
          <a:p>
            <a:pPr marL="0" indent="0">
              <a:buNone/>
            </a:pPr>
            <a:endParaRPr lang="en-US" dirty="0"/>
          </a:p>
          <a:p>
            <a:endParaRPr lang="en-US" dirty="0" smtClean="0"/>
          </a:p>
          <a:p>
            <a:endParaRPr lang="en-US" dirty="0" smtClean="0"/>
          </a:p>
          <a:p>
            <a:pPr marL="0" indent="0">
              <a:buNone/>
            </a:pPr>
            <a:endParaRPr lang="en-US" dirty="0"/>
          </a:p>
          <a:p>
            <a:pPr marL="0" indent="0">
              <a:buNone/>
            </a:pPr>
            <a:endParaRPr lang="en-US" dirty="0" smtClean="0"/>
          </a:p>
          <a:p>
            <a:endParaRPr lang="en-US" dirty="0"/>
          </a:p>
          <a:p>
            <a:pPr marL="0" indent="0">
              <a:buNone/>
            </a:pPr>
            <a:endParaRPr lang="en-US" dirty="0" smtClean="0"/>
          </a:p>
          <a:p>
            <a:endParaRPr lang="en-US" dirty="0"/>
          </a:p>
          <a:p>
            <a:endParaRPr lang="en-US" dirty="0" smtClean="0"/>
          </a:p>
        </p:txBody>
      </p:sp>
    </p:spTree>
    <p:extLst>
      <p:ext uri="{BB962C8B-B14F-4D97-AF65-F5344CB8AC3E}">
        <p14:creationId xmlns:p14="http://schemas.microsoft.com/office/powerpoint/2010/main" val="3392590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Our Approach</a:t>
            </a:r>
            <a:r>
              <a:rPr lang="en-US" dirty="0" smtClean="0"/>
              <a:t>: Optical Computation</a:t>
            </a:r>
            <a:endParaRPr lang="en-US" dirty="0"/>
          </a:p>
        </p:txBody>
      </p:sp>
      <p:sp>
        <p:nvSpPr>
          <p:cNvPr id="9" name="TextBox 8"/>
          <p:cNvSpPr txBox="1"/>
          <p:nvPr/>
        </p:nvSpPr>
        <p:spPr>
          <a:xfrm>
            <a:off x="9172399" y="1233172"/>
            <a:ext cx="2114020" cy="707886"/>
          </a:xfrm>
          <a:prstGeom prst="rect">
            <a:avLst/>
          </a:prstGeom>
          <a:noFill/>
        </p:spPr>
        <p:txBody>
          <a:bodyPr wrap="square" rtlCol="0">
            <a:spAutoFit/>
          </a:bodyPr>
          <a:lstStyle/>
          <a:p>
            <a:r>
              <a:rPr lang="en-US" sz="4000" dirty="0" smtClean="0"/>
              <a:t>+ CNN</a:t>
            </a:r>
            <a:endParaRPr lang="en-US" sz="4000" dirty="0"/>
          </a:p>
        </p:txBody>
      </p:sp>
      <p:sp>
        <p:nvSpPr>
          <p:cNvPr id="11" name="Content Placeholder 1"/>
          <p:cNvSpPr>
            <a:spLocks noGrp="1"/>
          </p:cNvSpPr>
          <p:nvPr>
            <p:ph idx="1"/>
          </p:nvPr>
        </p:nvSpPr>
        <p:spPr>
          <a:xfrm>
            <a:off x="609600" y="1066800"/>
            <a:ext cx="5285519" cy="5151438"/>
          </a:xfrm>
        </p:spPr>
        <p:txBody>
          <a:bodyPr/>
          <a:lstStyle/>
          <a:p>
            <a:r>
              <a:rPr lang="en-US" dirty="0" smtClean="0"/>
              <a:t>We focus on the imaging system from optics/camera to CNN </a:t>
            </a:r>
          </a:p>
          <a:p>
            <a:pPr marL="0" indent="0">
              <a:buNone/>
            </a:pPr>
            <a:endParaRPr lang="en-US" dirty="0"/>
          </a:p>
          <a:p>
            <a:r>
              <a:rPr lang="en-US" dirty="0" smtClean="0"/>
              <a:t>We explore optical computation to reduce image sensing energy for a deep learning pipeline</a:t>
            </a:r>
          </a:p>
          <a:p>
            <a:endParaRPr lang="en-US" dirty="0"/>
          </a:p>
          <a:p>
            <a:pPr marL="0" indent="0">
              <a:buNone/>
            </a:pPr>
            <a:endParaRPr lang="en-US" dirty="0"/>
          </a:p>
          <a:p>
            <a:endParaRPr lang="en-US" dirty="0" smtClean="0"/>
          </a:p>
          <a:p>
            <a:endParaRPr lang="en-US" dirty="0" smtClean="0"/>
          </a:p>
          <a:p>
            <a:pPr marL="0" indent="0">
              <a:buNone/>
            </a:pPr>
            <a:endParaRPr lang="en-US" dirty="0"/>
          </a:p>
          <a:p>
            <a:pPr marL="0" indent="0">
              <a:buNone/>
            </a:pPr>
            <a:endParaRPr lang="en-US" dirty="0" smtClean="0"/>
          </a:p>
          <a:p>
            <a:endParaRPr lang="en-US" dirty="0"/>
          </a:p>
          <a:p>
            <a:pPr marL="0" indent="0">
              <a:buNone/>
            </a:pPr>
            <a:endParaRPr lang="en-US" dirty="0" smtClean="0"/>
          </a:p>
          <a:p>
            <a:endParaRPr lang="en-US" dirty="0"/>
          </a:p>
          <a:p>
            <a:endParaRPr lang="en-US" dirty="0" smtClean="0"/>
          </a:p>
        </p:txBody>
      </p:sp>
      <p:pic>
        <p:nvPicPr>
          <p:cNvPr id="6" name="Picture 5"/>
          <p:cNvPicPr>
            <a:picLocks noChangeAspect="1"/>
          </p:cNvPicPr>
          <p:nvPr/>
        </p:nvPicPr>
        <p:blipFill rotWithShape="1">
          <a:blip r:embed="rId3"/>
          <a:srcRect l="55474"/>
          <a:stretch/>
        </p:blipFill>
        <p:spPr>
          <a:xfrm>
            <a:off x="6740434" y="890504"/>
            <a:ext cx="2214089" cy="2101108"/>
          </a:xfrm>
          <a:prstGeom prst="rect">
            <a:avLst/>
          </a:prstGeom>
        </p:spPr>
      </p:pic>
    </p:spTree>
    <p:extLst>
      <p:ext uri="{BB962C8B-B14F-4D97-AF65-F5344CB8AC3E}">
        <p14:creationId xmlns:p14="http://schemas.microsoft.com/office/powerpoint/2010/main" val="2063489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Our Approach</a:t>
            </a:r>
            <a:r>
              <a:rPr lang="en-US" dirty="0" smtClean="0"/>
              <a:t>: Optical Computation</a:t>
            </a:r>
            <a:endParaRPr lang="en-US" dirty="0"/>
          </a:p>
        </p:txBody>
      </p:sp>
      <p:grpSp>
        <p:nvGrpSpPr>
          <p:cNvPr id="4" name="Group 3"/>
          <p:cNvGrpSpPr/>
          <p:nvPr/>
        </p:nvGrpSpPr>
        <p:grpSpPr>
          <a:xfrm>
            <a:off x="6083261" y="3901391"/>
            <a:ext cx="5203158" cy="1925245"/>
            <a:chOff x="773579" y="1270659"/>
            <a:chExt cx="11006068" cy="4362940"/>
          </a:xfrm>
        </p:grpSpPr>
        <p:pic>
          <p:nvPicPr>
            <p:cNvPr id="5" name="Picture 4" descr="2016-04-09 15.55.0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3579" y="1270659"/>
              <a:ext cx="3628312" cy="4362939"/>
            </a:xfrm>
            <a:prstGeom prst="rect">
              <a:avLst/>
            </a:prstGeom>
            <a:ln w="50800" cmpd="sng">
              <a:solidFill>
                <a:schemeClr val="accent2"/>
              </a:solidFill>
            </a:ln>
          </p:spPr>
        </p:pic>
        <p:pic>
          <p:nvPicPr>
            <p:cNvPr id="6" name="Picture 5" descr="2016-04-09 15.49.24.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07366" y="1270659"/>
              <a:ext cx="3756362" cy="4362940"/>
            </a:xfrm>
            <a:prstGeom prst="rect">
              <a:avLst/>
            </a:prstGeom>
            <a:ln w="50800" cmpd="sng">
              <a:solidFill>
                <a:schemeClr val="accent2"/>
              </a:solidFill>
            </a:ln>
          </p:spPr>
        </p:pic>
        <p:pic>
          <p:nvPicPr>
            <p:cNvPr id="7" name="Picture 6" descr="2016-04-09 15.50.45.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69183" y="1270659"/>
              <a:ext cx="3610464" cy="4356357"/>
            </a:xfrm>
            <a:prstGeom prst="rect">
              <a:avLst/>
            </a:prstGeom>
            <a:ln w="50800" cmpd="sng">
              <a:solidFill>
                <a:schemeClr val="accent2"/>
              </a:solidFill>
            </a:ln>
          </p:spPr>
        </p:pic>
      </p:grpSp>
      <p:sp>
        <p:nvSpPr>
          <p:cNvPr id="9" name="TextBox 8"/>
          <p:cNvSpPr txBox="1"/>
          <p:nvPr/>
        </p:nvSpPr>
        <p:spPr>
          <a:xfrm>
            <a:off x="9172399" y="1233172"/>
            <a:ext cx="2114020" cy="707886"/>
          </a:xfrm>
          <a:prstGeom prst="rect">
            <a:avLst/>
          </a:prstGeom>
          <a:noFill/>
        </p:spPr>
        <p:txBody>
          <a:bodyPr wrap="square" rtlCol="0">
            <a:spAutoFit/>
          </a:bodyPr>
          <a:lstStyle/>
          <a:p>
            <a:r>
              <a:rPr lang="en-US" sz="4000" dirty="0" smtClean="0"/>
              <a:t>+ CNN</a:t>
            </a:r>
            <a:endParaRPr lang="en-US" sz="4000" dirty="0"/>
          </a:p>
        </p:txBody>
      </p:sp>
      <p:sp>
        <p:nvSpPr>
          <p:cNvPr id="11" name="Content Placeholder 1"/>
          <p:cNvSpPr>
            <a:spLocks noGrp="1"/>
          </p:cNvSpPr>
          <p:nvPr>
            <p:ph idx="1"/>
          </p:nvPr>
        </p:nvSpPr>
        <p:spPr>
          <a:xfrm>
            <a:off x="609600" y="1066800"/>
            <a:ext cx="5285519" cy="5151438"/>
          </a:xfrm>
        </p:spPr>
        <p:txBody>
          <a:bodyPr/>
          <a:lstStyle/>
          <a:p>
            <a:r>
              <a:rPr lang="en-US" dirty="0" smtClean="0"/>
              <a:t>We focus on the imaging system from optics/camera to CNN </a:t>
            </a:r>
          </a:p>
          <a:p>
            <a:pPr marL="0" indent="0">
              <a:buNone/>
            </a:pPr>
            <a:endParaRPr lang="en-US" dirty="0"/>
          </a:p>
          <a:p>
            <a:r>
              <a:rPr lang="en-US" dirty="0" smtClean="0"/>
              <a:t>We explore optical computation to reduce image sensing energy for a deep learning pipeline</a:t>
            </a:r>
          </a:p>
          <a:p>
            <a:endParaRPr lang="en-US" dirty="0"/>
          </a:p>
          <a:p>
            <a:r>
              <a:rPr lang="en-US" dirty="0" smtClean="0"/>
              <a:t>We leverage existing computational cameras called Angle Sensitive Pixels (ASPs) in order to do so</a:t>
            </a:r>
          </a:p>
          <a:p>
            <a:pPr marL="0" indent="0">
              <a:buNone/>
            </a:pPr>
            <a:endParaRPr lang="en-US" dirty="0"/>
          </a:p>
          <a:p>
            <a:endParaRPr lang="en-US" dirty="0" smtClean="0"/>
          </a:p>
          <a:p>
            <a:endParaRPr lang="en-US" dirty="0" smtClean="0"/>
          </a:p>
          <a:p>
            <a:pPr marL="0" indent="0">
              <a:buNone/>
            </a:pPr>
            <a:endParaRPr lang="en-US" dirty="0"/>
          </a:p>
          <a:p>
            <a:pPr marL="0" indent="0">
              <a:buNone/>
            </a:pPr>
            <a:endParaRPr lang="en-US" dirty="0" smtClean="0"/>
          </a:p>
          <a:p>
            <a:endParaRPr lang="en-US" dirty="0"/>
          </a:p>
          <a:p>
            <a:pPr marL="0" indent="0">
              <a:buNone/>
            </a:pPr>
            <a:endParaRPr lang="en-US" dirty="0" smtClean="0"/>
          </a:p>
          <a:p>
            <a:endParaRPr lang="en-US" dirty="0"/>
          </a:p>
          <a:p>
            <a:endParaRPr lang="en-US" dirty="0" smtClean="0"/>
          </a:p>
        </p:txBody>
      </p:sp>
      <p:pic>
        <p:nvPicPr>
          <p:cNvPr id="10" name="Picture 9"/>
          <p:cNvPicPr>
            <a:picLocks noChangeAspect="1"/>
          </p:cNvPicPr>
          <p:nvPr/>
        </p:nvPicPr>
        <p:blipFill rotWithShape="1">
          <a:blip r:embed="rId6"/>
          <a:srcRect l="55474"/>
          <a:stretch/>
        </p:blipFill>
        <p:spPr>
          <a:xfrm>
            <a:off x="6740434" y="890504"/>
            <a:ext cx="2214089" cy="2101108"/>
          </a:xfrm>
          <a:prstGeom prst="rect">
            <a:avLst/>
          </a:prstGeom>
        </p:spPr>
      </p:pic>
    </p:spTree>
    <p:extLst>
      <p:ext uri="{BB962C8B-B14F-4D97-AF65-F5344CB8AC3E}">
        <p14:creationId xmlns:p14="http://schemas.microsoft.com/office/powerpoint/2010/main" val="3379805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80398"/>
            <a:ext cx="10972800" cy="5151438"/>
          </a:xfrm>
        </p:spPr>
        <p:txBody>
          <a:bodyPr>
            <a:normAutofit/>
          </a:bodyPr>
          <a:lstStyle/>
          <a:p>
            <a:pPr>
              <a:spcBef>
                <a:spcPts val="0"/>
              </a:spcBef>
              <a:defRPr/>
            </a:pPr>
            <a:r>
              <a:rPr lang="en-US" altLang="ko-KR" sz="2800" kern="0" dirty="0">
                <a:ea typeface="맑은 고딕"/>
              </a:rPr>
              <a:t> </a:t>
            </a:r>
            <a:r>
              <a:rPr lang="en-US" altLang="ko-KR" sz="2800" kern="0" dirty="0" smtClean="0">
                <a:ea typeface="맑은 고딕"/>
              </a:rPr>
              <a:t>We </a:t>
            </a:r>
            <a:r>
              <a:rPr lang="is-IS" altLang="ko-KR" sz="2800" kern="0" dirty="0" smtClean="0">
                <a:ea typeface="맑은 고딕"/>
              </a:rPr>
              <a:t>show the optical response of Angle Sensitive Pixels emulates the first layer of CNNs</a:t>
            </a:r>
          </a:p>
          <a:p>
            <a:pPr>
              <a:spcBef>
                <a:spcPts val="0"/>
              </a:spcBef>
              <a:defRPr/>
            </a:pPr>
            <a:endParaRPr lang="is-IS" altLang="ko-KR" sz="2800" kern="0" dirty="0">
              <a:ea typeface="맑은 고딕"/>
            </a:endParaRPr>
          </a:p>
          <a:p>
            <a:pPr>
              <a:spcBef>
                <a:spcPts val="0"/>
              </a:spcBef>
              <a:defRPr/>
            </a:pPr>
            <a:r>
              <a:rPr lang="is-IS" altLang="ko-KR" sz="2800" kern="0" dirty="0" smtClean="0">
                <a:ea typeface="맑은 고딕"/>
              </a:rPr>
              <a:t>Analysis of the energy/bandwidth of this optical computation</a:t>
            </a:r>
          </a:p>
          <a:p>
            <a:pPr>
              <a:spcBef>
                <a:spcPts val="0"/>
              </a:spcBef>
              <a:defRPr/>
            </a:pPr>
            <a:endParaRPr lang="is-IS" altLang="ko-KR" sz="2800" kern="0" dirty="0">
              <a:ea typeface="맑은 고딕"/>
            </a:endParaRPr>
          </a:p>
          <a:p>
            <a:pPr>
              <a:spcBef>
                <a:spcPts val="0"/>
              </a:spcBef>
              <a:defRPr/>
            </a:pPr>
            <a:r>
              <a:rPr lang="is-IS" altLang="ko-KR" sz="2800" kern="0" dirty="0" smtClean="0">
                <a:ea typeface="맑은 고딕"/>
              </a:rPr>
              <a:t>Evaluation of system performance on standard datasets</a:t>
            </a:r>
          </a:p>
          <a:p>
            <a:pPr>
              <a:spcBef>
                <a:spcPts val="0"/>
              </a:spcBef>
              <a:defRPr/>
            </a:pPr>
            <a:endParaRPr lang="is-IS" altLang="ko-KR" sz="2800" kern="0" dirty="0">
              <a:ea typeface="맑은 고딕"/>
            </a:endParaRPr>
          </a:p>
          <a:p>
            <a:pPr>
              <a:spcBef>
                <a:spcPts val="0"/>
              </a:spcBef>
              <a:defRPr/>
            </a:pPr>
            <a:r>
              <a:rPr lang="is-IS" altLang="ko-KR" sz="2800" kern="0" dirty="0" smtClean="0">
                <a:ea typeface="맑은 고딕"/>
              </a:rPr>
              <a:t>Real digit and face recognition utilizing an operational prototype ASP camera</a:t>
            </a:r>
          </a:p>
          <a:p>
            <a:pPr marL="0" indent="0">
              <a:spcBef>
                <a:spcPts val="0"/>
              </a:spcBef>
              <a:buNone/>
              <a:defRPr/>
            </a:pPr>
            <a:endParaRPr lang="is-IS" altLang="ko-KR" sz="3200" kern="0" dirty="0">
              <a:ea typeface="맑은 고딕"/>
            </a:endParaRPr>
          </a:p>
        </p:txBody>
      </p:sp>
      <p:sp>
        <p:nvSpPr>
          <p:cNvPr id="3" name="Title 2"/>
          <p:cNvSpPr>
            <a:spLocks noGrp="1"/>
          </p:cNvSpPr>
          <p:nvPr>
            <p:ph type="title"/>
          </p:nvPr>
        </p:nvSpPr>
        <p:spPr/>
        <p:txBody>
          <a:bodyPr/>
          <a:lstStyle/>
          <a:p>
            <a:r>
              <a:rPr lang="en-US" altLang="ko-KR" kern="0" dirty="0" smtClean="0">
                <a:ea typeface="맑은 고딕"/>
              </a:rPr>
              <a:t>Our Contributions</a:t>
            </a:r>
            <a:endParaRPr lang="en-US" dirty="0"/>
          </a:p>
        </p:txBody>
      </p:sp>
    </p:spTree>
    <p:extLst>
      <p:ext uri="{BB962C8B-B14F-4D97-AF65-F5344CB8AC3E}">
        <p14:creationId xmlns:p14="http://schemas.microsoft.com/office/powerpoint/2010/main" val="806538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ASP </a:t>
            </a:r>
            <a:r>
              <a:rPr lang="en-US" dirty="0" smtClean="0"/>
              <a:t>Vision</a:t>
            </a:r>
            <a:endParaRPr lang="en-US" dirty="0"/>
          </a:p>
        </p:txBody>
      </p:sp>
      <p:grpSp>
        <p:nvGrpSpPr>
          <p:cNvPr id="7" name="Group 6"/>
          <p:cNvGrpSpPr/>
          <p:nvPr/>
        </p:nvGrpSpPr>
        <p:grpSpPr>
          <a:xfrm>
            <a:off x="1766899" y="937583"/>
            <a:ext cx="8467251" cy="5005249"/>
            <a:chOff x="-1763129" y="-686652"/>
            <a:chExt cx="15236960" cy="8802141"/>
          </a:xfrm>
        </p:grpSpPr>
        <p:sp>
          <p:nvSpPr>
            <p:cNvPr id="8" name="TextBox 7"/>
            <p:cNvSpPr txBox="1"/>
            <p:nvPr/>
          </p:nvSpPr>
          <p:spPr>
            <a:xfrm>
              <a:off x="11219532" y="3755189"/>
              <a:ext cx="2254299" cy="583779"/>
            </a:xfrm>
            <a:prstGeom prst="rect">
              <a:avLst/>
            </a:prstGeom>
            <a:noFill/>
          </p:spPr>
          <p:txBody>
            <a:bodyPr wrap="square" rtlCol="0">
              <a:spAutoFit/>
            </a:bodyPr>
            <a:lstStyle/>
            <a:p>
              <a:pPr algn="ctr"/>
              <a:r>
                <a:rPr lang="en-US" sz="1400" b="1" dirty="0" smtClean="0">
                  <a:latin typeface="Times"/>
                  <a:ea typeface="Times New Roman" charset="0"/>
                  <a:cs typeface="Times"/>
                </a:rPr>
                <a:t>“Elephant”</a:t>
              </a:r>
              <a:endParaRPr lang="en-US" sz="1400" b="1" baseline="-25000" dirty="0">
                <a:latin typeface="Times"/>
                <a:ea typeface="Times New Roman" charset="0"/>
                <a:cs typeface="Times"/>
              </a:endParaRPr>
            </a:p>
          </p:txBody>
        </p:sp>
        <p:sp>
          <p:nvSpPr>
            <p:cNvPr id="9" name="TextBox 8"/>
            <p:cNvSpPr txBox="1"/>
            <p:nvPr/>
          </p:nvSpPr>
          <p:spPr>
            <a:xfrm>
              <a:off x="7675534" y="3300719"/>
              <a:ext cx="1017543" cy="525401"/>
            </a:xfrm>
            <a:prstGeom prst="rect">
              <a:avLst/>
            </a:prstGeom>
            <a:noFill/>
          </p:spPr>
          <p:txBody>
            <a:bodyPr wrap="square" rtlCol="0">
              <a:spAutoFit/>
            </a:bodyPr>
            <a:lstStyle/>
            <a:p>
              <a:pPr algn="ctr"/>
              <a:r>
                <a:rPr lang="en-US" sz="1200" i="1" dirty="0" smtClean="0">
                  <a:latin typeface="Times"/>
                  <a:ea typeface="Times New Roman" charset="0"/>
                  <a:cs typeface="Times"/>
                </a:rPr>
                <a:t>CNN</a:t>
              </a:r>
              <a:endParaRPr lang="en-US" sz="1200" i="1" baseline="-25000" dirty="0">
                <a:latin typeface="Times"/>
                <a:ea typeface="Times New Roman" charset="0"/>
                <a:cs typeface="Times"/>
              </a:endParaRPr>
            </a:p>
          </p:txBody>
        </p:sp>
        <p:sp>
          <p:nvSpPr>
            <p:cNvPr id="10" name="Rounded Rectangle 9"/>
            <p:cNvSpPr/>
            <p:nvPr/>
          </p:nvSpPr>
          <p:spPr>
            <a:xfrm>
              <a:off x="1368592" y="1"/>
              <a:ext cx="2997372" cy="3712010"/>
            </a:xfrm>
            <a:prstGeom prst="round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a:solidFill>
                  <a:schemeClr val="tx1"/>
                </a:solidFill>
              </a:endParaRPr>
            </a:p>
          </p:txBody>
        </p:sp>
        <p:sp>
          <p:nvSpPr>
            <p:cNvPr id="11" name="Rounded Rectangle 10"/>
            <p:cNvSpPr/>
            <p:nvPr/>
          </p:nvSpPr>
          <p:spPr>
            <a:xfrm>
              <a:off x="5149081" y="0"/>
              <a:ext cx="5617011" cy="3758794"/>
            </a:xfrm>
            <a:prstGeom prst="round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a:solidFill>
                  <a:schemeClr val="tx1"/>
                </a:solidFill>
              </a:endParaRPr>
            </a:p>
          </p:txBody>
        </p:sp>
        <p:cxnSp>
          <p:nvCxnSpPr>
            <p:cNvPr id="12" name="Straight Arrow Connector 11"/>
            <p:cNvCxnSpPr/>
            <p:nvPr/>
          </p:nvCxnSpPr>
          <p:spPr>
            <a:xfrm>
              <a:off x="8861172" y="2190765"/>
              <a:ext cx="495087"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Rounded Rectangle 12"/>
            <p:cNvSpPr/>
            <p:nvPr/>
          </p:nvSpPr>
          <p:spPr>
            <a:xfrm>
              <a:off x="9374174" y="1037213"/>
              <a:ext cx="527025" cy="2307101"/>
            </a:xfrm>
            <a:prstGeom prst="round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4" name="Oval 13"/>
            <p:cNvSpPr/>
            <p:nvPr/>
          </p:nvSpPr>
          <p:spPr>
            <a:xfrm>
              <a:off x="9462011" y="1135687"/>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5" name="Oval 14"/>
            <p:cNvSpPr/>
            <p:nvPr/>
          </p:nvSpPr>
          <p:spPr>
            <a:xfrm>
              <a:off x="9462011" y="1585852"/>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6" name="Oval 15"/>
            <p:cNvSpPr/>
            <p:nvPr/>
          </p:nvSpPr>
          <p:spPr>
            <a:xfrm>
              <a:off x="9462009" y="2486182"/>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7" name="Oval 16"/>
            <p:cNvSpPr/>
            <p:nvPr/>
          </p:nvSpPr>
          <p:spPr>
            <a:xfrm>
              <a:off x="9462008" y="2936343"/>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18" name="TextBox 17"/>
            <p:cNvSpPr txBox="1"/>
            <p:nvPr/>
          </p:nvSpPr>
          <p:spPr>
            <a:xfrm>
              <a:off x="7405058" y="546668"/>
              <a:ext cx="668439" cy="503965"/>
            </a:xfrm>
            <a:prstGeom prst="rect">
              <a:avLst/>
            </a:prstGeom>
            <a:noFill/>
          </p:spPr>
          <p:txBody>
            <a:bodyPr wrap="square" rtlCol="0">
              <a:spAutoFit/>
            </a:bodyPr>
            <a:lstStyle/>
            <a:p>
              <a:r>
                <a:rPr lang="en-US" sz="1100" b="1" dirty="0" smtClean="0">
                  <a:latin typeface="Times"/>
                  <a:ea typeface="Times New Roman" charset="0"/>
                  <a:cs typeface="Times"/>
                </a:rPr>
                <a:t>L</a:t>
              </a:r>
              <a:r>
                <a:rPr lang="en-US" sz="1100" b="1" baseline="-25000" dirty="0" smtClean="0">
                  <a:latin typeface="Times"/>
                  <a:ea typeface="Times New Roman" charset="0"/>
                  <a:cs typeface="Times"/>
                </a:rPr>
                <a:t>3</a:t>
              </a:r>
              <a:endParaRPr lang="en-US" sz="1100" b="1" baseline="-25000" dirty="0">
                <a:latin typeface="Times"/>
                <a:ea typeface="Times New Roman" charset="0"/>
                <a:cs typeface="Times"/>
              </a:endParaRPr>
            </a:p>
          </p:txBody>
        </p:sp>
        <p:sp>
          <p:nvSpPr>
            <p:cNvPr id="19" name="TextBox 18"/>
            <p:cNvSpPr txBox="1"/>
            <p:nvPr/>
          </p:nvSpPr>
          <p:spPr>
            <a:xfrm>
              <a:off x="8436245" y="546668"/>
              <a:ext cx="668439" cy="503965"/>
            </a:xfrm>
            <a:prstGeom prst="rect">
              <a:avLst/>
            </a:prstGeom>
            <a:noFill/>
          </p:spPr>
          <p:txBody>
            <a:bodyPr wrap="square" rtlCol="0">
              <a:spAutoFit/>
            </a:bodyPr>
            <a:lstStyle/>
            <a:p>
              <a:r>
                <a:rPr lang="en-US" sz="1100" b="1" dirty="0" smtClean="0">
                  <a:latin typeface="Times"/>
                  <a:ea typeface="Times New Roman" charset="0"/>
                  <a:cs typeface="Times"/>
                </a:rPr>
                <a:t>L</a:t>
              </a:r>
              <a:r>
                <a:rPr lang="en-US" sz="1100" b="1" baseline="-25000" dirty="0">
                  <a:latin typeface="Times"/>
                  <a:ea typeface="Times New Roman" charset="0"/>
                  <a:cs typeface="Times"/>
                </a:rPr>
                <a:t>N</a:t>
              </a:r>
            </a:p>
          </p:txBody>
        </p:sp>
        <p:sp>
          <p:nvSpPr>
            <p:cNvPr id="20" name="TextBox 19"/>
            <p:cNvSpPr txBox="1"/>
            <p:nvPr/>
          </p:nvSpPr>
          <p:spPr>
            <a:xfrm>
              <a:off x="9104684" y="593786"/>
              <a:ext cx="1478107" cy="496211"/>
            </a:xfrm>
            <a:prstGeom prst="rect">
              <a:avLst/>
            </a:prstGeom>
            <a:noFill/>
          </p:spPr>
          <p:txBody>
            <a:bodyPr wrap="square" rtlCol="0">
              <a:spAutoFit/>
            </a:bodyPr>
            <a:lstStyle/>
            <a:p>
              <a:r>
                <a:rPr lang="en-US" sz="1100" b="1" dirty="0" smtClean="0">
                  <a:latin typeface="Times"/>
                  <a:ea typeface="Times New Roman" charset="0"/>
                  <a:cs typeface="Times"/>
                </a:rPr>
                <a:t>Output</a:t>
              </a:r>
              <a:endParaRPr lang="en-US" sz="1100" b="1" baseline="-25000" dirty="0">
                <a:latin typeface="Times"/>
                <a:ea typeface="Times New Roman" charset="0"/>
                <a:cs typeface="Times"/>
              </a:endParaRPr>
            </a:p>
          </p:txBody>
        </p:sp>
        <p:sp>
          <p:nvSpPr>
            <p:cNvPr id="21" name="Rectangle 20"/>
            <p:cNvSpPr/>
            <p:nvPr/>
          </p:nvSpPr>
          <p:spPr>
            <a:xfrm>
              <a:off x="5903494" y="10372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22" name="TextBox 21"/>
            <p:cNvSpPr txBox="1"/>
            <p:nvPr/>
          </p:nvSpPr>
          <p:spPr>
            <a:xfrm>
              <a:off x="5761051" y="575547"/>
              <a:ext cx="668439" cy="503965"/>
            </a:xfrm>
            <a:prstGeom prst="rect">
              <a:avLst/>
            </a:prstGeom>
            <a:noFill/>
          </p:spPr>
          <p:txBody>
            <a:bodyPr wrap="square" rtlCol="0">
              <a:spAutoFit/>
            </a:bodyPr>
            <a:lstStyle/>
            <a:p>
              <a:r>
                <a:rPr lang="en-US" sz="1100" b="1" dirty="0" smtClean="0">
                  <a:latin typeface="Times"/>
                  <a:ea typeface="Times New Roman" charset="0"/>
                  <a:cs typeface="Times"/>
                </a:rPr>
                <a:t>L</a:t>
              </a:r>
              <a:r>
                <a:rPr lang="en-US" sz="1100" b="1" baseline="-25000" dirty="0">
                  <a:latin typeface="Times"/>
                  <a:ea typeface="Times New Roman" charset="0"/>
                  <a:cs typeface="Times"/>
                </a:rPr>
                <a:t>1</a:t>
              </a:r>
            </a:p>
          </p:txBody>
        </p:sp>
        <p:cxnSp>
          <p:nvCxnSpPr>
            <p:cNvPr id="23" name="Straight Arrow Connector 22"/>
            <p:cNvCxnSpPr>
              <a:endCxn id="21" idx="1"/>
            </p:cNvCxnSpPr>
            <p:nvPr/>
          </p:nvCxnSpPr>
          <p:spPr>
            <a:xfrm flipV="1">
              <a:off x="4001847" y="2190764"/>
              <a:ext cx="1901647" cy="8"/>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4" name="Picture 23" descr="dsl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93" y="1009286"/>
              <a:ext cx="2260154" cy="1739159"/>
            </a:xfrm>
            <a:prstGeom prst="rect">
              <a:avLst/>
            </a:prstGeom>
          </p:spPr>
        </p:pic>
        <p:sp>
          <p:nvSpPr>
            <p:cNvPr id="25" name="TextBox 24"/>
            <p:cNvSpPr txBox="1"/>
            <p:nvPr/>
          </p:nvSpPr>
          <p:spPr>
            <a:xfrm>
              <a:off x="2155092" y="100784"/>
              <a:ext cx="1846756" cy="642156"/>
            </a:xfrm>
            <a:prstGeom prst="rect">
              <a:avLst/>
            </a:prstGeom>
            <a:noFill/>
          </p:spPr>
          <p:txBody>
            <a:bodyPr wrap="square" rtlCol="0">
              <a:spAutoFit/>
            </a:bodyPr>
            <a:lstStyle/>
            <a:p>
              <a:pPr algn="ctr"/>
              <a:r>
                <a:rPr lang="en-US" sz="1600" b="1" dirty="0" smtClean="0">
                  <a:latin typeface="Times"/>
                  <a:ea typeface="Times New Roman" charset="0"/>
                  <a:cs typeface="Times"/>
                </a:rPr>
                <a:t>Sensing</a:t>
              </a:r>
              <a:endParaRPr lang="en-US" sz="1600" b="1" baseline="-25000" dirty="0">
                <a:latin typeface="Times"/>
                <a:ea typeface="Times New Roman" charset="0"/>
                <a:cs typeface="Times"/>
              </a:endParaRPr>
            </a:p>
          </p:txBody>
        </p:sp>
        <p:sp>
          <p:nvSpPr>
            <p:cNvPr id="26" name="TextBox 25"/>
            <p:cNvSpPr txBox="1"/>
            <p:nvPr/>
          </p:nvSpPr>
          <p:spPr>
            <a:xfrm>
              <a:off x="6166550" y="10024"/>
              <a:ext cx="3412287" cy="642156"/>
            </a:xfrm>
            <a:prstGeom prst="rect">
              <a:avLst/>
            </a:prstGeom>
            <a:noFill/>
          </p:spPr>
          <p:txBody>
            <a:bodyPr wrap="square" rtlCol="0">
              <a:spAutoFit/>
            </a:bodyPr>
            <a:lstStyle/>
            <a:p>
              <a:pPr algn="ctr"/>
              <a:r>
                <a:rPr lang="en-US" sz="1600" b="1" dirty="0" smtClean="0">
                  <a:latin typeface="Times"/>
                  <a:ea typeface="Times New Roman" charset="0"/>
                  <a:cs typeface="Times"/>
                </a:rPr>
                <a:t>Computation</a:t>
              </a:r>
              <a:endParaRPr lang="en-US" sz="1600" b="1" baseline="-25000" dirty="0">
                <a:latin typeface="Times"/>
                <a:ea typeface="Times New Roman" charset="0"/>
                <a:cs typeface="Times"/>
              </a:endParaRPr>
            </a:p>
          </p:txBody>
        </p:sp>
        <p:sp>
          <p:nvSpPr>
            <p:cNvPr id="27" name="Rounded Rectangle 26"/>
            <p:cNvSpPr/>
            <p:nvPr/>
          </p:nvSpPr>
          <p:spPr>
            <a:xfrm>
              <a:off x="1366364" y="4660658"/>
              <a:ext cx="9399728" cy="3454830"/>
            </a:xfrm>
            <a:prstGeom prst="roundRect">
              <a:avLst/>
            </a:prstGeom>
            <a:noFill/>
            <a:ln w="28575">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a:solidFill>
                  <a:schemeClr val="tx1"/>
                </a:solidFill>
              </a:endParaRPr>
            </a:p>
          </p:txBody>
        </p:sp>
        <p:sp>
          <p:nvSpPr>
            <p:cNvPr id="28" name="Rectangle 27"/>
            <p:cNvSpPr/>
            <p:nvPr/>
          </p:nvSpPr>
          <p:spPr>
            <a:xfrm>
              <a:off x="6724692" y="10372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29" name="TextBox 28"/>
            <p:cNvSpPr txBox="1"/>
            <p:nvPr/>
          </p:nvSpPr>
          <p:spPr>
            <a:xfrm>
              <a:off x="6602848" y="546668"/>
              <a:ext cx="668439" cy="503965"/>
            </a:xfrm>
            <a:prstGeom prst="rect">
              <a:avLst/>
            </a:prstGeom>
            <a:noFill/>
          </p:spPr>
          <p:txBody>
            <a:bodyPr wrap="square" rtlCol="0">
              <a:spAutoFit/>
            </a:bodyPr>
            <a:lstStyle/>
            <a:p>
              <a:r>
                <a:rPr lang="en-US" sz="1100" b="1" dirty="0" smtClean="0">
                  <a:latin typeface="Times"/>
                  <a:ea typeface="Times New Roman" charset="0"/>
                  <a:cs typeface="Times"/>
                </a:rPr>
                <a:t>L</a:t>
              </a:r>
              <a:r>
                <a:rPr lang="en-US" sz="1100" b="1" baseline="-25000" dirty="0">
                  <a:latin typeface="Times"/>
                  <a:ea typeface="Times New Roman" charset="0"/>
                  <a:cs typeface="Times"/>
                </a:rPr>
                <a:t>2</a:t>
              </a:r>
            </a:p>
          </p:txBody>
        </p:sp>
        <p:sp>
          <p:nvSpPr>
            <p:cNvPr id="30" name="Rectangle 29"/>
            <p:cNvSpPr/>
            <p:nvPr/>
          </p:nvSpPr>
          <p:spPr>
            <a:xfrm>
              <a:off x="7501394" y="10372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1" name="Rectangle 30"/>
            <p:cNvSpPr/>
            <p:nvPr/>
          </p:nvSpPr>
          <p:spPr>
            <a:xfrm>
              <a:off x="8590698" y="10372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2" name="TextBox 31"/>
            <p:cNvSpPr txBox="1"/>
            <p:nvPr/>
          </p:nvSpPr>
          <p:spPr>
            <a:xfrm rot="5400000">
              <a:off x="7834039" y="1903219"/>
              <a:ext cx="700534" cy="647810"/>
            </a:xfrm>
            <a:prstGeom prst="rect">
              <a:avLst/>
            </a:prstGeom>
            <a:noFill/>
            <a:ln>
              <a:noFill/>
            </a:ln>
          </p:spPr>
          <p:txBody>
            <a:bodyPr vert="vert" wrap="square" rtlCol="0" anchor="ctr">
              <a:spAutoFit/>
            </a:bodyPr>
            <a:lstStyle/>
            <a:p>
              <a:pPr algn="ctr"/>
              <a:r>
                <a:rPr lang="de-DE" sz="1200" dirty="0" smtClean="0"/>
                <a:t>··</a:t>
              </a:r>
              <a:r>
                <a:rPr lang="de-DE" sz="1200" dirty="0"/>
                <a:t>·</a:t>
              </a:r>
              <a:endParaRPr lang="en-US" sz="1400" dirty="0"/>
            </a:p>
          </p:txBody>
        </p:sp>
        <p:cxnSp>
          <p:nvCxnSpPr>
            <p:cNvPr id="33" name="Straight Arrow Connector 32"/>
            <p:cNvCxnSpPr/>
            <p:nvPr/>
          </p:nvCxnSpPr>
          <p:spPr>
            <a:xfrm>
              <a:off x="7003488" y="2190765"/>
              <a:ext cx="495087"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173968" y="2190765"/>
              <a:ext cx="495087"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flipV="1">
              <a:off x="8848007" y="6330709"/>
              <a:ext cx="524414" cy="7555"/>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6" name="Rounded Rectangle 35"/>
            <p:cNvSpPr/>
            <p:nvPr/>
          </p:nvSpPr>
          <p:spPr>
            <a:xfrm>
              <a:off x="9372421" y="5177158"/>
              <a:ext cx="527025" cy="2307101"/>
            </a:xfrm>
            <a:prstGeom prst="round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7" name="Oval 36"/>
            <p:cNvSpPr/>
            <p:nvPr/>
          </p:nvSpPr>
          <p:spPr>
            <a:xfrm>
              <a:off x="9460257" y="5275632"/>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8" name="Oval 37"/>
            <p:cNvSpPr/>
            <p:nvPr/>
          </p:nvSpPr>
          <p:spPr>
            <a:xfrm>
              <a:off x="9460257" y="5725797"/>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39" name="Oval 38"/>
            <p:cNvSpPr/>
            <p:nvPr/>
          </p:nvSpPr>
          <p:spPr>
            <a:xfrm>
              <a:off x="9460256" y="6626127"/>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0" name="Oval 39"/>
            <p:cNvSpPr/>
            <p:nvPr/>
          </p:nvSpPr>
          <p:spPr>
            <a:xfrm>
              <a:off x="9460255" y="7076288"/>
              <a:ext cx="351351" cy="309489"/>
            </a:xfrm>
            <a:prstGeom prst="ellipse">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1" name="TextBox 40"/>
            <p:cNvSpPr txBox="1"/>
            <p:nvPr/>
          </p:nvSpPr>
          <p:spPr>
            <a:xfrm>
              <a:off x="7352833" y="4703686"/>
              <a:ext cx="689036" cy="503965"/>
            </a:xfrm>
            <a:prstGeom prst="rect">
              <a:avLst/>
            </a:prstGeom>
            <a:noFill/>
          </p:spPr>
          <p:txBody>
            <a:bodyPr wrap="square" rtlCol="0">
              <a:spAutoFit/>
            </a:bodyPr>
            <a:lstStyle/>
            <a:p>
              <a:pPr algn="ctr"/>
              <a:r>
                <a:rPr lang="en-US" sz="1100" b="1" dirty="0" smtClean="0">
                  <a:latin typeface="Times"/>
                  <a:ea typeface="Times New Roman" charset="0"/>
                  <a:cs typeface="Times"/>
                </a:rPr>
                <a:t>L</a:t>
              </a:r>
              <a:r>
                <a:rPr lang="en-US" sz="1100" b="1" baseline="-25000" dirty="0" smtClean="0">
                  <a:latin typeface="Times"/>
                  <a:ea typeface="Times New Roman" charset="0"/>
                  <a:cs typeface="Times"/>
                </a:rPr>
                <a:t>3</a:t>
              </a:r>
              <a:endParaRPr lang="en-US" sz="1100" b="1" baseline="-25000" dirty="0">
                <a:latin typeface="Times"/>
                <a:ea typeface="Times New Roman" charset="0"/>
                <a:cs typeface="Times"/>
              </a:endParaRPr>
            </a:p>
          </p:txBody>
        </p:sp>
        <p:sp>
          <p:nvSpPr>
            <p:cNvPr id="42" name="TextBox 41"/>
            <p:cNvSpPr txBox="1"/>
            <p:nvPr/>
          </p:nvSpPr>
          <p:spPr>
            <a:xfrm>
              <a:off x="8455457" y="4660658"/>
              <a:ext cx="689036" cy="503965"/>
            </a:xfrm>
            <a:prstGeom prst="rect">
              <a:avLst/>
            </a:prstGeom>
            <a:noFill/>
          </p:spPr>
          <p:txBody>
            <a:bodyPr wrap="square" rtlCol="0">
              <a:spAutoFit/>
            </a:bodyPr>
            <a:lstStyle/>
            <a:p>
              <a:pPr algn="ctr"/>
              <a:r>
                <a:rPr lang="en-US" sz="1100" b="1" dirty="0" smtClean="0">
                  <a:latin typeface="Times"/>
                  <a:ea typeface="Times New Roman" charset="0"/>
                  <a:cs typeface="Times"/>
                </a:rPr>
                <a:t>L</a:t>
              </a:r>
              <a:r>
                <a:rPr lang="en-US" sz="1100" b="1" baseline="-25000" dirty="0">
                  <a:latin typeface="Times"/>
                  <a:ea typeface="Times New Roman" charset="0"/>
                  <a:cs typeface="Times"/>
                </a:rPr>
                <a:t>N</a:t>
              </a:r>
            </a:p>
          </p:txBody>
        </p:sp>
        <p:sp>
          <p:nvSpPr>
            <p:cNvPr id="43" name="TextBox 42"/>
            <p:cNvSpPr txBox="1"/>
            <p:nvPr/>
          </p:nvSpPr>
          <p:spPr>
            <a:xfrm>
              <a:off x="9113957" y="4660658"/>
              <a:ext cx="1468834" cy="496211"/>
            </a:xfrm>
            <a:prstGeom prst="rect">
              <a:avLst/>
            </a:prstGeom>
            <a:noFill/>
          </p:spPr>
          <p:txBody>
            <a:bodyPr wrap="square" rtlCol="0">
              <a:spAutoFit/>
            </a:bodyPr>
            <a:lstStyle/>
            <a:p>
              <a:pPr algn="ctr"/>
              <a:r>
                <a:rPr lang="en-US" sz="1100" b="1" dirty="0" smtClean="0">
                  <a:latin typeface="Times"/>
                  <a:ea typeface="Times New Roman" charset="0"/>
                  <a:cs typeface="Times"/>
                </a:rPr>
                <a:t>Output</a:t>
              </a:r>
              <a:endParaRPr lang="en-US" sz="1100" b="1" baseline="-25000" dirty="0">
                <a:latin typeface="Times"/>
                <a:ea typeface="Times New Roman" charset="0"/>
                <a:cs typeface="Times"/>
              </a:endParaRPr>
            </a:p>
          </p:txBody>
        </p:sp>
        <p:sp>
          <p:nvSpPr>
            <p:cNvPr id="44" name="Rectangle 43"/>
            <p:cNvSpPr/>
            <p:nvPr/>
          </p:nvSpPr>
          <p:spPr>
            <a:xfrm>
              <a:off x="6733121" y="520629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5" name="TextBox 44"/>
            <p:cNvSpPr txBox="1"/>
            <p:nvPr/>
          </p:nvSpPr>
          <p:spPr>
            <a:xfrm>
              <a:off x="6602848" y="4715495"/>
              <a:ext cx="689036" cy="503965"/>
            </a:xfrm>
            <a:prstGeom prst="rect">
              <a:avLst/>
            </a:prstGeom>
            <a:noFill/>
          </p:spPr>
          <p:txBody>
            <a:bodyPr wrap="square" rtlCol="0">
              <a:spAutoFit/>
            </a:bodyPr>
            <a:lstStyle/>
            <a:p>
              <a:pPr algn="ctr"/>
              <a:r>
                <a:rPr lang="en-US" sz="1100" b="1" dirty="0" smtClean="0">
                  <a:latin typeface="Times"/>
                  <a:ea typeface="Times New Roman" charset="0"/>
                  <a:cs typeface="Times"/>
                </a:rPr>
                <a:t>L</a:t>
              </a:r>
              <a:r>
                <a:rPr lang="en-US" sz="1100" b="1" baseline="-25000" dirty="0">
                  <a:latin typeface="Times"/>
                  <a:ea typeface="Times New Roman" charset="0"/>
                  <a:cs typeface="Times"/>
                </a:rPr>
                <a:t>2</a:t>
              </a:r>
            </a:p>
          </p:txBody>
        </p:sp>
        <p:sp>
          <p:nvSpPr>
            <p:cNvPr id="46" name="Rectangle 45"/>
            <p:cNvSpPr/>
            <p:nvPr/>
          </p:nvSpPr>
          <p:spPr>
            <a:xfrm>
              <a:off x="7488073" y="51847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7" name="Rectangle 46"/>
            <p:cNvSpPr/>
            <p:nvPr/>
          </p:nvSpPr>
          <p:spPr>
            <a:xfrm>
              <a:off x="8577533" y="5184713"/>
              <a:ext cx="270474" cy="2307101"/>
            </a:xfrm>
            <a:prstGeom prst="rect">
              <a:avLst/>
            </a:prstGeom>
            <a:noFill/>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48" name="TextBox 47"/>
            <p:cNvSpPr txBox="1"/>
            <p:nvPr/>
          </p:nvSpPr>
          <p:spPr>
            <a:xfrm rot="5400000">
              <a:off x="7817772" y="6050718"/>
              <a:ext cx="700534" cy="647810"/>
            </a:xfrm>
            <a:prstGeom prst="rect">
              <a:avLst/>
            </a:prstGeom>
            <a:noFill/>
            <a:ln>
              <a:noFill/>
            </a:ln>
          </p:spPr>
          <p:txBody>
            <a:bodyPr vert="vert" wrap="square" rtlCol="0" anchor="ctr">
              <a:spAutoFit/>
            </a:bodyPr>
            <a:lstStyle/>
            <a:p>
              <a:pPr algn="ctr"/>
              <a:r>
                <a:rPr lang="de-DE" sz="1200" dirty="0" smtClean="0"/>
                <a:t>··</a:t>
              </a:r>
              <a:r>
                <a:rPr lang="de-DE" sz="1200" dirty="0"/>
                <a:t>·</a:t>
              </a:r>
              <a:endParaRPr lang="en-US" sz="1400" dirty="0"/>
            </a:p>
          </p:txBody>
        </p:sp>
        <p:cxnSp>
          <p:nvCxnSpPr>
            <p:cNvPr id="49" name="Straight Arrow Connector 48"/>
            <p:cNvCxnSpPr/>
            <p:nvPr/>
          </p:nvCxnSpPr>
          <p:spPr>
            <a:xfrm>
              <a:off x="7003487" y="6359844"/>
              <a:ext cx="495087" cy="0"/>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50" name="Group 49"/>
            <p:cNvGrpSpPr/>
            <p:nvPr/>
          </p:nvGrpSpPr>
          <p:grpSpPr>
            <a:xfrm>
              <a:off x="1973826" y="5155079"/>
              <a:ext cx="3513657" cy="2249252"/>
              <a:chOff x="3010336" y="1136326"/>
              <a:chExt cx="6565853" cy="5051495"/>
            </a:xfrm>
          </p:grpSpPr>
          <p:pic>
            <p:nvPicPr>
              <p:cNvPr id="70" name="Picture 69" descr="ASPsetup.jpg"/>
              <p:cNvPicPr>
                <a:picLocks noChangeAspect="1"/>
              </p:cNvPicPr>
              <p:nvPr/>
            </p:nvPicPr>
            <p:blipFill rotWithShape="1">
              <a:blip r:embed="rId4">
                <a:extLst>
                  <a:ext uri="{28A0092B-C50C-407E-A947-70E740481C1C}">
                    <a14:useLocalDpi xmlns:a14="http://schemas.microsoft.com/office/drawing/2010/main" val="0"/>
                  </a:ext>
                </a:extLst>
              </a:blip>
              <a:srcRect l="14214" t="20070" r="14431" b="5203"/>
              <a:stretch/>
            </p:blipFill>
            <p:spPr>
              <a:xfrm>
                <a:off x="4515929" y="1955110"/>
                <a:ext cx="5060260" cy="4232711"/>
              </a:xfrm>
              <a:prstGeom prst="rect">
                <a:avLst/>
              </a:prstGeom>
            </p:spPr>
          </p:pic>
          <p:cxnSp>
            <p:nvCxnSpPr>
              <p:cNvPr id="71" name="Straight Connector 70"/>
              <p:cNvCxnSpPr/>
              <p:nvPr/>
            </p:nvCxnSpPr>
            <p:spPr>
              <a:xfrm flipH="1" flipV="1">
                <a:off x="6043406" y="3130111"/>
                <a:ext cx="1619614" cy="1003895"/>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flipV="1">
                <a:off x="6098831" y="1136326"/>
                <a:ext cx="1602441" cy="3035920"/>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pic>
            <p:nvPicPr>
              <p:cNvPr id="73" name="Picture 72" descr="TileCrop2_balan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336" y="1210920"/>
                <a:ext cx="3011185" cy="1864067"/>
              </a:xfrm>
              <a:prstGeom prst="rect">
                <a:avLst/>
              </a:prstGeom>
              <a:ln w="57150" cmpd="sng">
                <a:solidFill>
                  <a:srgbClr val="ED7D31"/>
                </a:solidFill>
              </a:ln>
            </p:spPr>
          </p:pic>
          <p:pic>
            <p:nvPicPr>
              <p:cNvPr id="74"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0336" y="3661731"/>
                <a:ext cx="3017520" cy="1865376"/>
              </a:xfrm>
              <a:prstGeom prst="rect">
                <a:avLst/>
              </a:prstGeom>
              <a:noFill/>
              <a:ln w="57150" cmpd="sng">
                <a:solidFill>
                  <a:srgbClr val="ED7D3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51" name="TextBox 50"/>
            <p:cNvSpPr txBox="1"/>
            <p:nvPr/>
          </p:nvSpPr>
          <p:spPr>
            <a:xfrm>
              <a:off x="-102100" y="4089458"/>
              <a:ext cx="12033911" cy="642156"/>
            </a:xfrm>
            <a:prstGeom prst="rect">
              <a:avLst/>
            </a:prstGeom>
            <a:noFill/>
          </p:spPr>
          <p:txBody>
            <a:bodyPr wrap="square" rtlCol="0">
              <a:spAutoFit/>
            </a:bodyPr>
            <a:lstStyle/>
            <a:p>
              <a:pPr algn="ctr"/>
              <a:r>
                <a:rPr lang="en-US" sz="1600" b="1" dirty="0" smtClean="0">
                  <a:latin typeface="Times"/>
                  <a:ea typeface="Times New Roman" charset="0"/>
                  <a:cs typeface="Times"/>
                </a:rPr>
                <a:t>ASP Vision : Sensor + Deep Learning Co-Design</a:t>
              </a:r>
              <a:endParaRPr lang="en-US" sz="1600" b="1" baseline="-25000" dirty="0">
                <a:latin typeface="Times"/>
                <a:ea typeface="Times New Roman" charset="0"/>
                <a:cs typeface="Times"/>
              </a:endParaRPr>
            </a:p>
          </p:txBody>
        </p:sp>
        <p:sp>
          <p:nvSpPr>
            <p:cNvPr id="52" name="TextBox 51"/>
            <p:cNvSpPr txBox="1"/>
            <p:nvPr/>
          </p:nvSpPr>
          <p:spPr>
            <a:xfrm>
              <a:off x="1563754" y="2768778"/>
              <a:ext cx="2920385" cy="525401"/>
            </a:xfrm>
            <a:prstGeom prst="rect">
              <a:avLst/>
            </a:prstGeom>
            <a:noFill/>
          </p:spPr>
          <p:txBody>
            <a:bodyPr wrap="square" rtlCol="0">
              <a:spAutoFit/>
            </a:bodyPr>
            <a:lstStyle/>
            <a:p>
              <a:pPr algn="ctr"/>
              <a:r>
                <a:rPr lang="en-US" sz="1200" i="1" dirty="0" smtClean="0">
                  <a:latin typeface="Times"/>
                  <a:ea typeface="Times New Roman" charset="0"/>
                  <a:cs typeface="Times"/>
                </a:rPr>
                <a:t>Traditional Camera</a:t>
              </a:r>
              <a:endParaRPr lang="en-US" sz="1200" i="1" baseline="-25000" dirty="0">
                <a:latin typeface="Times"/>
                <a:ea typeface="Times New Roman" charset="0"/>
                <a:cs typeface="Times"/>
              </a:endParaRPr>
            </a:p>
          </p:txBody>
        </p:sp>
        <p:sp>
          <p:nvSpPr>
            <p:cNvPr id="54" name="TextBox 53"/>
            <p:cNvSpPr txBox="1"/>
            <p:nvPr/>
          </p:nvSpPr>
          <p:spPr>
            <a:xfrm>
              <a:off x="6503188" y="7522588"/>
              <a:ext cx="5047613" cy="592901"/>
            </a:xfrm>
            <a:prstGeom prst="rect">
              <a:avLst/>
            </a:prstGeom>
            <a:noFill/>
          </p:spPr>
          <p:txBody>
            <a:bodyPr wrap="square" rtlCol="0">
              <a:spAutoFit/>
            </a:bodyPr>
            <a:lstStyle/>
            <a:p>
              <a:pPr algn="ctr"/>
              <a:r>
                <a:rPr lang="en-US" sz="1400" i="1" dirty="0">
                  <a:latin typeface="Times"/>
                  <a:ea typeface="Times New Roman" charset="0"/>
                  <a:cs typeface="Times"/>
                </a:rPr>
                <a:t>Reduced </a:t>
              </a:r>
              <a:r>
                <a:rPr lang="en-US" sz="1400" i="1" dirty="0" smtClean="0">
                  <a:latin typeface="Times"/>
                  <a:ea typeface="Times New Roman" charset="0"/>
                  <a:cs typeface="Times"/>
                </a:rPr>
                <a:t>CNN</a:t>
              </a:r>
              <a:endParaRPr lang="en-US" sz="1400" i="1" dirty="0" smtClean="0">
                <a:latin typeface="Times"/>
                <a:cs typeface="Times"/>
              </a:endParaRPr>
            </a:p>
          </p:txBody>
        </p:sp>
        <p:sp>
          <p:nvSpPr>
            <p:cNvPr id="55" name="TextBox 54"/>
            <p:cNvSpPr txBox="1"/>
            <p:nvPr/>
          </p:nvSpPr>
          <p:spPr>
            <a:xfrm>
              <a:off x="3242851" y="4583066"/>
              <a:ext cx="3171231" cy="525401"/>
            </a:xfrm>
            <a:prstGeom prst="rect">
              <a:avLst/>
            </a:prstGeom>
            <a:noFill/>
          </p:spPr>
          <p:txBody>
            <a:bodyPr wrap="square" rtlCol="0">
              <a:spAutoFit/>
            </a:bodyPr>
            <a:lstStyle/>
            <a:p>
              <a:r>
                <a:rPr lang="en-US" sz="1200" i="1" dirty="0" smtClean="0">
                  <a:latin typeface="Times"/>
                  <a:ea typeface="Times New Roman" charset="0"/>
                  <a:cs typeface="Times"/>
                </a:rPr>
                <a:t>ASP Camera</a:t>
              </a:r>
              <a:endParaRPr lang="en-US" sz="1200" i="1" baseline="-25000" dirty="0">
                <a:latin typeface="Times"/>
                <a:ea typeface="Times New Roman" charset="0"/>
                <a:cs typeface="Times"/>
              </a:endParaRPr>
            </a:p>
          </p:txBody>
        </p:sp>
        <p:sp>
          <p:nvSpPr>
            <p:cNvPr id="56" name="Rectangle 55"/>
            <p:cNvSpPr/>
            <p:nvPr/>
          </p:nvSpPr>
          <p:spPr>
            <a:xfrm>
              <a:off x="5914855" y="5221073"/>
              <a:ext cx="270474" cy="2307101"/>
            </a:xfrm>
            <a:prstGeom prst="rect">
              <a:avLst/>
            </a:prstGeom>
            <a:noFill/>
            <a:ln w="28575" cmpd="sng">
              <a:solidFill>
                <a:schemeClr val="tx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cxnSp>
          <p:nvCxnSpPr>
            <p:cNvPr id="57" name="Straight Arrow Connector 56"/>
            <p:cNvCxnSpPr/>
            <p:nvPr/>
          </p:nvCxnSpPr>
          <p:spPr>
            <a:xfrm flipV="1">
              <a:off x="5363366" y="6359844"/>
              <a:ext cx="1369755" cy="1"/>
            </a:xfrm>
            <a:prstGeom prst="straightConnector1">
              <a:avLst/>
            </a:prstGeom>
            <a:ln w="28575" cmpd="sng">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5761053" y="4703686"/>
              <a:ext cx="707385" cy="503965"/>
            </a:xfrm>
            <a:prstGeom prst="rect">
              <a:avLst/>
            </a:prstGeom>
            <a:noFill/>
          </p:spPr>
          <p:txBody>
            <a:bodyPr wrap="square" rtlCol="0">
              <a:spAutoFit/>
            </a:bodyPr>
            <a:lstStyle/>
            <a:p>
              <a:pPr algn="ctr"/>
              <a:r>
                <a:rPr lang="en-US" sz="1100" b="1" dirty="0" smtClean="0">
                  <a:latin typeface="Times"/>
                  <a:ea typeface="Times New Roman" charset="0"/>
                  <a:cs typeface="Times"/>
                </a:rPr>
                <a:t>L</a:t>
              </a:r>
              <a:r>
                <a:rPr lang="en-US" sz="1100" b="1" baseline="-25000" dirty="0">
                  <a:latin typeface="Times"/>
                  <a:ea typeface="Times New Roman" charset="0"/>
                  <a:cs typeface="Times"/>
                </a:rPr>
                <a:t>1</a:t>
              </a:r>
            </a:p>
          </p:txBody>
        </p:sp>
        <p:sp>
          <p:nvSpPr>
            <p:cNvPr id="59" name="TextBox 58"/>
            <p:cNvSpPr txBox="1"/>
            <p:nvPr/>
          </p:nvSpPr>
          <p:spPr>
            <a:xfrm>
              <a:off x="-1521819" y="2610160"/>
              <a:ext cx="1877933" cy="642156"/>
            </a:xfrm>
            <a:prstGeom prst="rect">
              <a:avLst/>
            </a:prstGeom>
            <a:noFill/>
          </p:spPr>
          <p:txBody>
            <a:bodyPr wrap="square" rtlCol="0">
              <a:spAutoFit/>
            </a:bodyPr>
            <a:lstStyle/>
            <a:p>
              <a:pPr algn="ctr"/>
              <a:r>
                <a:rPr lang="en-US" sz="1600" b="1" dirty="0" smtClean="0">
                  <a:latin typeface="Times"/>
                  <a:ea typeface="Times New Roman" charset="0"/>
                  <a:cs typeface="Times"/>
                </a:rPr>
                <a:t>Scene</a:t>
              </a:r>
              <a:endParaRPr lang="en-US" sz="1600" b="1" baseline="-25000" dirty="0">
                <a:latin typeface="Times"/>
                <a:ea typeface="Times New Roman" charset="0"/>
                <a:cs typeface="Times"/>
              </a:endParaRPr>
            </a:p>
          </p:txBody>
        </p:sp>
        <p:cxnSp>
          <p:nvCxnSpPr>
            <p:cNvPr id="60" name="Curved Connector 59"/>
            <p:cNvCxnSpPr>
              <a:endCxn id="38" idx="1"/>
            </p:cNvCxnSpPr>
            <p:nvPr/>
          </p:nvCxnSpPr>
          <p:spPr>
            <a:xfrm flipV="1">
              <a:off x="598987" y="1878866"/>
              <a:ext cx="1142706" cy="2502938"/>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p:cNvCxnSpPr/>
            <p:nvPr/>
          </p:nvCxnSpPr>
          <p:spPr>
            <a:xfrm>
              <a:off x="598987" y="4381804"/>
              <a:ext cx="1374839" cy="2313041"/>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924761" y="7266765"/>
              <a:ext cx="3040618" cy="525401"/>
            </a:xfrm>
            <a:prstGeom prst="rect">
              <a:avLst/>
            </a:prstGeom>
            <a:noFill/>
          </p:spPr>
          <p:txBody>
            <a:bodyPr wrap="square" rtlCol="0">
              <a:spAutoFit/>
            </a:bodyPr>
            <a:lstStyle/>
            <a:p>
              <a:r>
                <a:rPr lang="en-US" sz="1200" dirty="0" smtClean="0">
                  <a:latin typeface="Times"/>
                  <a:cs typeface="Times"/>
                </a:rPr>
                <a:t>Optically computed</a:t>
              </a:r>
              <a:endParaRPr lang="en-US" sz="1200" dirty="0">
                <a:latin typeface="Times"/>
                <a:cs typeface="Times"/>
              </a:endParaRPr>
            </a:p>
          </p:txBody>
        </p:sp>
        <p:cxnSp>
          <p:nvCxnSpPr>
            <p:cNvPr id="63" name="Straight Arrow Connector 62"/>
            <p:cNvCxnSpPr/>
            <p:nvPr/>
          </p:nvCxnSpPr>
          <p:spPr>
            <a:xfrm flipH="1" flipV="1">
              <a:off x="3637054" y="7111612"/>
              <a:ext cx="2430881" cy="17100"/>
            </a:xfrm>
            <a:prstGeom prst="straightConnector1">
              <a:avLst/>
            </a:prstGeom>
            <a:ln w="762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155092" y="-686652"/>
              <a:ext cx="7782651" cy="642156"/>
            </a:xfrm>
            <a:prstGeom prst="rect">
              <a:avLst/>
            </a:prstGeom>
            <a:noFill/>
          </p:spPr>
          <p:txBody>
            <a:bodyPr wrap="square" rtlCol="0">
              <a:spAutoFit/>
            </a:bodyPr>
            <a:lstStyle/>
            <a:p>
              <a:pPr algn="ctr"/>
              <a:r>
                <a:rPr lang="en-US" sz="1600" b="1" dirty="0" smtClean="0">
                  <a:latin typeface="Times"/>
                  <a:ea typeface="Times New Roman" charset="0"/>
                  <a:cs typeface="Times"/>
                </a:rPr>
                <a:t>Conventional Deep Learning Pipeline</a:t>
              </a:r>
              <a:endParaRPr lang="en-US" sz="1600" b="1" baseline="-25000" dirty="0">
                <a:latin typeface="Times"/>
                <a:ea typeface="Times New Roman" charset="0"/>
                <a:cs typeface="Times"/>
              </a:endParaRPr>
            </a:p>
          </p:txBody>
        </p:sp>
        <p:cxnSp>
          <p:nvCxnSpPr>
            <p:cNvPr id="65" name="Curved Connector 64"/>
            <p:cNvCxnSpPr>
              <a:stCxn id="67" idx="3"/>
              <a:endCxn id="8" idx="1"/>
            </p:cNvCxnSpPr>
            <p:nvPr/>
          </p:nvCxnSpPr>
          <p:spPr>
            <a:xfrm>
              <a:off x="10017259" y="2201586"/>
              <a:ext cx="1202273" cy="1845493"/>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flipV="1">
              <a:off x="9899446" y="4047576"/>
              <a:ext cx="1320085" cy="2283133"/>
            </a:xfrm>
            <a:prstGeom prst="curved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316725" y="1976504"/>
              <a:ext cx="700534" cy="450162"/>
            </a:xfrm>
            <a:prstGeom prst="rect">
              <a:avLst/>
            </a:prstGeom>
            <a:noFill/>
            <a:ln>
              <a:noFill/>
            </a:ln>
          </p:spPr>
          <p:txBody>
            <a:bodyPr vert="vert" wrap="square" rtlCol="0" anchor="ctr">
              <a:spAutoFit/>
            </a:bodyPr>
            <a:lstStyle/>
            <a:p>
              <a:pPr algn="ctr"/>
              <a:r>
                <a:rPr lang="de-DE" sz="1200" dirty="0" smtClean="0"/>
                <a:t>··</a:t>
              </a:r>
              <a:r>
                <a:rPr lang="de-DE" sz="1200" dirty="0"/>
                <a:t>·</a:t>
              </a:r>
              <a:endParaRPr lang="en-US" sz="1400" dirty="0"/>
            </a:p>
          </p:txBody>
        </p:sp>
        <p:sp>
          <p:nvSpPr>
            <p:cNvPr id="68" name="TextBox 67"/>
            <p:cNvSpPr txBox="1"/>
            <p:nvPr/>
          </p:nvSpPr>
          <p:spPr>
            <a:xfrm>
              <a:off x="9316725" y="6113182"/>
              <a:ext cx="700534" cy="450162"/>
            </a:xfrm>
            <a:prstGeom prst="rect">
              <a:avLst/>
            </a:prstGeom>
            <a:noFill/>
            <a:ln>
              <a:noFill/>
            </a:ln>
          </p:spPr>
          <p:txBody>
            <a:bodyPr vert="vert" wrap="square" rtlCol="0" anchor="ctr">
              <a:spAutoFit/>
            </a:bodyPr>
            <a:lstStyle/>
            <a:p>
              <a:pPr algn="ctr"/>
              <a:r>
                <a:rPr lang="de-DE" sz="1200" dirty="0" smtClean="0"/>
                <a:t>··</a:t>
              </a:r>
              <a:r>
                <a:rPr lang="de-DE" sz="1200" dirty="0"/>
                <a:t>·</a:t>
              </a:r>
              <a:endParaRPr lang="en-US" sz="1400" dirty="0"/>
            </a:p>
          </p:txBody>
        </p:sp>
        <p:pic>
          <p:nvPicPr>
            <p:cNvPr id="69" name="Picture 68" descr="babyelephant.jpg"/>
            <p:cNvPicPr>
              <a:picLocks noChangeAspect="1"/>
            </p:cNvPicPr>
            <p:nvPr/>
          </p:nvPicPr>
          <p:blipFill rotWithShape="1">
            <a:blip r:embed="rId7">
              <a:extLst>
                <a:ext uri="{28A0092B-C50C-407E-A947-70E740481C1C}">
                  <a14:useLocalDpi xmlns:a14="http://schemas.microsoft.com/office/drawing/2010/main" val="0"/>
                </a:ext>
              </a:extLst>
            </a:blip>
            <a:srcRect l="16975" r="21681"/>
            <a:stretch/>
          </p:blipFill>
          <p:spPr>
            <a:xfrm>
              <a:off x="-1763129" y="3178487"/>
              <a:ext cx="2362116" cy="2406634"/>
            </a:xfrm>
            <a:prstGeom prst="rect">
              <a:avLst/>
            </a:prstGeom>
          </p:spPr>
        </p:pic>
      </p:grpSp>
    </p:spTree>
    <p:extLst>
      <p:ext uri="{BB962C8B-B14F-4D97-AF65-F5344CB8AC3E}">
        <p14:creationId xmlns:p14="http://schemas.microsoft.com/office/powerpoint/2010/main" val="568506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AV Lab Modern Wide">
  <a:themeElements>
    <a:clrScheme name="AV Lab">
      <a:dk1>
        <a:srgbClr val="000000"/>
      </a:dk1>
      <a:lt1>
        <a:sysClr val="window" lastClr="FFFFFF"/>
      </a:lt1>
      <a:dk2>
        <a:srgbClr val="FFC000"/>
      </a:dk2>
      <a:lt2>
        <a:srgbClr val="00B0F0"/>
      </a:lt2>
      <a:accent1>
        <a:srgbClr val="0070C0"/>
      </a:accent1>
      <a:accent2>
        <a:srgbClr val="A6B727"/>
      </a:accent2>
      <a:accent3>
        <a:srgbClr val="F69200"/>
      </a:accent3>
      <a:accent4>
        <a:srgbClr val="8037B7"/>
      </a:accent4>
      <a:accent5>
        <a:srgbClr val="FF66CC"/>
      </a:accent5>
      <a:accent6>
        <a:srgbClr val="DF5327"/>
      </a:accent6>
      <a:hlink>
        <a:srgbClr val="F59E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V Lab Modern Wide" id="{570A7FCD-2A2C-40F7-95C0-B9CDED44B902}" vid="{D65F883E-854B-4821-A759-E3C230A206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12316</TotalTime>
  <Words>1747</Words>
  <Application>Microsoft Macintosh PowerPoint</Application>
  <PresentationFormat>Widescreen</PresentationFormat>
  <Paragraphs>324</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Avenir Roman</vt:lpstr>
      <vt:lpstr>Calibri</vt:lpstr>
      <vt:lpstr>Times</vt:lpstr>
      <vt:lpstr>Times New Roman</vt:lpstr>
      <vt:lpstr>맑은 고딕</vt:lpstr>
      <vt:lpstr>Arial</vt:lpstr>
      <vt:lpstr>AV Lab Modern Wide</vt:lpstr>
      <vt:lpstr>ASP Vision: Optically Computing the First Layer of CNNs using Angle Sensitive Pixels</vt:lpstr>
      <vt:lpstr>Motivation: Challenges for Energy-efficient Deep Learning</vt:lpstr>
      <vt:lpstr>Motivation: Challenges for Energy-efficient Deep Learning</vt:lpstr>
      <vt:lpstr>Motivation: Challenges for Energy-efficient Deep Learning</vt:lpstr>
      <vt:lpstr>Our Approach: Optical Computation</vt:lpstr>
      <vt:lpstr>Our Approach: Optical Computation</vt:lpstr>
      <vt:lpstr>Our Approach: Optical Computation</vt:lpstr>
      <vt:lpstr>Our Contributions</vt:lpstr>
      <vt:lpstr>ASP Vision</vt:lpstr>
      <vt:lpstr>Optically Computing the First Layer of CNNs</vt:lpstr>
      <vt:lpstr>Angle Sensitive Pixels (ASPs)</vt:lpstr>
      <vt:lpstr>Optical Edge Filtering using ASPs</vt:lpstr>
      <vt:lpstr>Optical Edge Filtering using ASPs</vt:lpstr>
      <vt:lpstr>ASP sensors save energy with edge-only digitization</vt:lpstr>
      <vt:lpstr>ASP Vision</vt:lpstr>
      <vt:lpstr>Results</vt:lpstr>
      <vt:lpstr>ASP Vision performs comparably to CNNs on datasets</vt:lpstr>
      <vt:lpstr>How many FLOPs can we save by skipping the first layer?</vt:lpstr>
      <vt:lpstr>Prototype</vt:lpstr>
      <vt:lpstr>Real digit and face datasets collected from prototype</vt:lpstr>
      <vt:lpstr>ASP Vision performs comparable to baselines on real data after dataset augmentation</vt:lpstr>
      <vt:lpstr>Limitations</vt:lpstr>
      <vt:lpstr>ASP Vision Summary</vt:lpstr>
      <vt:lpstr>Thank you</vt:lpstr>
      <vt:lpstr>Backup Slides</vt:lpstr>
      <vt:lpstr>Title that summarizes point of graph</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Chen</dc:title>
  <dc:creator>Huaijin Chen</dc:creator>
  <cp:lastModifiedBy>GEORGE CHEN</cp:lastModifiedBy>
  <cp:revision>281</cp:revision>
  <cp:lastPrinted>2016-06-27T06:31:05Z</cp:lastPrinted>
  <dcterms:created xsi:type="dcterms:W3CDTF">2015-12-08T16:56:17Z</dcterms:created>
  <dcterms:modified xsi:type="dcterms:W3CDTF">2016-06-27T15:05:09Z</dcterms:modified>
</cp:coreProperties>
</file>