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4"/>
  </p:notesMasterIdLst>
  <p:handoutMasterIdLst>
    <p:handoutMasterId r:id="rId15"/>
  </p:handoutMasterIdLst>
  <p:sldIdLst>
    <p:sldId id="294" r:id="rId2"/>
    <p:sldId id="279" r:id="rId3"/>
    <p:sldId id="280" r:id="rId4"/>
    <p:sldId id="281" r:id="rId5"/>
    <p:sldId id="283" r:id="rId6"/>
    <p:sldId id="290" r:id="rId7"/>
    <p:sldId id="282" r:id="rId8"/>
    <p:sldId id="285" r:id="rId9"/>
    <p:sldId id="286" r:id="rId10"/>
    <p:sldId id="287" r:id="rId11"/>
    <p:sldId id="293" r:id="rId12"/>
    <p:sldId id="29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00"/>
    <a:srgbClr val="00C500"/>
    <a:srgbClr val="008E00"/>
    <a:srgbClr val="FF00FF"/>
    <a:srgbClr val="C800C7"/>
    <a:srgbClr val="FFE017"/>
    <a:srgbClr val="DD0000"/>
    <a:srgbClr val="37F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2709" autoAdjust="0"/>
  </p:normalViewPr>
  <p:slideViewPr>
    <p:cSldViewPr snapToGrid="0" snapToObjects="1">
      <p:cViewPr varScale="1">
        <p:scale>
          <a:sx n="83" d="100"/>
          <a:sy n="83"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BDD439-49A3-174D-8844-63BA78F9CBA3}" type="datetime1">
              <a:rPr lang="en-US" smtClean="0"/>
              <a:t>8/19/2019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43FF49-0448-8640-AA00-FAFADC65DBCC}" type="slidenum">
              <a:rPr lang="en-US" smtClean="0"/>
              <a:t>‹#›</a:t>
            </a:fld>
            <a:endParaRPr lang="en-US"/>
          </a:p>
        </p:txBody>
      </p:sp>
    </p:spTree>
    <p:extLst>
      <p:ext uri="{BB962C8B-B14F-4D97-AF65-F5344CB8AC3E}">
        <p14:creationId xmlns:p14="http://schemas.microsoft.com/office/powerpoint/2010/main" val="3635851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1FCF2-854E-BE49-B5C7-28F11ADD17C2}" type="datetime1">
              <a:rPr lang="en-US" smtClean="0"/>
              <a:t>8/19/2019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85558-F70C-BB41-BACB-FCC78C356824}" type="slidenum">
              <a:rPr lang="en-US" smtClean="0"/>
              <a:t>‹#›</a:t>
            </a:fld>
            <a:endParaRPr lang="en-US"/>
          </a:p>
        </p:txBody>
      </p:sp>
    </p:spTree>
    <p:extLst>
      <p:ext uri="{BB962C8B-B14F-4D97-AF65-F5344CB8AC3E}">
        <p14:creationId xmlns:p14="http://schemas.microsoft.com/office/powerpoint/2010/main" val="8065280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I’m going to talk about our work on competition under cumulative advantage. </a:t>
            </a:r>
            <a:endParaRPr lang="en-US" dirty="0"/>
          </a:p>
        </p:txBody>
      </p:sp>
      <p:sp>
        <p:nvSpPr>
          <p:cNvPr id="4" name="Slide Number Placeholder 3"/>
          <p:cNvSpPr>
            <a:spLocks noGrp="1"/>
          </p:cNvSpPr>
          <p:nvPr>
            <p:ph type="sldNum" sz="quarter" idx="10"/>
          </p:nvPr>
        </p:nvSpPr>
        <p:spPr/>
        <p:txBody>
          <a:bodyPr/>
          <a:lstStyle/>
          <a:p>
            <a:fld id="{26885558-F70C-BB41-BACB-FCC78C356824}" type="slidenum">
              <a:rPr lang="en-US" smtClean="0"/>
              <a:t>0</a:t>
            </a:fld>
            <a:endParaRPr lang="en-US"/>
          </a:p>
        </p:txBody>
      </p:sp>
    </p:spTree>
    <p:extLst>
      <p:ext uri="{BB962C8B-B14F-4D97-AF65-F5344CB8AC3E}">
        <p14:creationId xmlns:p14="http://schemas.microsoft.com/office/powerpoint/2010/main" val="55964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dirty="0" smtClean="0"/>
              <a:t>Competition is ubiquitous. It arises naturally in many</a:t>
            </a:r>
            <a:r>
              <a:rPr kumimoji="1" lang="en-US" altLang="ja-JP" sz="1200" baseline="0" dirty="0" smtClean="0"/>
              <a:t> social phenomena. For example, we can talk about scientific papers competing for citations,  wireless service providers competing for customers, and different kinds of viruses competing for susceptible population. The second ingredient is cumulative advantage. It refers to the rich gets richer phenomenon. For example, here’s a blue community and a red community. The new arrival, represented by the black node here, is more likely to joint the red community because it has a larger size. This is the simplest form of network effect, and is also known under various other names such as preferential attachment. It is know to generate power laws under some conditions. </a:t>
            </a:r>
            <a:endParaRPr kumimoji="1" lang="ja-JP" altLang="en-US" sz="1200" dirty="0"/>
          </a:p>
        </p:txBody>
      </p:sp>
      <p:sp>
        <p:nvSpPr>
          <p:cNvPr id="4" name="Slide Number Placeholder 3"/>
          <p:cNvSpPr>
            <a:spLocks noGrp="1"/>
          </p:cNvSpPr>
          <p:nvPr>
            <p:ph type="sldNum" sz="quarter" idx="10"/>
          </p:nvPr>
        </p:nvSpPr>
        <p:spPr/>
        <p:txBody>
          <a:bodyPr/>
          <a:lstStyle/>
          <a:p>
            <a:fld id="{26885558-F70C-BB41-BACB-FCC78C356824}" type="slidenum">
              <a:rPr lang="en-US" smtClean="0"/>
              <a:t>1</a:t>
            </a:fld>
            <a:endParaRPr lang="en-US"/>
          </a:p>
        </p:txBody>
      </p:sp>
    </p:spTree>
    <p:extLst>
      <p:ext uri="{BB962C8B-B14F-4D97-AF65-F5344CB8AC3E}">
        <p14:creationId xmlns:p14="http://schemas.microsoft.com/office/powerpoint/2010/main" val="200132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The general</a:t>
            </a:r>
            <a:r>
              <a:rPr kumimoji="1" lang="en-US" altLang="ja-JP" baseline="0" dirty="0" smtClean="0"/>
              <a:t> questions we are interested in about competitions are: Is there a winner? How long does the competition last? </a:t>
            </a:r>
            <a:endParaRPr kumimoji="1" lang="ja-JP" altLang="en-US" dirty="0"/>
          </a:p>
        </p:txBody>
      </p:sp>
      <p:sp>
        <p:nvSpPr>
          <p:cNvPr id="4" name="Slide Number Placeholder 3"/>
          <p:cNvSpPr>
            <a:spLocks noGrp="1"/>
          </p:cNvSpPr>
          <p:nvPr>
            <p:ph type="sldNum" sz="quarter" idx="10"/>
          </p:nvPr>
        </p:nvSpPr>
        <p:spPr/>
        <p:txBody>
          <a:bodyPr/>
          <a:lstStyle/>
          <a:p>
            <a:fld id="{26885558-F70C-BB41-BACB-FCC78C356824}" type="slidenum">
              <a:rPr lang="en-US" smtClean="0"/>
              <a:t>2</a:t>
            </a:fld>
            <a:endParaRPr lang="en-US"/>
          </a:p>
        </p:txBody>
      </p:sp>
    </p:spTree>
    <p:extLst>
      <p:ext uri="{BB962C8B-B14F-4D97-AF65-F5344CB8AC3E}">
        <p14:creationId xmlns:p14="http://schemas.microsoft.com/office/powerpoint/2010/main" val="86449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For this talk, we will focus</a:t>
            </a:r>
            <a:r>
              <a:rPr kumimoji="1" lang="en-US" altLang="ja-JP" baseline="0" dirty="0" smtClean="0"/>
              <a:t> on the two competitor case. We will call the two competitors blue and red. We also assume the quantity of interest in the competition is measured in discrete units, so the state space is the first quadrant of the 2D lattice. At each time, We will refer to this quantity as the wealth of the competitor. </a:t>
            </a:r>
            <a:endParaRPr kumimoji="1" lang="ja-JP" altLang="en-US" dirty="0"/>
          </a:p>
        </p:txBody>
      </p:sp>
      <p:sp>
        <p:nvSpPr>
          <p:cNvPr id="4" name="Slide Number Placeholder 3"/>
          <p:cNvSpPr>
            <a:spLocks noGrp="1"/>
          </p:cNvSpPr>
          <p:nvPr>
            <p:ph type="sldNum" sz="quarter" idx="10"/>
          </p:nvPr>
        </p:nvSpPr>
        <p:spPr/>
        <p:txBody>
          <a:bodyPr/>
          <a:lstStyle/>
          <a:p>
            <a:fld id="{26885558-F70C-BB41-BACB-FCC78C356824}" type="slidenum">
              <a:rPr lang="en-US" smtClean="0"/>
              <a:t>3</a:t>
            </a:fld>
            <a:endParaRPr lang="en-US"/>
          </a:p>
        </p:txBody>
      </p:sp>
    </p:spTree>
    <p:extLst>
      <p:ext uri="{BB962C8B-B14F-4D97-AF65-F5344CB8AC3E}">
        <p14:creationId xmlns:p14="http://schemas.microsoft.com/office/powerpoint/2010/main" val="343543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8422"/>
            <a:ext cx="7772400" cy="1470025"/>
          </a:xfrm>
        </p:spPr>
        <p:txBody>
          <a:bodyPr>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078843"/>
            <a:ext cx="7772400" cy="2554514"/>
          </a:xfrm>
        </p:spPr>
        <p:txBody>
          <a:bodyPr>
            <a:normAutofit/>
          </a:bodyPr>
          <a:lstStyle>
            <a:lvl1pPr marL="0" indent="0" algn="ctr">
              <a:spcBef>
                <a:spcPts val="200"/>
              </a:spcBef>
              <a:buNone/>
              <a:defRPr sz="2400">
                <a:solidFill>
                  <a:srgbClr val="00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2C8A22-82E9-1F4C-B262-D23AFE6505D9}"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177940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78B7B-6DC5-874D-976A-00BF33458431}"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42225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DE122-81FB-794B-964D-FFF84ADE30D4}"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28461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E18FD-E8CA-6549-891F-8BA40FCE834D}"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320120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7755C-D09B-CA4D-8B77-A49CAE700E8D}"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301083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E2B99-E806-8A47-B69C-780F274AB969}"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229961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344BA-9BD5-6240-86A0-2EC0949ABD61}"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30991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F6B38-34D7-CC4C-B710-10279B5E7EEC}"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246061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BF41-F9F4-FA4A-92C1-D9B1543706BB}"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18048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473C6-EBC7-4444-8D9A-886A2AFC5401}"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191620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5404-BFA6-634D-BE2C-C66F21E40B2B}"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1423-5408-9C41-8306-B1A5DAD2109C}" type="slidenum">
              <a:rPr lang="en-US" smtClean="0"/>
              <a:t>‹#›</a:t>
            </a:fld>
            <a:endParaRPr lang="en-US"/>
          </a:p>
        </p:txBody>
      </p:sp>
    </p:spTree>
    <p:extLst>
      <p:ext uri="{BB962C8B-B14F-4D97-AF65-F5344CB8AC3E}">
        <p14:creationId xmlns:p14="http://schemas.microsoft.com/office/powerpoint/2010/main" val="113757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16851-DFAE-5943-BF2C-2460430BA0A7}" type="datetime1">
              <a:rPr lang="en-US" smtClean="0"/>
              <a:t>8/19/2019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81423-5408-9C41-8306-B1A5DAD2109C}" type="slidenum">
              <a:rPr lang="en-US" smtClean="0"/>
              <a:t>‹#›</a:t>
            </a:fld>
            <a:endParaRPr lang="en-US"/>
          </a:p>
        </p:txBody>
      </p:sp>
    </p:spTree>
    <p:extLst>
      <p:ext uri="{BB962C8B-B14F-4D97-AF65-F5344CB8AC3E}">
        <p14:creationId xmlns:p14="http://schemas.microsoft.com/office/powerpoint/2010/main" val="1181303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DD0000"/>
          </a:solidFill>
          <a:latin typeface="+mj-lt"/>
          <a:ea typeface="+mj-ea"/>
          <a:cs typeface="+mj-cs"/>
        </a:defRPr>
      </a:lvl1pPr>
    </p:titleStyle>
    <p:body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138" y="902535"/>
            <a:ext cx="8308865" cy="1552081"/>
          </a:xfrm>
        </p:spPr>
        <p:txBody>
          <a:bodyPr>
            <a:noAutofit/>
          </a:bodyPr>
          <a:lstStyle/>
          <a:p>
            <a:r>
              <a:rPr lang="en-US" sz="3600" dirty="0" smtClean="0"/>
              <a:t>Competition under Cumulative Advantage</a:t>
            </a:r>
            <a:endParaRPr lang="en-US" sz="3600" dirty="0"/>
          </a:p>
        </p:txBody>
      </p:sp>
      <p:sp>
        <p:nvSpPr>
          <p:cNvPr id="3" name="Subtitle 2"/>
          <p:cNvSpPr>
            <a:spLocks noGrp="1"/>
          </p:cNvSpPr>
          <p:nvPr>
            <p:ph type="subTitle" idx="1"/>
          </p:nvPr>
        </p:nvSpPr>
        <p:spPr>
          <a:xfrm>
            <a:off x="685800" y="2889296"/>
            <a:ext cx="7772400" cy="2778119"/>
          </a:xfrm>
        </p:spPr>
        <p:txBody>
          <a:bodyPr>
            <a:normAutofit/>
          </a:bodyPr>
          <a:lstStyle/>
          <a:p>
            <a:r>
              <a:rPr lang="en-US" dirty="0" smtClean="0"/>
              <a:t>Bo Jiang </a:t>
            </a:r>
          </a:p>
          <a:p>
            <a:r>
              <a:rPr lang="en-US" dirty="0" smtClean="0"/>
              <a:t>UMass</a:t>
            </a:r>
          </a:p>
          <a:p>
            <a:endParaRPr lang="en-US" sz="1800" dirty="0"/>
          </a:p>
          <a:p>
            <a:r>
              <a:rPr lang="en-US" sz="1800" dirty="0" smtClean="0"/>
              <a:t>MURI  Ithaca</a:t>
            </a:r>
            <a:endParaRPr lang="en-US" sz="1800" dirty="0"/>
          </a:p>
          <a:p>
            <a:r>
              <a:rPr lang="en-US" sz="2000" dirty="0" smtClean="0"/>
              <a:t>October 1, 2013</a:t>
            </a:r>
            <a:endParaRPr lang="en-US" sz="2000" dirty="0"/>
          </a:p>
        </p:txBody>
      </p:sp>
    </p:spTree>
    <p:extLst>
      <p:ext uri="{BB962C8B-B14F-4D97-AF65-F5344CB8AC3E}">
        <p14:creationId xmlns:p14="http://schemas.microsoft.com/office/powerpoint/2010/main" val="1467973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Discontinuity demystified,</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9</a:t>
            </a:fld>
            <a:endParaRPr lang="en-US"/>
          </a:p>
        </p:txBody>
      </p:sp>
      <p:cxnSp>
        <p:nvCxnSpPr>
          <p:cNvPr id="21" name="Straight Connector 20"/>
          <p:cNvCxnSpPr/>
          <p:nvPr/>
        </p:nvCxnSpPr>
        <p:spPr>
          <a:xfrm flipV="1">
            <a:off x="5059680" y="2387601"/>
            <a:ext cx="3359150" cy="3383279"/>
          </a:xfrm>
          <a:prstGeom prst="line">
            <a:avLst/>
          </a:prstGeom>
          <a:ln>
            <a:solidFill>
              <a:srgbClr val="00C500"/>
            </a:solidFill>
            <a:prstDash val="dash"/>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5059680" y="2367280"/>
            <a:ext cx="314960" cy="3413760"/>
            <a:chOff x="2540000" y="2357120"/>
            <a:chExt cx="314960" cy="3413760"/>
          </a:xfrm>
        </p:grpSpPr>
        <p:cxnSp>
          <p:nvCxnSpPr>
            <p:cNvPr id="18" name="Straight Arrow Connector 17"/>
            <p:cNvCxnSpPr/>
            <p:nvPr/>
          </p:nvCxnSpPr>
          <p:spPr>
            <a:xfrm flipV="1">
              <a:off x="2540000" y="2458720"/>
              <a:ext cx="0" cy="331216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24" name="Picture 2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0" y="2357120"/>
              <a:ext cx="203200" cy="203200"/>
            </a:xfrm>
            <a:prstGeom prst="rect">
              <a:avLst/>
            </a:prstGeom>
          </p:spPr>
        </p:pic>
      </p:grpSp>
      <p:grpSp>
        <p:nvGrpSpPr>
          <p:cNvPr id="27" name="Group 26"/>
          <p:cNvGrpSpPr/>
          <p:nvPr/>
        </p:nvGrpSpPr>
        <p:grpSpPr>
          <a:xfrm>
            <a:off x="5059680" y="5770880"/>
            <a:ext cx="3616960" cy="345440"/>
            <a:chOff x="2540000" y="5760720"/>
            <a:chExt cx="3616960" cy="345440"/>
          </a:xfrm>
        </p:grpSpPr>
        <p:cxnSp>
          <p:nvCxnSpPr>
            <p:cNvPr id="7" name="Straight Arrow Connector 6"/>
            <p:cNvCxnSpPr/>
            <p:nvPr/>
          </p:nvCxnSpPr>
          <p:spPr>
            <a:xfrm>
              <a:off x="2540000" y="5760720"/>
              <a:ext cx="361696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060" y="5902960"/>
              <a:ext cx="215900" cy="203200"/>
            </a:xfrm>
            <a:prstGeom prst="rect">
              <a:avLst/>
            </a:prstGeom>
          </p:spPr>
        </p:pic>
      </p:grpSp>
      <p:sp>
        <p:nvSpPr>
          <p:cNvPr id="36" name="Freeform 35"/>
          <p:cNvSpPr/>
          <p:nvPr/>
        </p:nvSpPr>
        <p:spPr>
          <a:xfrm>
            <a:off x="7325360" y="4572000"/>
            <a:ext cx="1093470" cy="375920"/>
          </a:xfrm>
          <a:custGeom>
            <a:avLst/>
            <a:gdLst>
              <a:gd name="connsiteX0" fmla="*/ 0 w 1822419"/>
              <a:gd name="connsiteY0" fmla="*/ 939521 h 939521"/>
              <a:gd name="connsiteX1" fmla="*/ 782320 w 1822419"/>
              <a:gd name="connsiteY1" fmla="*/ 401041 h 939521"/>
              <a:gd name="connsiteX2" fmla="*/ 1706880 w 1822419"/>
              <a:gd name="connsiteY2" fmla="*/ 45441 h 939521"/>
              <a:gd name="connsiteX3" fmla="*/ 1808480 w 1822419"/>
              <a:gd name="connsiteY3" fmla="*/ 4801 h 939521"/>
            </a:gdLst>
            <a:ahLst/>
            <a:cxnLst>
              <a:cxn ang="0">
                <a:pos x="connsiteX0" y="connsiteY0"/>
              </a:cxn>
              <a:cxn ang="0">
                <a:pos x="connsiteX1" y="connsiteY1"/>
              </a:cxn>
              <a:cxn ang="0">
                <a:pos x="connsiteX2" y="connsiteY2"/>
              </a:cxn>
              <a:cxn ang="0">
                <a:pos x="connsiteX3" y="connsiteY3"/>
              </a:cxn>
            </a:cxnLst>
            <a:rect l="l" t="t" r="r" b="b"/>
            <a:pathLst>
              <a:path w="1822419" h="939521">
                <a:moveTo>
                  <a:pt x="0" y="939521"/>
                </a:moveTo>
                <a:cubicBezTo>
                  <a:pt x="248920" y="744787"/>
                  <a:pt x="497840" y="550054"/>
                  <a:pt x="782320" y="401041"/>
                </a:cubicBezTo>
                <a:cubicBezTo>
                  <a:pt x="1066800" y="252028"/>
                  <a:pt x="1535853" y="111481"/>
                  <a:pt x="1706880" y="45441"/>
                </a:cubicBezTo>
                <a:cubicBezTo>
                  <a:pt x="1877907" y="-20599"/>
                  <a:pt x="1808480" y="4801"/>
                  <a:pt x="1808480" y="4801"/>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2" name="Freeform 41"/>
          <p:cNvSpPr/>
          <p:nvPr/>
        </p:nvSpPr>
        <p:spPr>
          <a:xfrm>
            <a:off x="7325360" y="2235200"/>
            <a:ext cx="721360" cy="2712720"/>
          </a:xfrm>
          <a:custGeom>
            <a:avLst/>
            <a:gdLst>
              <a:gd name="connsiteX0" fmla="*/ 0 w 721360"/>
              <a:gd name="connsiteY0" fmla="*/ 2712720 h 2712720"/>
              <a:gd name="connsiteX1" fmla="*/ 304800 w 721360"/>
              <a:gd name="connsiteY1" fmla="*/ 1899920 h 2712720"/>
              <a:gd name="connsiteX2" fmla="*/ 721360 w 721360"/>
              <a:gd name="connsiteY2" fmla="*/ 0 h 2712720"/>
              <a:gd name="connsiteX3" fmla="*/ 721360 w 721360"/>
              <a:gd name="connsiteY3" fmla="*/ 0 h 2712720"/>
            </a:gdLst>
            <a:ahLst/>
            <a:cxnLst>
              <a:cxn ang="0">
                <a:pos x="connsiteX0" y="connsiteY0"/>
              </a:cxn>
              <a:cxn ang="0">
                <a:pos x="connsiteX1" y="connsiteY1"/>
              </a:cxn>
              <a:cxn ang="0">
                <a:pos x="connsiteX2" y="connsiteY2"/>
              </a:cxn>
              <a:cxn ang="0">
                <a:pos x="connsiteX3" y="connsiteY3"/>
              </a:cxn>
            </a:cxnLst>
            <a:rect l="l" t="t" r="r" b="b"/>
            <a:pathLst>
              <a:path w="721360" h="2712720">
                <a:moveTo>
                  <a:pt x="0" y="2712720"/>
                </a:moveTo>
                <a:cubicBezTo>
                  <a:pt x="92286" y="2532380"/>
                  <a:pt x="184573" y="2352040"/>
                  <a:pt x="304800" y="1899920"/>
                </a:cubicBezTo>
                <a:cubicBezTo>
                  <a:pt x="425027" y="1447800"/>
                  <a:pt x="721360" y="0"/>
                  <a:pt x="721360" y="0"/>
                </a:cubicBezTo>
                <a:lnTo>
                  <a:pt x="721360"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0000"/>
                </a:solidFill>
              </a:ln>
            </a:endParaRPr>
          </a:p>
        </p:txBody>
      </p:sp>
      <p:sp>
        <p:nvSpPr>
          <p:cNvPr id="40" name="Freeform 39"/>
          <p:cNvSpPr/>
          <p:nvPr/>
        </p:nvSpPr>
        <p:spPr>
          <a:xfrm>
            <a:off x="5384800" y="4947920"/>
            <a:ext cx="1940560" cy="497840"/>
          </a:xfrm>
          <a:custGeom>
            <a:avLst/>
            <a:gdLst>
              <a:gd name="connsiteX0" fmla="*/ 0 w 1940560"/>
              <a:gd name="connsiteY0" fmla="*/ 497840 h 497840"/>
              <a:gd name="connsiteX1" fmla="*/ 1412240 w 1940560"/>
              <a:gd name="connsiteY1" fmla="*/ 345440 h 497840"/>
              <a:gd name="connsiteX2" fmla="*/ 1940560 w 1940560"/>
              <a:gd name="connsiteY2" fmla="*/ 0 h 497840"/>
              <a:gd name="connsiteX3" fmla="*/ 1940560 w 1940560"/>
              <a:gd name="connsiteY3" fmla="*/ 0 h 497840"/>
            </a:gdLst>
            <a:ahLst/>
            <a:cxnLst>
              <a:cxn ang="0">
                <a:pos x="connsiteX0" y="connsiteY0"/>
              </a:cxn>
              <a:cxn ang="0">
                <a:pos x="connsiteX1" y="connsiteY1"/>
              </a:cxn>
              <a:cxn ang="0">
                <a:pos x="connsiteX2" y="connsiteY2"/>
              </a:cxn>
              <a:cxn ang="0">
                <a:pos x="connsiteX3" y="connsiteY3"/>
              </a:cxn>
            </a:cxnLst>
            <a:rect l="l" t="t" r="r" b="b"/>
            <a:pathLst>
              <a:path w="1940560" h="497840">
                <a:moveTo>
                  <a:pt x="0" y="497840"/>
                </a:moveTo>
                <a:cubicBezTo>
                  <a:pt x="544407" y="463126"/>
                  <a:pt x="1088814" y="428413"/>
                  <a:pt x="1412240" y="345440"/>
                </a:cubicBezTo>
                <a:cubicBezTo>
                  <a:pt x="1735666" y="262467"/>
                  <a:pt x="1940560" y="0"/>
                  <a:pt x="1940560" y="0"/>
                </a:cubicBezTo>
                <a:lnTo>
                  <a:pt x="1940560" y="0"/>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0000"/>
                </a:solidFill>
              </a:ln>
            </a:endParaRPr>
          </a:p>
        </p:txBody>
      </p:sp>
      <p:sp>
        <p:nvSpPr>
          <p:cNvPr id="43" name="Oval 42"/>
          <p:cNvSpPr/>
          <p:nvPr/>
        </p:nvSpPr>
        <p:spPr>
          <a:xfrm>
            <a:off x="7274560" y="4917440"/>
            <a:ext cx="8128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360" y="5029200"/>
            <a:ext cx="203200" cy="203200"/>
          </a:xfrm>
          <a:prstGeom prst="rect">
            <a:avLst/>
          </a:prstGeom>
        </p:spPr>
      </p:pic>
      <p:sp>
        <p:nvSpPr>
          <p:cNvPr id="47" name="Content Placeholder 2"/>
          <p:cNvSpPr txBox="1">
            <a:spLocks/>
          </p:cNvSpPr>
          <p:nvPr/>
        </p:nvSpPr>
        <p:spPr>
          <a:xfrm>
            <a:off x="457200" y="1849756"/>
            <a:ext cx="4500880" cy="3968749"/>
          </a:xfrm>
          <a:prstGeom prst="rect">
            <a:avLst/>
          </a:prstGeom>
        </p:spPr>
        <p:txBody>
          <a:bodyPr vert="horz" lIns="91440" tIns="45720" rIns="91440" bIns="45720" rtlCol="0">
            <a:normAutofit/>
          </a:bodyPr>
          <a:lst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ja-JP" dirty="0" smtClean="0"/>
              <a:t>Non-negligible prob. to reach state </a:t>
            </a:r>
          </a:p>
          <a:p>
            <a:r>
              <a:rPr kumimoji="1" lang="en-US" altLang="ja-JP" dirty="0" smtClean="0"/>
              <a:t>When            , unlikely to change again</a:t>
            </a:r>
          </a:p>
          <a:p>
            <a:r>
              <a:rPr kumimoji="1" lang="en-US" altLang="ja-JP" dirty="0" smtClean="0"/>
              <a:t>When                  , guaranteed to change again, only much later </a:t>
            </a:r>
          </a:p>
        </p:txBody>
      </p:sp>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020" y="3947160"/>
            <a:ext cx="787400" cy="2032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8280" y="2468880"/>
            <a:ext cx="889000" cy="228600"/>
          </a:xfrm>
          <a:prstGeom prst="rect">
            <a:avLst/>
          </a:prstGeom>
        </p:spPr>
      </p:pic>
      <p:pic>
        <p:nvPicPr>
          <p:cNvPr id="13" name="Picture 1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1040" y="3997960"/>
            <a:ext cx="1333500" cy="304800"/>
          </a:xfrm>
          <a:prstGeom prst="rect">
            <a:avLst/>
          </a:prstGeom>
        </p:spPr>
      </p:pic>
      <p:pic>
        <p:nvPicPr>
          <p:cNvPr id="14" name="Picture 1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1040" y="2997200"/>
            <a:ext cx="774700" cy="304800"/>
          </a:xfrm>
          <a:prstGeom prst="rect">
            <a:avLst/>
          </a:prstGeom>
        </p:spPr>
      </p:pic>
      <p:pic>
        <p:nvPicPr>
          <p:cNvPr id="15" name="Picture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1300" y="726440"/>
            <a:ext cx="2044700" cy="457200"/>
          </a:xfrm>
          <a:prstGeom prst="rect">
            <a:avLst/>
          </a:prstGeom>
        </p:spPr>
      </p:pic>
    </p:spTree>
    <p:extLst>
      <p:ext uri="{BB962C8B-B14F-4D97-AF65-F5344CB8AC3E}">
        <p14:creationId xmlns:p14="http://schemas.microsoft.com/office/powerpoint/2010/main" val="39122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dirty="0" smtClean="0"/>
              <a:t>Other results</a:t>
            </a:r>
            <a:endParaRPr kumimoji="1" lang="ja-JP" altLang="en-US" dirty="0"/>
          </a:p>
        </p:txBody>
      </p:sp>
      <p:sp>
        <p:nvSpPr>
          <p:cNvPr id="3" name="Content Placeholder 2"/>
          <p:cNvSpPr>
            <a:spLocks noGrp="1"/>
          </p:cNvSpPr>
          <p:nvPr>
            <p:ph idx="1"/>
          </p:nvPr>
        </p:nvSpPr>
        <p:spPr>
          <a:xfrm>
            <a:off x="457200" y="1239254"/>
            <a:ext cx="8229600" cy="5334266"/>
          </a:xfrm>
        </p:spPr>
        <p:txBody>
          <a:bodyPr>
            <a:normAutofit/>
          </a:bodyPr>
          <a:lstStyle/>
          <a:p>
            <a:r>
              <a:rPr kumimoji="1" lang="en-US" altLang="ja-JP" dirty="0" smtClean="0"/>
              <a:t>diff. fitness, lower bound on tail exponent of duration distr.  </a:t>
            </a:r>
          </a:p>
          <a:p>
            <a:pPr marL="0" indent="0">
              <a:buNone/>
            </a:pPr>
            <a:endParaRPr kumimoji="1" lang="en-US" altLang="ja-JP" sz="2000" dirty="0" smtClean="0"/>
          </a:p>
          <a:p>
            <a:r>
              <a:rPr kumimoji="1" lang="en-US" altLang="ja-JP" dirty="0"/>
              <a:t>e</a:t>
            </a:r>
            <a:r>
              <a:rPr kumimoji="1" lang="en-US" altLang="ja-JP" dirty="0" smtClean="0"/>
              <a:t>q. fitness, between M=3+ individuals</a:t>
            </a:r>
          </a:p>
          <a:p>
            <a:pPr marL="0" indent="0">
              <a:buNone/>
            </a:pPr>
            <a:endParaRPr kumimoji="1" lang="en-US" altLang="ja-JP" sz="1000" dirty="0" smtClean="0"/>
          </a:p>
          <a:p>
            <a:pPr marL="0" indent="0">
              <a:buNone/>
            </a:pPr>
            <a:endParaRPr kumimoji="1" lang="en-US" altLang="ja-JP" sz="1000" dirty="0" smtClean="0"/>
          </a:p>
          <a:p>
            <a:pPr marL="0" indent="0">
              <a:buNone/>
            </a:pPr>
            <a:endParaRPr kumimoji="1" lang="en-US" altLang="ja-JP" sz="1000" dirty="0"/>
          </a:p>
          <a:p>
            <a:pPr marL="0" indent="0">
              <a:buNone/>
            </a:pPr>
            <a:r>
              <a:rPr kumimoji="1" lang="en-US" altLang="ja-JP" dirty="0" smtClean="0"/>
              <a:t>	where               is </a:t>
            </a:r>
            <a:r>
              <a:rPr kumimoji="1" lang="en-US" altLang="ja-JP" dirty="0" err="1" smtClean="0"/>
              <a:t>Dirichlet</a:t>
            </a:r>
            <a:r>
              <a:rPr kumimoji="1" lang="en-US" altLang="ja-JP" dirty="0" smtClean="0"/>
              <a:t> density w/ </a:t>
            </a:r>
            <a:r>
              <a:rPr kumimoji="1" lang="en-US" altLang="ja-JP" dirty="0" err="1" smtClean="0"/>
              <a:t>param</a:t>
            </a:r>
            <a:r>
              <a:rPr kumimoji="1" lang="en-US" altLang="ja-JP" dirty="0" smtClean="0"/>
              <a:t>.      ;</a:t>
            </a:r>
          </a:p>
          <a:p>
            <a:pPr marL="0" indent="0">
              <a:buNone/>
            </a:pPr>
            <a:r>
              <a:rPr kumimoji="1" lang="en-US" altLang="ja-JP" dirty="0" smtClean="0"/>
              <a:t>                 is (M-1)-dim simplex.</a:t>
            </a:r>
          </a:p>
          <a:p>
            <a:pPr marL="0" indent="0">
              <a:buNone/>
            </a:pPr>
            <a:endParaRPr kumimoji="1" lang="en-US" altLang="ja-JP" sz="1000" dirty="0" smtClean="0"/>
          </a:p>
          <a:p>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10</a:t>
            </a:fld>
            <a:endParaRPr lang="en-US"/>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2261657"/>
            <a:ext cx="4521200" cy="3048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3258820"/>
            <a:ext cx="4546600" cy="609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080" y="4188460"/>
            <a:ext cx="965200" cy="2921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270" y="4269740"/>
            <a:ext cx="292100" cy="177800"/>
          </a:xfrm>
          <a:prstGeom prst="rect">
            <a:avLst/>
          </a:prstGeom>
        </p:spPr>
      </p:pic>
      <p:pic>
        <p:nvPicPr>
          <p:cNvPr id="12" name="Picture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00" y="4795520"/>
            <a:ext cx="736600" cy="254000"/>
          </a:xfrm>
          <a:prstGeom prst="rect">
            <a:avLst/>
          </a:prstGeom>
        </p:spPr>
      </p:pic>
    </p:spTree>
    <p:extLst>
      <p:ext uri="{BB962C8B-B14F-4D97-AF65-F5344CB8AC3E}">
        <p14:creationId xmlns:p14="http://schemas.microsoft.com/office/powerpoint/2010/main" val="39328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dirty="0" smtClean="0"/>
              <a:t>Ongoing work</a:t>
            </a:r>
            <a:endParaRPr kumimoji="1" lang="ja-JP" altLang="en-US" dirty="0"/>
          </a:p>
        </p:txBody>
      </p:sp>
      <p:sp>
        <p:nvSpPr>
          <p:cNvPr id="3" name="Content Placeholder 2"/>
          <p:cNvSpPr>
            <a:spLocks noGrp="1"/>
          </p:cNvSpPr>
          <p:nvPr>
            <p:ph idx="1"/>
          </p:nvPr>
        </p:nvSpPr>
        <p:spPr>
          <a:xfrm>
            <a:off x="457200" y="1239254"/>
            <a:ext cx="8229600" cy="5334266"/>
          </a:xfrm>
        </p:spPr>
        <p:txBody>
          <a:bodyPr>
            <a:normAutofit/>
          </a:bodyPr>
          <a:lstStyle/>
          <a:p>
            <a:pPr marL="0" indent="0">
              <a:buNone/>
            </a:pPr>
            <a:endParaRPr kumimoji="1" lang="en-US" altLang="ja-JP" sz="1000" dirty="0" smtClean="0"/>
          </a:p>
          <a:p>
            <a:r>
              <a:rPr kumimoji="1" lang="en-US" altLang="ja-JP" dirty="0" smtClean="0"/>
              <a:t>exact tail exponent, diff. fitness </a:t>
            </a:r>
          </a:p>
          <a:p>
            <a:r>
              <a:rPr kumimoji="1" lang="en-US" altLang="ja-JP" dirty="0" smtClean="0"/>
              <a:t>exact </a:t>
            </a:r>
            <a:r>
              <a:rPr kumimoji="1" lang="en-US" altLang="ja-JP" dirty="0" err="1" smtClean="0"/>
              <a:t>asymptotics</a:t>
            </a:r>
            <a:r>
              <a:rPr kumimoji="1" lang="en-US" altLang="ja-JP" dirty="0" smtClean="0"/>
              <a:t>, diff. </a:t>
            </a:r>
            <a:r>
              <a:rPr kumimoji="1" lang="en-US" altLang="ja-JP" dirty="0"/>
              <a:t>fitness</a:t>
            </a:r>
            <a:endParaRPr kumimoji="1" lang="en-US" altLang="ja-JP" dirty="0" smtClean="0"/>
          </a:p>
          <a:p>
            <a:r>
              <a:rPr kumimoji="1" lang="en-US" altLang="ja-JP" dirty="0" smtClean="0"/>
              <a:t>joint PMF for duration and # lead changes, </a:t>
            </a:r>
            <a:r>
              <a:rPr kumimoji="1" lang="en-US" altLang="ja-JP" dirty="0"/>
              <a:t> </a:t>
            </a:r>
            <a:r>
              <a:rPr kumimoji="1" lang="en-US" altLang="ja-JP" dirty="0" smtClean="0"/>
              <a:t>diff. fitness (leverage </a:t>
            </a:r>
            <a:r>
              <a:rPr kumimoji="1" lang="en-US" altLang="ja-JP" dirty="0" err="1" smtClean="0"/>
              <a:t>Gena’s</a:t>
            </a:r>
            <a:r>
              <a:rPr kumimoji="1" lang="en-US" altLang="ja-JP" dirty="0" smtClean="0"/>
              <a:t> recent work?)</a:t>
            </a:r>
          </a:p>
          <a:p>
            <a:r>
              <a:rPr kumimoji="1" lang="en-US" altLang="ja-JP" dirty="0" smtClean="0"/>
              <a:t>correlation between duration and # lead changes </a:t>
            </a:r>
          </a:p>
          <a:p>
            <a:r>
              <a:rPr kumimoji="1" lang="en-US" altLang="ja-JP" dirty="0" smtClean="0"/>
              <a:t>competitions between 3+ individuals</a:t>
            </a:r>
          </a:p>
          <a:p>
            <a:r>
              <a:rPr kumimoji="1" lang="en-US" altLang="ja-JP" dirty="0" smtClean="0"/>
              <a:t>parameter estimation (with Davis)</a:t>
            </a:r>
          </a:p>
        </p:txBody>
      </p:sp>
      <p:sp>
        <p:nvSpPr>
          <p:cNvPr id="4" name="Slide Number Placeholder 3"/>
          <p:cNvSpPr>
            <a:spLocks noGrp="1"/>
          </p:cNvSpPr>
          <p:nvPr>
            <p:ph type="sldNum" sz="quarter" idx="12"/>
          </p:nvPr>
        </p:nvSpPr>
        <p:spPr/>
        <p:txBody>
          <a:bodyPr/>
          <a:lstStyle/>
          <a:p>
            <a:fld id="{86781423-5408-9C41-8306-B1A5DAD2109C}" type="slidenum">
              <a:rPr lang="en-US" smtClean="0"/>
              <a:t>11</a:t>
            </a:fld>
            <a:endParaRPr lang="en-US"/>
          </a:p>
        </p:txBody>
      </p:sp>
    </p:spTree>
    <p:extLst>
      <p:ext uri="{BB962C8B-B14F-4D97-AF65-F5344CB8AC3E}">
        <p14:creationId xmlns:p14="http://schemas.microsoft.com/office/powerpoint/2010/main" val="90284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Competition w/ cumulative advantage</a:t>
            </a:r>
            <a:endParaRPr kumimoji="1" lang="ja-JP" altLang="en-US" dirty="0"/>
          </a:p>
        </p:txBody>
      </p:sp>
      <p:sp>
        <p:nvSpPr>
          <p:cNvPr id="3" name="Content Placeholder 2"/>
          <p:cNvSpPr>
            <a:spLocks noGrp="1"/>
          </p:cNvSpPr>
          <p:nvPr>
            <p:ph idx="1"/>
          </p:nvPr>
        </p:nvSpPr>
        <p:spPr/>
        <p:txBody>
          <a:bodyPr/>
          <a:lstStyle/>
          <a:p>
            <a:r>
              <a:rPr lang="en-US" altLang="ja-JP" dirty="0" smtClean="0"/>
              <a:t>Competition</a:t>
            </a:r>
          </a:p>
          <a:p>
            <a:pPr lvl="1"/>
            <a:r>
              <a:rPr lang="en-US" altLang="ja-JP" dirty="0" smtClean="0"/>
              <a:t># citations for scientific papers</a:t>
            </a:r>
          </a:p>
          <a:p>
            <a:pPr lvl="1"/>
            <a:r>
              <a:rPr lang="en-US" altLang="ja-JP" dirty="0" smtClean="0"/>
              <a:t># customers for wireless service providers</a:t>
            </a:r>
          </a:p>
          <a:p>
            <a:pPr lvl="1"/>
            <a:r>
              <a:rPr lang="en-US" altLang="ja-JP" dirty="0" smtClean="0"/>
              <a:t>Population infected by different viruses</a:t>
            </a:r>
          </a:p>
          <a:p>
            <a:pPr lvl="1"/>
            <a:endParaRPr lang="en-US" altLang="ja-JP" dirty="0" smtClean="0"/>
          </a:p>
          <a:p>
            <a:r>
              <a:rPr lang="en-US" altLang="ja-JP" dirty="0" smtClean="0"/>
              <a:t>Cumulative advantage</a:t>
            </a:r>
            <a:endParaRPr lang="en-US" altLang="ja-JP" dirty="0"/>
          </a:p>
          <a:p>
            <a:pPr lvl="1"/>
            <a:r>
              <a:rPr lang="en-US" altLang="ja-JP" dirty="0"/>
              <a:t>“</a:t>
            </a:r>
            <a:r>
              <a:rPr lang="en-US" altLang="ja-JP" dirty="0" smtClean="0"/>
              <a:t>rich gets richer”</a:t>
            </a:r>
          </a:p>
          <a:p>
            <a:pPr lvl="1"/>
            <a:r>
              <a:rPr lang="en-US" altLang="ja-JP" dirty="0" smtClean="0"/>
              <a:t>Simplest form of network effects</a:t>
            </a:r>
            <a:endParaRPr lang="en-US" altLang="ja-JP" dirty="0"/>
          </a:p>
          <a:p>
            <a:pPr lvl="1"/>
            <a:r>
              <a:rPr lang="en-US" altLang="ja-JP" dirty="0" smtClean="0"/>
              <a:t>Known </a:t>
            </a:r>
            <a:r>
              <a:rPr lang="en-US" altLang="ja-JP" dirty="0"/>
              <a:t>to generate power </a:t>
            </a:r>
            <a:r>
              <a:rPr lang="en-US" altLang="ja-JP" dirty="0" smtClean="0"/>
              <a:t>laws</a:t>
            </a:r>
            <a:endParaRPr lang="en-US" altLang="ja-JP" dirty="0"/>
          </a:p>
        </p:txBody>
      </p:sp>
      <p:sp>
        <p:nvSpPr>
          <p:cNvPr id="4" name="Slide Number Placeholder 3"/>
          <p:cNvSpPr>
            <a:spLocks noGrp="1"/>
          </p:cNvSpPr>
          <p:nvPr>
            <p:ph type="sldNum" sz="quarter" idx="12"/>
          </p:nvPr>
        </p:nvSpPr>
        <p:spPr/>
        <p:txBody>
          <a:bodyPr/>
          <a:lstStyle/>
          <a:p>
            <a:fld id="{86781423-5408-9C41-8306-B1A5DAD2109C}" type="slidenum">
              <a:rPr lang="en-US" smtClean="0"/>
              <a:t>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960" y="3709670"/>
            <a:ext cx="2590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5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Questions</a:t>
            </a:r>
            <a:endParaRPr kumimoji="1" lang="ja-JP" altLang="en-US" dirty="0"/>
          </a:p>
        </p:txBody>
      </p:sp>
      <p:sp>
        <p:nvSpPr>
          <p:cNvPr id="3" name="Content Placeholder 2"/>
          <p:cNvSpPr>
            <a:spLocks noGrp="1"/>
          </p:cNvSpPr>
          <p:nvPr>
            <p:ph idx="1"/>
          </p:nvPr>
        </p:nvSpPr>
        <p:spPr/>
        <p:txBody>
          <a:bodyPr/>
          <a:lstStyle/>
          <a:p>
            <a:r>
              <a:rPr kumimoji="1" lang="en-US" altLang="ja-JP" dirty="0" smtClean="0"/>
              <a:t>Is there a winner?</a:t>
            </a:r>
          </a:p>
          <a:p>
            <a:r>
              <a:rPr kumimoji="1" lang="en-US" altLang="ja-JP" dirty="0" smtClean="0"/>
              <a:t>Duration of competition?</a:t>
            </a:r>
          </a:p>
          <a:p>
            <a:pPr lvl="1"/>
            <a:r>
              <a:rPr kumimoji="1" lang="en-US" altLang="ja-JP" dirty="0" smtClean="0"/>
              <a:t>Time taken for winner to emerge</a:t>
            </a:r>
          </a:p>
          <a:p>
            <a:r>
              <a:rPr kumimoji="1" lang="en-US" altLang="ja-JP" dirty="0" smtClean="0"/>
              <a:t>Intensity of competition?</a:t>
            </a:r>
          </a:p>
          <a:p>
            <a:pPr lvl="1"/>
            <a:r>
              <a:rPr kumimoji="1" lang="en-US" altLang="ja-JP" dirty="0" smtClean="0"/>
              <a:t>Total # changes in leadership</a:t>
            </a:r>
          </a:p>
          <a:p>
            <a:r>
              <a:rPr kumimoji="1" lang="en-US" altLang="ja-JP" dirty="0" smtClean="0"/>
              <a:t>Impact of inherent fitness?</a:t>
            </a:r>
          </a:p>
          <a:p>
            <a:r>
              <a:rPr kumimoji="1" lang="en-US" altLang="ja-JP" dirty="0" smtClean="0"/>
              <a:t>Impact of initial wealth?</a:t>
            </a:r>
          </a:p>
          <a:p>
            <a:pPr lvl="1"/>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2</a:t>
            </a:fld>
            <a:endParaRPr lang="en-US"/>
          </a:p>
        </p:txBody>
      </p:sp>
    </p:spTree>
    <p:extLst>
      <p:ext uri="{BB962C8B-B14F-4D97-AF65-F5344CB8AC3E}">
        <p14:creationId xmlns:p14="http://schemas.microsoft.com/office/powerpoint/2010/main" val="2580622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Model</a:t>
            </a:r>
            <a:endParaRPr kumimoji="1" lang="ja-JP" altLang="en-US" dirty="0"/>
          </a:p>
        </p:txBody>
      </p:sp>
      <p:sp>
        <p:nvSpPr>
          <p:cNvPr id="3" name="Content Placeholder 2"/>
          <p:cNvSpPr>
            <a:spLocks noGrp="1"/>
          </p:cNvSpPr>
          <p:nvPr>
            <p:ph idx="1"/>
          </p:nvPr>
        </p:nvSpPr>
        <p:spPr>
          <a:xfrm>
            <a:off x="457200" y="1600200"/>
            <a:ext cx="4795520" cy="3200363"/>
          </a:xfrm>
        </p:spPr>
        <p:txBody>
          <a:bodyPr/>
          <a:lstStyle/>
          <a:p>
            <a:r>
              <a:rPr kumimoji="1" lang="en-US" altLang="ja-JP" dirty="0" smtClean="0"/>
              <a:t>Two competitor case</a:t>
            </a:r>
          </a:p>
          <a:p>
            <a:r>
              <a:rPr kumimoji="1" lang="en-US" altLang="ja-JP" dirty="0" smtClean="0"/>
              <a:t>State (R,B) in 2D lattice</a:t>
            </a:r>
          </a:p>
          <a:p>
            <a:pPr lvl="1"/>
            <a:r>
              <a:rPr kumimoji="1" lang="en-US" altLang="ja-JP" dirty="0" smtClean="0"/>
              <a:t>Each time, R increases by 1 or B increases by 1</a:t>
            </a:r>
          </a:p>
          <a:p>
            <a:pPr lvl="1"/>
            <a:r>
              <a:rPr kumimoji="1" lang="en-US" altLang="ja-JP" dirty="0" smtClean="0"/>
              <a:t>Transition rule, relative fitness                     </a:t>
            </a:r>
          </a:p>
          <a:p>
            <a:pPr marL="457200" lvl="1" indent="0">
              <a:buNone/>
            </a:pPr>
            <a:r>
              <a:rPr kumimoji="1" lang="en-US" altLang="ja-JP" dirty="0"/>
              <a:t>	</a:t>
            </a:r>
            <a:r>
              <a:rPr kumimoji="1" lang="en-US" altLang="ja-JP" dirty="0" smtClean="0"/>
              <a:t>	 for B</a:t>
            </a:r>
          </a:p>
          <a:p>
            <a:pPr lvl="1"/>
            <a:r>
              <a:rPr kumimoji="1" lang="en-US" altLang="ja-JP" dirty="0"/>
              <a:t>G</a:t>
            </a:r>
            <a:r>
              <a:rPr kumimoji="1" lang="en-US" altLang="ja-JP" dirty="0" smtClean="0"/>
              <a:t>eneralized </a:t>
            </a:r>
            <a:r>
              <a:rPr kumimoji="1" lang="en-US" altLang="ja-JP" dirty="0" err="1" smtClean="0"/>
              <a:t>Pólya’s</a:t>
            </a:r>
            <a:r>
              <a:rPr kumimoji="1" lang="en-US" altLang="ja-JP" dirty="0" smtClean="0"/>
              <a:t> urn model</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3</a:t>
            </a:fld>
            <a:endParaRPr lang="en-US"/>
          </a:p>
        </p:txBody>
      </p:sp>
      <p:pic>
        <p:nvPicPr>
          <p:cNvPr id="5" name="Picture 4"/>
          <p:cNvPicPr>
            <a:picLocks noChangeAspect="1"/>
          </p:cNvPicPr>
          <p:nvPr/>
        </p:nvPicPr>
        <p:blipFill>
          <a:blip r:embed="rId3"/>
          <a:stretch>
            <a:fillRect/>
          </a:stretch>
        </p:blipFill>
        <p:spPr>
          <a:xfrm>
            <a:off x="5481350" y="1600200"/>
            <a:ext cx="2961610" cy="2979031"/>
          </a:xfrm>
          <a:prstGeom prst="rect">
            <a:avLst/>
          </a:prstGeom>
        </p:spPr>
      </p:pic>
      <p:pic>
        <p:nvPicPr>
          <p:cNvPr id="6" name="Picture 5"/>
          <p:cNvPicPr>
            <a:picLocks noChangeAspect="1"/>
          </p:cNvPicPr>
          <p:nvPr/>
        </p:nvPicPr>
        <p:blipFill>
          <a:blip r:embed="rId4"/>
          <a:stretch>
            <a:fillRect/>
          </a:stretch>
        </p:blipFill>
        <p:spPr>
          <a:xfrm>
            <a:off x="1303020" y="4800563"/>
            <a:ext cx="2707640" cy="1779307"/>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20" y="4018280"/>
            <a:ext cx="584200" cy="228600"/>
          </a:xfrm>
          <a:prstGeom prst="rect">
            <a:avLst/>
          </a:prstGeom>
        </p:spPr>
      </p:pic>
      <p:pic>
        <p:nvPicPr>
          <p:cNvPr id="8" name="Picture 7"/>
          <p:cNvPicPr>
            <a:picLocks noChangeAspect="1"/>
          </p:cNvPicPr>
          <p:nvPr/>
        </p:nvPicPr>
        <p:blipFill>
          <a:blip r:embed="rId6"/>
          <a:stretch>
            <a:fillRect/>
          </a:stretch>
        </p:blipFill>
        <p:spPr>
          <a:xfrm>
            <a:off x="5608320" y="4800563"/>
            <a:ext cx="2621280" cy="1791522"/>
          </a:xfrm>
          <a:prstGeom prst="rect">
            <a:avLst/>
          </a:prstGeom>
        </p:spPr>
      </p:pic>
      <p:grpSp>
        <p:nvGrpSpPr>
          <p:cNvPr id="12" name="Group 11"/>
          <p:cNvGrpSpPr/>
          <p:nvPr/>
        </p:nvGrpSpPr>
        <p:grpSpPr>
          <a:xfrm>
            <a:off x="3749100" y="5232400"/>
            <a:ext cx="1732250" cy="589280"/>
            <a:chOff x="3749100" y="5232400"/>
            <a:chExt cx="1732250" cy="589280"/>
          </a:xfrm>
        </p:grpSpPr>
        <p:sp>
          <p:nvSpPr>
            <p:cNvPr id="9" name="Notched Right Arrow 8"/>
            <p:cNvSpPr/>
            <p:nvPr/>
          </p:nvSpPr>
          <p:spPr>
            <a:xfrm>
              <a:off x="3749100" y="5598160"/>
              <a:ext cx="1732250" cy="223520"/>
            </a:xfrm>
            <a:prstGeom prst="notched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TextBox 9"/>
            <p:cNvSpPr txBox="1"/>
            <p:nvPr/>
          </p:nvSpPr>
          <p:spPr>
            <a:xfrm>
              <a:off x="4061460" y="5232400"/>
              <a:ext cx="1191260" cy="461665"/>
            </a:xfrm>
            <a:prstGeom prst="rect">
              <a:avLst/>
            </a:prstGeom>
            <a:noFill/>
          </p:spPr>
          <p:txBody>
            <a:bodyPr wrap="square" rtlCol="0">
              <a:spAutoFit/>
            </a:bodyPr>
            <a:lstStyle/>
            <a:p>
              <a:r>
                <a:rPr kumimoji="1" lang="en-US" altLang="ja-JP" sz="2400" dirty="0" smtClean="0"/>
                <a:t>w/o CA</a:t>
              </a:r>
            </a:p>
          </p:txBody>
        </p:sp>
      </p:grpSp>
      <p:sp>
        <p:nvSpPr>
          <p:cNvPr id="13" name="TextBox 12"/>
          <p:cNvSpPr txBox="1"/>
          <p:nvPr/>
        </p:nvSpPr>
        <p:spPr>
          <a:xfrm>
            <a:off x="6736080" y="5380334"/>
            <a:ext cx="690880" cy="461665"/>
          </a:xfrm>
          <a:prstGeom prst="rect">
            <a:avLst/>
          </a:prstGeom>
          <a:noFill/>
        </p:spPr>
        <p:txBody>
          <a:bodyPr wrap="square" rtlCol="0">
            <a:spAutoFit/>
          </a:bodyPr>
          <a:lstStyle/>
          <a:p>
            <a:r>
              <a:rPr kumimoji="1" lang="en-US" altLang="ja-JP" sz="2400" dirty="0" smtClean="0"/>
              <a:t>RW</a:t>
            </a:r>
          </a:p>
        </p:txBody>
      </p:sp>
      <p:sp>
        <p:nvSpPr>
          <p:cNvPr id="14" name="TextBox 13"/>
          <p:cNvSpPr txBox="1"/>
          <p:nvPr/>
        </p:nvSpPr>
        <p:spPr>
          <a:xfrm>
            <a:off x="2346960" y="5380334"/>
            <a:ext cx="894080" cy="461665"/>
          </a:xfrm>
          <a:prstGeom prst="rect">
            <a:avLst/>
          </a:prstGeom>
          <a:noFill/>
        </p:spPr>
        <p:txBody>
          <a:bodyPr wrap="square" rtlCol="0">
            <a:spAutoFit/>
          </a:bodyPr>
          <a:lstStyle/>
          <a:p>
            <a:r>
              <a:rPr kumimoji="1" lang="en-US" altLang="ja-JP" sz="2400" dirty="0" smtClean="0"/>
              <a:t>GPU</a:t>
            </a:r>
          </a:p>
        </p:txBody>
      </p:sp>
    </p:spTree>
    <p:extLst>
      <p:ext uri="{BB962C8B-B14F-4D97-AF65-F5344CB8AC3E}">
        <p14:creationId xmlns:p14="http://schemas.microsoft.com/office/powerpoint/2010/main" val="37012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199"/>
            <a:ext cx="8229600" cy="5121275"/>
          </a:xfrm>
        </p:spPr>
        <p:txBody>
          <a:bodyPr>
            <a:normAutofit/>
          </a:bodyPr>
          <a:lstStyle/>
          <a:p>
            <a:r>
              <a:rPr kumimoji="1" lang="en-US" altLang="ja-JP" dirty="0" smtClean="0"/>
              <a:t>Relation to Random Walk</a:t>
            </a:r>
          </a:p>
          <a:p>
            <a:pPr lvl="1"/>
            <a:r>
              <a:rPr kumimoji="1" lang="en-US" altLang="ja-JP" dirty="0" smtClean="0"/>
              <a:t>Prob. of any path connecting states               and            is</a:t>
            </a:r>
          </a:p>
          <a:p>
            <a:pPr lvl="1"/>
            <a:endParaRPr kumimoji="1" lang="en-US" altLang="ja-JP" dirty="0" smtClean="0"/>
          </a:p>
          <a:p>
            <a:pPr lvl="1"/>
            <a:endParaRPr kumimoji="1" lang="en-US" altLang="ja-JP" dirty="0" smtClean="0"/>
          </a:p>
          <a:p>
            <a:pPr marL="457200" lvl="1" indent="0">
              <a:buNone/>
            </a:pPr>
            <a:endParaRPr kumimoji="1" lang="en-US" altLang="ja-JP" dirty="0" smtClean="0"/>
          </a:p>
          <a:p>
            <a:pPr marL="457200" lvl="1" indent="0">
              <a:buNone/>
            </a:pPr>
            <a:endParaRPr kumimoji="1" lang="en-US" altLang="ja-JP" dirty="0" smtClean="0"/>
          </a:p>
          <a:p>
            <a:pPr lvl="1"/>
            <a:r>
              <a:rPr kumimoji="1" lang="en-US" altLang="ja-JP" dirty="0" smtClean="0"/>
              <a:t>In general, </a:t>
            </a:r>
            <a:r>
              <a:rPr kumimoji="1" lang="en-US" altLang="ja-JP" dirty="0"/>
              <a:t>f</a:t>
            </a:r>
            <a:r>
              <a:rPr kumimoji="1" lang="en-US" altLang="ja-JP" dirty="0" smtClean="0"/>
              <a:t>ix initial wealth              ,  for any event     , </a:t>
            </a:r>
            <a:endParaRPr kumimoji="1" lang="en-US" altLang="ja-JP" dirty="0"/>
          </a:p>
          <a:p>
            <a:pPr marL="457200" lvl="1" indent="0">
              <a:buNone/>
            </a:pPr>
            <a:endParaRPr kumimoji="1" lang="en-US" altLang="ja-JP" dirty="0" smtClean="0"/>
          </a:p>
          <a:p>
            <a:pPr marL="457200" lvl="1" indent="0">
              <a:buNone/>
            </a:pPr>
            <a:endParaRPr kumimoji="1" lang="en-US" altLang="ja-JP" dirty="0" smtClean="0"/>
          </a:p>
          <a:p>
            <a:pPr marL="457200" lvl="1" indent="0">
              <a:buNone/>
            </a:pPr>
            <a:r>
              <a:rPr kumimoji="1" lang="en-US" altLang="ja-JP" dirty="0"/>
              <a:t>    </a:t>
            </a:r>
            <a:r>
              <a:rPr kumimoji="1" lang="en-US" altLang="ja-JP" sz="2000" dirty="0" smtClean="0">
                <a:solidFill>
                  <a:srgbClr val="FF0000"/>
                </a:solidFill>
              </a:rPr>
              <a:t>CA </a:t>
            </a:r>
            <a:r>
              <a:rPr kumimoji="1" lang="en-US" altLang="ja-JP" sz="2000" dirty="0">
                <a:solidFill>
                  <a:srgbClr val="FF0000"/>
                </a:solidFill>
              </a:rPr>
              <a:t>equivalent to beta mixture of </a:t>
            </a:r>
            <a:r>
              <a:rPr kumimoji="1" lang="en-US" altLang="ja-JP" sz="2000" dirty="0" smtClean="0">
                <a:solidFill>
                  <a:srgbClr val="FF0000"/>
                </a:solidFill>
              </a:rPr>
              <a:t>RW</a:t>
            </a:r>
          </a:p>
          <a:p>
            <a:r>
              <a:rPr kumimoji="1" lang="en-US" altLang="ja-JP" dirty="0" smtClean="0"/>
              <a:t>Results for RW easier to obtain</a:t>
            </a:r>
          </a:p>
        </p:txBody>
      </p:sp>
      <p:sp>
        <p:nvSpPr>
          <p:cNvPr id="2" name="Title 1"/>
          <p:cNvSpPr>
            <a:spLocks noGrp="1"/>
          </p:cNvSpPr>
          <p:nvPr>
            <p:ph type="title"/>
          </p:nvPr>
        </p:nvSpPr>
        <p:spPr/>
        <p:txBody>
          <a:bodyPr/>
          <a:lstStyle/>
          <a:p>
            <a:r>
              <a:rPr kumimoji="1" lang="en-US" altLang="ja-JP" dirty="0" smtClean="0"/>
              <a:t>Results – equal fitness case </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4</a:t>
            </a:fld>
            <a:endParaRPr lang="en-US"/>
          </a:p>
        </p:txBody>
      </p:sp>
      <p:sp>
        <p:nvSpPr>
          <p:cNvPr id="13" name="Left Brace 12"/>
          <p:cNvSpPr/>
          <p:nvPr/>
        </p:nvSpPr>
        <p:spPr>
          <a:xfrm rot="16200000">
            <a:off x="4600575" y="2813020"/>
            <a:ext cx="426720" cy="1174751"/>
          </a:xfrm>
          <a:prstGeom prst="leftBrace">
            <a:avLst>
              <a:gd name="adj1" fmla="val 8333"/>
              <a:gd name="adj2" fmla="val 50885"/>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FF0000"/>
              </a:solidFill>
            </a:endParaRPr>
          </a:p>
        </p:txBody>
      </p:sp>
      <p:sp>
        <p:nvSpPr>
          <p:cNvPr id="16" name="Rounded Rectangle 15"/>
          <p:cNvSpPr/>
          <p:nvPr/>
        </p:nvSpPr>
        <p:spPr>
          <a:xfrm>
            <a:off x="5495290" y="2612996"/>
            <a:ext cx="1361440" cy="711201"/>
          </a:xfrm>
          <a:prstGeom prst="roundRect">
            <a:avLst/>
          </a:prstGeom>
          <a:solidFill>
            <a:srgbClr val="FF0000">
              <a:alpha val="13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50" y="4814569"/>
            <a:ext cx="4813303" cy="711201"/>
          </a:xfrm>
          <a:prstGeom prst="rect">
            <a:avLst/>
          </a:prstGeom>
        </p:spPr>
      </p:pic>
      <p:pic>
        <p:nvPicPr>
          <p:cNvPr id="31" name="Picture 3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510" y="685800"/>
            <a:ext cx="1155700" cy="457200"/>
          </a:xfrm>
          <a:prstGeom prst="rect">
            <a:avLst/>
          </a:prstGeom>
        </p:spPr>
      </p:pic>
      <p:grpSp>
        <p:nvGrpSpPr>
          <p:cNvPr id="12" name="Group 11"/>
          <p:cNvGrpSpPr/>
          <p:nvPr/>
        </p:nvGrpSpPr>
        <p:grpSpPr>
          <a:xfrm>
            <a:off x="3724910" y="3613756"/>
            <a:ext cx="4643120" cy="400110"/>
            <a:chOff x="2358390" y="3893821"/>
            <a:chExt cx="4643120" cy="400110"/>
          </a:xfrm>
        </p:grpSpPr>
        <p:sp>
          <p:nvSpPr>
            <p:cNvPr id="20" name="TextBox 19"/>
            <p:cNvSpPr txBox="1"/>
            <p:nvPr/>
          </p:nvSpPr>
          <p:spPr>
            <a:xfrm>
              <a:off x="2358390" y="3893821"/>
              <a:ext cx="4643120" cy="400110"/>
            </a:xfrm>
            <a:prstGeom prst="rect">
              <a:avLst/>
            </a:prstGeom>
            <a:noFill/>
          </p:spPr>
          <p:txBody>
            <a:bodyPr wrap="square" rtlCol="0">
              <a:spAutoFit/>
            </a:bodyPr>
            <a:lstStyle/>
            <a:p>
              <a:r>
                <a:rPr kumimoji="1" lang="en-US" altLang="ja-JP" sz="2000" dirty="0" smtClean="0">
                  <a:solidFill>
                    <a:srgbClr val="FF0000"/>
                  </a:solidFill>
                </a:rPr>
                <a:t>Beta density with parameters        and  </a:t>
              </a:r>
              <a:endParaRPr kumimoji="1" lang="ja-JP" altLang="en-US" sz="2000" dirty="0">
                <a:solidFill>
                  <a:srgbClr val="FF0000"/>
                </a:solidFill>
              </a:endParaRPr>
            </a:p>
          </p:txBody>
        </p:sp>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60" y="4047551"/>
              <a:ext cx="241300" cy="1905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1600" y="3989131"/>
              <a:ext cx="215900" cy="254000"/>
            </a:xfrm>
            <a:prstGeom prst="rect">
              <a:avLst/>
            </a:prstGeom>
          </p:spPr>
        </p:pic>
      </p:grpSp>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2212340"/>
            <a:ext cx="812800" cy="266700"/>
          </a:xfrm>
          <a:prstGeom prst="rect">
            <a:avLst/>
          </a:prstGeom>
        </p:spPr>
      </p:pic>
      <p:pic>
        <p:nvPicPr>
          <p:cNvPr id="14" name="Picture 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850" y="2209800"/>
            <a:ext cx="558800" cy="266700"/>
          </a:xfrm>
          <a:prstGeom prst="rect">
            <a:avLst/>
          </a:prstGeom>
        </p:spPr>
      </p:pic>
      <p:grpSp>
        <p:nvGrpSpPr>
          <p:cNvPr id="27" name="Group 26"/>
          <p:cNvGrpSpPr/>
          <p:nvPr/>
        </p:nvGrpSpPr>
        <p:grpSpPr>
          <a:xfrm>
            <a:off x="1154430" y="3614422"/>
            <a:ext cx="2157730" cy="400110"/>
            <a:chOff x="1154430" y="3614422"/>
            <a:chExt cx="2157730" cy="400110"/>
          </a:xfrm>
        </p:grpSpPr>
        <p:pic>
          <p:nvPicPr>
            <p:cNvPr id="26" name="Picture 2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430" y="3721766"/>
              <a:ext cx="571500" cy="241300"/>
            </a:xfrm>
            <a:prstGeom prst="rect">
              <a:avLst/>
            </a:prstGeom>
          </p:spPr>
        </p:pic>
        <p:sp>
          <p:nvSpPr>
            <p:cNvPr id="28" name="TextBox 27"/>
            <p:cNvSpPr txBox="1"/>
            <p:nvPr/>
          </p:nvSpPr>
          <p:spPr>
            <a:xfrm>
              <a:off x="1725930" y="3614422"/>
              <a:ext cx="1586230" cy="400110"/>
            </a:xfrm>
            <a:prstGeom prst="rect">
              <a:avLst/>
            </a:prstGeom>
            <a:noFill/>
          </p:spPr>
          <p:txBody>
            <a:bodyPr wrap="square" rtlCol="0">
              <a:spAutoFit/>
            </a:bodyPr>
            <a:lstStyle/>
            <a:p>
              <a:r>
                <a:rPr kumimoji="1" lang="en-US" altLang="ja-JP" sz="2000" dirty="0">
                  <a:solidFill>
                    <a:srgbClr val="FF0000"/>
                  </a:solidFill>
                </a:rPr>
                <a:t>i</a:t>
              </a:r>
              <a:r>
                <a:rPr kumimoji="1" lang="en-US" altLang="ja-JP" sz="2000" dirty="0" smtClean="0">
                  <a:solidFill>
                    <a:srgbClr val="FF0000"/>
                  </a:solidFill>
                </a:rPr>
                <a:t>s beta </a:t>
              </a:r>
              <a:r>
                <a:rPr kumimoji="1" lang="en-US" altLang="ja-JP" sz="2000" dirty="0" err="1" smtClean="0">
                  <a:solidFill>
                    <a:srgbClr val="FF0000"/>
                  </a:solidFill>
                </a:rPr>
                <a:t>func</a:t>
              </a:r>
              <a:r>
                <a:rPr kumimoji="1" lang="en-US" altLang="ja-JP" sz="2000" dirty="0" smtClean="0">
                  <a:solidFill>
                    <a:srgbClr val="FF0000"/>
                  </a:solidFill>
                </a:rPr>
                <a:t>.</a:t>
              </a:r>
              <a:endParaRPr kumimoji="1" lang="ja-JP" altLang="en-US" sz="2000" dirty="0">
                <a:solidFill>
                  <a:srgbClr val="FF0000"/>
                </a:solidFill>
              </a:endParaRPr>
            </a:p>
          </p:txBody>
        </p:sp>
      </p:grpSp>
      <p:pic>
        <p:nvPicPr>
          <p:cNvPr id="29" name="Picture 2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4720" y="2614267"/>
            <a:ext cx="3733800" cy="711200"/>
          </a:xfrm>
          <a:prstGeom prst="rect">
            <a:avLst/>
          </a:prstGeom>
        </p:spPr>
      </p:pic>
      <p:pic>
        <p:nvPicPr>
          <p:cNvPr id="30" name="Picture 2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250" y="2662527"/>
            <a:ext cx="1066800" cy="673100"/>
          </a:xfrm>
          <a:prstGeom prst="rect">
            <a:avLst/>
          </a:prstGeom>
        </p:spPr>
      </p:pic>
      <p:cxnSp>
        <p:nvCxnSpPr>
          <p:cNvPr id="33" name="Straight Arrow Connector 32"/>
          <p:cNvCxnSpPr/>
          <p:nvPr/>
        </p:nvCxnSpPr>
        <p:spPr>
          <a:xfrm flipV="1">
            <a:off x="1910080" y="3323532"/>
            <a:ext cx="344170" cy="2902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9520" y="4395470"/>
            <a:ext cx="203200" cy="190500"/>
          </a:xfrm>
          <a:prstGeom prst="rect">
            <a:avLst/>
          </a:prstGeom>
        </p:spPr>
      </p:pic>
      <p:pic>
        <p:nvPicPr>
          <p:cNvPr id="36" name="Picture 3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3610" y="4354830"/>
            <a:ext cx="812800" cy="266700"/>
          </a:xfrm>
          <a:prstGeom prst="rect">
            <a:avLst/>
          </a:prstGeom>
        </p:spPr>
      </p:pic>
      <p:sp>
        <p:nvSpPr>
          <p:cNvPr id="37" name="TextBox 36"/>
          <p:cNvSpPr txBox="1"/>
          <p:nvPr/>
        </p:nvSpPr>
        <p:spPr>
          <a:xfrm>
            <a:off x="6875780" y="2479040"/>
            <a:ext cx="646430" cy="369332"/>
          </a:xfrm>
          <a:prstGeom prst="rect">
            <a:avLst/>
          </a:prstGeom>
          <a:noFill/>
        </p:spPr>
        <p:txBody>
          <a:bodyPr wrap="square" rtlCol="0">
            <a:spAutoFit/>
          </a:bodyPr>
          <a:lstStyle/>
          <a:p>
            <a:r>
              <a:rPr kumimoji="1" lang="en-US" altLang="ja-JP" dirty="0" smtClean="0">
                <a:solidFill>
                  <a:srgbClr val="FF0000"/>
                </a:solidFill>
              </a:rPr>
              <a:t>RW</a:t>
            </a:r>
            <a:endParaRPr kumimoji="1" lang="ja-JP" altLang="en-US" dirty="0">
              <a:solidFill>
                <a:srgbClr val="FF0000"/>
              </a:solidFill>
            </a:endParaRPr>
          </a:p>
        </p:txBody>
      </p:sp>
    </p:spTree>
    <p:extLst>
      <p:ext uri="{BB962C8B-B14F-4D97-AF65-F5344CB8AC3E}">
        <p14:creationId xmlns:p14="http://schemas.microsoft.com/office/powerpoint/2010/main" val="21708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367030" y="2205992"/>
            <a:ext cx="3696970" cy="3342638"/>
          </a:xfrm>
          <a:prstGeom prst="rect">
            <a:avLst/>
          </a:prstGeom>
        </p:spPr>
        <p:txBody>
          <a:bodyPr vert="horz" lIns="91440" tIns="45720" rIns="91440" bIns="45720" rtlCol="0">
            <a:normAutofit/>
          </a:bodyPr>
          <a:lst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kumimoji="1" lang="en-US" altLang="ja-JP" dirty="0" smtClean="0"/>
              <a:t> </a:t>
            </a:r>
          </a:p>
          <a:p>
            <a:pPr marL="457200" lvl="1" indent="0">
              <a:buNone/>
            </a:pPr>
            <a:endParaRPr kumimoji="1" lang="en-US" altLang="ja-JP" dirty="0"/>
          </a:p>
          <a:p>
            <a:pPr lvl="1"/>
            <a:r>
              <a:rPr kumimoji="1" lang="en-US" altLang="ja-JP" dirty="0" smtClean="0"/>
              <a:t>Similarly for</a:t>
            </a:r>
          </a:p>
        </p:txBody>
      </p:sp>
      <p:sp>
        <p:nvSpPr>
          <p:cNvPr id="3" name="Content Placeholder 2"/>
          <p:cNvSpPr>
            <a:spLocks noGrp="1"/>
          </p:cNvSpPr>
          <p:nvPr>
            <p:ph idx="1"/>
          </p:nvPr>
        </p:nvSpPr>
        <p:spPr>
          <a:xfrm>
            <a:off x="457200" y="1600201"/>
            <a:ext cx="8229600" cy="594360"/>
          </a:xfrm>
        </p:spPr>
        <p:txBody>
          <a:bodyPr/>
          <a:lstStyle/>
          <a:p>
            <a:r>
              <a:rPr kumimoji="1" lang="en-US" altLang="ja-JP" dirty="0" smtClean="0"/>
              <a:t>Joint PMF for duration and # lead changes</a:t>
            </a:r>
            <a:endParaRPr kumimoji="1" lang="en-US" altLang="ja-JP" dirty="0"/>
          </a:p>
        </p:txBody>
      </p:sp>
      <p:sp>
        <p:nvSpPr>
          <p:cNvPr id="2" name="Title 1"/>
          <p:cNvSpPr>
            <a:spLocks noGrp="1"/>
          </p:cNvSpPr>
          <p:nvPr>
            <p:ph type="title"/>
          </p:nvPr>
        </p:nvSpPr>
        <p:spPr/>
        <p:txBody>
          <a:bodyPr/>
          <a:lstStyle/>
          <a:p>
            <a:r>
              <a:rPr kumimoji="1" lang="en-US" altLang="ja-JP" dirty="0" smtClean="0"/>
              <a:t>Results – equal fitness case </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5</a:t>
            </a:fld>
            <a:endParaRPr lang="en-US"/>
          </a:p>
        </p:txBody>
      </p:sp>
      <p:pic>
        <p:nvPicPr>
          <p:cNvPr id="31" name="Picture 3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510" y="685800"/>
            <a:ext cx="1155700" cy="457200"/>
          </a:xfrm>
          <a:prstGeom prst="rect">
            <a:avLst/>
          </a:prstGeom>
        </p:spPr>
      </p:pic>
      <p:pic>
        <p:nvPicPr>
          <p:cNvPr id="12" name="Picture 11" descr="joint_N_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2816861"/>
            <a:ext cx="4805680" cy="3604260"/>
          </a:xfrm>
          <a:prstGeom prst="rect">
            <a:avLst/>
          </a:prstGeom>
        </p:spPr>
      </p:pic>
      <p:pic>
        <p:nvPicPr>
          <p:cNvPr id="21" name="Picture 2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070" y="2735580"/>
            <a:ext cx="1295400" cy="228600"/>
          </a:xfrm>
          <a:prstGeom prst="rect">
            <a:avLst/>
          </a:prstGeom>
        </p:spPr>
      </p:pic>
      <p:pic>
        <p:nvPicPr>
          <p:cNvPr id="22" name="Picture 2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070" y="2194561"/>
            <a:ext cx="6273800" cy="622300"/>
          </a:xfrm>
          <a:prstGeom prst="rect">
            <a:avLst/>
          </a:prstGeom>
        </p:spPr>
      </p:pic>
      <p:pic>
        <p:nvPicPr>
          <p:cNvPr id="25" name="Picture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5270" y="3177540"/>
            <a:ext cx="850900" cy="266700"/>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5140" y="4823460"/>
            <a:ext cx="1346200" cy="228600"/>
          </a:xfrm>
          <a:prstGeom prst="rect">
            <a:avLst/>
          </a:prstGeom>
        </p:spPr>
      </p:pic>
    </p:spTree>
    <p:extLst>
      <p:ext uri="{BB962C8B-B14F-4D97-AF65-F5344CB8AC3E}">
        <p14:creationId xmlns:p14="http://schemas.microsoft.com/office/powerpoint/2010/main" val="220000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594360"/>
          </a:xfrm>
        </p:spPr>
        <p:txBody>
          <a:bodyPr/>
          <a:lstStyle/>
          <a:p>
            <a:r>
              <a:rPr kumimoji="1" lang="en-US" altLang="ja-JP" dirty="0" smtClean="0"/>
              <a:t>Duration has power-law distribution</a:t>
            </a:r>
            <a:endParaRPr kumimoji="1" lang="en-US" altLang="ja-JP" dirty="0"/>
          </a:p>
        </p:txBody>
      </p:sp>
      <p:sp>
        <p:nvSpPr>
          <p:cNvPr id="2" name="Title 1"/>
          <p:cNvSpPr>
            <a:spLocks noGrp="1"/>
          </p:cNvSpPr>
          <p:nvPr>
            <p:ph type="title"/>
          </p:nvPr>
        </p:nvSpPr>
        <p:spPr/>
        <p:txBody>
          <a:bodyPr/>
          <a:lstStyle/>
          <a:p>
            <a:r>
              <a:rPr kumimoji="1" lang="en-US" altLang="ja-JP" dirty="0" smtClean="0"/>
              <a:t>Results – equal fitness case </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6</a:t>
            </a:fld>
            <a:endParaRPr lang="en-US"/>
          </a:p>
        </p:txBody>
      </p:sp>
      <p:pic>
        <p:nvPicPr>
          <p:cNvPr id="31" name="Picture 3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510" y="685800"/>
            <a:ext cx="1155700" cy="457200"/>
          </a:xfrm>
          <a:prstGeom prst="rect">
            <a:avLst/>
          </a:prstGeom>
        </p:spPr>
      </p:pic>
      <p:pic>
        <p:nvPicPr>
          <p:cNvPr id="6" name="Picture 5" descr="last-r1-c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461" y="2601231"/>
            <a:ext cx="4061339" cy="3189969"/>
          </a:xfrm>
          <a:prstGeom prst="rect">
            <a:avLst/>
          </a:prstGeom>
        </p:spPr>
      </p:pic>
      <p:sp>
        <p:nvSpPr>
          <p:cNvPr id="9" name="Content Placeholder 2"/>
          <p:cNvSpPr txBox="1">
            <a:spLocks/>
          </p:cNvSpPr>
          <p:nvPr/>
        </p:nvSpPr>
        <p:spPr>
          <a:xfrm>
            <a:off x="457200" y="2387601"/>
            <a:ext cx="3952240" cy="3007360"/>
          </a:xfrm>
          <a:prstGeom prst="rect">
            <a:avLst/>
          </a:prstGeom>
        </p:spPr>
        <p:txBody>
          <a:bodyPr vert="horz" lIns="91440" tIns="45720" rIns="91440" bIns="45720" rtlCol="0">
            <a:normAutofit/>
          </a:bodyPr>
          <a:lst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kumimoji="1" lang="en-US" altLang="ja-JP" dirty="0" smtClean="0"/>
              <a:t> </a:t>
            </a:r>
          </a:p>
          <a:p>
            <a:pPr lvl="1"/>
            <a:r>
              <a:rPr kumimoji="1" lang="en-US" altLang="ja-JP" dirty="0"/>
              <a:t>Initial wealth not affect tail </a:t>
            </a:r>
            <a:r>
              <a:rPr kumimoji="1" lang="en-US" altLang="ja-JP" dirty="0" smtClean="0"/>
              <a:t>exponent</a:t>
            </a:r>
          </a:p>
          <a:p>
            <a:pPr lvl="1"/>
            <a:r>
              <a:rPr kumimoji="1" lang="en-US" altLang="ja-JP" dirty="0" smtClean="0"/>
              <a:t>Infinite mean</a:t>
            </a:r>
          </a:p>
          <a:p>
            <a:pPr lvl="1"/>
            <a:r>
              <a:rPr kumimoji="1" lang="en-US" altLang="ja-JP" dirty="0" smtClean="0"/>
              <a:t>Can take very long for leadership to stabilize</a:t>
            </a:r>
            <a:endParaRPr kumimoji="1" lang="en-US" altLang="ja-JP" dirty="0"/>
          </a:p>
        </p:txBody>
      </p:sp>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940" y="2470421"/>
            <a:ext cx="3111500" cy="342900"/>
          </a:xfrm>
          <a:prstGeom prst="rect">
            <a:avLst/>
          </a:prstGeom>
        </p:spPr>
      </p:pic>
    </p:spTree>
    <p:extLst>
      <p:ext uri="{BB962C8B-B14F-4D97-AF65-F5344CB8AC3E}">
        <p14:creationId xmlns:p14="http://schemas.microsoft.com/office/powerpoint/2010/main" val="362965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594360"/>
          </a:xfrm>
        </p:spPr>
        <p:txBody>
          <a:bodyPr/>
          <a:lstStyle/>
          <a:p>
            <a:r>
              <a:rPr kumimoji="1" lang="en-US" altLang="ja-JP" dirty="0" smtClean="0"/>
              <a:t>Intensity has power-law distribution</a:t>
            </a:r>
            <a:endParaRPr kumimoji="1" lang="en-US" altLang="ja-JP" dirty="0"/>
          </a:p>
        </p:txBody>
      </p:sp>
      <p:sp>
        <p:nvSpPr>
          <p:cNvPr id="2" name="Title 1"/>
          <p:cNvSpPr>
            <a:spLocks noGrp="1"/>
          </p:cNvSpPr>
          <p:nvPr>
            <p:ph type="title"/>
          </p:nvPr>
        </p:nvSpPr>
        <p:spPr/>
        <p:txBody>
          <a:bodyPr/>
          <a:lstStyle/>
          <a:p>
            <a:r>
              <a:rPr kumimoji="1" lang="en-US" altLang="ja-JP" dirty="0" smtClean="0"/>
              <a:t>Results – equal fitness case </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7</a:t>
            </a:fld>
            <a:endParaRPr lang="en-US"/>
          </a:p>
        </p:txBody>
      </p:sp>
      <p:pic>
        <p:nvPicPr>
          <p:cNvPr id="31" name="Picture 3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510" y="685800"/>
            <a:ext cx="1155700" cy="457200"/>
          </a:xfrm>
          <a:prstGeom prst="rect">
            <a:avLst/>
          </a:prstGeom>
        </p:spPr>
      </p:pic>
      <p:sp>
        <p:nvSpPr>
          <p:cNvPr id="9" name="Content Placeholder 2"/>
          <p:cNvSpPr txBox="1">
            <a:spLocks/>
          </p:cNvSpPr>
          <p:nvPr/>
        </p:nvSpPr>
        <p:spPr>
          <a:xfrm>
            <a:off x="457200" y="2387601"/>
            <a:ext cx="4084320" cy="3007360"/>
          </a:xfrm>
          <a:prstGeom prst="rect">
            <a:avLst/>
          </a:prstGeom>
        </p:spPr>
        <p:txBody>
          <a:bodyPr vert="horz" lIns="91440" tIns="45720" rIns="91440" bIns="45720" rtlCol="0">
            <a:normAutofit/>
          </a:bodyPr>
          <a:lst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kumimoji="1" lang="en-US" altLang="ja-JP" dirty="0" smtClean="0"/>
              <a:t> </a:t>
            </a:r>
          </a:p>
          <a:p>
            <a:pPr lvl="1"/>
            <a:r>
              <a:rPr kumimoji="1" lang="en-US" altLang="ja-JP" dirty="0" smtClean="0"/>
              <a:t>Initial wealth not affect tail exponent</a:t>
            </a:r>
          </a:p>
          <a:p>
            <a:pPr lvl="1"/>
            <a:r>
              <a:rPr kumimoji="1" lang="en-US" altLang="ja-JP" dirty="0" smtClean="0"/>
              <a:t>Infinite mean</a:t>
            </a:r>
          </a:p>
          <a:p>
            <a:pPr lvl="1"/>
            <a:r>
              <a:rPr kumimoji="1" lang="en-US" altLang="ja-JP" dirty="0"/>
              <a:t>L</a:t>
            </a:r>
            <a:r>
              <a:rPr kumimoji="1" lang="en-US" altLang="ja-JP" dirty="0" smtClean="0"/>
              <a:t>eadership can alternate large # of times</a:t>
            </a:r>
          </a:p>
        </p:txBody>
      </p:sp>
      <p:pic>
        <p:nvPicPr>
          <p:cNvPr id="5" name="Picture 4" descr="NTies-r1-c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980" y="3118121"/>
            <a:ext cx="3672840" cy="2884824"/>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910" y="2495821"/>
            <a:ext cx="3898900" cy="317500"/>
          </a:xfrm>
          <a:prstGeom prst="rect">
            <a:avLst/>
          </a:prstGeom>
        </p:spPr>
      </p:pic>
    </p:spTree>
    <p:extLst>
      <p:ext uri="{BB962C8B-B14F-4D97-AF65-F5344CB8AC3E}">
        <p14:creationId xmlns:p14="http://schemas.microsoft.com/office/powerpoint/2010/main" val="419528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153159"/>
          </a:xfrm>
        </p:spPr>
        <p:txBody>
          <a:bodyPr/>
          <a:lstStyle/>
          <a:p>
            <a:r>
              <a:rPr kumimoji="1" lang="en-US" altLang="ja-JP" dirty="0" smtClean="0"/>
              <a:t>Intensity has exponential tail</a:t>
            </a:r>
          </a:p>
          <a:p>
            <a:r>
              <a:rPr kumimoji="1" lang="en-US" altLang="ja-JP" dirty="0" smtClean="0"/>
              <a:t>Duration remains power law</a:t>
            </a:r>
            <a:endParaRPr kumimoji="1" lang="en-US" altLang="ja-JP" dirty="0"/>
          </a:p>
        </p:txBody>
      </p:sp>
      <p:sp>
        <p:nvSpPr>
          <p:cNvPr id="2" name="Title 1"/>
          <p:cNvSpPr>
            <a:spLocks noGrp="1"/>
          </p:cNvSpPr>
          <p:nvPr>
            <p:ph type="title"/>
          </p:nvPr>
        </p:nvSpPr>
        <p:spPr/>
        <p:txBody>
          <a:bodyPr/>
          <a:lstStyle/>
          <a:p>
            <a:r>
              <a:rPr kumimoji="1" lang="en-US" altLang="ja-JP" dirty="0" smtClean="0"/>
              <a:t>Results – diff. fitness case </a:t>
            </a:r>
            <a:endParaRPr kumimoji="1" lang="ja-JP" altLang="en-US" dirty="0"/>
          </a:p>
        </p:txBody>
      </p:sp>
      <p:sp>
        <p:nvSpPr>
          <p:cNvPr id="4" name="Slide Number Placeholder 3"/>
          <p:cNvSpPr>
            <a:spLocks noGrp="1"/>
          </p:cNvSpPr>
          <p:nvPr>
            <p:ph type="sldNum" sz="quarter" idx="12"/>
          </p:nvPr>
        </p:nvSpPr>
        <p:spPr/>
        <p:txBody>
          <a:bodyPr/>
          <a:lstStyle/>
          <a:p>
            <a:fld id="{86781423-5408-9C41-8306-B1A5DAD2109C}" type="slidenum">
              <a:rPr lang="en-US" smtClean="0"/>
              <a:t>8</a:t>
            </a:fld>
            <a:endParaRPr lang="en-US"/>
          </a:p>
        </p:txBody>
      </p:sp>
      <p:sp>
        <p:nvSpPr>
          <p:cNvPr id="9" name="Content Placeholder 2"/>
          <p:cNvSpPr txBox="1">
            <a:spLocks/>
          </p:cNvSpPr>
          <p:nvPr/>
        </p:nvSpPr>
        <p:spPr>
          <a:xfrm>
            <a:off x="457200" y="2995585"/>
            <a:ext cx="4500880" cy="3007360"/>
          </a:xfrm>
          <a:prstGeom prst="rect">
            <a:avLst/>
          </a:prstGeom>
        </p:spPr>
        <p:txBody>
          <a:bodyPr vert="horz" lIns="91440" tIns="45720" rIns="91440" bIns="45720" rtlCol="0">
            <a:normAutofit/>
          </a:bodyPr>
          <a:lstStyle>
            <a:lvl1pPr marL="457200" indent="-457200" algn="l" defTabSz="457200" rtl="0" eaLnBrk="1" latinLnBrk="0" hangingPunct="1">
              <a:lnSpc>
                <a:spcPct val="100000"/>
              </a:lnSpc>
              <a:spcBef>
                <a:spcPts val="1000"/>
              </a:spcBef>
              <a:spcAft>
                <a:spcPts val="0"/>
              </a:spcAft>
              <a:buClr>
                <a:srgbClr val="0000FF"/>
              </a:buClr>
              <a:buFont typeface="Wingdings" charset="2"/>
              <a:buChar char="q"/>
              <a:defRPr sz="2800" kern="1200" baseline="0">
                <a:solidFill>
                  <a:schemeClr val="tx1"/>
                </a:solidFill>
                <a:latin typeface="+mn-lt"/>
                <a:ea typeface="+mn-ea"/>
                <a:cs typeface="+mn-cs"/>
              </a:defRPr>
            </a:lvl1pPr>
            <a:lvl2pPr marL="742950" indent="-285750" algn="l" defTabSz="457200" rtl="0" eaLnBrk="1" latinLnBrk="0" hangingPunct="1">
              <a:spcBef>
                <a:spcPts val="500"/>
              </a:spcBef>
              <a:buClr>
                <a:srgbClr val="0000FF"/>
              </a:buClr>
              <a:buSzPct val="60000"/>
              <a:buFont typeface="Arial"/>
              <a:buChar char="❍"/>
              <a:defRPr sz="2400" kern="1200">
                <a:solidFill>
                  <a:srgbClr val="0000FF"/>
                </a:solidFill>
                <a:latin typeface="+mn-lt"/>
                <a:ea typeface="+mn-ea"/>
                <a:cs typeface="+mn-cs"/>
              </a:defRPr>
            </a:lvl2pPr>
            <a:lvl3pPr marL="100584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kumimoji="1" lang="en-US" altLang="ja-JP" dirty="0" smtClean="0"/>
              <a:t> </a:t>
            </a:r>
          </a:p>
          <a:p>
            <a:pPr lvl="1"/>
            <a:r>
              <a:rPr kumimoji="1" lang="en-US" altLang="ja-JP" dirty="0" smtClean="0"/>
              <a:t>Discontinuity in tail exp.            from              to </a:t>
            </a:r>
          </a:p>
          <a:p>
            <a:pPr lvl="1"/>
            <a:r>
              <a:rPr kumimoji="1" lang="en-US" altLang="ja-JP" dirty="0" smtClean="0"/>
              <a:t>When      slightly &gt; 1, tail heavier than             case</a:t>
            </a:r>
          </a:p>
          <a:p>
            <a:pPr lvl="1"/>
            <a:r>
              <a:rPr kumimoji="1" lang="en-US" altLang="ja-JP" dirty="0" smtClean="0"/>
              <a:t>When                               , </a:t>
            </a:r>
            <a:r>
              <a:rPr kumimoji="1" lang="en-US" altLang="ja-JP" dirty="0"/>
              <a:t>tail </a:t>
            </a:r>
            <a:r>
              <a:rPr kumimoji="1" lang="en-US" altLang="ja-JP" dirty="0" smtClean="0"/>
              <a:t>similar to             case</a:t>
            </a:r>
            <a:endParaRPr kumimoji="1" lang="en-US" altLang="ja-JP" dirty="0"/>
          </a:p>
          <a:p>
            <a:pPr lvl="1"/>
            <a:endParaRPr kumimoji="1" lang="en-US" altLang="ja-JP" dirty="0" smtClean="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710" y="716598"/>
            <a:ext cx="1155700" cy="457200"/>
          </a:xfrm>
          <a:prstGeom prst="rect">
            <a:avLst/>
          </a:prstGeom>
        </p:spPr>
      </p:pic>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20" y="3937000"/>
            <a:ext cx="660400" cy="2540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280" y="3937000"/>
            <a:ext cx="660400" cy="254000"/>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9320" y="4389120"/>
            <a:ext cx="152400" cy="203200"/>
          </a:xfrm>
          <a:prstGeom prst="rect">
            <a:avLst/>
          </a:prstGeom>
        </p:spPr>
      </p:pic>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0" y="4749800"/>
            <a:ext cx="660400" cy="25400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690" y="3092450"/>
            <a:ext cx="3416300" cy="342900"/>
          </a:xfrm>
          <a:prstGeom prst="rect">
            <a:avLst/>
          </a:prstGeom>
        </p:spPr>
      </p:pic>
      <p:pic>
        <p:nvPicPr>
          <p:cNvPr id="5" name="Picture 4" descr="last-ccdf-x1-y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8080" y="2911119"/>
            <a:ext cx="3860801" cy="3147706"/>
          </a:xfrm>
          <a:prstGeom prst="rect">
            <a:avLst/>
          </a:prstGeom>
        </p:spPr>
      </p:pic>
      <p:pic>
        <p:nvPicPr>
          <p:cNvPr id="8" name="Picture 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9320" y="5147310"/>
            <a:ext cx="1981200" cy="292100"/>
          </a:xfrm>
          <a:prstGeom prst="rect">
            <a:avLst/>
          </a:prstGeom>
        </p:spPr>
      </p:pic>
      <p:pic>
        <p:nvPicPr>
          <p:cNvPr id="18" name="Picture 1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5537200"/>
            <a:ext cx="660400" cy="254000"/>
          </a:xfrm>
          <a:prstGeom prst="rect">
            <a:avLst/>
          </a:prstGeom>
        </p:spPr>
      </p:pic>
    </p:spTree>
    <p:extLst>
      <p:ext uri="{BB962C8B-B14F-4D97-AF65-F5344CB8AC3E}">
        <p14:creationId xmlns:p14="http://schemas.microsoft.com/office/powerpoint/2010/main" val="40285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6299</TotalTime>
  <Words>628</Words>
  <Application>Microsoft Office PowerPoint</Application>
  <PresentationFormat>On-screen Show (4:3)</PresentationFormat>
  <Paragraphs>113</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Wingdings</vt:lpstr>
      <vt:lpstr>Office Theme</vt:lpstr>
      <vt:lpstr>Competition under Cumulative Advantage</vt:lpstr>
      <vt:lpstr>Competition w/ cumulative advantage</vt:lpstr>
      <vt:lpstr>Questions</vt:lpstr>
      <vt:lpstr>Model</vt:lpstr>
      <vt:lpstr>Results – equal fitness case </vt:lpstr>
      <vt:lpstr>Results – equal fitness case </vt:lpstr>
      <vt:lpstr>Results – equal fitness case </vt:lpstr>
      <vt:lpstr>Results – equal fitness case </vt:lpstr>
      <vt:lpstr>Results – diff. fitness case </vt:lpstr>
      <vt:lpstr>Discontinuity demystified,</vt:lpstr>
      <vt:lpstr>Other results</vt:lpstr>
      <vt:lpstr>Ongoing work</vt:lpstr>
    </vt:vector>
  </TitlesOfParts>
  <Company>UMass - Amherst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CSCF CSCF</dc:creator>
  <cp:lastModifiedBy>Patrick Gillespie</cp:lastModifiedBy>
  <cp:revision>1023</cp:revision>
  <cp:lastPrinted>2013-04-11T15:30:23Z</cp:lastPrinted>
  <dcterms:created xsi:type="dcterms:W3CDTF">2013-04-01T18:28:01Z</dcterms:created>
  <dcterms:modified xsi:type="dcterms:W3CDTF">2019-08-19T13:45:53Z</dcterms:modified>
</cp:coreProperties>
</file>