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5" r:id="rId3"/>
  </p:sldMasterIdLst>
  <p:notesMasterIdLst>
    <p:notesMasterId r:id="rId59"/>
  </p:notesMasterIdLst>
  <p:handoutMasterIdLst>
    <p:handoutMasterId r:id="rId60"/>
  </p:handoutMasterIdLst>
  <p:sldIdLst>
    <p:sldId id="426" r:id="rId4"/>
    <p:sldId id="376" r:id="rId5"/>
    <p:sldId id="556" r:id="rId6"/>
    <p:sldId id="557" r:id="rId7"/>
    <p:sldId id="578" r:id="rId8"/>
    <p:sldId id="579" r:id="rId9"/>
    <p:sldId id="565" r:id="rId10"/>
    <p:sldId id="457" r:id="rId11"/>
    <p:sldId id="514" r:id="rId12"/>
    <p:sldId id="569" r:id="rId13"/>
    <p:sldId id="570" r:id="rId14"/>
    <p:sldId id="533" r:id="rId15"/>
    <p:sldId id="526" r:id="rId16"/>
    <p:sldId id="573" r:id="rId17"/>
    <p:sldId id="463" r:id="rId18"/>
    <p:sldId id="576" r:id="rId19"/>
    <p:sldId id="566" r:id="rId20"/>
    <p:sldId id="567" r:id="rId21"/>
    <p:sldId id="568" r:id="rId22"/>
    <p:sldId id="577" r:id="rId23"/>
    <p:sldId id="592" r:id="rId24"/>
    <p:sldId id="520" r:id="rId25"/>
    <p:sldId id="469" r:id="rId26"/>
    <p:sldId id="545" r:id="rId27"/>
    <p:sldId id="502" r:id="rId28"/>
    <p:sldId id="554" r:id="rId29"/>
    <p:sldId id="448" r:id="rId30"/>
    <p:sldId id="467" r:id="rId31"/>
    <p:sldId id="450" r:id="rId32"/>
    <p:sldId id="449" r:id="rId33"/>
    <p:sldId id="470" r:id="rId34"/>
    <p:sldId id="544" r:id="rId35"/>
    <p:sldId id="542" r:id="rId36"/>
    <p:sldId id="504" r:id="rId37"/>
    <p:sldId id="503" r:id="rId38"/>
    <p:sldId id="575" r:id="rId39"/>
    <p:sldId id="574" r:id="rId40"/>
    <p:sldId id="494" r:id="rId41"/>
    <p:sldId id="531" r:id="rId42"/>
    <p:sldId id="528" r:id="rId43"/>
    <p:sldId id="506" r:id="rId44"/>
    <p:sldId id="436" r:id="rId45"/>
    <p:sldId id="507" r:id="rId46"/>
    <p:sldId id="580" r:id="rId47"/>
    <p:sldId id="582" r:id="rId48"/>
    <p:sldId id="583" r:id="rId49"/>
    <p:sldId id="584" r:id="rId50"/>
    <p:sldId id="585" r:id="rId51"/>
    <p:sldId id="586" r:id="rId52"/>
    <p:sldId id="587" r:id="rId53"/>
    <p:sldId id="588" r:id="rId54"/>
    <p:sldId id="589" r:id="rId55"/>
    <p:sldId id="590" r:id="rId56"/>
    <p:sldId id="591" r:id="rId57"/>
    <p:sldId id="581"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Times New Roman" pitchFamily="18" charset="0"/>
        <a:ea typeface="MS PGothic" pitchFamily="34" charset="-128"/>
        <a:cs typeface="+mn-cs"/>
      </a:defRPr>
    </a:lvl5pPr>
    <a:lvl6pPr marL="2286000" algn="l" defTabSz="914400" rtl="0" eaLnBrk="1" latinLnBrk="0" hangingPunct="1">
      <a:defRPr kern="1200">
        <a:solidFill>
          <a:schemeClr val="tx1"/>
        </a:solidFill>
        <a:latin typeface="Times New Roman" pitchFamily="18" charset="0"/>
        <a:ea typeface="MS PGothic" pitchFamily="34" charset="-128"/>
        <a:cs typeface="+mn-cs"/>
      </a:defRPr>
    </a:lvl6pPr>
    <a:lvl7pPr marL="2743200" algn="l" defTabSz="914400" rtl="0" eaLnBrk="1" latinLnBrk="0" hangingPunct="1">
      <a:defRPr kern="1200">
        <a:solidFill>
          <a:schemeClr val="tx1"/>
        </a:solidFill>
        <a:latin typeface="Times New Roman" pitchFamily="18" charset="0"/>
        <a:ea typeface="MS PGothic" pitchFamily="34" charset="-128"/>
        <a:cs typeface="+mn-cs"/>
      </a:defRPr>
    </a:lvl7pPr>
    <a:lvl8pPr marL="3200400" algn="l" defTabSz="914400" rtl="0" eaLnBrk="1" latinLnBrk="0" hangingPunct="1">
      <a:defRPr kern="1200">
        <a:solidFill>
          <a:schemeClr val="tx1"/>
        </a:solidFill>
        <a:latin typeface="Times New Roman" pitchFamily="18" charset="0"/>
        <a:ea typeface="MS PGothic" pitchFamily="34" charset="-128"/>
        <a:cs typeface="+mn-cs"/>
      </a:defRPr>
    </a:lvl8pPr>
    <a:lvl9pPr marL="3657600" algn="l" defTabSz="914400" rtl="0" eaLnBrk="1" latinLnBrk="0" hangingPunct="1">
      <a:defRPr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29D0E6"/>
    <a:srgbClr val="47C2E3"/>
    <a:srgbClr val="29DBE1"/>
    <a:srgbClr val="9DD6ED"/>
    <a:srgbClr val="EAEECE"/>
    <a:srgbClr val="0035CC"/>
    <a:srgbClr val="295FFF"/>
    <a:srgbClr val="99FF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62" autoAdjust="0"/>
  </p:normalViewPr>
  <p:slideViewPr>
    <p:cSldViewPr>
      <p:cViewPr varScale="1">
        <p:scale>
          <a:sx n="85" d="100"/>
          <a:sy n="85" d="100"/>
        </p:scale>
        <p:origin x="1074" y="7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3064"/>
    </p:cViewPr>
  </p:sorter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ea typeface="宋体" pitchFamily="2" charset="-122"/>
              </a:defRPr>
            </a:lvl1pPr>
          </a:lstStyle>
          <a:p>
            <a:pPr>
              <a:defRPr/>
            </a:pPr>
            <a:endParaRPr lang="zh-CN"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ea typeface="宋体" pitchFamily="2" charset="-122"/>
              </a:defRPr>
            </a:lvl1pPr>
          </a:lstStyle>
          <a:p>
            <a:pPr>
              <a:defRPr/>
            </a:pPr>
            <a:fld id="{7E2D9A0C-A5BA-4058-B81E-B40A02AB33E4}" type="datetimeFigureOut">
              <a:rPr lang="zh-CN" altLang="en-US"/>
              <a:pPr>
                <a:defRPr/>
              </a:pPr>
              <a:t>2019/8/19</a:t>
            </a:fld>
            <a:endParaRPr lang="zh-CN"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ea typeface="宋体" pitchFamily="2" charset="-122"/>
              </a:defRPr>
            </a:lvl1pPr>
          </a:lstStyle>
          <a:p>
            <a:pPr>
              <a:defRPr/>
            </a:pPr>
            <a:endParaRPr lang="zh-CN"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ea typeface="宋体" pitchFamily="2" charset="-122"/>
              </a:defRPr>
            </a:lvl1pPr>
          </a:lstStyle>
          <a:p>
            <a:pPr>
              <a:defRPr/>
            </a:pPr>
            <a:fld id="{4896D023-DC30-44C1-B1EB-4EE314C72B86}" type="slidenum">
              <a:rPr lang="zh-CN" altLang="en-US"/>
              <a:pPr>
                <a:defRPr/>
              </a:pPr>
              <a:t>‹#›</a:t>
            </a:fld>
            <a:endParaRPr lang="zh-CN" altLang="en-US"/>
          </a:p>
        </p:txBody>
      </p:sp>
    </p:spTree>
    <p:extLst>
      <p:ext uri="{BB962C8B-B14F-4D97-AF65-F5344CB8AC3E}">
        <p14:creationId xmlns:p14="http://schemas.microsoft.com/office/powerpoint/2010/main" val="1859021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ea typeface="宋体" pitchFamily="2" charset="-122"/>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ea typeface="宋体" pitchFamily="2" charset="-122"/>
              </a:defRPr>
            </a:lvl1pPr>
          </a:lstStyle>
          <a:p>
            <a:pPr>
              <a:defRPr/>
            </a:pPr>
            <a:fld id="{427E6E8C-77B2-4662-AA87-9248715F0D79}" type="datetimeFigureOut">
              <a:rPr lang="en-US" altLang="zh-CN"/>
              <a:pPr>
                <a:defRPr/>
              </a:pPr>
              <a:t>8/19/2019</a:t>
            </a:fld>
            <a:endParaRPr lang="en-US" altLang="zh-C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zh-CN" altLang="zh-C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ea typeface="宋体" pitchFamily="2" charset="-122"/>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ea typeface="宋体" pitchFamily="2" charset="-122"/>
              </a:defRPr>
            </a:lvl1pPr>
          </a:lstStyle>
          <a:p>
            <a:pPr>
              <a:defRPr/>
            </a:pPr>
            <a:fld id="{1B849077-84D9-4032-9C35-114DBBF04881}" type="slidenum">
              <a:rPr lang="en-US" altLang="zh-CN"/>
              <a:pPr>
                <a:defRPr/>
              </a:pPr>
              <a:t>‹#›</a:t>
            </a:fld>
            <a:endParaRPr lang="en-US" altLang="zh-CN"/>
          </a:p>
        </p:txBody>
      </p:sp>
    </p:spTree>
    <p:extLst>
      <p:ext uri="{BB962C8B-B14F-4D97-AF65-F5344CB8AC3E}">
        <p14:creationId xmlns:p14="http://schemas.microsoft.com/office/powerpoint/2010/main" val="17554989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D1B4F9A7-2CB6-4A50-A74D-BD5935C91249}" type="slidenum">
              <a:rPr lang="en-US" altLang="zh-CN">
                <a:latin typeface="Calibri" pitchFamily="34" charset="0"/>
                <a:ea typeface="宋体" pitchFamily="2" charset="-122"/>
              </a:rPr>
              <a:pPr eaLnBrk="1" hangingPunct="1"/>
              <a:t>1</a:t>
            </a:fld>
            <a:endParaRPr lang="en-US" altLang="zh-CN">
              <a:latin typeface="Calibri" pitchFamily="34" charset="0"/>
              <a:ea typeface="宋体" pitchFamily="2" charset="-122"/>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dirty="0" smtClean="0">
              <a:latin typeface="Arial"/>
              <a:ea typeface="宋体" pitchFamily="2" charset="-122"/>
              <a:cs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fact, there are lots of papers in the literature in which data is analyzed and shown to approximate some form of Levy mobility </a:t>
            </a:r>
            <a:endParaRPr lang="en-US" dirty="0" smtClean="0"/>
          </a:p>
          <a:p>
            <a:endParaRPr lang="en-US" dirty="0" smtClean="0"/>
          </a:p>
          <a:p>
            <a:endParaRPr lang="en-US" dirty="0" smtClean="0"/>
          </a:p>
          <a:p>
            <a:r>
              <a:rPr lang="en-US" dirty="0" smtClean="0"/>
              <a:t>Info on the</a:t>
            </a:r>
            <a:r>
              <a:rPr lang="en-US" baseline="0" dirty="0" smtClean="0"/>
              <a:t> d</a:t>
            </a:r>
            <a:r>
              <a:rPr lang="en-US" dirty="0" smtClean="0"/>
              <a:t>atasets of [1]</a:t>
            </a:r>
            <a:r>
              <a:rPr lang="en-US" baseline="0" dirty="0" smtClean="0"/>
              <a:t> - On the Levy-walk nature of human mobility</a:t>
            </a:r>
          </a:p>
          <a:p>
            <a:endParaRPr lang="en-US" baseline="0" dirty="0" smtClean="0"/>
          </a:p>
          <a:p>
            <a:r>
              <a:rPr lang="en-US" sz="2200" dirty="0" smtClean="0">
                <a:solidFill>
                  <a:schemeClr val="tx2"/>
                </a:solidFill>
              </a:rPr>
              <a:t>Data set </a:t>
            </a:r>
          </a:p>
          <a:p>
            <a:pPr lvl="1"/>
            <a:r>
              <a:rPr lang="en-US" sz="1800" dirty="0" smtClean="0"/>
              <a:t>226 daily GPS traces from 101 participants in five different outdoor sites (</a:t>
            </a:r>
            <a:r>
              <a:rPr lang="en-US" sz="1600" dirty="0" smtClean="0"/>
              <a:t>NCSU, KAIST, New York City, Disney World, and one state fair in Raleigh, NC</a:t>
            </a:r>
            <a:r>
              <a:rPr lang="en-US" sz="1800" dirty="0" smtClean="0"/>
              <a:t>)</a:t>
            </a:r>
          </a:p>
          <a:p>
            <a:pPr lvl="1"/>
            <a:r>
              <a:rPr lang="en-US" sz="1800" dirty="0" smtClean="0"/>
              <a:t>GPS records at every 10s with accuracy of 3 m</a:t>
            </a:r>
          </a:p>
          <a:p>
            <a:r>
              <a:rPr lang="en-US" sz="2200" dirty="0" smtClean="0">
                <a:solidFill>
                  <a:schemeClr val="tx2"/>
                </a:solidFill>
              </a:rPr>
              <a:t>Analysis (key observations)</a:t>
            </a:r>
          </a:p>
          <a:p>
            <a:pPr lvl="1"/>
            <a:r>
              <a:rPr lang="en-US" sz="1800" dirty="0" smtClean="0">
                <a:solidFill>
                  <a:srgbClr val="FF0000"/>
                </a:solidFill>
              </a:rPr>
              <a:t>Similar statistical features to Levy walks moving within a confined area: </a:t>
            </a:r>
          </a:p>
          <a:p>
            <a:pPr marL="800100" lvl="1" indent="-342900">
              <a:buAutoNum type="arabicParenBoth"/>
            </a:pPr>
            <a:r>
              <a:rPr lang="en-US" sz="1800" dirty="0" smtClean="0"/>
              <a:t>Flight and pause-time distributions: heavy-tailed (</a:t>
            </a:r>
            <a:r>
              <a:rPr lang="en-US" sz="1600" dirty="0" err="1" smtClean="0"/>
              <a:t>Weibull</a:t>
            </a:r>
            <a:r>
              <a:rPr lang="en-US" sz="1600" dirty="0" smtClean="0"/>
              <a:t>, lognormal, Pareto, and truncated Pareto</a:t>
            </a:r>
            <a:r>
              <a:rPr lang="en-US" sz="1800" dirty="0" smtClean="0"/>
              <a:t>)</a:t>
            </a:r>
          </a:p>
          <a:p>
            <a:pPr marL="800100" lvl="1" indent="-342900">
              <a:buFont typeface="Arial" pitchFamily="34" charset="0"/>
              <a:buAutoNum type="arabicParenBoth"/>
            </a:pPr>
            <a:r>
              <a:rPr lang="en-US" sz="1800" dirty="0" smtClean="0"/>
              <a:t>MSD: supper-diffusion (up to 30 min to an hour) followed by sub-diffusion (</a:t>
            </a:r>
            <a:r>
              <a:rPr lang="en-US" sz="1600" dirty="0" smtClean="0"/>
              <a:t>Why transit? confined area &amp; tendency to return home</a:t>
            </a:r>
            <a:r>
              <a:rPr lang="en-US" sz="1800" dirty="0" smtClean="0"/>
              <a:t>)</a:t>
            </a:r>
            <a:endParaRPr lang="en-US" baseline="0" dirty="0" smtClean="0"/>
          </a:p>
          <a:p>
            <a:endParaRPr lang="en-US" baseline="0" dirty="0" smtClean="0"/>
          </a:p>
          <a:p>
            <a:endParaRPr lang="en-US" baseline="0" dirty="0" smtClean="0"/>
          </a:p>
          <a:p>
            <a:r>
              <a:rPr lang="en-US" baseline="0" dirty="0" smtClean="0"/>
              <a:t>5 datasets based on GPS – 2 campuses, 1 urban area, 2 amusement parks</a:t>
            </a:r>
          </a:p>
          <a:p>
            <a:r>
              <a:rPr lang="en-US" baseline="0" dirty="0" smtClean="0"/>
              <a:t>(D1) North Carolina State University Campus </a:t>
            </a:r>
          </a:p>
          <a:p>
            <a:r>
              <a:rPr lang="en-US" baseline="0" dirty="0" smtClean="0"/>
              <a:t>(D2) KAIST Campus </a:t>
            </a:r>
          </a:p>
          <a:p>
            <a:r>
              <a:rPr lang="en-US" baseline="0" dirty="0" smtClean="0"/>
              <a:t>(D3) Manhattan, NYC</a:t>
            </a:r>
          </a:p>
          <a:p>
            <a:r>
              <a:rPr lang="en-US" baseline="0" dirty="0" smtClean="0"/>
              <a:t>(D4) Disney World Orlando FL </a:t>
            </a:r>
          </a:p>
          <a:p>
            <a:r>
              <a:rPr lang="en-US" baseline="0" dirty="0" smtClean="0"/>
              <a:t>(D5) State Fair, Raleigh NC</a:t>
            </a:r>
            <a:endParaRPr lang="en-US" dirty="0"/>
          </a:p>
        </p:txBody>
      </p:sp>
      <p:sp>
        <p:nvSpPr>
          <p:cNvPr id="4" name="Slide Number Placeholder 3"/>
          <p:cNvSpPr>
            <a:spLocks noGrp="1"/>
          </p:cNvSpPr>
          <p:nvPr>
            <p:ph type="sldNum" sz="quarter" idx="10"/>
          </p:nvPr>
        </p:nvSpPr>
        <p:spPr/>
        <p:txBody>
          <a:bodyPr/>
          <a:lstStyle/>
          <a:p>
            <a:fld id="{5178FE60-80BF-404A-AB0B-3305A086C211}" type="slidenum">
              <a:rPr lang="en-US" smtClean="0"/>
              <a:pPr/>
              <a:t>10</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78FE60-80BF-404A-AB0B-3305A086C211}" type="slidenum">
              <a:rPr lang="en-US" smtClean="0"/>
              <a:pPr/>
              <a:t>11</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12</a:t>
            </a:fld>
            <a:endParaRPr lang="en-US" altLang="zh-CN">
              <a:latin typeface="Calibri" pitchFamily="34" charset="0"/>
              <a:ea typeface="宋体"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We describe</a:t>
            </a:r>
            <a:r>
              <a:rPr lang="en-US" altLang="zh-CN" baseline="0" dirty="0" smtClean="0">
                <a:ea typeface="宋体" pitchFamily="2" charset="-122"/>
              </a:rPr>
              <a:t> both these models in our next few slides</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13</a:t>
            </a:fld>
            <a:endParaRPr lang="en-US" altLang="zh-CN">
              <a:latin typeface="Calibri" pitchFamily="34" charset="0"/>
              <a:ea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err="1" smtClean="0">
                <a:ea typeface="宋体" pitchFamily="2" charset="-122"/>
              </a:rPr>
              <a:t>S_k</a:t>
            </a:r>
            <a:r>
              <a:rPr lang="en-US" altLang="zh-CN" dirty="0" smtClean="0">
                <a:ea typeface="宋体" pitchFamily="2" charset="-122"/>
              </a:rPr>
              <a:t> the jump length at time k is </a:t>
            </a:r>
            <a:r>
              <a:rPr lang="en-US" altLang="zh-CN" dirty="0" err="1" smtClean="0">
                <a:ea typeface="宋体" pitchFamily="2" charset="-122"/>
              </a:rPr>
              <a:t>iid</a:t>
            </a:r>
            <a:r>
              <a:rPr lang="en-US" altLang="zh-CN" dirty="0" smtClean="0">
                <a:ea typeface="宋体" pitchFamily="2" charset="-122"/>
              </a:rPr>
              <a:t> across k</a:t>
            </a: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14</a:t>
            </a:fld>
            <a:endParaRPr lang="en-US" altLang="zh-CN">
              <a:latin typeface="Calibri" pitchFamily="34" charset="0"/>
              <a:ea typeface="宋体"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15</a:t>
            </a:fld>
            <a:endParaRPr lang="en-US" altLang="zh-CN">
              <a:latin typeface="Calibri" pitchFamily="34" charset="0"/>
              <a:ea typeface="宋体"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Recall that for the Levy flight, the position</a:t>
            </a:r>
            <a:r>
              <a:rPr lang="en-US" altLang="zh-CN" baseline="0" dirty="0" smtClean="0">
                <a:ea typeface="宋体" pitchFamily="2" charset="-122"/>
              </a:rPr>
              <a:t> of the motion after the k-</a:t>
            </a:r>
            <a:r>
              <a:rPr lang="en-US" altLang="zh-CN" baseline="0" dirty="0" err="1" smtClean="0">
                <a:ea typeface="宋体" pitchFamily="2" charset="-122"/>
              </a:rPr>
              <a:t>th</a:t>
            </a:r>
            <a:r>
              <a:rPr lang="en-US" altLang="zh-CN" baseline="0" dirty="0" smtClean="0">
                <a:ea typeface="宋体" pitchFamily="2" charset="-122"/>
              </a:rPr>
              <a:t> jump</a:t>
            </a:r>
            <a:r>
              <a:rPr lang="en-US" altLang="zh-CN" dirty="0" smtClean="0">
                <a:ea typeface="宋体" pitchFamily="2" charset="-122"/>
              </a:rPr>
              <a:t> </a:t>
            </a:r>
            <a:r>
              <a:rPr lang="en-US" altLang="zh-CN" dirty="0" err="1" smtClean="0">
                <a:ea typeface="宋体" pitchFamily="2" charset="-122"/>
              </a:rPr>
              <a:t>Z_k</a:t>
            </a:r>
            <a:r>
              <a:rPr lang="en-US" altLang="zh-CN" baseline="0" dirty="0" smtClean="0">
                <a:ea typeface="宋体" pitchFamily="2" charset="-122"/>
              </a:rPr>
              <a:t> can be written by this equation</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16</a:t>
            </a:fld>
            <a:endParaRPr lang="en-US" altLang="zh-CN">
              <a:latin typeface="Calibri" pitchFamily="34" charset="0"/>
              <a:ea typeface="宋体"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a:cs typeface="Arial"/>
              </a:rPr>
              <a:t>Now I will talk about the metrics of our interest. </a:t>
            </a:r>
          </a:p>
          <a:p>
            <a:r>
              <a:rPr lang="en-US" dirty="0" smtClean="0">
                <a:latin typeface="Arial"/>
                <a:cs typeface="Arial"/>
              </a:rPr>
              <a:t>The first one is the first exit time of a node. </a:t>
            </a:r>
          </a:p>
          <a:p>
            <a:r>
              <a:rPr lang="en-US" dirty="0" smtClean="0">
                <a:latin typeface="Arial"/>
                <a:cs typeface="Arial"/>
              </a:rPr>
              <a:t>The concept is as follows. Let’s say there is a node moving around, and let’s plot the distance from the initial position over time. </a:t>
            </a:r>
          </a:p>
          <a:p>
            <a:r>
              <a:rPr lang="en-US" dirty="0" smtClean="0">
                <a:latin typeface="Arial"/>
                <a:cs typeface="Arial"/>
              </a:rPr>
              <a:t>As this figure shows, the first exit time is the minimum time that takes to escape a circle of a certain radius R. </a:t>
            </a:r>
          </a:p>
        </p:txBody>
      </p:sp>
      <p:sp>
        <p:nvSpPr>
          <p:cNvPr id="4" name="Slide Number Placeholder 3"/>
          <p:cNvSpPr>
            <a:spLocks noGrp="1"/>
          </p:cNvSpPr>
          <p:nvPr>
            <p:ph type="sldNum" sz="quarter" idx="10"/>
          </p:nvPr>
        </p:nvSpPr>
        <p:spPr/>
        <p:txBody>
          <a:bodyPr/>
          <a:lstStyle/>
          <a:p>
            <a:fld id="{5178FE60-80BF-404A-AB0B-3305A086C211}" type="slidenum">
              <a:rPr lang="en-US" smtClean="0"/>
              <a:pPr/>
              <a:t>17</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next metrics of our interest are defined from the movements of two nodes. </a:t>
            </a:r>
          </a:p>
          <a:p>
            <a:r>
              <a:rPr lang="en-US" sz="1400" dirty="0"/>
              <a:t>As two nodes move around, the distance between them changes over time. </a:t>
            </a:r>
          </a:p>
          <a:p>
            <a:r>
              <a:rPr lang="en-US" sz="1400" dirty="0"/>
              <a:t>When the distance is below a certain threshold R at a time t, then we can interpret that two nodes are in contact at that time. </a:t>
            </a:r>
          </a:p>
          <a:p>
            <a:r>
              <a:rPr lang="en-US" sz="1400" dirty="0"/>
              <a:t>Based on this concept, the first meeting time is defined to be the minimum time that takes for two nodes to contact with each other. </a:t>
            </a:r>
          </a:p>
          <a:p>
            <a:r>
              <a:rPr lang="en-US" sz="1400" dirty="0"/>
              <a:t>In addition, the contact time is the duration that two nodes maintain the connection. </a:t>
            </a:r>
          </a:p>
          <a:p>
            <a:r>
              <a:rPr lang="en-US" sz="1400" dirty="0"/>
              <a:t>Finally, the inter-contact time is the time duration after two nodes are disconnected until they get connected.  </a:t>
            </a:r>
          </a:p>
        </p:txBody>
      </p:sp>
      <p:sp>
        <p:nvSpPr>
          <p:cNvPr id="4" name="Slide Number Placeholder 3"/>
          <p:cNvSpPr>
            <a:spLocks noGrp="1"/>
          </p:cNvSpPr>
          <p:nvPr>
            <p:ph type="sldNum" sz="quarter" idx="10"/>
          </p:nvPr>
        </p:nvSpPr>
        <p:spPr/>
        <p:txBody>
          <a:bodyPr/>
          <a:lstStyle/>
          <a:p>
            <a:fld id="{5178FE60-80BF-404A-AB0B-3305A086C211}" type="slidenum">
              <a:rPr lang="en-US" smtClean="0"/>
              <a:pPr/>
              <a:t>18</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178FE60-80BF-404A-AB0B-3305A086C211}" type="slidenum">
              <a:rPr lang="en-US" smtClean="0"/>
              <a:pPr/>
              <a:t>19</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In the first</a:t>
            </a:r>
            <a:r>
              <a:rPr lang="en-US" altLang="zh-CN" baseline="0" dirty="0" smtClean="0">
                <a:ea typeface="宋体" pitchFamily="2" charset="-122"/>
              </a:rPr>
              <a:t> year of this MURI, I have focused on three main research directions</a:t>
            </a:r>
            <a:endParaRPr lang="en-US" altLang="zh-CN" dirty="0" smtClean="0">
              <a:ea typeface="宋体" pitchFamily="2" charset="-122"/>
            </a:endParaRPr>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E972F6CC-E02B-4C20-9EB8-18002912D399}" type="slidenum">
              <a:rPr lang="en-US" altLang="zh-CN">
                <a:latin typeface="Calibri" pitchFamily="34" charset="0"/>
                <a:ea typeface="宋体" pitchFamily="2" charset="-122"/>
              </a:rPr>
              <a:pPr eaLnBrk="1" hangingPunct="1"/>
              <a:t>2</a:t>
            </a:fld>
            <a:endParaRPr lang="en-US" altLang="zh-CN">
              <a:latin typeface="Calibri" pitchFamily="34" charset="0"/>
              <a:ea typeface="宋体"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So,</a:t>
            </a:r>
            <a:r>
              <a:rPr lang="en-US" altLang="zh-CN" baseline="0" dirty="0" smtClean="0">
                <a:ea typeface="宋体" pitchFamily="2" charset="-122"/>
              </a:rPr>
              <a:t> now let’s focus on the first exit time. </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20</a:t>
            </a:fld>
            <a:endParaRPr lang="en-US" altLang="zh-CN">
              <a:latin typeface="Calibri" pitchFamily="34" charset="0"/>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21</a:t>
            </a:fld>
            <a:endParaRPr lang="en-US" altLang="zh-CN">
              <a:latin typeface="Calibri" pitchFamily="34" charset="0"/>
              <a:ea typeface="宋体"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zh-CN" dirty="0" smtClean="0">
                <a:solidFill>
                  <a:srgbClr val="FF0000"/>
                </a:solidFill>
                <a:ea typeface="宋体" pitchFamily="2" charset="-122"/>
              </a:rPr>
              <a:t>For one-dimensional symmetric </a:t>
            </a:r>
            <a:r>
              <a:rPr lang="en-US" altLang="zh-CN" dirty="0" err="1" smtClean="0">
                <a:solidFill>
                  <a:srgbClr val="FF0000"/>
                </a:solidFill>
                <a:ea typeface="宋体" pitchFamily="2" charset="-122"/>
              </a:rPr>
              <a:t>L</a:t>
            </a:r>
            <a:r>
              <a:rPr lang="en-US" altLang="ko-KR" dirty="0" err="1" smtClean="0">
                <a:solidFill>
                  <a:srgbClr val="FF0000"/>
                </a:solidFill>
              </a:rPr>
              <a:t>é</a:t>
            </a:r>
            <a:r>
              <a:rPr lang="en-US" altLang="zh-CN" dirty="0" err="1" smtClean="0">
                <a:solidFill>
                  <a:srgbClr val="FF0000"/>
                </a:solidFill>
                <a:ea typeface="宋体" pitchFamily="2" charset="-122"/>
              </a:rPr>
              <a:t>vy</a:t>
            </a:r>
            <a:r>
              <a:rPr lang="en-US" altLang="zh-CN" dirty="0" smtClean="0">
                <a:solidFill>
                  <a:srgbClr val="FF0000"/>
                </a:solidFill>
                <a:ea typeface="宋体" pitchFamily="2" charset="-122"/>
              </a:rPr>
              <a:t> flights </a:t>
            </a:r>
          </a:p>
          <a:p>
            <a:pPr lvl="1" eaLnBrk="1" hangingPunct="1"/>
            <a:r>
              <a:rPr lang="en-US" altLang="zh-CN" dirty="0" smtClean="0">
                <a:ea typeface="宋体" pitchFamily="2" charset="-122"/>
              </a:rPr>
              <a:t>Taking the </a:t>
            </a:r>
            <a:r>
              <a:rPr lang="en-US" altLang="zh-CN" i="1" u="sng" dirty="0" smtClean="0">
                <a:ea typeface="宋体" pitchFamily="2" charset="-122"/>
              </a:rPr>
              <a:t>diffusion limit of a </a:t>
            </a:r>
            <a:r>
              <a:rPr lang="en-US" altLang="zh-CN" i="1" u="sng" dirty="0" err="1" smtClean="0">
                <a:ea typeface="宋体" pitchFamily="2" charset="-122"/>
              </a:rPr>
              <a:t>L</a:t>
            </a:r>
            <a:r>
              <a:rPr lang="en-US" altLang="ko-KR" i="1" u="sng" dirty="0" err="1" smtClean="0"/>
              <a:t>é</a:t>
            </a:r>
            <a:r>
              <a:rPr lang="en-US" altLang="zh-CN" i="1" u="sng" dirty="0" err="1" smtClean="0">
                <a:ea typeface="宋体" pitchFamily="2" charset="-122"/>
              </a:rPr>
              <a:t>vy</a:t>
            </a:r>
            <a:r>
              <a:rPr lang="en-US" altLang="zh-CN" i="1" u="sng" dirty="0" smtClean="0">
                <a:ea typeface="宋体" pitchFamily="2" charset="-122"/>
              </a:rPr>
              <a:t> flight </a:t>
            </a:r>
            <a:r>
              <a:rPr lang="en-US" altLang="zh-CN" dirty="0" smtClean="0">
                <a:ea typeface="宋体" pitchFamily="2" charset="-122"/>
              </a:rPr>
              <a:t>in such a way that both the Fourier variable for space and the Laplace variable for time approach zero results in a </a:t>
            </a:r>
            <a:r>
              <a:rPr lang="en-US" altLang="zh-CN" i="1" u="sng" dirty="0" smtClean="0">
                <a:ea typeface="宋体" pitchFamily="2" charset="-122"/>
              </a:rPr>
              <a:t>fractional diffusion equation</a:t>
            </a:r>
            <a:r>
              <a:rPr lang="en-US" altLang="zh-CN" dirty="0" smtClean="0">
                <a:ea typeface="宋体" pitchFamily="2" charset="-122"/>
              </a:rPr>
              <a:t>. </a:t>
            </a:r>
          </a:p>
          <a:p>
            <a:pPr lvl="1" eaLnBrk="1" hangingPunct="1"/>
            <a:r>
              <a:rPr lang="en-US" altLang="zh-CN" dirty="0" smtClean="0">
                <a:ea typeface="宋体" pitchFamily="2" charset="-122"/>
              </a:rPr>
              <a:t>By </a:t>
            </a:r>
            <a:r>
              <a:rPr lang="en-US" altLang="zh-CN" i="1" u="sng" dirty="0" smtClean="0">
                <a:ea typeface="宋体" pitchFamily="2" charset="-122"/>
              </a:rPr>
              <a:t>solving a fractional diffusion equation</a:t>
            </a:r>
            <a:r>
              <a:rPr lang="en-US" altLang="zh-CN" dirty="0" smtClean="0">
                <a:ea typeface="宋体" pitchFamily="2" charset="-122"/>
              </a:rPr>
              <a:t>, the distribution and the moments of the first exit time are derived in [4, 5] . </a:t>
            </a:r>
          </a:p>
          <a:p>
            <a:pPr eaLnBrk="1" hangingPunct="1"/>
            <a:r>
              <a:rPr lang="en-US" altLang="zh-CN" dirty="0" smtClean="0">
                <a:solidFill>
                  <a:srgbClr val="FF0000"/>
                </a:solidFill>
                <a:ea typeface="宋体" pitchFamily="2" charset="-122"/>
              </a:rPr>
              <a:t>For two-dimensional isotropic </a:t>
            </a:r>
            <a:r>
              <a:rPr lang="en-US" altLang="zh-CN" dirty="0" err="1" smtClean="0">
                <a:solidFill>
                  <a:srgbClr val="FF0000"/>
                </a:solidFill>
                <a:ea typeface="宋体" pitchFamily="2" charset="-122"/>
              </a:rPr>
              <a:t>L</a:t>
            </a:r>
            <a:r>
              <a:rPr lang="en-US" altLang="ko-KR" dirty="0" err="1" smtClean="0">
                <a:solidFill>
                  <a:srgbClr val="FF0000"/>
                </a:solidFill>
              </a:rPr>
              <a:t>é</a:t>
            </a:r>
            <a:r>
              <a:rPr lang="en-US" altLang="zh-CN" dirty="0" err="1" smtClean="0">
                <a:solidFill>
                  <a:srgbClr val="FF0000"/>
                </a:solidFill>
                <a:ea typeface="宋体" pitchFamily="2" charset="-122"/>
              </a:rPr>
              <a:t>vy</a:t>
            </a:r>
            <a:r>
              <a:rPr lang="en-US" altLang="zh-CN" dirty="0" smtClean="0">
                <a:solidFill>
                  <a:srgbClr val="FF0000"/>
                </a:solidFill>
                <a:ea typeface="宋体" pitchFamily="2" charset="-122"/>
              </a:rPr>
              <a:t> flights </a:t>
            </a:r>
          </a:p>
          <a:p>
            <a:pPr lvl="1" eaLnBrk="1" hangingPunct="1"/>
            <a:r>
              <a:rPr lang="en-US" altLang="zh-CN" dirty="0" smtClean="0">
                <a:ea typeface="宋体" pitchFamily="2" charset="-122"/>
              </a:rPr>
              <a:t>There are </a:t>
            </a:r>
            <a:r>
              <a:rPr lang="en-US" altLang="zh-CN" i="1" u="sng" dirty="0" smtClean="0">
                <a:ea typeface="宋体" pitchFamily="2" charset="-122"/>
              </a:rPr>
              <a:t>no analytic results</a:t>
            </a:r>
            <a:r>
              <a:rPr lang="en-US" altLang="zh-CN" dirty="0" smtClean="0">
                <a:ea typeface="宋体" pitchFamily="2" charset="-122"/>
              </a:rPr>
              <a:t> for either the distribution or moments of the first exit time from a bounded region. </a:t>
            </a:r>
          </a:p>
          <a:p>
            <a:pPr lvl="1" eaLnBrk="1" hangingPunct="1"/>
            <a:r>
              <a:rPr lang="en-US" altLang="zh-CN" dirty="0" smtClean="0">
                <a:ea typeface="宋体" pitchFamily="2" charset="-122"/>
              </a:rPr>
              <a:t>There is a very </a:t>
            </a:r>
            <a:r>
              <a:rPr lang="en-US" altLang="zh-CN" i="1" u="sng" dirty="0" smtClean="0">
                <a:ea typeface="宋体" pitchFamily="2" charset="-122"/>
              </a:rPr>
              <a:t>recent study (in year 2013)</a:t>
            </a:r>
            <a:r>
              <a:rPr lang="en-US" altLang="zh-CN" dirty="0" smtClean="0">
                <a:ea typeface="宋体" pitchFamily="2" charset="-122"/>
              </a:rPr>
              <a:t>, which provides </a:t>
            </a:r>
            <a:r>
              <a:rPr lang="en-US" altLang="zh-CN" i="1" u="sng" dirty="0" smtClean="0">
                <a:ea typeface="宋体" pitchFamily="2" charset="-122"/>
              </a:rPr>
              <a:t>numerical results</a:t>
            </a:r>
            <a:r>
              <a:rPr lang="en-US" altLang="zh-CN" dirty="0" smtClean="0">
                <a:ea typeface="宋体" pitchFamily="2" charset="-122"/>
              </a:rPr>
              <a:t> on the mean first exit time [6].</a:t>
            </a:r>
          </a:p>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22</a:t>
            </a:fld>
            <a:endParaRPr lang="en-US" altLang="zh-CN">
              <a:latin typeface="Calibri" pitchFamily="34" charset="0"/>
              <a:ea typeface="宋体"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Here’s a summary of our first</a:t>
            </a:r>
            <a:r>
              <a:rPr lang="en-US" altLang="zh-CN" baseline="0" dirty="0" smtClean="0">
                <a:ea typeface="宋体" pitchFamily="2" charset="-122"/>
              </a:rPr>
              <a:t> main analytical result</a:t>
            </a:r>
            <a:endParaRPr lang="en-US" altLang="zh-CN" dirty="0" smtClean="0">
              <a:ea typeface="宋体" pitchFamily="2" charset="-122"/>
            </a:endParaRPr>
          </a:p>
          <a:p>
            <a:pPr eaLnBrk="1" hangingPunct="1">
              <a:spcBef>
                <a:spcPct val="0"/>
              </a:spcBef>
            </a:pPr>
            <a:endParaRPr lang="en-US" altLang="zh-CN" dirty="0" smtClean="0">
              <a:ea typeface="宋体" pitchFamily="2" charset="-122"/>
            </a:endParaRPr>
          </a:p>
          <a:p>
            <a:pPr eaLnBrk="1" hangingPunct="1">
              <a:spcBef>
                <a:spcPct val="0"/>
              </a:spcBef>
            </a:pPr>
            <a:r>
              <a:rPr lang="en-US" altLang="zh-CN" dirty="0" smtClean="0">
                <a:ea typeface="宋体" pitchFamily="2" charset="-122"/>
              </a:rPr>
              <a:t>The</a:t>
            </a:r>
            <a:r>
              <a:rPr lang="en-US" altLang="zh-CN" baseline="0" dirty="0" smtClean="0">
                <a:ea typeface="宋体" pitchFamily="2" charset="-122"/>
              </a:rPr>
              <a:t> complementary first exit time distribution decreases to zero geometrically fast from above and below. </a:t>
            </a:r>
            <a:endParaRPr lang="en-US" altLang="zh-CN" dirty="0" smtClean="0">
              <a:ea typeface="宋体" pitchFamily="2" charset="-122"/>
            </a:endParaRPr>
          </a:p>
          <a:p>
            <a:pPr eaLnBrk="1" hangingPunct="1">
              <a:spcBef>
                <a:spcPct val="0"/>
              </a:spcBef>
            </a:pPr>
            <a:endParaRPr lang="en-US" altLang="zh-CN" dirty="0" smtClean="0">
              <a:ea typeface="宋体" pitchFamily="2" charset="-122"/>
            </a:endParaRPr>
          </a:p>
          <a:p>
            <a:pPr eaLnBrk="1" hangingPunct="1">
              <a:spcBef>
                <a:spcPct val="0"/>
              </a:spcBef>
            </a:pPr>
            <a:r>
              <a:rPr lang="en-US" altLang="zh-CN" dirty="0" smtClean="0">
                <a:ea typeface="宋体" pitchFamily="2" charset="-122"/>
              </a:rPr>
              <a:t>-</a:t>
            </a:r>
            <a:r>
              <a:rPr lang="en-US" altLang="zh-CN" baseline="0" dirty="0" smtClean="0">
                <a:ea typeface="宋体" pitchFamily="2" charset="-122"/>
              </a:rPr>
              <a:t> The upper bound is relatively easy to obtain and relies on the fact that the jump length distribution is concave… but the lower bound relies on fairly technical lemmas and takes up most of the paper. </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23</a:t>
            </a:fld>
            <a:endParaRPr lang="en-US" altLang="zh-CN">
              <a:latin typeface="Calibri" pitchFamily="34" charset="0"/>
              <a:ea typeface="宋体"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5">
              <a:defRPr/>
            </a:pPr>
            <a:r>
              <a:rPr lang="en-US" dirty="0">
                <a:ea typeface="ＭＳ Ｐゴシック" pitchFamily="-105" charset="-128"/>
              </a:rPr>
              <a:t>This is a numerical result for 1D levy flight. We set alpha to 0.5 and R to 20. </a:t>
            </a:r>
          </a:p>
          <a:p>
            <a:pPr marL="0" lvl="1" defTabSz="914265">
              <a:defRPr/>
            </a:pPr>
            <a:r>
              <a:rPr lang="en-US" dirty="0">
                <a:ea typeface="ＭＳ Ｐゴシック" pitchFamily="-105" charset="-128"/>
              </a:rPr>
              <a:t>The black line indicates simulation result and it shows exponential decay. </a:t>
            </a:r>
          </a:p>
          <a:p>
            <a:pPr marL="0" lvl="1" defTabSz="914265">
              <a:defRPr/>
            </a:pPr>
            <a:r>
              <a:rPr lang="en-US" dirty="0">
                <a:ea typeface="ＭＳ Ｐゴシック" pitchFamily="-105" charset="-128"/>
              </a:rPr>
              <a:t>The red and green lines indicate our upper and lower bounds in Lemma 2 respectively, and we can see that our result gives a valid bound on the simulation result. </a:t>
            </a:r>
          </a:p>
          <a:p>
            <a:pPr marL="0" lvl="1" defTabSz="914265">
              <a:defRPr/>
            </a:pPr>
            <a:r>
              <a:rPr lang="en-US" dirty="0">
                <a:ea typeface="ＭＳ Ｐゴシック" pitchFamily="-105" charset="-128"/>
              </a:rPr>
              <a:t>The blue line indicates the formula in reference [1], which does not match the simulation result. </a:t>
            </a:r>
            <a:endParaRPr lang="en-US" sz="2100" dirty="0"/>
          </a:p>
        </p:txBody>
      </p:sp>
      <p:sp>
        <p:nvSpPr>
          <p:cNvPr id="4" name="Slide Number Placeholder 3"/>
          <p:cNvSpPr>
            <a:spLocks noGrp="1"/>
          </p:cNvSpPr>
          <p:nvPr>
            <p:ph type="sldNum" sz="quarter" idx="10"/>
          </p:nvPr>
        </p:nvSpPr>
        <p:spPr/>
        <p:txBody>
          <a:bodyPr/>
          <a:lstStyle/>
          <a:p>
            <a:fld id="{5178FE60-80BF-404A-AB0B-3305A086C211}" type="slidenum">
              <a:rPr lang="en-US" smtClean="0"/>
              <a:pPr/>
              <a:t>24</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For a simple symmetric</a:t>
            </a:r>
            <a:r>
              <a:rPr lang="en-US" altLang="zh-CN" baseline="0" dirty="0" smtClean="0">
                <a:ea typeface="宋体" pitchFamily="2" charset="-122"/>
              </a:rPr>
              <a:t> </a:t>
            </a:r>
            <a:r>
              <a:rPr lang="en-US" altLang="zh-CN" dirty="0" smtClean="0">
                <a:ea typeface="宋体" pitchFamily="2" charset="-122"/>
              </a:rPr>
              <a:t>random walk (+1 or -1 with a constant with probability ½) the exact</a:t>
            </a:r>
            <a:r>
              <a:rPr lang="en-US" altLang="zh-CN" baseline="0" dirty="0" smtClean="0">
                <a:ea typeface="宋体" pitchFamily="2" charset="-122"/>
              </a:rPr>
              <a:t> mean first exit time = R^2. </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25</a:t>
            </a:fld>
            <a:endParaRPr lang="en-US" altLang="zh-CN">
              <a:latin typeface="Calibri" pitchFamily="34" charset="0"/>
              <a:ea typeface="宋体"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Consider a simple</a:t>
            </a:r>
            <a:r>
              <a:rPr lang="en-US" altLang="zh-CN" baseline="0" dirty="0" smtClean="0">
                <a:ea typeface="宋体" pitchFamily="2" charset="-122"/>
              </a:rPr>
              <a:t> directional drift model where the directionality is greater in only one direction</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26</a:t>
            </a:fld>
            <a:endParaRPr lang="en-US" altLang="zh-CN">
              <a:latin typeface="Calibri" pitchFamily="34" charset="0"/>
              <a:ea typeface="宋体"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27</a:t>
            </a:fld>
            <a:endParaRPr lang="en-US" altLang="zh-CN">
              <a:latin typeface="Calibri" pitchFamily="34" charset="0"/>
              <a:ea typeface="宋体"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So, as in the case of the jump</a:t>
            </a:r>
            <a:r>
              <a:rPr lang="en-US" altLang="zh-CN" baseline="0" dirty="0" smtClean="0">
                <a:ea typeface="宋体" pitchFamily="2" charset="-122"/>
              </a:rPr>
              <a:t> length distribution, where alpha determines the degree of heaviness, the drift index determines the degree of dependence, and ideally, we’d like to solve for all values of alpha and d. </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28</a:t>
            </a:fld>
            <a:endParaRPr lang="en-US" altLang="zh-CN">
              <a:latin typeface="Calibri" pitchFamily="34" charset="0"/>
              <a:ea typeface="宋体"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For</a:t>
            </a:r>
            <a:r>
              <a:rPr lang="en-US" altLang="zh-CN" baseline="0" dirty="0" smtClean="0">
                <a:ea typeface="宋体" pitchFamily="2" charset="-122"/>
              </a:rPr>
              <a:t> heavier jump length distributions the first exit mode from the region is dominated by single large jumps, hence the directional model has little effect on the first exit time. </a:t>
            </a:r>
          </a:p>
          <a:p>
            <a:pPr eaLnBrk="1" hangingPunct="1">
              <a:spcBef>
                <a:spcPct val="0"/>
              </a:spcBef>
            </a:pPr>
            <a:r>
              <a:rPr lang="en-US" altLang="zh-CN" baseline="0" dirty="0" smtClean="0">
                <a:ea typeface="宋体" pitchFamily="2" charset="-122"/>
              </a:rPr>
              <a:t>As the jump length distribution gets lighter, first exit via several constructively aligned smaller jumps starts to dominate the first exit mode. A higher directional drift makes sequences of aligned steps more likely, hence first exit time is low. In the isotropic case consecutive steps in the same direction become less likely, hence first exit takes longer. </a:t>
            </a:r>
            <a:endParaRPr lang="en-US" altLang="zh-CN" dirty="0" smtClean="0">
              <a:ea typeface="宋体" pitchFamily="2" charset="-122"/>
            </a:endParaRPr>
          </a:p>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29</a:t>
            </a:fld>
            <a:endParaRPr lang="en-US" altLang="zh-CN">
              <a:latin typeface="Calibri" pitchFamily="34" charset="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E972F6CC-E02B-4C20-9EB8-18002912D399}" type="slidenum">
              <a:rPr lang="en-US" altLang="zh-CN">
                <a:latin typeface="Calibri" pitchFamily="34" charset="0"/>
                <a:ea typeface="宋体" pitchFamily="2" charset="-122"/>
              </a:rPr>
              <a:pPr eaLnBrk="1" hangingPunct="1"/>
              <a:t>3</a:t>
            </a:fld>
            <a:endParaRPr lang="en-US" altLang="zh-CN">
              <a:latin typeface="Calibri" pitchFamily="34" charset="0"/>
              <a:ea typeface="宋体" pitchFamily="2"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30</a:t>
            </a:fld>
            <a:endParaRPr lang="en-US" altLang="zh-CN">
              <a:latin typeface="Calibri" pitchFamily="34" charset="0"/>
              <a:ea typeface="宋体"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After conversations with </a:t>
            </a:r>
            <a:r>
              <a:rPr lang="en-US" altLang="zh-CN" dirty="0" err="1" smtClean="0">
                <a:ea typeface="宋体" pitchFamily="2" charset="-122"/>
              </a:rPr>
              <a:t>Zhi</a:t>
            </a:r>
            <a:r>
              <a:rPr lang="en-US" altLang="zh-CN" dirty="0" smtClean="0">
                <a:ea typeface="宋体" pitchFamily="2" charset="-122"/>
              </a:rPr>
              <a:t>-Li at the meetings, and</a:t>
            </a:r>
            <a:r>
              <a:rPr lang="en-US" altLang="zh-CN" baseline="0" dirty="0" smtClean="0">
                <a:ea typeface="宋体" pitchFamily="2" charset="-122"/>
              </a:rPr>
              <a:t> some email discussions, we looked into another model for human mobility that has been published in nature. </a:t>
            </a:r>
            <a:endParaRPr lang="en-US" altLang="zh-CN" dirty="0" smtClean="0">
              <a:ea typeface="宋体" pitchFamily="2" charset="-122"/>
            </a:endParaRPr>
          </a:p>
          <a:p>
            <a:pPr eaLnBrk="1" hangingPunct="1">
              <a:spcBef>
                <a:spcPct val="0"/>
              </a:spcBef>
            </a:pPr>
            <a:endParaRPr lang="en-US" altLang="zh-CN" dirty="0" smtClean="0">
              <a:ea typeface="宋体" pitchFamily="2" charset="-122"/>
            </a:endParaRPr>
          </a:p>
          <a:p>
            <a:pPr eaLnBrk="1" hangingPunct="1">
              <a:spcBef>
                <a:spcPct val="0"/>
              </a:spcBef>
            </a:pPr>
            <a:r>
              <a:rPr lang="en-US" altLang="zh-CN" dirty="0" smtClean="0">
                <a:ea typeface="宋体" pitchFamily="2" charset="-122"/>
              </a:rPr>
              <a:t>Detail</a:t>
            </a:r>
            <a:r>
              <a:rPr lang="en-US" altLang="zh-CN" baseline="0" dirty="0" smtClean="0">
                <a:ea typeface="宋体" pitchFamily="2" charset="-122"/>
              </a:rPr>
              <a:t>ed info on the t</a:t>
            </a:r>
            <a:r>
              <a:rPr lang="en-US" altLang="zh-CN" dirty="0" smtClean="0">
                <a:ea typeface="宋体" pitchFamily="2" charset="-122"/>
              </a:rPr>
              <a:t>wo datasets used in</a:t>
            </a:r>
            <a:r>
              <a:rPr lang="en-US" altLang="zh-CN" baseline="0" dirty="0" smtClean="0">
                <a:ea typeface="宋体" pitchFamily="2" charset="-122"/>
              </a:rPr>
              <a:t> the analysis: </a:t>
            </a:r>
            <a:endParaRPr lang="en-US" altLang="zh-CN" dirty="0" smtClean="0">
              <a:ea typeface="宋体" pitchFamily="2" charset="-122"/>
            </a:endParaRPr>
          </a:p>
          <a:p>
            <a:pPr eaLnBrk="1" hangingPunct="1">
              <a:spcBef>
                <a:spcPct val="0"/>
              </a:spcBef>
            </a:pPr>
            <a:endParaRPr lang="en-US" altLang="zh-CN" dirty="0" smtClean="0">
              <a:ea typeface="宋体" pitchFamily="2" charset="-122"/>
            </a:endParaRPr>
          </a:p>
          <a:p>
            <a:pPr eaLnBrk="1" hangingPunct="1">
              <a:spcBef>
                <a:spcPct val="0"/>
              </a:spcBef>
            </a:pPr>
            <a:r>
              <a:rPr lang="en-US" altLang="zh-CN" dirty="0" smtClean="0">
                <a:ea typeface="宋体" pitchFamily="2" charset="-122"/>
              </a:rPr>
              <a:t>(D1) trajectories of 3 million mobile phone users over a one-year period. Each time a user initiated or received a phone call the tower that routed the communication was recorded for billing purposes. users' locations were recorded with the resolution that is determined by the local tower density. (a few hundred to a few </a:t>
            </a:r>
            <a:r>
              <a:rPr lang="en-US" altLang="zh-CN" dirty="0" err="1" smtClean="0">
                <a:ea typeface="宋体" pitchFamily="2" charset="-122"/>
              </a:rPr>
              <a:t>kilometres</a:t>
            </a:r>
            <a:r>
              <a:rPr lang="en-US" altLang="zh-CN" dirty="0" smtClean="0">
                <a:ea typeface="宋体" pitchFamily="2" charset="-122"/>
              </a:rPr>
              <a:t>). </a:t>
            </a:r>
          </a:p>
          <a:p>
            <a:pPr eaLnBrk="1" hangingPunct="1">
              <a:spcBef>
                <a:spcPct val="0"/>
              </a:spcBef>
            </a:pPr>
            <a:endParaRPr lang="en-US" altLang="zh-CN" dirty="0" smtClean="0">
              <a:ea typeface="宋体" pitchFamily="2" charset="-122"/>
            </a:endParaRPr>
          </a:p>
          <a:p>
            <a:pPr eaLnBrk="1" hangingPunct="1">
              <a:spcBef>
                <a:spcPct val="0"/>
              </a:spcBef>
            </a:pPr>
            <a:r>
              <a:rPr lang="en-US" altLang="zh-CN" dirty="0" smtClean="0">
                <a:ea typeface="宋体" pitchFamily="2" charset="-122"/>
              </a:rPr>
              <a:t>(D2) location record of 1,000 users who signed up for a location based service. users' locations were recorded every hour for a two week period. </a:t>
            </a: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31</a:t>
            </a:fld>
            <a:endParaRPr lang="en-US" altLang="zh-CN">
              <a:latin typeface="Calibri" pitchFamily="34" charset="0"/>
              <a:ea typeface="宋体"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32</a:t>
            </a:fld>
            <a:endParaRPr lang="en-US" altLang="zh-CN">
              <a:latin typeface="Calibri" pitchFamily="34" charset="0"/>
              <a:ea typeface="宋体"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33</a:t>
            </a:fld>
            <a:endParaRPr lang="en-US" altLang="zh-CN">
              <a:latin typeface="Calibri" pitchFamily="34" charset="0"/>
              <a:ea typeface="宋体"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34</a:t>
            </a:fld>
            <a:endParaRPr lang="en-US" altLang="zh-CN">
              <a:latin typeface="Calibri" pitchFamily="34" charset="0"/>
              <a:ea typeface="宋体"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35</a:t>
            </a:fld>
            <a:endParaRPr lang="en-US" altLang="zh-CN">
              <a:latin typeface="Calibri" pitchFamily="34" charset="0"/>
              <a:ea typeface="宋体"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E972F6CC-E02B-4C20-9EB8-18002912D399}" type="slidenum">
              <a:rPr lang="en-US" altLang="zh-CN">
                <a:latin typeface="Calibri" pitchFamily="34" charset="0"/>
                <a:ea typeface="宋体" pitchFamily="2" charset="-122"/>
              </a:rPr>
              <a:pPr eaLnBrk="1" hangingPunct="1"/>
              <a:t>36</a:t>
            </a:fld>
            <a:endParaRPr lang="en-US" altLang="zh-CN">
              <a:latin typeface="Calibri" pitchFamily="34" charset="0"/>
              <a:ea typeface="宋体"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promising</a:t>
            </a:r>
            <a:r>
              <a:rPr lang="en-US" baseline="0" dirty="0" smtClean="0"/>
              <a:t> problem  that exploits double opportunities is the Mobile data offloading problem. Here both mobile opportunities and channel can be exploited. </a:t>
            </a:r>
          </a:p>
          <a:p>
            <a:endParaRPr lang="en-US" baseline="0" dirty="0" smtClean="0"/>
          </a:p>
          <a:p>
            <a:r>
              <a:rPr lang="en-US" baseline="0" dirty="0" smtClean="0"/>
              <a:t>on the use of aforementioned double opportunities in WiFi and cellular networks together in order to provide a solution of mobile data offloading problem </a:t>
            </a:r>
          </a:p>
          <a:p>
            <a:endParaRPr lang="en-US" baseline="0" dirty="0" smtClean="0"/>
          </a:p>
          <a:p>
            <a:r>
              <a:rPr lang="en-US" dirty="0" smtClean="0"/>
              <a:t>(the use of </a:t>
            </a:r>
            <a:r>
              <a:rPr lang="en-US" dirty="0" err="1" smtClean="0"/>
              <a:t>WiF</a:t>
            </a:r>
            <a:r>
              <a:rPr lang="en-US" dirty="0" smtClean="0"/>
              <a:t> network technologies for delivering data originally targeted for cellular networks)</a:t>
            </a:r>
            <a:endParaRPr lang="en-US" dirty="0"/>
          </a:p>
        </p:txBody>
      </p:sp>
      <p:sp>
        <p:nvSpPr>
          <p:cNvPr id="4" name="Slide Number Placeholder 3"/>
          <p:cNvSpPr>
            <a:spLocks noGrp="1"/>
          </p:cNvSpPr>
          <p:nvPr>
            <p:ph type="sldNum" sz="quarter" idx="10"/>
          </p:nvPr>
        </p:nvSpPr>
        <p:spPr/>
        <p:txBody>
          <a:bodyPr/>
          <a:lstStyle/>
          <a:p>
            <a:fld id="{5178FE60-80BF-404A-AB0B-3305A086C211}" type="slidenum">
              <a:rPr lang="en-US" smtClean="0"/>
              <a:pPr/>
              <a:t>37</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38</a:t>
            </a:fld>
            <a:endParaRPr lang="en-US" altLang="zh-CN">
              <a:latin typeface="Calibri" pitchFamily="34" charset="0"/>
              <a:ea typeface="宋体"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We had some preliminary results</a:t>
            </a:r>
            <a:r>
              <a:rPr lang="en-US" altLang="zh-CN" baseline="0" dirty="0" smtClean="0">
                <a:ea typeface="宋体" pitchFamily="2" charset="-122"/>
              </a:rPr>
              <a:t> at the kickoff under some restrictive assumptions</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39</a:t>
            </a:fld>
            <a:endParaRPr lang="en-US" altLang="zh-CN">
              <a:latin typeface="Calibri" pitchFamily="34" charset="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We are working on analyzing and </a:t>
            </a:r>
            <a:r>
              <a:rPr lang="en-US" altLang="zh-CN" dirty="0" err="1" smtClean="0">
                <a:ea typeface="宋体" pitchFamily="2" charset="-122"/>
              </a:rPr>
              <a:t>deisigning</a:t>
            </a:r>
            <a:r>
              <a:rPr lang="en-US" altLang="zh-CN" baseline="0" dirty="0" smtClean="0">
                <a:ea typeface="宋体" pitchFamily="2" charset="-122"/>
              </a:rPr>
              <a:t> for these ubiquitous Map/Reduce types of scheduling algorithms with ….</a:t>
            </a:r>
            <a:endParaRPr lang="en-US" altLang="zh-CN" dirty="0" smtClean="0">
              <a:ea typeface="宋体" pitchFamily="2" charset="-122"/>
            </a:endParaRPr>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E972F6CC-E02B-4C20-9EB8-18002912D399}" type="slidenum">
              <a:rPr lang="en-US" altLang="zh-CN">
                <a:latin typeface="Calibri" pitchFamily="34" charset="0"/>
                <a:ea typeface="宋体" pitchFamily="2" charset="-122"/>
              </a:rPr>
              <a:pPr eaLnBrk="1" hangingPunct="1"/>
              <a:t>4</a:t>
            </a:fld>
            <a:endParaRPr lang="en-US" altLang="zh-CN">
              <a:latin typeface="Calibri" pitchFamily="34" charset="0"/>
              <a:ea typeface="宋体"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40</a:t>
            </a:fld>
            <a:endParaRPr lang="en-US" altLang="zh-CN">
              <a:latin typeface="Calibri" pitchFamily="34" charset="0"/>
              <a:ea typeface="宋体"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41</a:t>
            </a:fld>
            <a:endParaRPr lang="en-US" altLang="zh-CN">
              <a:latin typeface="Calibri" pitchFamily="34" charset="0"/>
              <a:ea typeface="宋体"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42</a:t>
            </a:fld>
            <a:endParaRPr lang="en-US" altLang="zh-CN">
              <a:latin typeface="Calibri" pitchFamily="34" charset="0"/>
              <a:ea typeface="宋体"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D1B4F9A7-2CB6-4A50-A74D-BD5935C91249}" type="slidenum">
              <a:rPr lang="en-US" altLang="zh-CN">
                <a:latin typeface="Calibri" pitchFamily="34" charset="0"/>
                <a:ea typeface="宋体" pitchFamily="2" charset="-122"/>
              </a:rPr>
              <a:pPr eaLnBrk="1" hangingPunct="1"/>
              <a:t>43</a:t>
            </a:fld>
            <a:endParaRPr lang="en-US" altLang="zh-CN">
              <a:latin typeface="Calibri" pitchFamily="34" charset="0"/>
              <a:ea typeface="宋体" pitchFamily="2" charset="-122"/>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dirty="0" smtClean="0">
              <a:ea typeface="宋体"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D1B4F9A7-2CB6-4A50-A74D-BD5935C91249}" type="slidenum">
              <a:rPr lang="en-US" altLang="zh-CN">
                <a:latin typeface="Calibri" pitchFamily="34" charset="0"/>
                <a:ea typeface="宋体" pitchFamily="2" charset="-122"/>
              </a:rPr>
              <a:pPr eaLnBrk="1" hangingPunct="1"/>
              <a:t>44</a:t>
            </a:fld>
            <a:endParaRPr lang="en-US" altLang="zh-CN">
              <a:latin typeface="Calibri" pitchFamily="34" charset="0"/>
              <a:ea typeface="宋体" pitchFamily="2" charset="-122"/>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zh-CN" dirty="0" smtClean="0">
              <a:ea typeface="宋体"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45</a:t>
            </a:fld>
            <a:endParaRPr lang="en-US" altLang="zh-CN">
              <a:latin typeface="Calibri" pitchFamily="34" charset="0"/>
              <a:ea typeface="宋体"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46</a:t>
            </a:fld>
            <a:endParaRPr lang="en-US" altLang="zh-CN">
              <a:latin typeface="Calibri" pitchFamily="34" charset="0"/>
              <a:ea typeface="宋体"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47</a:t>
            </a:fld>
            <a:endParaRPr lang="en-US" altLang="zh-CN">
              <a:latin typeface="Calibri" pitchFamily="34" charset="0"/>
              <a:ea typeface="宋体"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b="1" dirty="0" err="1" smtClean="0"/>
              <a:t>IaaS</a:t>
            </a:r>
            <a:r>
              <a:rPr lang="en-US" altLang="zh-CN" dirty="0" smtClean="0"/>
              <a:t>: </a:t>
            </a:r>
            <a:r>
              <a:rPr lang="en-US" altLang="zh-CN" dirty="0" err="1" smtClean="0"/>
              <a:t>Infrastructe</a:t>
            </a:r>
            <a:r>
              <a:rPr lang="en-US" altLang="zh-CN" baseline="0" dirty="0" smtClean="0"/>
              <a:t> as a Service; </a:t>
            </a:r>
            <a:r>
              <a:rPr lang="en-US" altLang="zh-CN" b="1" baseline="0" dirty="0" err="1" smtClean="0"/>
              <a:t>PaaS</a:t>
            </a:r>
            <a:r>
              <a:rPr lang="en-US" altLang="zh-CN" baseline="0" dirty="0" smtClean="0"/>
              <a:t>: Platform as a Service; </a:t>
            </a:r>
            <a:r>
              <a:rPr lang="en-US" altLang="zh-CN" b="1" baseline="0" dirty="0" err="1" smtClean="0"/>
              <a:t>SaaS</a:t>
            </a:r>
            <a:r>
              <a:rPr lang="en-US" altLang="zh-CN" baseline="0" dirty="0" smtClean="0"/>
              <a:t>: Software as a Service</a:t>
            </a:r>
          </a:p>
          <a:p>
            <a:r>
              <a:rPr lang="en-US" altLang="zh-CN" sz="1800" b="1" dirty="0"/>
              <a:t>Power</a:t>
            </a:r>
            <a:r>
              <a:rPr lang="en-US" altLang="zh-CN" sz="1800" dirty="0"/>
              <a:t>: 1 Google: Energy consumption: 260 million watts. </a:t>
            </a:r>
          </a:p>
          <a:p>
            <a:r>
              <a:rPr lang="en-US" altLang="zh-CN" sz="1800" dirty="0"/>
              <a:t>       2 Google: Annual energy costs &gt; server costs.</a:t>
            </a:r>
          </a:p>
          <a:p>
            <a:r>
              <a:rPr lang="en-US" altLang="zh-CN" b="1" baseline="0" dirty="0" smtClean="0"/>
              <a:t>Green</a:t>
            </a:r>
            <a:r>
              <a:rPr lang="en-US" altLang="zh-CN" baseline="0" dirty="0" smtClean="0"/>
              <a:t>: 1 Use renewable energy; consider utility of renewable energy when scheduling.</a:t>
            </a:r>
          </a:p>
          <a:p>
            <a:r>
              <a:rPr lang="en-US" altLang="zh-CN" baseline="0" dirty="0" smtClean="0"/>
              <a:t>       2 Natural cooling: use natural wind and sea water to cool, directly related to the data center location choice.</a:t>
            </a:r>
          </a:p>
          <a:p>
            <a:endParaRPr lang="en-US" altLang="zh-CN" baseline="0" dirty="0" smtClean="0"/>
          </a:p>
          <a:p>
            <a:pPr marL="399991" lvl="1" indent="-399991">
              <a:spcBef>
                <a:spcPts val="575"/>
              </a:spcBef>
              <a:buClr>
                <a:srgbClr val="4F81BD"/>
              </a:buClr>
            </a:pPr>
            <a:r>
              <a:rPr lang="en-US" dirty="0" smtClean="0"/>
              <a:t>Ma-duce:</a:t>
            </a:r>
          </a:p>
          <a:p>
            <a:pPr lvl="1"/>
            <a:r>
              <a:rPr lang="en-US" dirty="0" smtClean="0"/>
              <a:t>Programming model for 			   processing large datasets</a:t>
            </a:r>
          </a:p>
          <a:p>
            <a:pPr lvl="1"/>
            <a:r>
              <a:rPr lang="en-US" dirty="0" smtClean="0"/>
              <a:t>Popular: Google, Yahoo, …</a:t>
            </a:r>
            <a:endParaRPr lang="en-US" altLang="zh-CN" dirty="0" smtClean="0"/>
          </a:p>
          <a:p>
            <a:pPr lvl="1"/>
            <a:r>
              <a:rPr lang="en-US" altLang="zh-CN" dirty="0" smtClean="0">
                <a:solidFill>
                  <a:srgbClr val="FF0000"/>
                </a:solidFill>
              </a:rPr>
              <a:t>Tasks Dependency</a:t>
            </a:r>
          </a:p>
          <a:p>
            <a:pPr lvl="1"/>
            <a:r>
              <a:rPr lang="en-US" altLang="zh-CN" dirty="0" smtClean="0"/>
              <a:t>Data Locality</a:t>
            </a:r>
          </a:p>
          <a:p>
            <a:pPr lvl="1"/>
            <a:r>
              <a:rPr lang="en-US" dirty="0" smtClean="0">
                <a:solidFill>
                  <a:srgbClr val="FF0000"/>
                </a:solidFill>
              </a:rPr>
              <a:t>Delay</a:t>
            </a:r>
            <a:r>
              <a:rPr lang="en-US" dirty="0" smtClean="0"/>
              <a:t>, Fairness, …</a:t>
            </a:r>
          </a:p>
          <a:p>
            <a:endParaRPr lang="en-US" altLang="zh-CN" baseline="0" dirty="0" smtClean="0"/>
          </a:p>
        </p:txBody>
      </p:sp>
      <p:sp>
        <p:nvSpPr>
          <p:cNvPr id="4" name="灯片编号占位符 3"/>
          <p:cNvSpPr>
            <a:spLocks noGrp="1"/>
          </p:cNvSpPr>
          <p:nvPr>
            <p:ph type="sldNum" sz="quarter" idx="10"/>
          </p:nvPr>
        </p:nvSpPr>
        <p:spPr/>
        <p:txBody>
          <a:bodyPr/>
          <a:lstStyle/>
          <a:p>
            <a:fld id="{5178FE60-80BF-404A-AB0B-3305A086C211}"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MapReduce has two elemental processes: </a:t>
            </a:r>
            <a:r>
              <a:rPr lang="en-US" altLang="zh-CN" b="1" dirty="0"/>
              <a:t>Map and Reduce</a:t>
            </a:r>
            <a:r>
              <a:rPr lang="en-US" altLang="zh-CN" dirty="0"/>
              <a:t>.</a:t>
            </a:r>
          </a:p>
          <a:p>
            <a:endParaRPr lang="en-US" altLang="zh-CN" dirty="0"/>
          </a:p>
          <a:p>
            <a:r>
              <a:rPr lang="en-US" altLang="zh-CN" dirty="0"/>
              <a:t>For the </a:t>
            </a:r>
            <a:r>
              <a:rPr lang="en-US" altLang="zh-CN" b="1" dirty="0"/>
              <a:t>Map</a:t>
            </a:r>
            <a:r>
              <a:rPr lang="en-US" altLang="zh-CN" dirty="0"/>
              <a:t> tasks, the inputs are divided into several small sets, and processed by different machines in parallel. The</a:t>
            </a:r>
          </a:p>
          <a:p>
            <a:r>
              <a:rPr lang="en-US" altLang="zh-CN" dirty="0"/>
              <a:t>output of Map tasks is a set of pairs in &lt;key, value&gt; format.</a:t>
            </a:r>
          </a:p>
          <a:p>
            <a:endParaRPr lang="en-US" altLang="zh-CN" dirty="0"/>
          </a:p>
          <a:p>
            <a:r>
              <a:rPr lang="en-US" altLang="zh-CN" dirty="0"/>
              <a:t>The </a:t>
            </a:r>
            <a:r>
              <a:rPr lang="en-US" altLang="zh-CN" b="1" dirty="0"/>
              <a:t>Reduce</a:t>
            </a:r>
            <a:r>
              <a:rPr lang="en-US" altLang="zh-CN" dirty="0"/>
              <a:t> tasks then operate on this intermediate data, possibly running the operation on multiple machines in parallel to generate the final result.</a:t>
            </a:r>
          </a:p>
          <a:p>
            <a:endParaRPr lang="en-US" altLang="zh-CN" dirty="0"/>
          </a:p>
          <a:p>
            <a:r>
              <a:rPr lang="en-US" altLang="zh-CN" dirty="0"/>
              <a:t>Each arriving job consists of a set of Map tasks and Reduce tasks. The </a:t>
            </a:r>
            <a:r>
              <a:rPr lang="en-US" altLang="zh-CN" b="1" dirty="0"/>
              <a:t>scheduler</a:t>
            </a:r>
            <a:r>
              <a:rPr lang="en-US" altLang="zh-CN" dirty="0"/>
              <a:t> is centralized and responsible for making</a:t>
            </a:r>
          </a:p>
          <a:p>
            <a:r>
              <a:rPr lang="en-US" altLang="zh-CN" dirty="0"/>
              <a:t>decisions on which task will be executed at what time and on which machine. </a:t>
            </a:r>
          </a:p>
          <a:p>
            <a:endParaRPr lang="en-US" altLang="zh-CN" dirty="0"/>
          </a:p>
          <a:p>
            <a:r>
              <a:rPr lang="en-US" altLang="zh-CN" dirty="0"/>
              <a:t>The key metric considered in our work is the </a:t>
            </a:r>
            <a:r>
              <a:rPr lang="en-US" altLang="zh-CN" b="1" dirty="0"/>
              <a:t>total flow time (delay) in the system</a:t>
            </a:r>
            <a:r>
              <a:rPr lang="en-US" altLang="zh-CN" dirty="0"/>
              <a:t>. </a:t>
            </a:r>
          </a:p>
          <a:p>
            <a:r>
              <a:rPr lang="en-US" altLang="zh-CN" dirty="0"/>
              <a:t>For a job, the flow time includes the time it takes for a job, since it arrives, until it is fully processed. This includes both the delay in waiting before the first task in the job begins to be processed, plus the time for processing all tasks in the job. </a:t>
            </a:r>
          </a:p>
          <a:p>
            <a:endParaRPr lang="en-US" altLang="zh-CN" dirty="0"/>
          </a:p>
          <a:p>
            <a:pPr defTabSz="914265">
              <a:defRPr/>
            </a:pPr>
            <a:endParaRPr lang="en-US" dirty="0" smtClean="0"/>
          </a:p>
          <a:p>
            <a:pPr defTabSz="914265">
              <a:defRPr/>
            </a:pPr>
            <a:endParaRPr lang="en-US" dirty="0" smtClean="0"/>
          </a:p>
          <a:p>
            <a:pPr defTabSz="914265">
              <a:defRPr/>
            </a:pPr>
            <a:endParaRPr lang="en-US" dirty="0" smtClean="0"/>
          </a:p>
          <a:p>
            <a:pPr defTabSz="914265">
              <a:defRPr/>
            </a:pPr>
            <a:r>
              <a:rPr lang="en-US" dirty="0" smtClean="0"/>
              <a:t>MapReduce is Inspired by the Map and Reduce phases commonly used in functional programming,</a:t>
            </a:r>
            <a:r>
              <a:rPr lang="en-US" baseline="0" dirty="0" smtClean="0"/>
              <a:t> </a:t>
            </a:r>
            <a:r>
              <a:rPr lang="en-US" dirty="0" smtClean="0"/>
              <a:t>although their purpose is not the same as their</a:t>
            </a:r>
            <a:r>
              <a:rPr lang="en-US" baseline="0" dirty="0" smtClean="0"/>
              <a:t> original forms. </a:t>
            </a:r>
          </a:p>
          <a:p>
            <a:pPr defTabSz="914265">
              <a:defRPr/>
            </a:pPr>
            <a:endParaRPr lang="en-US" altLang="zh-CN" baseline="0" dirty="0" smtClean="0"/>
          </a:p>
          <a:p>
            <a:pPr defTabSz="914265">
              <a:defRPr/>
            </a:pPr>
            <a:endParaRPr lang="en-US" dirty="0" smtClean="0"/>
          </a:p>
          <a:p>
            <a:pPr defTabSz="914265">
              <a:defRPr/>
            </a:pPr>
            <a:endParaRPr lang="zh-CN" altLang="en-US" dirty="0"/>
          </a:p>
        </p:txBody>
      </p:sp>
      <p:sp>
        <p:nvSpPr>
          <p:cNvPr id="4" name="灯片编号占位符 3"/>
          <p:cNvSpPr>
            <a:spLocks noGrp="1"/>
          </p:cNvSpPr>
          <p:nvPr>
            <p:ph type="sldNum" sz="quarter" idx="10"/>
          </p:nvPr>
        </p:nvSpPr>
        <p:spPr/>
        <p:txBody>
          <a:bodyPr/>
          <a:lstStyle/>
          <a:p>
            <a:fld id="{5178FE60-80BF-404A-AB0B-3305A086C211}"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849077-84D9-4032-9C35-114DBBF04881}" type="slidenum">
              <a:rPr lang="en-US" altLang="zh-CN" smtClean="0"/>
              <a:pPr>
                <a:defRPr/>
              </a:pPr>
              <a:t>5</a:t>
            </a:fld>
            <a:endParaRPr lang="en-US" altLang="zh-CN"/>
          </a:p>
        </p:txBody>
      </p:sp>
    </p:spTree>
    <p:extLst>
      <p:ext uri="{BB962C8B-B14F-4D97-AF65-F5344CB8AC3E}">
        <p14:creationId xmlns:p14="http://schemas.microsoft.com/office/powerpoint/2010/main" val="30992961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52</a:t>
            </a:fld>
            <a:endParaRPr lang="en-US" altLang="zh-CN">
              <a:latin typeface="Calibri" pitchFamily="34" charset="0"/>
              <a:ea typeface="宋体"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I am keeping</a:t>
            </a:r>
            <a:r>
              <a:rPr lang="en-US" altLang="zh-CN" baseline="0" dirty="0" smtClean="0">
                <a:ea typeface="宋体" pitchFamily="2" charset="-122"/>
              </a:rPr>
              <a:t> this slide just in case. </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53</a:t>
            </a:fld>
            <a:endParaRPr lang="en-US" altLang="zh-CN">
              <a:latin typeface="Calibri" pitchFamily="34" charset="0"/>
              <a:ea typeface="宋体"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54</a:t>
            </a:fld>
            <a:endParaRPr lang="en-US" altLang="zh-CN">
              <a:latin typeface="Calibri" pitchFamily="34" charset="0"/>
              <a:ea typeface="宋体"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5">
              <a:defRPr/>
            </a:pPr>
            <a:r>
              <a:rPr lang="en-US" dirty="0">
                <a:ea typeface="ＭＳ Ｐゴシック" pitchFamily="-105" charset="-128"/>
              </a:rPr>
              <a:t>This is a numerical result for </a:t>
            </a:r>
            <a:r>
              <a:rPr lang="en-US" dirty="0" smtClean="0">
                <a:ea typeface="ＭＳ Ｐゴシック" pitchFamily="-105" charset="-128"/>
              </a:rPr>
              <a:t>2D </a:t>
            </a:r>
            <a:r>
              <a:rPr lang="en-US" dirty="0">
                <a:ea typeface="ＭＳ Ｐゴシック" pitchFamily="-105" charset="-128"/>
              </a:rPr>
              <a:t>levy flight. We set alpha to 0.5 and R to </a:t>
            </a:r>
            <a:r>
              <a:rPr lang="en-US" dirty="0" smtClean="0">
                <a:ea typeface="ＭＳ Ｐゴシック" pitchFamily="-105" charset="-128"/>
              </a:rPr>
              <a:t>20</a:t>
            </a:r>
            <a:r>
              <a:rPr lang="en-US" baseline="0" dirty="0" smtClean="0">
                <a:ea typeface="ＭＳ Ｐゴシック" pitchFamily="-105" charset="-128"/>
              </a:rPr>
              <a:t> as in the 1-D case on the previous slide. </a:t>
            </a:r>
            <a:r>
              <a:rPr lang="en-US" dirty="0" smtClean="0">
                <a:ea typeface="ＭＳ Ｐゴシック" pitchFamily="-105" charset="-128"/>
              </a:rPr>
              <a:t> </a:t>
            </a:r>
            <a:endParaRPr lang="en-US" dirty="0">
              <a:ea typeface="ＭＳ Ｐゴシック" pitchFamily="-105" charset="-128"/>
            </a:endParaRPr>
          </a:p>
          <a:p>
            <a:pPr marL="0" lvl="1" defTabSz="914265">
              <a:defRPr/>
            </a:pPr>
            <a:r>
              <a:rPr lang="en-US" dirty="0">
                <a:ea typeface="ＭＳ Ｐゴシック" pitchFamily="-105" charset="-128"/>
              </a:rPr>
              <a:t>The black line indicates simulation result and it shows exponential decay. </a:t>
            </a:r>
          </a:p>
          <a:p>
            <a:pPr marL="0" lvl="1" defTabSz="914265">
              <a:defRPr/>
            </a:pPr>
            <a:r>
              <a:rPr lang="en-US" dirty="0">
                <a:ea typeface="ＭＳ Ｐゴシック" pitchFamily="-105" charset="-128"/>
              </a:rPr>
              <a:t>The red and green lines indicate our upper and lower bounds in </a:t>
            </a:r>
            <a:r>
              <a:rPr lang="en-US" dirty="0" smtClean="0">
                <a:ea typeface="ＭＳ Ｐゴシック" pitchFamily="-105" charset="-128"/>
              </a:rPr>
              <a:t>Theorem </a:t>
            </a:r>
            <a:r>
              <a:rPr lang="en-US" smtClean="0">
                <a:ea typeface="ＭＳ Ｐゴシック" pitchFamily="-105" charset="-128"/>
              </a:rPr>
              <a:t>1 respectively. </a:t>
            </a:r>
            <a:endParaRPr lang="en-US" sz="2100" dirty="0"/>
          </a:p>
        </p:txBody>
      </p:sp>
      <p:sp>
        <p:nvSpPr>
          <p:cNvPr id="4" name="Slide Number Placeholder 3"/>
          <p:cNvSpPr>
            <a:spLocks noGrp="1"/>
          </p:cNvSpPr>
          <p:nvPr>
            <p:ph type="sldNum" sz="quarter" idx="10"/>
          </p:nvPr>
        </p:nvSpPr>
        <p:spPr/>
        <p:txBody>
          <a:bodyPr/>
          <a:lstStyle/>
          <a:p>
            <a:fld id="{5178FE60-80BF-404A-AB0B-3305A086C211}" type="slidenum">
              <a:rPr lang="en-US" smtClean="0"/>
              <a:pPr/>
              <a:t>55</a:t>
            </a:fld>
            <a:endParaRPr lang="en-US"/>
          </a:p>
        </p:txBody>
      </p:sp>
    </p:spTree>
    <p:extLst>
      <p:ext uri="{BB962C8B-B14F-4D97-AF65-F5344CB8AC3E}">
        <p14:creationId xmlns:p14="http://schemas.microsoft.com/office/powerpoint/2010/main" val="1872619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849077-84D9-4032-9C35-114DBBF04881}" type="slidenum">
              <a:rPr lang="en-US" altLang="zh-CN" smtClean="0"/>
              <a:pPr>
                <a:defRPr/>
              </a:pPr>
              <a:t>6</a:t>
            </a:fld>
            <a:endParaRPr lang="en-US" altLang="zh-CN"/>
          </a:p>
        </p:txBody>
      </p:sp>
    </p:spTree>
    <p:extLst>
      <p:ext uri="{BB962C8B-B14F-4D97-AF65-F5344CB8AC3E}">
        <p14:creationId xmlns:p14="http://schemas.microsoft.com/office/powerpoint/2010/main" val="881239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849077-84D9-4032-9C35-114DBBF04881}" type="slidenum">
              <a:rPr lang="en-US" altLang="zh-CN" smtClean="0"/>
              <a:pPr>
                <a:defRPr/>
              </a:pPr>
              <a:t>7</a:t>
            </a:fld>
            <a:endParaRPr lang="en-US" altLang="zh-CN"/>
          </a:p>
        </p:txBody>
      </p:sp>
    </p:spTree>
    <p:extLst>
      <p:ext uri="{BB962C8B-B14F-4D97-AF65-F5344CB8AC3E}">
        <p14:creationId xmlns:p14="http://schemas.microsoft.com/office/powerpoint/2010/main" val="1082450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Where V is a sided jump that can take</a:t>
            </a:r>
            <a:r>
              <a:rPr lang="en-US" altLang="zh-CN" baseline="0" dirty="0" smtClean="0">
                <a:ea typeface="宋体" pitchFamily="2" charset="-122"/>
              </a:rPr>
              <a:t> positive and negative values. </a:t>
            </a:r>
            <a:endParaRPr lang="en-US" altLang="zh-CN" dirty="0" smtClean="0">
              <a:ea typeface="宋体" pitchFamily="2" charset="-122"/>
            </a:endParaRP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8</a:t>
            </a:fld>
            <a:endParaRPr lang="en-US" altLang="zh-CN">
              <a:latin typeface="Calibri" pitchFamily="34" charset="0"/>
              <a:ea typeface="宋体"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ea typeface="宋体" pitchFamily="2" charset="-122"/>
              </a:rPr>
              <a:t>http://gandhiviswanathan.wordpress.com/2012/04/25/levy-flights-of-wandering-albatrosses-fact-or-fiction/</a:t>
            </a: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fld id="{2D2FA263-EBFA-451E-A23A-FFFA8B39D272}" type="slidenum">
              <a:rPr lang="en-US" altLang="zh-CN">
                <a:latin typeface="Calibri" pitchFamily="34" charset="0"/>
                <a:ea typeface="宋体" pitchFamily="2" charset="-122"/>
              </a:rPr>
              <a:pPr eaLnBrk="1" hangingPunct="1"/>
              <a:t>9</a:t>
            </a:fld>
            <a:endParaRPr lang="en-US" altLang="zh-CN">
              <a:latin typeface="Calibri" pitchFamily="34" charset="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flipV="1">
            <a:off x="315913" y="3260725"/>
            <a:ext cx="8693150" cy="55563"/>
          </a:xfrm>
          <a:prstGeom prst="rect">
            <a:avLst/>
          </a:prstGeom>
          <a:gradFill rotWithShape="1">
            <a:gsLst>
              <a:gs pos="0">
                <a:schemeClr val="hlink"/>
              </a:gs>
              <a:gs pos="100000">
                <a:schemeClr val="hlink">
                  <a:gamma/>
                  <a:shade val="46275"/>
                  <a:invGamma/>
                  <a:alpha val="10001"/>
                </a:schemeClr>
              </a:gs>
            </a:gsLst>
            <a:lin ang="0" scaled="1"/>
          </a:gradFill>
          <a:ln w="9525">
            <a:noFill/>
            <a:miter lim="800000"/>
            <a:headEnd/>
            <a:tailEnd/>
          </a:ln>
          <a:effectLst/>
        </p:spPr>
        <p:txBody>
          <a:bodyPr wrap="none" anchor="ctr"/>
          <a:lstStyle/>
          <a:p>
            <a:pPr>
              <a:defRPr/>
            </a:pPr>
            <a:endParaRPr lang="zh-CN" altLang="zh-CN">
              <a:ea typeface="宋体" pitchFamily="2" charset="-122"/>
            </a:endParaRPr>
          </a:p>
        </p:txBody>
      </p:sp>
      <p:sp>
        <p:nvSpPr>
          <p:cNvPr id="5123" name="Rectangle 3"/>
          <p:cNvSpPr>
            <a:spLocks noGrp="1" noChangeArrowheads="1"/>
          </p:cNvSpPr>
          <p:nvPr>
            <p:ph type="ctrTitle"/>
          </p:nvPr>
        </p:nvSpPr>
        <p:spPr>
          <a:xfrm>
            <a:off x="1295400" y="1447800"/>
            <a:ext cx="7162800" cy="1462088"/>
          </a:xfrm>
        </p:spPr>
        <p:txBody>
          <a:bodyPr/>
          <a:lstStyle>
            <a:lvl1pPr>
              <a:defRPr sz="4400"/>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a:xfrm>
            <a:off x="9906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solidFill>
                  <a:schemeClr val="bg2"/>
                </a:solidFill>
                <a:latin typeface="Tahoma" pitchFamily="34" charset="0"/>
                <a:ea typeface="宋体" pitchFamily="2" charset="-122"/>
              </a:defRPr>
            </a:lvl1pPr>
          </a:lstStyle>
          <a:p>
            <a:pPr>
              <a:defRPr/>
            </a:pPr>
            <a:fld id="{DF42F992-EDF2-436A-9534-129345FC9DA7}" type="datetimeFigureOut">
              <a:rPr lang="en-US" altLang="zh-CN"/>
              <a:pPr>
                <a:defRPr/>
              </a:pPr>
              <a:t>8/19/2019</a:t>
            </a:fld>
            <a:endParaRPr lang="en-US" altLang="zh-CN"/>
          </a:p>
        </p:txBody>
      </p:sp>
      <p:sp>
        <p:nvSpPr>
          <p:cNvPr id="6" name="Rectangle 6"/>
          <p:cNvSpPr>
            <a:spLocks noGrp="1" noChangeArrowheads="1"/>
          </p:cNvSpPr>
          <p:nvPr>
            <p:ph type="ftr" sz="quarter" idx="11"/>
          </p:nvPr>
        </p:nvSpPr>
        <p:spPr bwMode="auto">
          <a:xfrm>
            <a:off x="34290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smtClean="0">
                <a:solidFill>
                  <a:schemeClr val="bg2"/>
                </a:solidFill>
                <a:latin typeface="Tahoma" pitchFamily="34" charset="0"/>
                <a:ea typeface="宋体" pitchFamily="2" charset="-122"/>
              </a:defRPr>
            </a:lvl1pPr>
          </a:lstStyle>
          <a:p>
            <a:pPr>
              <a:defRPr/>
            </a:pPr>
            <a:endParaRPr lang="zh-CN" altLang="zh-CN"/>
          </a:p>
        </p:txBody>
      </p:sp>
      <p:sp>
        <p:nvSpPr>
          <p:cNvPr id="7" name="Rectangle 7"/>
          <p:cNvSpPr>
            <a:spLocks noGrp="1" noChangeArrowheads="1"/>
          </p:cNvSpPr>
          <p:nvPr>
            <p:ph type="sldNum" sz="quarter" idx="12"/>
          </p:nvPr>
        </p:nvSpPr>
        <p:spPr bwMode="auto">
          <a:xfrm>
            <a:off x="68580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smtClean="0">
                <a:solidFill>
                  <a:schemeClr val="bg2"/>
                </a:solidFill>
                <a:latin typeface="Tahoma" pitchFamily="34" charset="0"/>
                <a:ea typeface="宋体" pitchFamily="2" charset="-122"/>
              </a:defRPr>
            </a:lvl1pPr>
          </a:lstStyle>
          <a:p>
            <a:pPr>
              <a:defRPr/>
            </a:pPr>
            <a:fld id="{17C0AAB1-CB2D-444B-A10B-6D00608B7DC7}" type="slidenum">
              <a:rPr lang="en-US" altLang="zh-CN"/>
              <a:pPr>
                <a:defRPr/>
              </a:pPr>
              <a:t>‹#›</a:t>
            </a:fld>
            <a:endParaRPr lang="en-US" altLang="zh-CN"/>
          </a:p>
        </p:txBody>
      </p:sp>
    </p:spTree>
    <p:extLst>
      <p:ext uri="{BB962C8B-B14F-4D97-AF65-F5344CB8AC3E}">
        <p14:creationId xmlns:p14="http://schemas.microsoft.com/office/powerpoint/2010/main" val="437931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351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20663"/>
            <a:ext cx="2076450" cy="5911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0663"/>
            <a:ext cx="6076950" cy="5911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90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0663"/>
            <a:ext cx="8275638" cy="8382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381000" y="1360488"/>
            <a:ext cx="4076700" cy="477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360488"/>
            <a:ext cx="4076700" cy="2309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822700"/>
            <a:ext cx="4076700" cy="230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272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220663"/>
            <a:ext cx="8275638"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81000" y="1360488"/>
            <a:ext cx="4076700" cy="2309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360488"/>
            <a:ext cx="4076700" cy="2309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81000" y="3822700"/>
            <a:ext cx="4076700" cy="230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822700"/>
            <a:ext cx="4076700" cy="23098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5838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0663"/>
            <a:ext cx="8275638"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60488"/>
            <a:ext cx="4076700" cy="477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60488"/>
            <a:ext cx="4076700" cy="477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96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lvl1pPr>
              <a:defRPr/>
            </a:lvl1pPr>
          </a:lstStyle>
          <a:p>
            <a:pPr>
              <a:defRPr/>
            </a:pPr>
            <a:fld id="{7024CFC0-19B0-4BCE-903B-8385E17CF321}" type="datetimeFigureOut">
              <a:rPr lang="zh-CN" altLang="en-US"/>
              <a:pPr>
                <a:defRPr/>
              </a:pPr>
              <a:t>2019/8/19</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9A04E90-AFA2-4049-AF5C-5F61260A5AAC}" type="slidenum">
              <a:rPr lang="zh-CN" altLang="en-US"/>
              <a:pPr>
                <a:defRPr/>
              </a:pPr>
              <a:t>‹#›</a:t>
            </a:fld>
            <a:endParaRPr lang="zh-CN" altLang="en-US"/>
          </a:p>
        </p:txBody>
      </p:sp>
    </p:spTree>
    <p:extLst>
      <p:ext uri="{BB962C8B-B14F-4D97-AF65-F5344CB8AC3E}">
        <p14:creationId xmlns:p14="http://schemas.microsoft.com/office/powerpoint/2010/main" val="3296088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17495713-8E8E-45BA-B076-F94C61791ECB}" type="datetimeFigureOut">
              <a:rPr lang="zh-CN" altLang="en-US"/>
              <a:pPr>
                <a:defRPr/>
              </a:pPr>
              <a:t>2019/8/19</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5BB8F4C4-5CD6-4D8A-A1AD-6FCCDB0A2281}" type="slidenum">
              <a:rPr lang="zh-CN" altLang="en-US"/>
              <a:pPr>
                <a:defRPr/>
              </a:pPr>
              <a:t>‹#›</a:t>
            </a:fld>
            <a:endParaRPr lang="zh-CN" altLang="en-US"/>
          </a:p>
        </p:txBody>
      </p:sp>
    </p:spTree>
    <p:extLst>
      <p:ext uri="{BB962C8B-B14F-4D97-AF65-F5344CB8AC3E}">
        <p14:creationId xmlns:p14="http://schemas.microsoft.com/office/powerpoint/2010/main" val="3272323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2F726B9-E92B-48C3-93A8-D21472D16496}" type="datetimeFigureOut">
              <a:rPr lang="zh-CN" altLang="en-US"/>
              <a:pPr>
                <a:defRPr/>
              </a:pPr>
              <a:t>2019/8/19</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203C559-23BC-46AB-848B-5C10816BE305}" type="slidenum">
              <a:rPr lang="zh-CN" altLang="en-US"/>
              <a:pPr>
                <a:defRPr/>
              </a:pPr>
              <a:t>‹#›</a:t>
            </a:fld>
            <a:endParaRPr lang="zh-CN" altLang="en-US"/>
          </a:p>
        </p:txBody>
      </p:sp>
    </p:spTree>
    <p:extLst>
      <p:ext uri="{BB962C8B-B14F-4D97-AF65-F5344CB8AC3E}">
        <p14:creationId xmlns:p14="http://schemas.microsoft.com/office/powerpoint/2010/main" val="167578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3"/>
          <p:cNvSpPr>
            <a:spLocks noGrp="1"/>
          </p:cNvSpPr>
          <p:nvPr>
            <p:ph type="dt" sz="half" idx="10"/>
          </p:nvPr>
        </p:nvSpPr>
        <p:spPr/>
        <p:txBody>
          <a:bodyPr/>
          <a:lstStyle>
            <a:lvl1pPr>
              <a:defRPr/>
            </a:lvl1pPr>
          </a:lstStyle>
          <a:p>
            <a:pPr>
              <a:defRPr/>
            </a:pPr>
            <a:fld id="{00FA3736-704B-49D6-801E-57E86196947A}" type="datetimeFigureOut">
              <a:rPr lang="zh-CN" altLang="en-US"/>
              <a:pPr>
                <a:defRPr/>
              </a:pPr>
              <a:t>2019/8/19</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7E01742-1EEE-4AD3-A3BE-B215DAEE5741}" type="slidenum">
              <a:rPr lang="zh-CN" altLang="en-US"/>
              <a:pPr>
                <a:defRPr/>
              </a:pPr>
              <a:t>‹#›</a:t>
            </a:fld>
            <a:endParaRPr lang="zh-CN" altLang="en-US"/>
          </a:p>
        </p:txBody>
      </p:sp>
    </p:spTree>
    <p:extLst>
      <p:ext uri="{BB962C8B-B14F-4D97-AF65-F5344CB8AC3E}">
        <p14:creationId xmlns:p14="http://schemas.microsoft.com/office/powerpoint/2010/main" val="2067992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3"/>
          <p:cNvSpPr>
            <a:spLocks noGrp="1"/>
          </p:cNvSpPr>
          <p:nvPr>
            <p:ph type="dt" sz="half" idx="10"/>
          </p:nvPr>
        </p:nvSpPr>
        <p:spPr/>
        <p:txBody>
          <a:bodyPr/>
          <a:lstStyle>
            <a:lvl1pPr>
              <a:defRPr/>
            </a:lvl1pPr>
          </a:lstStyle>
          <a:p>
            <a:pPr>
              <a:defRPr/>
            </a:pPr>
            <a:fld id="{C8FDBBE0-2DB1-445D-BB5D-8755A888F10E}" type="datetimeFigureOut">
              <a:rPr lang="zh-CN" altLang="en-US"/>
              <a:pPr>
                <a:defRPr/>
              </a:pPr>
              <a:t>2019/8/19</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98D0AF3E-D0F4-47E6-9729-15ABE6227814}" type="slidenum">
              <a:rPr lang="zh-CN" altLang="en-US"/>
              <a:pPr>
                <a:defRPr/>
              </a:pPr>
              <a:t>‹#›</a:t>
            </a:fld>
            <a:endParaRPr lang="zh-CN" altLang="en-US"/>
          </a:p>
        </p:txBody>
      </p:sp>
    </p:spTree>
    <p:extLst>
      <p:ext uri="{BB962C8B-B14F-4D97-AF65-F5344CB8AC3E}">
        <p14:creationId xmlns:p14="http://schemas.microsoft.com/office/powerpoint/2010/main" val="211799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Box 8"/>
          <p:cNvSpPr txBox="1">
            <a:spLocks noChangeArrowheads="1"/>
          </p:cNvSpPr>
          <p:nvPr userDrawn="1"/>
        </p:nvSpPr>
        <p:spPr bwMode="auto">
          <a:xfrm>
            <a:off x="176213" y="6443663"/>
            <a:ext cx="8662987" cy="338137"/>
          </a:xfrm>
          <a:prstGeom prst="rect">
            <a:avLst/>
          </a:prstGeom>
          <a:noFill/>
          <a:ln w="9525">
            <a:noFill/>
            <a:miter lim="800000"/>
            <a:headEnd/>
            <a:tailEnd/>
          </a:ln>
        </p:spPr>
        <p:txBody>
          <a:bodyPr>
            <a:spAutoFit/>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defRPr/>
            </a:pPr>
            <a:r>
              <a:rPr lang="en-US" altLang="zh-CN" sz="1600" smtClean="0">
                <a:ea typeface="宋体" pitchFamily="2" charset="-122"/>
              </a:rPr>
              <a:t>							                                   </a:t>
            </a:r>
            <a:fld id="{43DB8480-7BDC-4D4B-8E3C-B96775F40F76}" type="slidenum">
              <a:rPr lang="en-US" altLang="zh-CN" sz="1600" smtClean="0">
                <a:ea typeface="宋体" pitchFamily="2" charset="-122"/>
              </a:rPr>
              <a:pPr eaLnBrk="1" hangingPunct="1">
                <a:defRPr/>
              </a:pPr>
              <a:t>‹#›</a:t>
            </a:fld>
            <a:endParaRPr lang="en-US" altLang="zh-CN" sz="1600" smtClean="0">
              <a:ea typeface="宋体" pitchFamily="2" charset="-122"/>
            </a:endParaRPr>
          </a:p>
        </p:txBody>
      </p:sp>
      <p:pic>
        <p:nvPicPr>
          <p:cNvPr id="5" name="Picture 6" descr="OSU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677275" y="6350"/>
            <a:ext cx="466725" cy="46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2"/>
          <p:cNvSpPr>
            <a:spLocks noChangeArrowheads="1"/>
          </p:cNvSpPr>
          <p:nvPr userDrawn="1"/>
        </p:nvSpPr>
        <p:spPr bwMode="gray">
          <a:xfrm>
            <a:off x="384175" y="973138"/>
            <a:ext cx="8226425" cy="36512"/>
          </a:xfrm>
          <a:prstGeom prst="rect">
            <a:avLst/>
          </a:prstGeom>
          <a:gradFill rotWithShape="1">
            <a:gsLst>
              <a:gs pos="0">
                <a:srgbClr val="8A008A">
                  <a:alpha val="48000"/>
                </a:srgbClr>
              </a:gs>
              <a:gs pos="100000">
                <a:srgbClr val="D8A9D8">
                  <a:alpha val="0"/>
                </a:srgb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zh-CN" altLang="zh-CN" sz="2400">
              <a:latin typeface="Tahoma" pitchFamily="34" charset="0"/>
              <a:ea typeface="宋体" pitchFamily="2" charset="-122"/>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89965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3"/>
          <p:cNvSpPr>
            <a:spLocks noGrp="1"/>
          </p:cNvSpPr>
          <p:nvPr>
            <p:ph type="dt" sz="half" idx="10"/>
          </p:nvPr>
        </p:nvSpPr>
        <p:spPr/>
        <p:txBody>
          <a:bodyPr/>
          <a:lstStyle>
            <a:lvl1pPr>
              <a:defRPr/>
            </a:lvl1pPr>
          </a:lstStyle>
          <a:p>
            <a:pPr>
              <a:defRPr/>
            </a:pPr>
            <a:fld id="{9E9EA77A-0815-485F-9386-5CEE5CE559D4}" type="datetimeFigureOut">
              <a:rPr lang="zh-CN" altLang="en-US"/>
              <a:pPr>
                <a:defRPr/>
              </a:pPr>
              <a:t>2019/8/19</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05FCE7F6-1CBD-45C4-AE7C-A6CA6C7321A7}" type="slidenum">
              <a:rPr lang="zh-CN" altLang="en-US"/>
              <a:pPr>
                <a:defRPr/>
              </a:pPr>
              <a:t>‹#›</a:t>
            </a:fld>
            <a:endParaRPr lang="zh-CN" altLang="en-US"/>
          </a:p>
        </p:txBody>
      </p:sp>
    </p:spTree>
    <p:extLst>
      <p:ext uri="{BB962C8B-B14F-4D97-AF65-F5344CB8AC3E}">
        <p14:creationId xmlns:p14="http://schemas.microsoft.com/office/powerpoint/2010/main" val="2515269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6FD08F-3AE6-459C-A924-79391D1D64DF}" type="datetimeFigureOut">
              <a:rPr lang="zh-CN" altLang="en-US"/>
              <a:pPr>
                <a:defRPr/>
              </a:pPr>
              <a:t>2019/8/19</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7775DC72-C1DC-4DDD-8E46-14F4AA593353}" type="slidenum">
              <a:rPr lang="zh-CN" altLang="en-US"/>
              <a:pPr>
                <a:defRPr/>
              </a:pPr>
              <a:t>‹#›</a:t>
            </a:fld>
            <a:endParaRPr lang="zh-CN" altLang="en-US"/>
          </a:p>
        </p:txBody>
      </p:sp>
    </p:spTree>
    <p:extLst>
      <p:ext uri="{BB962C8B-B14F-4D97-AF65-F5344CB8AC3E}">
        <p14:creationId xmlns:p14="http://schemas.microsoft.com/office/powerpoint/2010/main" val="3139192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1D7DC8-86EF-46F7-B774-633F83CA9DF4}" type="datetimeFigureOut">
              <a:rPr lang="zh-CN" altLang="en-US"/>
              <a:pPr>
                <a:defRPr/>
              </a:pPr>
              <a:t>2019/8/19</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1AFA148D-A6AF-4EFB-B28B-74DFE576930A}" type="slidenum">
              <a:rPr lang="zh-CN" altLang="en-US"/>
              <a:pPr>
                <a:defRPr/>
              </a:pPr>
              <a:t>‹#›</a:t>
            </a:fld>
            <a:endParaRPr lang="zh-CN" altLang="en-US"/>
          </a:p>
        </p:txBody>
      </p:sp>
    </p:spTree>
    <p:extLst>
      <p:ext uri="{BB962C8B-B14F-4D97-AF65-F5344CB8AC3E}">
        <p14:creationId xmlns:p14="http://schemas.microsoft.com/office/powerpoint/2010/main" val="2655317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31C6D3-7FB7-448D-98D4-AF3C70A1FE8A}" type="datetimeFigureOut">
              <a:rPr lang="zh-CN" altLang="en-US"/>
              <a:pPr>
                <a:defRPr/>
              </a:pPr>
              <a:t>2019/8/19</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7D69A4D1-0063-4C77-8DD8-E73ADB7E8C84}" type="slidenum">
              <a:rPr lang="zh-CN" altLang="en-US"/>
              <a:pPr>
                <a:defRPr/>
              </a:pPr>
              <a:t>‹#›</a:t>
            </a:fld>
            <a:endParaRPr lang="zh-CN" altLang="en-US"/>
          </a:p>
        </p:txBody>
      </p:sp>
    </p:spTree>
    <p:extLst>
      <p:ext uri="{BB962C8B-B14F-4D97-AF65-F5344CB8AC3E}">
        <p14:creationId xmlns:p14="http://schemas.microsoft.com/office/powerpoint/2010/main" val="3143055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41B89242-8ED9-4D60-BFA4-3C49213CEC52}" type="datetimeFigureOut">
              <a:rPr lang="zh-CN" altLang="en-US"/>
              <a:pPr>
                <a:defRPr/>
              </a:pPr>
              <a:t>2019/8/19</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EA4BB54-3C5D-4F20-A128-55DA0E001560}" type="slidenum">
              <a:rPr lang="zh-CN" altLang="en-US"/>
              <a:pPr>
                <a:defRPr/>
              </a:pPr>
              <a:t>‹#›</a:t>
            </a:fld>
            <a:endParaRPr lang="zh-CN" altLang="en-US"/>
          </a:p>
        </p:txBody>
      </p:sp>
    </p:spTree>
    <p:extLst>
      <p:ext uri="{BB962C8B-B14F-4D97-AF65-F5344CB8AC3E}">
        <p14:creationId xmlns:p14="http://schemas.microsoft.com/office/powerpoint/2010/main" val="3336551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lvl1pPr>
              <a:defRPr/>
            </a:lvl1pPr>
          </a:lstStyle>
          <a:p>
            <a:pPr>
              <a:defRPr/>
            </a:pPr>
            <a:fld id="{BD97A039-EB25-4AEC-8E72-AD922F35BA11}" type="datetimeFigureOut">
              <a:rPr lang="zh-CN" altLang="en-US"/>
              <a:pPr>
                <a:defRPr/>
              </a:pPr>
              <a:t>2019/8/19</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A28E745-EEE3-4CC2-8BE9-C68D8836789D}" type="slidenum">
              <a:rPr lang="zh-CN" altLang="en-US"/>
              <a:pPr>
                <a:defRPr/>
              </a:pPr>
              <a:t>‹#›</a:t>
            </a:fld>
            <a:endParaRPr lang="zh-CN" altLang="en-US"/>
          </a:p>
        </p:txBody>
      </p:sp>
    </p:spTree>
    <p:extLst>
      <p:ext uri="{BB962C8B-B14F-4D97-AF65-F5344CB8AC3E}">
        <p14:creationId xmlns:p14="http://schemas.microsoft.com/office/powerpoint/2010/main" val="31638141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8/19/2019</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720C4EB8-CCC9-4E5E-88FC-9672B6054866}" type="slidenum">
              <a:rPr lang="en-US" altLang="zh-CN"/>
              <a:pPr>
                <a:defRPr/>
              </a:pPr>
              <a:t>‹#›</a:t>
            </a:fld>
            <a:endParaRPr lang="en-US" altLang="zh-CN"/>
          </a:p>
        </p:txBody>
      </p:sp>
    </p:spTree>
    <p:extLst>
      <p:ext uri="{BB962C8B-B14F-4D97-AF65-F5344CB8AC3E}">
        <p14:creationId xmlns:p14="http://schemas.microsoft.com/office/powerpoint/2010/main" val="690559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8/19/2019</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D63BA557-D661-4E8B-936A-64D4178C71B7}" type="slidenum">
              <a:rPr lang="en-US" altLang="zh-CN"/>
              <a:pPr>
                <a:defRPr/>
              </a:pPr>
              <a:t>‹#›</a:t>
            </a:fld>
            <a:endParaRPr lang="en-US" altLang="zh-CN"/>
          </a:p>
        </p:txBody>
      </p:sp>
    </p:spTree>
    <p:extLst>
      <p:ext uri="{BB962C8B-B14F-4D97-AF65-F5344CB8AC3E}">
        <p14:creationId xmlns:p14="http://schemas.microsoft.com/office/powerpoint/2010/main" val="962667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8/19/2019</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244F4202-2FE3-41C0-A400-F06D5916D5A0}" type="slidenum">
              <a:rPr lang="en-US" altLang="zh-CN"/>
              <a:pPr>
                <a:defRPr/>
              </a:pPr>
              <a:t>‹#›</a:t>
            </a:fld>
            <a:endParaRPr lang="en-US" altLang="zh-CN"/>
          </a:p>
        </p:txBody>
      </p:sp>
    </p:spTree>
    <p:extLst>
      <p:ext uri="{BB962C8B-B14F-4D97-AF65-F5344CB8AC3E}">
        <p14:creationId xmlns:p14="http://schemas.microsoft.com/office/powerpoint/2010/main" val="2254663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8/19/2019</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7B95CDEF-BDFD-487C-AFB5-EE9ED64173DC}" type="slidenum">
              <a:rPr lang="en-US" altLang="zh-CN"/>
              <a:pPr>
                <a:defRPr/>
              </a:pPr>
              <a:t>‹#›</a:t>
            </a:fld>
            <a:endParaRPr lang="en-US" altLang="zh-CN"/>
          </a:p>
        </p:txBody>
      </p:sp>
    </p:spTree>
    <p:extLst>
      <p:ext uri="{BB962C8B-B14F-4D97-AF65-F5344CB8AC3E}">
        <p14:creationId xmlns:p14="http://schemas.microsoft.com/office/powerpoint/2010/main" val="325909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75748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8/19/2019</a:t>
            </a:fld>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zh-CN" altLang="zh-CN"/>
          </a:p>
        </p:txBody>
      </p:sp>
      <p:sp>
        <p:nvSpPr>
          <p:cNvPr id="9" name="Slide Number Placeholder 5"/>
          <p:cNvSpPr>
            <a:spLocks noGrp="1"/>
          </p:cNvSpPr>
          <p:nvPr>
            <p:ph type="sldNum" sz="quarter" idx="12"/>
          </p:nvPr>
        </p:nvSpPr>
        <p:spPr/>
        <p:txBody>
          <a:bodyPr/>
          <a:lstStyle>
            <a:lvl1pPr>
              <a:defRPr/>
            </a:lvl1pPr>
          </a:lstStyle>
          <a:p>
            <a:pPr>
              <a:defRPr/>
            </a:pPr>
            <a:fld id="{0F507C55-145E-4671-93A5-7036CCA65E1D}" type="slidenum">
              <a:rPr lang="en-US" altLang="zh-CN"/>
              <a:pPr>
                <a:defRPr/>
              </a:pPr>
              <a:t>‹#›</a:t>
            </a:fld>
            <a:endParaRPr lang="en-US" altLang="zh-CN"/>
          </a:p>
        </p:txBody>
      </p:sp>
    </p:spTree>
    <p:extLst>
      <p:ext uri="{BB962C8B-B14F-4D97-AF65-F5344CB8AC3E}">
        <p14:creationId xmlns:p14="http://schemas.microsoft.com/office/powerpoint/2010/main" val="182910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8/19/2019</a:t>
            </a:fld>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zh-CN" altLang="zh-CN"/>
          </a:p>
        </p:txBody>
      </p:sp>
      <p:sp>
        <p:nvSpPr>
          <p:cNvPr id="5" name="Slide Number Placeholder 5"/>
          <p:cNvSpPr>
            <a:spLocks noGrp="1"/>
          </p:cNvSpPr>
          <p:nvPr>
            <p:ph type="sldNum" sz="quarter" idx="12"/>
          </p:nvPr>
        </p:nvSpPr>
        <p:spPr/>
        <p:txBody>
          <a:bodyPr/>
          <a:lstStyle>
            <a:lvl1pPr>
              <a:defRPr/>
            </a:lvl1pPr>
          </a:lstStyle>
          <a:p>
            <a:pPr>
              <a:defRPr/>
            </a:pPr>
            <a:fld id="{F4BD6DE8-B513-4B73-8126-170D5B273078}" type="slidenum">
              <a:rPr lang="en-US" altLang="zh-CN"/>
              <a:pPr>
                <a:defRPr/>
              </a:pPr>
              <a:t>‹#›</a:t>
            </a:fld>
            <a:endParaRPr lang="en-US" altLang="zh-CN"/>
          </a:p>
        </p:txBody>
      </p:sp>
    </p:spTree>
    <p:extLst>
      <p:ext uri="{BB962C8B-B14F-4D97-AF65-F5344CB8AC3E}">
        <p14:creationId xmlns:p14="http://schemas.microsoft.com/office/powerpoint/2010/main" val="1216786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8/19/2019</a:t>
            </a:fld>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zh-CN" altLang="zh-CN"/>
          </a:p>
        </p:txBody>
      </p:sp>
      <p:sp>
        <p:nvSpPr>
          <p:cNvPr id="4" name="Slide Number Placeholder 5"/>
          <p:cNvSpPr>
            <a:spLocks noGrp="1"/>
          </p:cNvSpPr>
          <p:nvPr>
            <p:ph type="sldNum" sz="quarter" idx="12"/>
          </p:nvPr>
        </p:nvSpPr>
        <p:spPr/>
        <p:txBody>
          <a:bodyPr/>
          <a:lstStyle>
            <a:lvl1pPr>
              <a:defRPr/>
            </a:lvl1pPr>
          </a:lstStyle>
          <a:p>
            <a:pPr>
              <a:defRPr/>
            </a:pPr>
            <a:fld id="{7AF1754E-A29A-4200-807A-2EA3F2D30774}" type="slidenum">
              <a:rPr lang="en-US" altLang="zh-CN"/>
              <a:pPr>
                <a:defRPr/>
              </a:pPr>
              <a:t>‹#›</a:t>
            </a:fld>
            <a:endParaRPr lang="en-US" altLang="zh-CN"/>
          </a:p>
        </p:txBody>
      </p:sp>
    </p:spTree>
    <p:extLst>
      <p:ext uri="{BB962C8B-B14F-4D97-AF65-F5344CB8AC3E}">
        <p14:creationId xmlns:p14="http://schemas.microsoft.com/office/powerpoint/2010/main" val="1239611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8/19/2019</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97D62035-70AD-454C-8FEE-E03639A9D0D7}" type="slidenum">
              <a:rPr lang="en-US" altLang="zh-CN"/>
              <a:pPr>
                <a:defRPr/>
              </a:pPr>
              <a:t>‹#›</a:t>
            </a:fld>
            <a:endParaRPr lang="en-US" altLang="zh-CN"/>
          </a:p>
        </p:txBody>
      </p:sp>
    </p:spTree>
    <p:extLst>
      <p:ext uri="{BB962C8B-B14F-4D97-AF65-F5344CB8AC3E}">
        <p14:creationId xmlns:p14="http://schemas.microsoft.com/office/powerpoint/2010/main" val="467940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8/19/2019</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zh-CN" altLang="zh-CN"/>
          </a:p>
        </p:txBody>
      </p:sp>
      <p:sp>
        <p:nvSpPr>
          <p:cNvPr id="7" name="Slide Number Placeholder 5"/>
          <p:cNvSpPr>
            <a:spLocks noGrp="1"/>
          </p:cNvSpPr>
          <p:nvPr>
            <p:ph type="sldNum" sz="quarter" idx="12"/>
          </p:nvPr>
        </p:nvSpPr>
        <p:spPr/>
        <p:txBody>
          <a:bodyPr/>
          <a:lstStyle>
            <a:lvl1pPr>
              <a:defRPr/>
            </a:lvl1pPr>
          </a:lstStyle>
          <a:p>
            <a:pPr>
              <a:defRPr/>
            </a:pPr>
            <a:fld id="{9C59BA61-09E0-4A6D-B86D-02FD69A2435B}" type="slidenum">
              <a:rPr lang="en-US" altLang="zh-CN"/>
              <a:pPr>
                <a:defRPr/>
              </a:pPr>
              <a:t>‹#›</a:t>
            </a:fld>
            <a:endParaRPr lang="en-US" altLang="zh-CN"/>
          </a:p>
        </p:txBody>
      </p:sp>
    </p:spTree>
    <p:extLst>
      <p:ext uri="{BB962C8B-B14F-4D97-AF65-F5344CB8AC3E}">
        <p14:creationId xmlns:p14="http://schemas.microsoft.com/office/powerpoint/2010/main" val="30291052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8/19/2019</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5034A880-9EA8-4DCB-A772-0F9ED49B6F17}" type="slidenum">
              <a:rPr lang="en-US" altLang="zh-CN"/>
              <a:pPr>
                <a:defRPr/>
              </a:pPr>
              <a:t>‹#›</a:t>
            </a:fld>
            <a:endParaRPr lang="en-US" altLang="zh-CN"/>
          </a:p>
        </p:txBody>
      </p:sp>
    </p:spTree>
    <p:extLst>
      <p:ext uri="{BB962C8B-B14F-4D97-AF65-F5344CB8AC3E}">
        <p14:creationId xmlns:p14="http://schemas.microsoft.com/office/powerpoint/2010/main" val="3680185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6BA0F4-93CA-4EA6-9C26-76C5BDBCE7CF}" type="datetime1">
              <a:rPr lang="en-US" altLang="zh-CN"/>
              <a:pPr>
                <a:defRPr/>
              </a:pPr>
              <a:t>8/19/2019</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zh-CN" altLang="zh-CN"/>
          </a:p>
        </p:txBody>
      </p:sp>
      <p:sp>
        <p:nvSpPr>
          <p:cNvPr id="6" name="Slide Number Placeholder 5"/>
          <p:cNvSpPr>
            <a:spLocks noGrp="1"/>
          </p:cNvSpPr>
          <p:nvPr>
            <p:ph type="sldNum" sz="quarter" idx="12"/>
          </p:nvPr>
        </p:nvSpPr>
        <p:spPr/>
        <p:txBody>
          <a:bodyPr/>
          <a:lstStyle>
            <a:lvl1pPr>
              <a:defRPr/>
            </a:lvl1pPr>
          </a:lstStyle>
          <a:p>
            <a:pPr>
              <a:defRPr/>
            </a:pPr>
            <a:fld id="{6AB371A3-BA24-417B-8EF0-76EE68C93F24}" type="slidenum">
              <a:rPr lang="en-US" altLang="zh-CN"/>
              <a:pPr>
                <a:defRPr/>
              </a:pPr>
              <a:t>‹#›</a:t>
            </a:fld>
            <a:endParaRPr lang="en-US" altLang="zh-CN"/>
          </a:p>
        </p:txBody>
      </p:sp>
    </p:spTree>
    <p:extLst>
      <p:ext uri="{BB962C8B-B14F-4D97-AF65-F5344CB8AC3E}">
        <p14:creationId xmlns:p14="http://schemas.microsoft.com/office/powerpoint/2010/main" val="2672413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60488"/>
            <a:ext cx="40767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60488"/>
            <a:ext cx="4076700" cy="4772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36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7355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2781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475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171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771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gray">
          <a:xfrm>
            <a:off x="384175" y="973138"/>
            <a:ext cx="8226425" cy="36512"/>
          </a:xfrm>
          <a:prstGeom prst="rect">
            <a:avLst/>
          </a:prstGeom>
          <a:gradFill rotWithShape="1">
            <a:gsLst>
              <a:gs pos="0">
                <a:srgbClr val="8A008A">
                  <a:alpha val="48000"/>
                </a:srgbClr>
              </a:gs>
              <a:gs pos="100000">
                <a:srgbClr val="D8A9D8">
                  <a:alpha val="0"/>
                </a:srgbClr>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kumimoji="1" lang="zh-CN" altLang="zh-CN" sz="2400">
              <a:latin typeface="Tahoma" pitchFamily="34" charset="0"/>
              <a:ea typeface="宋体" pitchFamily="2" charset="-122"/>
            </a:endParaRPr>
          </a:p>
        </p:txBody>
      </p:sp>
      <p:sp>
        <p:nvSpPr>
          <p:cNvPr id="1027" name="Rectangle 3"/>
          <p:cNvSpPr>
            <a:spLocks noGrp="1" noChangeArrowheads="1"/>
          </p:cNvSpPr>
          <p:nvPr>
            <p:ph type="title"/>
          </p:nvPr>
        </p:nvSpPr>
        <p:spPr bwMode="auto">
          <a:xfrm>
            <a:off x="381000" y="76200"/>
            <a:ext cx="8275638"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8" name="Rectangle 4"/>
          <p:cNvSpPr>
            <a:spLocks noGrp="1" noChangeArrowheads="1"/>
          </p:cNvSpPr>
          <p:nvPr>
            <p:ph type="body" idx="1"/>
          </p:nvPr>
        </p:nvSpPr>
        <p:spPr bwMode="auto">
          <a:xfrm>
            <a:off x="381000" y="1143000"/>
            <a:ext cx="8305800" cy="510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29" name="TextBox 7"/>
          <p:cNvSpPr txBox="1">
            <a:spLocks noChangeArrowheads="1"/>
          </p:cNvSpPr>
          <p:nvPr/>
        </p:nvSpPr>
        <p:spPr bwMode="auto">
          <a:xfrm>
            <a:off x="176213" y="6443663"/>
            <a:ext cx="8662987" cy="338137"/>
          </a:xfrm>
          <a:prstGeom prst="rect">
            <a:avLst/>
          </a:prstGeom>
          <a:noFill/>
          <a:ln w="9525">
            <a:noFill/>
            <a:miter lim="800000"/>
            <a:headEnd/>
            <a:tailEnd/>
          </a:ln>
        </p:spPr>
        <p:txBody>
          <a:bodyPr>
            <a:spAutoFit/>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defRPr/>
            </a:pPr>
            <a:r>
              <a:rPr lang="en-US" altLang="zh-CN" sz="1600" smtClean="0">
                <a:ea typeface="宋体" pitchFamily="2" charset="-122"/>
              </a:rPr>
              <a:t>							                                   </a:t>
            </a:r>
            <a:fld id="{A255FAF2-A974-4A61-B172-2D4D5DB46D5B}" type="slidenum">
              <a:rPr lang="en-US" altLang="zh-CN" sz="1600" smtClean="0">
                <a:ea typeface="宋体" pitchFamily="2" charset="-122"/>
              </a:rPr>
              <a:pPr eaLnBrk="1" hangingPunct="1">
                <a:defRPr/>
              </a:pPr>
              <a:t>‹#›</a:t>
            </a:fld>
            <a:endParaRPr lang="en-US" altLang="zh-CN" sz="1600" smtClean="0">
              <a:ea typeface="宋体" pitchFamily="2" charset="-122"/>
            </a:endParaRPr>
          </a:p>
        </p:txBody>
      </p:sp>
      <p:pic>
        <p:nvPicPr>
          <p:cNvPr id="1030" name="Picture 6" descr="OSU_LOGO"/>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677275" y="25400"/>
            <a:ext cx="466725" cy="46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3" r:id="rId1"/>
    <p:sldLayoutId id="2147484344"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 id="2147484320" r:id="rId14"/>
  </p:sldLayoutIdLst>
  <p:timing>
    <p:tnLst>
      <p:par>
        <p:cTn id="1" dur="indefinite" restart="never" nodeType="tmRoot"/>
      </p:par>
    </p:tnLst>
  </p:timing>
  <p:txStyles>
    <p:title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2pPr>
      <a:lvl3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3pPr>
      <a:lvl4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4pPr>
      <a:lvl5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5pPr>
      <a:lvl6pPr marL="457200" algn="l" rtl="0" eaLnBrk="1" fontAlgn="base" hangingPunct="1">
        <a:spcBef>
          <a:spcPct val="0"/>
        </a:spcBef>
        <a:spcAft>
          <a:spcPct val="0"/>
        </a:spcAft>
        <a:defRPr sz="4000">
          <a:solidFill>
            <a:schemeClr val="tx2"/>
          </a:solidFill>
          <a:latin typeface="Times New Roman" pitchFamily="18" charset="0"/>
          <a:cs typeface="Arial" charset="0"/>
        </a:defRPr>
      </a:lvl6pPr>
      <a:lvl7pPr marL="914400" algn="l" rtl="0" eaLnBrk="1" fontAlgn="base" hangingPunct="1">
        <a:spcBef>
          <a:spcPct val="0"/>
        </a:spcBef>
        <a:spcAft>
          <a:spcPct val="0"/>
        </a:spcAft>
        <a:defRPr sz="4000">
          <a:solidFill>
            <a:schemeClr val="tx2"/>
          </a:solidFill>
          <a:latin typeface="Times New Roman" pitchFamily="18" charset="0"/>
          <a:cs typeface="Arial" charset="0"/>
        </a:defRPr>
      </a:lvl7pPr>
      <a:lvl8pPr marL="1371600" algn="l" rtl="0" eaLnBrk="1" fontAlgn="base" hangingPunct="1">
        <a:spcBef>
          <a:spcPct val="0"/>
        </a:spcBef>
        <a:spcAft>
          <a:spcPct val="0"/>
        </a:spcAft>
        <a:defRPr sz="4000">
          <a:solidFill>
            <a:schemeClr val="tx2"/>
          </a:solidFill>
          <a:latin typeface="Times New Roman" pitchFamily="18" charset="0"/>
          <a:cs typeface="Arial" charset="0"/>
        </a:defRPr>
      </a:lvl8pPr>
      <a:lvl9pPr marL="1828800" algn="l" rtl="0" eaLnBrk="1" fontAlgn="base" hangingPunct="1">
        <a:spcBef>
          <a:spcPct val="0"/>
        </a:spcBef>
        <a:spcAft>
          <a:spcPct val="0"/>
        </a:spcAft>
        <a:defRPr sz="4000">
          <a:solidFill>
            <a:schemeClr val="tx2"/>
          </a:solidFill>
          <a:latin typeface="Times New Roman" pitchFamily="18" charset="0"/>
          <a:cs typeface="Arial" charset="0"/>
        </a:defRPr>
      </a:lvl9pPr>
    </p:titleStyle>
    <p:bodyStyle>
      <a:lvl1pPr marL="342900" indent="-342900" algn="l" rtl="0" eaLnBrk="0" fontAlgn="base" hangingPunct="0">
        <a:spcBef>
          <a:spcPct val="35000"/>
        </a:spcBef>
        <a:spcAft>
          <a:spcPct val="0"/>
        </a:spcAft>
        <a:buClr>
          <a:schemeClr val="folHlink"/>
        </a:buClr>
        <a:buSzPct val="80000"/>
        <a:buFont typeface="Wingdings" pitchFamily="2" charset="2"/>
        <a:buChar char="n"/>
        <a:defRPr sz="24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Clr>
          <a:schemeClr val="hlink"/>
        </a:buClr>
        <a:buSzPct val="90000"/>
        <a:buFont typeface="Wingdings" pitchFamily="2" charset="2"/>
        <a:buChar char="Ø"/>
        <a:defRPr sz="2200">
          <a:solidFill>
            <a:schemeClr val="tx1"/>
          </a:solidFill>
          <a:latin typeface="+mn-lt"/>
          <a:ea typeface="Arial" charset="0"/>
          <a:cs typeface="+mn-cs"/>
        </a:defRPr>
      </a:lvl2pPr>
      <a:lvl3pPr marL="1143000" indent="-228600" algn="l" rtl="0" eaLnBrk="0" fontAlgn="base" hangingPunct="0">
        <a:spcBef>
          <a:spcPct val="35000"/>
        </a:spcBef>
        <a:spcAft>
          <a:spcPct val="0"/>
        </a:spcAft>
        <a:buClr>
          <a:schemeClr val="tx1"/>
        </a:buClr>
        <a:buSzPct val="90000"/>
        <a:buFont typeface="Verdana" pitchFamily="34" charset="0"/>
        <a:buChar char="—"/>
        <a:defRPr sz="2000">
          <a:solidFill>
            <a:schemeClr val="tx1"/>
          </a:solidFill>
          <a:latin typeface="Tahoma" pitchFamily="34" charset="0"/>
          <a:ea typeface="Arial" charset="0"/>
          <a:cs typeface="+mn-cs"/>
        </a:defRPr>
      </a:lvl3pPr>
      <a:lvl4pPr marL="1600200" indent="-228600" algn="l" rtl="0" eaLnBrk="0" fontAlgn="base" hangingPunct="0">
        <a:spcBef>
          <a:spcPct val="35000"/>
        </a:spcBef>
        <a:spcAft>
          <a:spcPct val="0"/>
        </a:spcAft>
        <a:buClr>
          <a:schemeClr val="tx1"/>
        </a:buClr>
        <a:buSzPct val="90000"/>
        <a:buFont typeface="Verdana" pitchFamily="34" charset="0"/>
        <a:buChar char="—"/>
        <a:defRPr sz="2000">
          <a:solidFill>
            <a:schemeClr val="tx1"/>
          </a:solidFill>
          <a:latin typeface="Tahoma" pitchFamily="34" charset="0"/>
          <a:ea typeface="Arial" charset="0"/>
          <a:cs typeface="+mn-cs"/>
        </a:defRPr>
      </a:lvl4pPr>
      <a:lvl5pPr marL="2057400" indent="-228600" algn="l" rtl="0" eaLnBrk="0" fontAlgn="base" hangingPunct="0">
        <a:spcBef>
          <a:spcPct val="35000"/>
        </a:spcBef>
        <a:spcAft>
          <a:spcPct val="0"/>
        </a:spcAft>
        <a:buClr>
          <a:schemeClr val="tx1"/>
        </a:buClr>
        <a:buSzPct val="90000"/>
        <a:buFont typeface="Verdana" pitchFamily="34" charset="0"/>
        <a:buChar char="—"/>
        <a:defRPr sz="2000">
          <a:solidFill>
            <a:schemeClr val="tx1"/>
          </a:solidFill>
          <a:latin typeface="Tahoma" pitchFamily="34" charset="0"/>
          <a:ea typeface="Arial" charset="0"/>
          <a:cs typeface="+mn-cs"/>
        </a:defRPr>
      </a:lvl5pPr>
      <a:lvl6pPr marL="2514600" indent="-228600" algn="l" rtl="0" eaLnBrk="1" fontAlgn="base" hangingPunct="1">
        <a:spcBef>
          <a:spcPct val="35000"/>
        </a:spcBef>
        <a:spcAft>
          <a:spcPct val="0"/>
        </a:spcAft>
        <a:buClr>
          <a:schemeClr val="tx1"/>
        </a:buClr>
        <a:buSzPct val="90000"/>
        <a:buFont typeface="Verdana" pitchFamily="34" charset="0"/>
        <a:buChar char="—"/>
        <a:defRPr>
          <a:solidFill>
            <a:schemeClr val="tx1"/>
          </a:solidFill>
          <a:latin typeface="Tahoma" pitchFamily="34" charset="0"/>
          <a:cs typeface="+mn-cs"/>
        </a:defRPr>
      </a:lvl6pPr>
      <a:lvl7pPr marL="2971800" indent="-228600" algn="l" rtl="0" eaLnBrk="1" fontAlgn="base" hangingPunct="1">
        <a:spcBef>
          <a:spcPct val="35000"/>
        </a:spcBef>
        <a:spcAft>
          <a:spcPct val="0"/>
        </a:spcAft>
        <a:buClr>
          <a:schemeClr val="tx1"/>
        </a:buClr>
        <a:buSzPct val="90000"/>
        <a:buFont typeface="Verdana" pitchFamily="34" charset="0"/>
        <a:buChar char="—"/>
        <a:defRPr>
          <a:solidFill>
            <a:schemeClr val="tx1"/>
          </a:solidFill>
          <a:latin typeface="Tahoma" pitchFamily="34" charset="0"/>
          <a:cs typeface="+mn-cs"/>
        </a:defRPr>
      </a:lvl7pPr>
      <a:lvl8pPr marL="3429000" indent="-228600" algn="l" rtl="0" eaLnBrk="1" fontAlgn="base" hangingPunct="1">
        <a:spcBef>
          <a:spcPct val="35000"/>
        </a:spcBef>
        <a:spcAft>
          <a:spcPct val="0"/>
        </a:spcAft>
        <a:buClr>
          <a:schemeClr val="tx1"/>
        </a:buClr>
        <a:buSzPct val="90000"/>
        <a:buFont typeface="Verdana" pitchFamily="34" charset="0"/>
        <a:buChar char="—"/>
        <a:defRPr>
          <a:solidFill>
            <a:schemeClr val="tx1"/>
          </a:solidFill>
          <a:latin typeface="Tahoma" pitchFamily="34" charset="0"/>
          <a:cs typeface="+mn-cs"/>
        </a:defRPr>
      </a:lvl8pPr>
      <a:lvl9pPr marL="3886200" indent="-228600" algn="l" rtl="0" eaLnBrk="1" fontAlgn="base" hangingPunct="1">
        <a:spcBef>
          <a:spcPct val="35000"/>
        </a:spcBef>
        <a:spcAft>
          <a:spcPct val="0"/>
        </a:spcAft>
        <a:buClr>
          <a:schemeClr val="tx1"/>
        </a:buClr>
        <a:buSzPct val="90000"/>
        <a:buFont typeface="Verdana" pitchFamily="34" charset="0"/>
        <a:buChar char="—"/>
        <a:defRPr>
          <a:solidFill>
            <a:schemeClr val="tx1"/>
          </a:solidFill>
          <a:latin typeface="Tahoma"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zh-CN"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ea typeface="宋体" pitchFamily="2" charset="-122"/>
              </a:defRPr>
            </a:lvl1pPr>
          </a:lstStyle>
          <a:p>
            <a:pPr>
              <a:defRPr/>
            </a:pPr>
            <a:fld id="{EED23AA6-1B81-4262-A2E4-4DE93226F131}" type="datetimeFigureOut">
              <a:rPr lang="zh-CN" altLang="en-US"/>
              <a:pPr>
                <a:defRPr/>
              </a:pPr>
              <a:t>2019/8/19</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ea typeface="宋体" pitchFamily="2" charset="-122"/>
              </a:defRPr>
            </a:lvl1pPr>
          </a:lstStyle>
          <a:p>
            <a:pPr>
              <a:defRPr/>
            </a:pPr>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ea typeface="宋体" pitchFamily="2" charset="-122"/>
              </a:defRPr>
            </a:lvl1pPr>
          </a:lstStyle>
          <a:p>
            <a:pPr>
              <a:defRPr/>
            </a:pPr>
            <a:fld id="{C5167182-E91E-4697-B3CB-B8282A2CFE2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ea typeface="宋体" pitchFamily="2" charset="-122"/>
              </a:defRPr>
            </a:lvl1pPr>
          </a:lstStyle>
          <a:p>
            <a:pPr>
              <a:defRPr/>
            </a:pPr>
            <a:fld id="{446BA0F4-93CA-4EA6-9C26-76C5BDBCE7CF}" type="datetime1">
              <a:rPr lang="en-US" altLang="zh-CN"/>
              <a:pPr>
                <a:defRPr/>
              </a:pPr>
              <a:t>8/19/2019</a:t>
            </a:fld>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ea typeface="宋体" pitchFamily="2" charset="-122"/>
              </a:defRPr>
            </a:lvl1pPr>
          </a:lstStyle>
          <a:p>
            <a:pPr>
              <a:defRPr/>
            </a:pPr>
            <a:endParaRPr lang="zh-CN"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ea typeface="宋体" pitchFamily="2" charset="-122"/>
              </a:defRPr>
            </a:lvl1pPr>
          </a:lstStyle>
          <a:p>
            <a:pPr>
              <a:defRPr/>
            </a:pPr>
            <a:fld id="{BF0C828D-FBDD-4C40-9364-F6B119B2BB5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332" r:id="rId1"/>
    <p:sldLayoutId id="2147484333" r:id="rId2"/>
    <p:sldLayoutId id="2147484334" r:id="rId3"/>
    <p:sldLayoutId id="2147484335" r:id="rId4"/>
    <p:sldLayoutId id="2147484336" r:id="rId5"/>
    <p:sldLayoutId id="2147484337" r:id="rId6"/>
    <p:sldLayoutId id="2147484338" r:id="rId7"/>
    <p:sldLayoutId id="2147484339" r:id="rId8"/>
    <p:sldLayoutId id="2147484340" r:id="rId9"/>
    <p:sldLayoutId id="2147484341" r:id="rId10"/>
    <p:sldLayoutId id="2147484342"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2.emf"/><Relationship Id="rId4"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2.emf"/><Relationship Id="rId4" Type="http://schemas.openxmlformats.org/officeDocument/2006/relationships/image" Target="../media/image51.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4.tif"/><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8600" y="1571625"/>
            <a:ext cx="8686800" cy="1333500"/>
          </a:xfrm>
        </p:spPr>
        <p:txBody>
          <a:bodyPr/>
          <a:lstStyle/>
          <a:p>
            <a:pPr algn="ctr" eaLnBrk="1" hangingPunct="1"/>
            <a:r>
              <a:rPr lang="en-US" altLang="ko-KR" sz="3600" dirty="0" smtClean="0">
                <a:ea typeface="ＭＳ Ｐゴシック" charset="-128"/>
              </a:rPr>
              <a:t>Analysis and Design of Complex Systems with Multivariate Heavy Tail Phenomena</a:t>
            </a:r>
            <a:endParaRPr lang="en-US" altLang="zh-CN" sz="4000" dirty="0" smtClean="0">
              <a:ea typeface="宋体" pitchFamily="2" charset="-122"/>
            </a:endParaRPr>
          </a:p>
        </p:txBody>
      </p:sp>
      <p:sp>
        <p:nvSpPr>
          <p:cNvPr id="6147" name="Rectangle 5"/>
          <p:cNvSpPr txBox="1">
            <a:spLocks noChangeArrowheads="1"/>
          </p:cNvSpPr>
          <p:nvPr/>
        </p:nvSpPr>
        <p:spPr bwMode="auto">
          <a:xfrm>
            <a:off x="1547664" y="3786188"/>
            <a:ext cx="6026422"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ctr" eaLnBrk="1" hangingPunct="1">
              <a:lnSpc>
                <a:spcPct val="90000"/>
              </a:lnSpc>
              <a:spcBef>
                <a:spcPts val="575"/>
              </a:spcBef>
              <a:buClr>
                <a:schemeClr val="accent1"/>
              </a:buClr>
              <a:buSzPct val="85000"/>
              <a:buFont typeface="Wingdings" pitchFamily="2" charset="2"/>
              <a:buNone/>
            </a:pPr>
            <a:r>
              <a:rPr lang="en-US" altLang="ko-KR" sz="3200" dirty="0" smtClean="0">
                <a:solidFill>
                  <a:schemeClr val="tx2"/>
                </a:solidFill>
              </a:rPr>
              <a:t>Ness B. Shroff</a:t>
            </a:r>
            <a:endParaRPr lang="en-US" altLang="ko-KR" sz="3200" dirty="0">
              <a:solidFill>
                <a:schemeClr val="tx2"/>
              </a:solidFill>
            </a:endParaRPr>
          </a:p>
          <a:p>
            <a:pPr algn="ctr" eaLnBrk="1" hangingPunct="1">
              <a:lnSpc>
                <a:spcPct val="90000"/>
              </a:lnSpc>
              <a:spcBef>
                <a:spcPts val="575"/>
              </a:spcBef>
              <a:buClr>
                <a:schemeClr val="accent1"/>
              </a:buClr>
              <a:buSzPct val="85000"/>
              <a:buFont typeface="Wingdings 2" pitchFamily="18" charset="2"/>
              <a:buNone/>
            </a:pPr>
            <a:r>
              <a:rPr lang="en-US" altLang="ko-KR" sz="2400" dirty="0" smtClean="0">
                <a:ea typeface="Gulim" pitchFamily="34" charset="-127"/>
              </a:rPr>
              <a:t>Depts. ECE &amp; CSE, </a:t>
            </a:r>
            <a:r>
              <a:rPr lang="en-US" altLang="ko-KR" sz="2400" dirty="0">
                <a:ea typeface="Gulim" pitchFamily="34" charset="-127"/>
              </a:rPr>
              <a:t>The Ohio State University</a:t>
            </a:r>
          </a:p>
          <a:p>
            <a:pPr algn="ctr" eaLnBrk="1" hangingPunct="1">
              <a:lnSpc>
                <a:spcPct val="90000"/>
              </a:lnSpc>
              <a:spcBef>
                <a:spcPts val="575"/>
              </a:spcBef>
              <a:buClr>
                <a:schemeClr val="accent1"/>
              </a:buClr>
              <a:buSzPct val="85000"/>
              <a:buFont typeface="Wingdings 2" pitchFamily="18" charset="2"/>
              <a:buNone/>
            </a:pPr>
            <a:r>
              <a:rPr lang="en-US" altLang="ko-KR" sz="2400" dirty="0">
                <a:ea typeface="Gulim" pitchFamily="34" charset="-127"/>
              </a:rPr>
              <a:t>E-mail: </a:t>
            </a:r>
            <a:r>
              <a:rPr lang="en-US" altLang="ko-KR" sz="2400" dirty="0" smtClean="0">
                <a:ea typeface="Gulim" pitchFamily="34" charset="-127"/>
              </a:rPr>
              <a:t>shroff@ece.osu.edu</a:t>
            </a:r>
            <a:endParaRPr lang="en-US" altLang="ko-KR" sz="2400" dirty="0">
              <a:ea typeface="Gulim" pitchFamily="34" charset="-127"/>
            </a:endParaRPr>
          </a:p>
          <a:p>
            <a:pPr algn="ctr" eaLnBrk="1" hangingPunct="1">
              <a:lnSpc>
                <a:spcPct val="90000"/>
              </a:lnSpc>
              <a:spcBef>
                <a:spcPts val="575"/>
              </a:spcBef>
              <a:buClr>
                <a:schemeClr val="accent1"/>
              </a:buClr>
              <a:buSzPct val="85000"/>
              <a:buFont typeface="Wingdings 2" pitchFamily="18" charset="2"/>
              <a:buNone/>
            </a:pPr>
            <a:endParaRPr lang="en-US" altLang="ko-KR" sz="2400" dirty="0">
              <a:ea typeface="Gulim" pitchFamily="34" charset="-127"/>
            </a:endParaRPr>
          </a:p>
          <a:p>
            <a:pPr algn="ctr" eaLnBrk="1" hangingPunct="1">
              <a:lnSpc>
                <a:spcPct val="90000"/>
              </a:lnSpc>
              <a:spcBef>
                <a:spcPts val="575"/>
              </a:spcBef>
              <a:buClr>
                <a:schemeClr val="accent1"/>
              </a:buClr>
              <a:buSzPct val="85000"/>
              <a:buFont typeface="Wingdings" pitchFamily="2" charset="2"/>
              <a:buNone/>
            </a:pPr>
            <a:endParaRPr lang="en-US" altLang="zh-CN" sz="1000" dirty="0">
              <a:solidFill>
                <a:schemeClr val="tx2"/>
              </a:solidFill>
            </a:endParaRPr>
          </a:p>
        </p:txBody>
      </p:sp>
      <p:sp>
        <p:nvSpPr>
          <p:cNvPr id="6148" name="Rectangle 5"/>
          <p:cNvSpPr>
            <a:spLocks noChangeArrowheads="1"/>
          </p:cNvSpPr>
          <p:nvPr/>
        </p:nvSpPr>
        <p:spPr bwMode="auto">
          <a:xfrm>
            <a:off x="533400" y="3657600"/>
            <a:ext cx="230188" cy="2811463"/>
          </a:xfrm>
          <a:prstGeom prst="rect">
            <a:avLst/>
          </a:prstGeom>
          <a:solidFill>
            <a:srgbClr val="80000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zh-CN" altLang="zh-CN">
              <a:ea typeface="Gulim" pitchFamily="34" charset="-127"/>
            </a:endParaRPr>
          </a:p>
        </p:txBody>
      </p:sp>
      <p:pic>
        <p:nvPicPr>
          <p:cNvPr id="6149" name="Picture 6" descr="OSU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00125" cy="1004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0" name="TextBox 7"/>
          <p:cNvSpPr txBox="1">
            <a:spLocks noChangeArrowheads="1"/>
          </p:cNvSpPr>
          <p:nvPr/>
        </p:nvSpPr>
        <p:spPr bwMode="auto">
          <a:xfrm>
            <a:off x="4572000" y="98629"/>
            <a:ext cx="440882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algn="r" eaLnBrk="1" hangingPunct="1"/>
            <a:r>
              <a:rPr lang="en-US" altLang="zh-CN" sz="2400" b="1" dirty="0" smtClean="0">
                <a:solidFill>
                  <a:srgbClr val="34349C"/>
                </a:solidFill>
                <a:ea typeface="宋体" pitchFamily="2" charset="-122"/>
              </a:rPr>
              <a:t>MURI Meeting</a:t>
            </a:r>
          </a:p>
          <a:p>
            <a:pPr algn="r" eaLnBrk="1" hangingPunct="1"/>
            <a:r>
              <a:rPr lang="en-US" altLang="zh-CN" sz="2400" b="1" dirty="0" smtClean="0">
                <a:solidFill>
                  <a:srgbClr val="34349C"/>
                </a:solidFill>
                <a:ea typeface="宋体" pitchFamily="2" charset="-122"/>
              </a:rPr>
              <a:t>October 1st, 2013</a:t>
            </a:r>
            <a:endParaRPr lang="zh-CN" altLang="en-US" sz="2400" b="1" dirty="0">
              <a:solidFill>
                <a:srgbClr val="34349C"/>
              </a:solidFill>
              <a:ea typeface="宋体" pitchFamily="2" charset="-122"/>
            </a:endParaRPr>
          </a:p>
        </p:txBody>
      </p:sp>
      <p:sp>
        <p:nvSpPr>
          <p:cNvPr id="6151" name="TextBox 8"/>
          <p:cNvSpPr txBox="1">
            <a:spLocks noChangeArrowheads="1"/>
          </p:cNvSpPr>
          <p:nvPr/>
        </p:nvSpPr>
        <p:spPr bwMode="auto">
          <a:xfrm>
            <a:off x="971551" y="5643563"/>
            <a:ext cx="7632897"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ea typeface="MS PGothic" pitchFamily="34" charset="-128"/>
              </a:defRPr>
            </a:lvl1pPr>
            <a:lvl2pPr marL="742950" indent="-285750" eaLnBrk="0" hangingPunct="0">
              <a:defRPr>
                <a:solidFill>
                  <a:schemeClr val="tx1"/>
                </a:solidFill>
                <a:latin typeface="Times New Roman" pitchFamily="18" charset="0"/>
                <a:ea typeface="MS PGothic" pitchFamily="34" charset="-128"/>
              </a:defRPr>
            </a:lvl2pPr>
            <a:lvl3pPr marL="1143000" indent="-228600" eaLnBrk="0" hangingPunct="0">
              <a:defRPr>
                <a:solidFill>
                  <a:schemeClr val="tx1"/>
                </a:solidFill>
                <a:latin typeface="Times New Roman" pitchFamily="18" charset="0"/>
                <a:ea typeface="MS PGothic" pitchFamily="34" charset="-128"/>
              </a:defRPr>
            </a:lvl3pPr>
            <a:lvl4pPr marL="1600200" indent="-228600" eaLnBrk="0" hangingPunct="0">
              <a:defRPr>
                <a:solidFill>
                  <a:schemeClr val="tx1"/>
                </a:solidFill>
                <a:latin typeface="Times New Roman" pitchFamily="18" charset="0"/>
                <a:ea typeface="MS PGothic" pitchFamily="34" charset="-128"/>
              </a:defRPr>
            </a:lvl4pPr>
            <a:lvl5pPr marL="2057400" indent="-228600" eaLnBrk="0" hangingPunct="0">
              <a:defRPr>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a:solidFill>
                  <a:schemeClr val="tx1"/>
                </a:solidFill>
                <a:latin typeface="Times New Roman" pitchFamily="18" charset="0"/>
                <a:ea typeface="MS PGothic" pitchFamily="34" charset="-128"/>
              </a:defRPr>
            </a:lvl9pPr>
          </a:lstStyle>
          <a:p>
            <a:pPr eaLnBrk="1" hangingPunct="1"/>
            <a:r>
              <a:rPr lang="en-US" altLang="ko-KR" sz="2000" b="1" dirty="0" smtClean="0">
                <a:ea typeface="Gulim" pitchFamily="34" charset="-127"/>
              </a:rPr>
              <a:t>Collaborators </a:t>
            </a:r>
            <a:r>
              <a:rPr lang="en-US" altLang="ko-KR" sz="2000" b="1" dirty="0" err="1" smtClean="0">
                <a:ea typeface="Gulim" pitchFamily="34" charset="-127"/>
              </a:rPr>
              <a:t>Yoora</a:t>
            </a:r>
            <a:r>
              <a:rPr lang="en-US" altLang="ko-KR" sz="2000" b="1" dirty="0" smtClean="0">
                <a:ea typeface="Gulim" pitchFamily="34" charset="-127"/>
              </a:rPr>
              <a:t> Kim, </a:t>
            </a:r>
            <a:r>
              <a:rPr lang="en-US" altLang="ko-KR" sz="2000" b="1" dirty="0" err="1" smtClean="0">
                <a:ea typeface="Gulim" pitchFamily="34" charset="-127"/>
              </a:rPr>
              <a:t>Irem</a:t>
            </a:r>
            <a:r>
              <a:rPr lang="en-US" altLang="ko-KR" sz="2000" b="1" dirty="0" smtClean="0">
                <a:ea typeface="Gulim" pitchFamily="34" charset="-127"/>
              </a:rPr>
              <a:t> </a:t>
            </a:r>
            <a:r>
              <a:rPr lang="en-US" altLang="ko-KR" sz="2000" b="1" dirty="0" err="1" smtClean="0">
                <a:ea typeface="Gulim" pitchFamily="34" charset="-127"/>
              </a:rPr>
              <a:t>Koprulu</a:t>
            </a:r>
            <a:r>
              <a:rPr lang="en-US" altLang="ko-KR" sz="2000" b="1" dirty="0" smtClean="0">
                <a:ea typeface="Gulim" pitchFamily="34" charset="-127"/>
              </a:rPr>
              <a:t>, </a:t>
            </a:r>
            <a:r>
              <a:rPr lang="en-US" altLang="ko-KR" sz="2000" b="1" dirty="0" smtClean="0">
                <a:solidFill>
                  <a:srgbClr val="333399"/>
                </a:solidFill>
                <a:ea typeface="Gulim" pitchFamily="34" charset="-127"/>
              </a:rPr>
              <a:t>R. </a:t>
            </a:r>
            <a:r>
              <a:rPr lang="en-US" altLang="ko-KR" sz="2000" b="1" dirty="0" err="1" smtClean="0">
                <a:solidFill>
                  <a:srgbClr val="333399"/>
                </a:solidFill>
                <a:ea typeface="Gulim" pitchFamily="34" charset="-127"/>
              </a:rPr>
              <a:t>Srikant</a:t>
            </a:r>
            <a:r>
              <a:rPr lang="en-US" altLang="ko-KR" sz="2000" b="1" dirty="0" smtClean="0">
                <a:ea typeface="Gulim" pitchFamily="34" charset="-127"/>
              </a:rPr>
              <a:t>, and Y. </a:t>
            </a:r>
            <a:r>
              <a:rPr lang="en-US" altLang="ko-KR" sz="2000" b="1" dirty="0" err="1" smtClean="0">
                <a:ea typeface="Gulim" pitchFamily="34" charset="-127"/>
              </a:rPr>
              <a:t>Zheng</a:t>
            </a:r>
            <a:r>
              <a:rPr lang="en-US" altLang="ko-KR" sz="2000" b="1" dirty="0" smtClean="0">
                <a:ea typeface="Gulim" pitchFamily="34" charset="-127"/>
              </a:rPr>
              <a:t>  </a:t>
            </a:r>
            <a:endParaRPr lang="en-US" altLang="ko-KR" sz="2000" b="1" dirty="0">
              <a:ea typeface="Gulim" pitchFamily="34" charset="-127"/>
            </a:endParaRPr>
          </a:p>
        </p:txBody>
      </p:sp>
    </p:spTree>
    <p:extLst>
      <p:ext uri="{BB962C8B-B14F-4D97-AF65-F5344CB8AC3E}">
        <p14:creationId xmlns:p14="http://schemas.microsoft.com/office/powerpoint/2010/main" val="580257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68126" y="287070"/>
            <a:ext cx="8003233" cy="646331"/>
          </a:xfrm>
          <a:prstGeom prst="rect">
            <a:avLst/>
          </a:prstGeom>
          <a:noFill/>
        </p:spPr>
        <p:txBody>
          <a:bodyPr wrap="square" rtlCol="0">
            <a:spAutoFit/>
          </a:bodyPr>
          <a:lstStyle/>
          <a:p>
            <a:r>
              <a:rPr lang="en-US" altLang="zh-CN" sz="3600" kern="0" dirty="0" err="1" smtClean="0">
                <a:solidFill>
                  <a:srgbClr val="333399"/>
                </a:solidFill>
                <a:latin typeface="Times New Roman"/>
                <a:ea typeface="宋体" pitchFamily="2" charset="-122"/>
              </a:rPr>
              <a:t>L</a:t>
            </a:r>
            <a:r>
              <a:rPr lang="en-US" altLang="ko-KR" sz="3600" kern="0" dirty="0" err="1" smtClean="0">
                <a:solidFill>
                  <a:srgbClr val="333399"/>
                </a:solidFill>
                <a:latin typeface="Times New Roman"/>
              </a:rPr>
              <a:t>é</a:t>
            </a:r>
            <a:r>
              <a:rPr lang="en-US" altLang="zh-CN" sz="3600" kern="0" dirty="0" err="1" smtClean="0">
                <a:solidFill>
                  <a:srgbClr val="333399"/>
                </a:solidFill>
                <a:latin typeface="Times New Roman"/>
                <a:ea typeface="宋体" pitchFamily="2" charset="-122"/>
              </a:rPr>
              <a:t>vy</a:t>
            </a:r>
            <a:r>
              <a:rPr lang="en-US" altLang="zh-CN" sz="3600" kern="0" dirty="0" smtClean="0">
                <a:solidFill>
                  <a:srgbClr val="333399"/>
                </a:solidFill>
                <a:latin typeface="Times New Roman"/>
                <a:ea typeface="宋体" pitchFamily="2" charset="-122"/>
              </a:rPr>
              <a:t> Mobility Models in the Literature</a:t>
            </a:r>
            <a:endParaRPr lang="en-US" sz="3200" dirty="0" smtClean="0">
              <a:solidFill>
                <a:prstClr val="black"/>
              </a:solidFill>
              <a:latin typeface="Calibri"/>
              <a:ea typeface="+mj-ea"/>
              <a:cs typeface="+mj-cs"/>
            </a:endParaRPr>
          </a:p>
        </p:txBody>
      </p:sp>
      <p:sp>
        <p:nvSpPr>
          <p:cNvPr id="12" name="Content Placeholder 2"/>
          <p:cNvSpPr>
            <a:spLocks noGrp="1"/>
          </p:cNvSpPr>
          <p:nvPr>
            <p:ph idx="1"/>
          </p:nvPr>
        </p:nvSpPr>
        <p:spPr>
          <a:xfrm>
            <a:off x="467544" y="1196752"/>
            <a:ext cx="8219256" cy="5326390"/>
          </a:xfrm>
        </p:spPr>
        <p:txBody>
          <a:bodyPr>
            <a:noAutofit/>
          </a:bodyPr>
          <a:lstStyle/>
          <a:p>
            <a:pPr marL="0" indent="0"/>
            <a:r>
              <a:rPr lang="en-US" sz="2000" b="1" dirty="0" smtClean="0">
                <a:solidFill>
                  <a:schemeClr val="tx2"/>
                </a:solidFill>
              </a:rPr>
              <a:t> Human mobility</a:t>
            </a:r>
          </a:p>
          <a:p>
            <a:pPr marL="0" lvl="0" indent="0">
              <a:buClr>
                <a:srgbClr val="3333CC"/>
              </a:buClr>
              <a:buNone/>
            </a:pPr>
            <a:r>
              <a:rPr lang="en-US" sz="1600" dirty="0" smtClean="0">
                <a:solidFill>
                  <a:srgbClr val="000000"/>
                </a:solidFill>
              </a:rPr>
              <a:t>[1] I. Rhee, et al. On the </a:t>
            </a:r>
            <a:r>
              <a:rPr lang="en-US" sz="1600" dirty="0" err="1" smtClean="0"/>
              <a:t>Lévy</a:t>
            </a:r>
            <a:r>
              <a:rPr lang="en-US" sz="1600" dirty="0" smtClean="0"/>
              <a:t>-walk</a:t>
            </a:r>
            <a:r>
              <a:rPr lang="en-US" sz="1600" dirty="0" smtClean="0">
                <a:solidFill>
                  <a:srgbClr val="000000"/>
                </a:solidFill>
              </a:rPr>
              <a:t> nature of human mobility, </a:t>
            </a:r>
            <a:r>
              <a:rPr lang="en-US" sz="1600" i="1" dirty="0" smtClean="0">
                <a:solidFill>
                  <a:srgbClr val="000000"/>
                </a:solidFill>
              </a:rPr>
              <a:t>IEEE/ACM Trans. on </a:t>
            </a:r>
            <a:r>
              <a:rPr lang="en-US" sz="1600" i="1" dirty="0" err="1" smtClean="0">
                <a:solidFill>
                  <a:srgbClr val="000000"/>
                </a:solidFill>
              </a:rPr>
              <a:t>Netw</a:t>
            </a:r>
            <a:r>
              <a:rPr lang="en-US" sz="1600" i="1" dirty="0" smtClean="0">
                <a:solidFill>
                  <a:srgbClr val="000000"/>
                </a:solidFill>
              </a:rPr>
              <a:t>.</a:t>
            </a:r>
            <a:r>
              <a:rPr lang="en-US" sz="1600" dirty="0" smtClean="0">
                <a:solidFill>
                  <a:srgbClr val="000000"/>
                </a:solidFill>
              </a:rPr>
              <a:t>, 2011.   </a:t>
            </a:r>
            <a:r>
              <a:rPr lang="en-US" sz="1600" dirty="0">
                <a:solidFill>
                  <a:srgbClr val="000000"/>
                </a:solidFill>
              </a:rPr>
              <a:t> </a:t>
            </a:r>
            <a:r>
              <a:rPr lang="en-US" sz="1600" dirty="0" smtClean="0">
                <a:solidFill>
                  <a:srgbClr val="000000"/>
                </a:solidFill>
              </a:rPr>
              <a:t>                  	</a:t>
            </a:r>
            <a:r>
              <a:rPr lang="en-US" sz="1600" dirty="0" smtClean="0">
                <a:solidFill>
                  <a:srgbClr val="FF0000"/>
                </a:solidFill>
              </a:rPr>
              <a:t>(Received the IEEE </a:t>
            </a:r>
            <a:r>
              <a:rPr lang="en-US" sz="1600" dirty="0" err="1" smtClean="0">
                <a:solidFill>
                  <a:srgbClr val="FF0000"/>
                </a:solidFill>
              </a:rPr>
              <a:t>ComSoc</a:t>
            </a:r>
            <a:r>
              <a:rPr lang="en-US" sz="1600" dirty="0" smtClean="0">
                <a:solidFill>
                  <a:srgbClr val="FF0000"/>
                </a:solidFill>
              </a:rPr>
              <a:t> William R. </a:t>
            </a:r>
            <a:r>
              <a:rPr lang="en-US" sz="1600" dirty="0" err="1" smtClean="0">
                <a:solidFill>
                  <a:srgbClr val="FF0000"/>
                </a:solidFill>
              </a:rPr>
              <a:t>Bennet</a:t>
            </a:r>
            <a:r>
              <a:rPr lang="en-US" sz="1600" dirty="0" smtClean="0">
                <a:solidFill>
                  <a:srgbClr val="FF0000"/>
                </a:solidFill>
              </a:rPr>
              <a:t> Prize of 2013).</a:t>
            </a:r>
          </a:p>
          <a:p>
            <a:pPr marL="0" lvl="0" indent="0">
              <a:buClr>
                <a:srgbClr val="3333CC"/>
              </a:buClr>
              <a:buNone/>
            </a:pPr>
            <a:r>
              <a:rPr lang="en-US" sz="1600" dirty="0" smtClean="0">
                <a:solidFill>
                  <a:srgbClr val="000000"/>
                </a:solidFill>
              </a:rPr>
              <a:t>[2] K. Lee, et al. SLAW: Self-similar least-action human walk, </a:t>
            </a:r>
            <a:r>
              <a:rPr lang="en-US" sz="1600" i="1" dirty="0" smtClean="0">
                <a:solidFill>
                  <a:srgbClr val="000000"/>
                </a:solidFill>
              </a:rPr>
              <a:t>IEEE/ACM Trans. on </a:t>
            </a:r>
            <a:r>
              <a:rPr lang="en-US" sz="1600" i="1" dirty="0" err="1" smtClean="0">
                <a:solidFill>
                  <a:srgbClr val="000000"/>
                </a:solidFill>
              </a:rPr>
              <a:t>Netw</a:t>
            </a:r>
            <a:r>
              <a:rPr lang="en-US" sz="1600" i="1" dirty="0" smtClean="0">
                <a:solidFill>
                  <a:srgbClr val="000000"/>
                </a:solidFill>
              </a:rPr>
              <a:t>.</a:t>
            </a:r>
            <a:r>
              <a:rPr lang="en-US" sz="1600" dirty="0" smtClean="0">
                <a:solidFill>
                  <a:srgbClr val="000000"/>
                </a:solidFill>
              </a:rPr>
              <a:t>, 2012</a:t>
            </a:r>
          </a:p>
          <a:p>
            <a:pPr marL="0" indent="0">
              <a:buClr>
                <a:srgbClr val="3333CC"/>
              </a:buClr>
              <a:buNone/>
            </a:pPr>
            <a:r>
              <a:rPr lang="en-US" sz="1600" dirty="0" smtClean="0"/>
              <a:t>[3] D</a:t>
            </a:r>
            <a:r>
              <a:rPr lang="en-US" sz="1600" dirty="0"/>
              <a:t>. </a:t>
            </a:r>
            <a:r>
              <a:rPr lang="en-US" sz="1600" dirty="0" err="1"/>
              <a:t>Brockmann</a:t>
            </a:r>
            <a:r>
              <a:rPr lang="en-US" sz="1600" dirty="0"/>
              <a:t>, L. </a:t>
            </a:r>
            <a:r>
              <a:rPr lang="en-US" sz="1600" dirty="0" err="1"/>
              <a:t>Hufnagel</a:t>
            </a:r>
            <a:r>
              <a:rPr lang="en-US" sz="1600" dirty="0"/>
              <a:t>, and T. Geisel, The scaling laws of human travel, Nature, </a:t>
            </a:r>
            <a:r>
              <a:rPr lang="en-US" sz="1600" dirty="0" smtClean="0"/>
              <a:t>2006 		</a:t>
            </a:r>
            <a:r>
              <a:rPr lang="en-US" sz="1600" dirty="0" smtClean="0">
                <a:solidFill>
                  <a:srgbClr val="FF0000"/>
                </a:solidFill>
              </a:rPr>
              <a:t>(Dollar-Bill Tracking) </a:t>
            </a:r>
          </a:p>
          <a:p>
            <a:pPr marL="0" indent="0">
              <a:buClr>
                <a:srgbClr val="3333CC"/>
              </a:buClr>
              <a:buNone/>
            </a:pPr>
            <a:endParaRPr lang="en-US" sz="2000" b="1" dirty="0" smtClean="0">
              <a:solidFill>
                <a:schemeClr val="tx2"/>
              </a:solidFill>
            </a:endParaRPr>
          </a:p>
          <a:p>
            <a:pPr marL="0" indent="0"/>
            <a:r>
              <a:rPr lang="en-US" sz="2000" b="1" dirty="0" smtClean="0">
                <a:solidFill>
                  <a:schemeClr val="tx2"/>
                </a:solidFill>
              </a:rPr>
              <a:t> Animal trajectories:</a:t>
            </a:r>
          </a:p>
          <a:p>
            <a:pPr marL="0" indent="0">
              <a:buNone/>
            </a:pPr>
            <a:r>
              <a:rPr lang="en-US" sz="1600" dirty="0" smtClean="0"/>
              <a:t>[4] G</a:t>
            </a:r>
            <a:r>
              <a:rPr lang="en-US" sz="1600" dirty="0"/>
              <a:t>. M. </a:t>
            </a:r>
            <a:r>
              <a:rPr lang="en-US" sz="1600" dirty="0" smtClean="0"/>
              <a:t>Viswanathan, et </a:t>
            </a:r>
            <a:r>
              <a:rPr lang="en-US" sz="1600" dirty="0"/>
              <a:t>al. Lévy flight search patterns of wandering </a:t>
            </a:r>
            <a:r>
              <a:rPr lang="en-US" sz="1600" dirty="0" smtClean="0"/>
              <a:t>albatrosses, Nature, 1996.</a:t>
            </a:r>
            <a:endParaRPr lang="en-US" sz="1600" dirty="0"/>
          </a:p>
          <a:p>
            <a:pPr marL="0" indent="0">
              <a:buNone/>
            </a:pPr>
            <a:r>
              <a:rPr lang="en-US" sz="1600" dirty="0" smtClean="0"/>
              <a:t>[5] G</a:t>
            </a:r>
            <a:r>
              <a:rPr lang="en-US" sz="1600" dirty="0"/>
              <a:t>. </a:t>
            </a:r>
            <a:r>
              <a:rPr lang="en-US" sz="1600" dirty="0" smtClean="0"/>
              <a:t>Ramos-Fernandez</a:t>
            </a:r>
            <a:r>
              <a:rPr lang="en-US" sz="1600" dirty="0"/>
              <a:t>, </a:t>
            </a:r>
            <a:r>
              <a:rPr lang="en-US" sz="1600" dirty="0" smtClean="0"/>
              <a:t>et </a:t>
            </a:r>
            <a:r>
              <a:rPr lang="en-US" sz="1600" dirty="0"/>
              <a:t>al. Lévy walk patterns in the foraging movements </a:t>
            </a:r>
            <a:r>
              <a:rPr lang="en-US" sz="1600" dirty="0" smtClean="0"/>
              <a:t>of spider </a:t>
            </a:r>
            <a:r>
              <a:rPr lang="en-US" sz="1600" dirty="0"/>
              <a:t>monkeys (</a:t>
            </a:r>
            <a:r>
              <a:rPr lang="en-US" sz="1600" dirty="0" err="1"/>
              <a:t>Ateles</a:t>
            </a:r>
            <a:r>
              <a:rPr lang="en-US" sz="1600" dirty="0"/>
              <a:t> </a:t>
            </a:r>
            <a:r>
              <a:rPr lang="en-US" sz="1600" dirty="0" err="1"/>
              <a:t>geoffroyi</a:t>
            </a:r>
            <a:r>
              <a:rPr lang="en-US" sz="1600" dirty="0" smtClean="0"/>
              <a:t>), </a:t>
            </a:r>
            <a:r>
              <a:rPr lang="en-US" sz="1600" dirty="0" err="1"/>
              <a:t>Behav</a:t>
            </a:r>
            <a:r>
              <a:rPr lang="en-US" sz="1600" dirty="0"/>
              <a:t>. Ecol. </a:t>
            </a:r>
            <a:r>
              <a:rPr lang="en-US" sz="1600" dirty="0" err="1"/>
              <a:t>Sociobiol</a:t>
            </a:r>
            <a:r>
              <a:rPr lang="en-US" sz="1600" dirty="0" smtClean="0"/>
              <a:t>., 2004.</a:t>
            </a:r>
            <a:endParaRPr lang="en-US" sz="1600" dirty="0"/>
          </a:p>
          <a:p>
            <a:pPr marL="0" indent="0">
              <a:buNone/>
            </a:pPr>
            <a:r>
              <a:rPr lang="en-US" sz="1600" dirty="0" smtClean="0"/>
              <a:t>[6] D</a:t>
            </a:r>
            <a:r>
              <a:rPr lang="en-US" sz="1600" dirty="0"/>
              <a:t>. W. </a:t>
            </a:r>
            <a:r>
              <a:rPr lang="en-US" sz="1600" dirty="0" smtClean="0"/>
              <a:t>Sims</a:t>
            </a:r>
            <a:r>
              <a:rPr lang="en-US" sz="1600" dirty="0"/>
              <a:t>, </a:t>
            </a:r>
            <a:r>
              <a:rPr lang="en-US" sz="1600" dirty="0" smtClean="0"/>
              <a:t>et </a:t>
            </a:r>
            <a:r>
              <a:rPr lang="en-US" sz="1600" dirty="0"/>
              <a:t>al. Scaling laws of marine predator search </a:t>
            </a:r>
            <a:r>
              <a:rPr lang="en-US" sz="1600" dirty="0" err="1" smtClean="0"/>
              <a:t>behaviour</a:t>
            </a:r>
            <a:r>
              <a:rPr lang="en-US" sz="1600" dirty="0" smtClean="0"/>
              <a:t>, Nature, 2008.</a:t>
            </a:r>
            <a:endParaRPr lang="en-US" sz="1600" dirty="0"/>
          </a:p>
          <a:p>
            <a:pPr marL="0" indent="0">
              <a:buNone/>
            </a:pPr>
            <a:r>
              <a:rPr lang="en-US" sz="1600" dirty="0" smtClean="0"/>
              <a:t>[7] J. </a:t>
            </a:r>
            <a:r>
              <a:rPr lang="en-US" sz="1600" dirty="0" err="1" smtClean="0"/>
              <a:t>Klafter</a:t>
            </a:r>
            <a:r>
              <a:rPr lang="en-US" sz="1600" dirty="0" smtClean="0"/>
              <a:t>, </a:t>
            </a:r>
            <a:r>
              <a:rPr lang="en-US" sz="1600" dirty="0"/>
              <a:t>M. F. </a:t>
            </a:r>
            <a:r>
              <a:rPr lang="en-US" sz="1600" dirty="0" err="1" smtClean="0"/>
              <a:t>Shlesinger</a:t>
            </a:r>
            <a:r>
              <a:rPr lang="en-US" sz="1600" dirty="0"/>
              <a:t>, </a:t>
            </a:r>
            <a:r>
              <a:rPr lang="en-US" sz="1600" dirty="0" smtClean="0"/>
              <a:t>and </a:t>
            </a:r>
            <a:r>
              <a:rPr lang="en-US" sz="1600" dirty="0"/>
              <a:t>G. </a:t>
            </a:r>
            <a:r>
              <a:rPr lang="en-US" sz="1600" dirty="0" err="1" smtClean="0"/>
              <a:t>Zumofen</a:t>
            </a:r>
            <a:r>
              <a:rPr lang="en-US" sz="1600" dirty="0"/>
              <a:t>, </a:t>
            </a:r>
            <a:r>
              <a:rPr lang="en-US" sz="1600" dirty="0" smtClean="0"/>
              <a:t>Beyond </a:t>
            </a:r>
            <a:r>
              <a:rPr lang="en-US" sz="1600" dirty="0" err="1"/>
              <a:t>brownian</a:t>
            </a:r>
            <a:r>
              <a:rPr lang="en-US" sz="1600" dirty="0"/>
              <a:t> </a:t>
            </a:r>
            <a:r>
              <a:rPr lang="en-US" sz="1600" dirty="0" smtClean="0"/>
              <a:t>motion, </a:t>
            </a:r>
            <a:r>
              <a:rPr lang="en-US" sz="1600" dirty="0"/>
              <a:t>Phys. </a:t>
            </a:r>
            <a:r>
              <a:rPr lang="en-US" sz="1600" dirty="0" smtClean="0"/>
              <a:t>Today, 1996.</a:t>
            </a:r>
            <a:endParaRPr lang="en-US" sz="1600" dirty="0"/>
          </a:p>
          <a:p>
            <a:pPr marL="0" indent="0">
              <a:buNone/>
            </a:pPr>
            <a:r>
              <a:rPr lang="en-US" sz="1600" dirty="0" smtClean="0"/>
              <a:t>[8] R. N. Mantegna and H. E. Stanley</a:t>
            </a:r>
            <a:r>
              <a:rPr lang="en-US" sz="1600" dirty="0"/>
              <a:t>, </a:t>
            </a:r>
            <a:r>
              <a:rPr lang="en-US" sz="1600" dirty="0" smtClean="0"/>
              <a:t>Stochastic </a:t>
            </a:r>
            <a:r>
              <a:rPr lang="en-US" sz="1600" dirty="0"/>
              <a:t>process with ultraslow convergence </a:t>
            </a:r>
            <a:r>
              <a:rPr lang="en-US" sz="1600" dirty="0" smtClean="0"/>
              <a:t>to a </a:t>
            </a:r>
            <a:r>
              <a:rPr lang="en-US" sz="1600" dirty="0" err="1"/>
              <a:t>gaussian</a:t>
            </a:r>
            <a:r>
              <a:rPr lang="en-US" sz="1600" dirty="0"/>
              <a:t>: the truncated Lévy </a:t>
            </a:r>
            <a:r>
              <a:rPr lang="en-US" sz="1600" dirty="0" smtClean="0"/>
              <a:t>flight, </a:t>
            </a:r>
            <a:r>
              <a:rPr lang="en-US" sz="1600" dirty="0"/>
              <a:t>Phys. Rev. </a:t>
            </a:r>
            <a:r>
              <a:rPr lang="en-US" sz="1600" dirty="0" err="1"/>
              <a:t>Lett</a:t>
            </a:r>
            <a:r>
              <a:rPr lang="en-US" sz="1600" dirty="0" smtClean="0"/>
              <a:t>., 1994.</a:t>
            </a:r>
            <a:endParaRPr lang="en-US" sz="1600" dirty="0"/>
          </a:p>
        </p:txBody>
      </p:sp>
    </p:spTree>
    <p:extLst>
      <p:ext uri="{BB962C8B-B14F-4D97-AF65-F5344CB8AC3E}">
        <p14:creationId xmlns:p14="http://schemas.microsoft.com/office/powerpoint/2010/main" val="3507867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68126" y="287070"/>
            <a:ext cx="8003233" cy="646331"/>
          </a:xfrm>
          <a:prstGeom prst="rect">
            <a:avLst/>
          </a:prstGeom>
          <a:noFill/>
        </p:spPr>
        <p:txBody>
          <a:bodyPr wrap="square" rtlCol="0">
            <a:spAutoFit/>
          </a:bodyPr>
          <a:lstStyle/>
          <a:p>
            <a:r>
              <a:rPr lang="en-US" altLang="zh-CN" sz="3600" kern="0" dirty="0" err="1" smtClean="0">
                <a:solidFill>
                  <a:srgbClr val="333399"/>
                </a:solidFill>
                <a:latin typeface="Times New Roman"/>
                <a:ea typeface="宋体" pitchFamily="2" charset="-122"/>
              </a:rPr>
              <a:t>L</a:t>
            </a:r>
            <a:r>
              <a:rPr lang="en-US" altLang="ko-KR" sz="3600" kern="0" dirty="0" err="1" smtClean="0">
                <a:solidFill>
                  <a:srgbClr val="333399"/>
                </a:solidFill>
                <a:latin typeface="Times New Roman"/>
              </a:rPr>
              <a:t>é</a:t>
            </a:r>
            <a:r>
              <a:rPr lang="en-US" altLang="zh-CN" sz="3600" kern="0" dirty="0" err="1" smtClean="0">
                <a:solidFill>
                  <a:srgbClr val="333399"/>
                </a:solidFill>
                <a:latin typeface="Times New Roman"/>
                <a:ea typeface="宋体" pitchFamily="2" charset="-122"/>
              </a:rPr>
              <a:t>vy</a:t>
            </a:r>
            <a:r>
              <a:rPr lang="en-US" altLang="zh-CN" sz="3600" kern="0" dirty="0" smtClean="0">
                <a:solidFill>
                  <a:srgbClr val="333399"/>
                </a:solidFill>
                <a:latin typeface="Times New Roman"/>
                <a:ea typeface="宋体" pitchFamily="2" charset="-122"/>
              </a:rPr>
              <a:t> Mobility Models in the Literature</a:t>
            </a:r>
            <a:endParaRPr lang="en-US" sz="3600" dirty="0" smtClean="0">
              <a:solidFill>
                <a:prstClr val="black"/>
              </a:solidFill>
              <a:latin typeface="Calibri"/>
            </a:endParaRPr>
          </a:p>
        </p:txBody>
      </p:sp>
      <p:sp>
        <p:nvSpPr>
          <p:cNvPr id="12" name="Content Placeholder 2"/>
          <p:cNvSpPr>
            <a:spLocks noGrp="1"/>
          </p:cNvSpPr>
          <p:nvPr>
            <p:ph idx="1"/>
          </p:nvPr>
        </p:nvSpPr>
        <p:spPr>
          <a:xfrm>
            <a:off x="467544" y="1196752"/>
            <a:ext cx="8219256" cy="5326390"/>
          </a:xfrm>
        </p:spPr>
        <p:txBody>
          <a:bodyPr>
            <a:noAutofit/>
          </a:bodyPr>
          <a:lstStyle/>
          <a:p>
            <a:pPr marL="0" indent="0"/>
            <a:r>
              <a:rPr lang="en-US" sz="2000" b="1" dirty="0" smtClean="0">
                <a:solidFill>
                  <a:srgbClr val="1F497D"/>
                </a:solidFill>
              </a:rPr>
              <a:t> </a:t>
            </a:r>
            <a:r>
              <a:rPr lang="en-US" sz="2000" b="1" dirty="0" smtClean="0">
                <a:solidFill>
                  <a:schemeClr val="tx2"/>
                </a:solidFill>
              </a:rPr>
              <a:t>Foraging behavior:</a:t>
            </a:r>
            <a:r>
              <a:rPr lang="en-US" sz="2000" b="1" dirty="0" smtClean="0">
                <a:solidFill>
                  <a:srgbClr val="1F497D"/>
                </a:solidFill>
              </a:rPr>
              <a:t> </a:t>
            </a:r>
          </a:p>
          <a:p>
            <a:pPr marL="0" indent="0">
              <a:buNone/>
            </a:pPr>
            <a:r>
              <a:rPr lang="en-US" sz="1600" dirty="0" smtClean="0"/>
              <a:t>[9] G. M. </a:t>
            </a:r>
            <a:r>
              <a:rPr lang="en-US" sz="1600" dirty="0" err="1" smtClean="0"/>
              <a:t>Viswanathan</a:t>
            </a:r>
            <a:r>
              <a:rPr lang="en-US" sz="1600" dirty="0" smtClean="0"/>
              <a:t>, E. P. </a:t>
            </a:r>
            <a:r>
              <a:rPr lang="en-US" sz="1600" dirty="0" err="1" smtClean="0"/>
              <a:t>Raposo</a:t>
            </a:r>
            <a:r>
              <a:rPr lang="en-US" sz="1600" dirty="0" smtClean="0"/>
              <a:t>, and M. G. E. </a:t>
            </a:r>
            <a:r>
              <a:rPr lang="en-US" sz="1600" dirty="0" err="1" smtClean="0"/>
              <a:t>da</a:t>
            </a:r>
            <a:r>
              <a:rPr lang="en-US" sz="1600" dirty="0" smtClean="0"/>
              <a:t> Luz, </a:t>
            </a:r>
            <a:r>
              <a:rPr lang="en-US" sz="1600" dirty="0" err="1" smtClean="0"/>
              <a:t>Lévy</a:t>
            </a:r>
            <a:r>
              <a:rPr lang="en-US" sz="1600" dirty="0" smtClean="0"/>
              <a:t> flights and </a:t>
            </a:r>
            <a:r>
              <a:rPr lang="en-US" sz="1600" dirty="0" err="1" smtClean="0"/>
              <a:t>superdiffusion</a:t>
            </a:r>
            <a:r>
              <a:rPr lang="en-US" sz="1600" dirty="0" smtClean="0"/>
              <a:t> in the context of biological encounters and random searches, Phys. Life Rev., 2008.</a:t>
            </a:r>
          </a:p>
          <a:p>
            <a:pPr marL="0" indent="0">
              <a:buNone/>
            </a:pPr>
            <a:r>
              <a:rPr lang="en-US" sz="1600" dirty="0" smtClean="0"/>
              <a:t>[10] C. T. Brown, L. S. </a:t>
            </a:r>
            <a:r>
              <a:rPr lang="en-US" sz="1600" dirty="0" err="1" smtClean="0"/>
              <a:t>Liebovitch</a:t>
            </a:r>
            <a:r>
              <a:rPr lang="en-US" sz="1600" dirty="0" smtClean="0"/>
              <a:t>, and R. </a:t>
            </a:r>
            <a:r>
              <a:rPr lang="en-US" sz="1600" dirty="0" err="1" smtClean="0"/>
              <a:t>Glendon</a:t>
            </a:r>
            <a:r>
              <a:rPr lang="en-US" sz="1600" dirty="0" smtClean="0"/>
              <a:t>, </a:t>
            </a:r>
            <a:r>
              <a:rPr lang="en-US" sz="1600" dirty="0" err="1" smtClean="0"/>
              <a:t>Lévy</a:t>
            </a:r>
            <a:r>
              <a:rPr lang="en-US" sz="1600" dirty="0" smtClean="0"/>
              <a:t> flights in </a:t>
            </a:r>
            <a:r>
              <a:rPr lang="en-US" sz="1600" dirty="0" err="1" smtClean="0"/>
              <a:t>Dobe</a:t>
            </a:r>
            <a:r>
              <a:rPr lang="en-US" sz="1600" dirty="0" smtClean="0"/>
              <a:t> </a:t>
            </a:r>
            <a:r>
              <a:rPr lang="en-US" sz="1600" dirty="0" err="1" smtClean="0"/>
              <a:t>Ju</a:t>
            </a:r>
            <a:r>
              <a:rPr lang="en-US" sz="1600" dirty="0" smtClean="0"/>
              <a:t>/'</a:t>
            </a:r>
            <a:r>
              <a:rPr lang="en-US" sz="1600" dirty="0" err="1" smtClean="0"/>
              <a:t>hoansi</a:t>
            </a:r>
            <a:r>
              <a:rPr lang="en-US" sz="1600" dirty="0" smtClean="0"/>
              <a:t> foraging patterns, Hum. Ecol., 2007.</a:t>
            </a:r>
          </a:p>
          <a:p>
            <a:pPr marL="0" indent="0">
              <a:buNone/>
            </a:pPr>
            <a:endParaRPr lang="en-US" sz="1600" dirty="0" smtClean="0"/>
          </a:p>
          <a:p>
            <a:pPr marL="0" indent="0"/>
            <a:r>
              <a:rPr lang="en-US" sz="2000" b="1" dirty="0">
                <a:solidFill>
                  <a:srgbClr val="1F497D"/>
                </a:solidFill>
              </a:rPr>
              <a:t> </a:t>
            </a:r>
            <a:r>
              <a:rPr lang="en-US" sz="2000" b="1" dirty="0" smtClean="0">
                <a:solidFill>
                  <a:schemeClr val="tx2"/>
                </a:solidFill>
              </a:rPr>
              <a:t>Epidemics: </a:t>
            </a:r>
            <a:endParaRPr lang="en-US" sz="2000" b="1" dirty="0">
              <a:solidFill>
                <a:scrgbClr r="0" g="0" b="0"/>
              </a:solidFill>
            </a:endParaRPr>
          </a:p>
          <a:p>
            <a:pPr marL="0" indent="0">
              <a:buNone/>
            </a:pPr>
            <a:r>
              <a:rPr lang="en-US" sz="1600" dirty="0"/>
              <a:t>[</a:t>
            </a:r>
            <a:r>
              <a:rPr lang="en-US" sz="1600" dirty="0" smtClean="0"/>
              <a:t>11] </a:t>
            </a:r>
            <a:r>
              <a:rPr lang="en-US" sz="1600" dirty="0"/>
              <a:t>N. </a:t>
            </a:r>
            <a:r>
              <a:rPr lang="en-US" sz="1600" dirty="0" err="1"/>
              <a:t>Valler</a:t>
            </a:r>
            <a:r>
              <a:rPr lang="en-US" sz="1600" dirty="0"/>
              <a:t>, B. A. </a:t>
            </a:r>
            <a:r>
              <a:rPr lang="en-US" sz="1600" dirty="0" err="1"/>
              <a:t>Prakash</a:t>
            </a:r>
            <a:r>
              <a:rPr lang="en-US" sz="1600" dirty="0"/>
              <a:t>, H. Tong, M. </a:t>
            </a:r>
            <a:r>
              <a:rPr lang="en-US" sz="1600" dirty="0" err="1"/>
              <a:t>Faloutsos</a:t>
            </a:r>
            <a:r>
              <a:rPr lang="en-US" sz="1600" dirty="0"/>
              <a:t>, </a:t>
            </a:r>
            <a:r>
              <a:rPr lang="en-US" sz="1600" dirty="0" smtClean="0"/>
              <a:t>and C</a:t>
            </a:r>
            <a:r>
              <a:rPr lang="en-US" sz="1600" dirty="0"/>
              <a:t>. </a:t>
            </a:r>
            <a:r>
              <a:rPr lang="en-US" sz="1600" dirty="0" err="1"/>
              <a:t>Faloutsos</a:t>
            </a:r>
            <a:r>
              <a:rPr lang="en-US" sz="1600" dirty="0"/>
              <a:t>. Epidemic spread in mobile ad hoc networks: Determining the tipping point. </a:t>
            </a:r>
            <a:r>
              <a:rPr lang="en-US" sz="1600" dirty="0" smtClean="0"/>
              <a:t>NETWORKING, </a:t>
            </a:r>
            <a:r>
              <a:rPr lang="en-US" sz="1600" dirty="0"/>
              <a:t>2011.R. </a:t>
            </a:r>
            <a:endParaRPr lang="en-US" sz="1600" dirty="0" smtClean="0"/>
          </a:p>
          <a:p>
            <a:pPr marL="0" indent="0">
              <a:buNone/>
            </a:pPr>
            <a:r>
              <a:rPr lang="en-US" sz="1600" dirty="0" smtClean="0"/>
              <a:t>[12] </a:t>
            </a:r>
            <a:r>
              <a:rPr lang="en-US" sz="1600" dirty="0" err="1" smtClean="0"/>
              <a:t>Potharaju</a:t>
            </a:r>
            <a:r>
              <a:rPr lang="en-US" sz="1600" dirty="0"/>
              <a:t>, E. </a:t>
            </a:r>
            <a:r>
              <a:rPr lang="en-US" sz="1600" dirty="0" err="1"/>
              <a:t>Hoque</a:t>
            </a:r>
            <a:r>
              <a:rPr lang="en-US" sz="1600" dirty="0"/>
              <a:t>, C. Nita-</a:t>
            </a:r>
            <a:r>
              <a:rPr lang="en-US" sz="1600" dirty="0" err="1"/>
              <a:t>Rotaru</a:t>
            </a:r>
            <a:r>
              <a:rPr lang="en-US" sz="1600" dirty="0"/>
              <a:t>, S. S. </a:t>
            </a:r>
            <a:r>
              <a:rPr lang="en-US" sz="1600" dirty="0" err="1"/>
              <a:t>Venkatesh</a:t>
            </a:r>
            <a:r>
              <a:rPr lang="en-US" sz="1600" dirty="0"/>
              <a:t>, and S. </a:t>
            </a:r>
            <a:r>
              <a:rPr lang="en-US" sz="1600" dirty="0" err="1" smtClean="0"/>
              <a:t>Sarkar</a:t>
            </a:r>
            <a:r>
              <a:rPr lang="en-US" sz="1600" dirty="0" smtClean="0"/>
              <a:t>, </a:t>
            </a:r>
            <a:r>
              <a:rPr lang="en-US" sz="1600" dirty="0"/>
              <a:t>Closing the Pandora's Box: Defenses for Thwarting Epidemic Outbreaks in Mobile </a:t>
            </a:r>
            <a:r>
              <a:rPr lang="en-US" sz="1600" dirty="0" err="1"/>
              <a:t>Adhoc</a:t>
            </a:r>
            <a:r>
              <a:rPr lang="en-US" sz="1600" dirty="0"/>
              <a:t> </a:t>
            </a:r>
            <a:r>
              <a:rPr lang="en-US" sz="1600" dirty="0" smtClean="0"/>
              <a:t>Networks, </a:t>
            </a:r>
            <a:r>
              <a:rPr lang="en-US" sz="1600" dirty="0"/>
              <a:t>IEEE MASS </a:t>
            </a:r>
            <a:r>
              <a:rPr lang="en-US" sz="1600" dirty="0" smtClean="0"/>
              <a:t>2012….</a:t>
            </a:r>
          </a:p>
          <a:p>
            <a:pPr marL="0" indent="0">
              <a:buNone/>
            </a:pPr>
            <a:r>
              <a:rPr lang="en-US" sz="1600" dirty="0" smtClean="0"/>
              <a:t> </a:t>
            </a:r>
          </a:p>
          <a:p>
            <a:pPr marL="0" indent="0">
              <a:buNone/>
            </a:pPr>
            <a:endParaRPr lang="en-US" sz="1600" dirty="0" smtClean="0"/>
          </a:p>
          <a:p>
            <a:pPr marL="0" lvl="0" indent="0">
              <a:buNone/>
            </a:pPr>
            <a:endParaRPr lang="en-US" sz="1600" b="1" dirty="0">
              <a:solidFill>
                <a:srgbClr val="1F497D"/>
              </a:solidFill>
            </a:endParaRPr>
          </a:p>
          <a:p>
            <a:pPr marL="0" indent="0">
              <a:buNone/>
            </a:pPr>
            <a:endParaRPr lang="en-US" sz="1600" dirty="0"/>
          </a:p>
        </p:txBody>
      </p:sp>
    </p:spTree>
    <p:extLst>
      <p:ext uri="{BB962C8B-B14F-4D97-AF65-F5344CB8AC3E}">
        <p14:creationId xmlns:p14="http://schemas.microsoft.com/office/powerpoint/2010/main" val="1164640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Two-subclasses of </a:t>
            </a:r>
            <a:r>
              <a:rPr lang="en-US" altLang="zh-CN" sz="3600" dirty="0" err="1" smtClean="0">
                <a:ea typeface="宋体" pitchFamily="2" charset="-122"/>
              </a:rPr>
              <a:t>L</a:t>
            </a:r>
            <a:r>
              <a:rPr lang="en-US" altLang="ko-KR" sz="3600" dirty="0" err="1" smtClean="0"/>
              <a:t>é</a:t>
            </a:r>
            <a:r>
              <a:rPr lang="en-US" altLang="zh-CN" sz="3600" dirty="0" err="1" smtClean="0">
                <a:ea typeface="宋体" pitchFamily="2" charset="-122"/>
              </a:rPr>
              <a:t>vy</a:t>
            </a:r>
            <a:r>
              <a:rPr lang="en-US" altLang="zh-CN" sz="3600" dirty="0" smtClean="0">
                <a:ea typeface="宋体" pitchFamily="2" charset="-122"/>
              </a:rPr>
              <a:t> Mobility</a:t>
            </a:r>
          </a:p>
        </p:txBody>
      </p:sp>
      <p:sp>
        <p:nvSpPr>
          <p:cNvPr id="3" name="Content Placeholder 2"/>
          <p:cNvSpPr>
            <a:spLocks noGrp="1"/>
          </p:cNvSpPr>
          <p:nvPr>
            <p:ph idx="1"/>
          </p:nvPr>
        </p:nvSpPr>
        <p:spPr>
          <a:xfrm>
            <a:off x="352864" y="1143000"/>
            <a:ext cx="8439472" cy="5526088"/>
          </a:xfrm>
          <a:ln>
            <a:solidFill>
              <a:schemeClr val="bg1"/>
            </a:solidFill>
            <a:miter lim="800000"/>
            <a:headEnd/>
            <a:tailEnd/>
          </a:ln>
        </p:spPr>
        <p:txBody>
          <a:bodyPr>
            <a:noAutofit/>
          </a:bodyPr>
          <a:lstStyle/>
          <a:p>
            <a:pPr eaLnBrk="1" hangingPunct="1"/>
            <a:r>
              <a:rPr lang="en-US" altLang="zh-CN" dirty="0" err="1" smtClean="0">
                <a:ea typeface="宋体" pitchFamily="2" charset="-122"/>
              </a:rPr>
              <a:t>L</a:t>
            </a:r>
            <a:r>
              <a:rPr lang="en-US" altLang="ko-KR" dirty="0" err="1" smtClean="0"/>
              <a:t>é</a:t>
            </a:r>
            <a:r>
              <a:rPr lang="en-US" altLang="zh-CN" dirty="0" err="1" smtClean="0">
                <a:ea typeface="宋体" pitchFamily="2" charset="-122"/>
              </a:rPr>
              <a:t>vy</a:t>
            </a:r>
            <a:r>
              <a:rPr lang="en-US" altLang="zh-CN" dirty="0" smtClean="0">
                <a:ea typeface="宋体" pitchFamily="2" charset="-122"/>
              </a:rPr>
              <a:t> flight: </a:t>
            </a:r>
            <a:r>
              <a:rPr lang="en-US" altLang="zh-CN" dirty="0" smtClean="0">
                <a:solidFill>
                  <a:srgbClr val="0035CC"/>
                </a:solidFill>
                <a:ea typeface="宋体" pitchFamily="2" charset="-122"/>
              </a:rPr>
              <a:t>consumed time per jump</a:t>
            </a:r>
            <a:r>
              <a:rPr lang="en-US" altLang="zh-CN" dirty="0" smtClean="0">
                <a:ea typeface="宋体" pitchFamily="2" charset="-122"/>
              </a:rPr>
              <a:t> = constant  for each  jump</a:t>
            </a:r>
          </a:p>
          <a:p>
            <a:pPr eaLnBrk="1" hangingPunct="1"/>
            <a:r>
              <a:rPr lang="en-US" altLang="zh-CN" dirty="0" err="1" smtClean="0">
                <a:ea typeface="宋体" pitchFamily="2" charset="-122"/>
              </a:rPr>
              <a:t>L</a:t>
            </a:r>
            <a:r>
              <a:rPr lang="en-US" altLang="ko-KR" dirty="0" err="1" smtClean="0"/>
              <a:t>é</a:t>
            </a:r>
            <a:r>
              <a:rPr lang="en-US" altLang="zh-CN" dirty="0" err="1" smtClean="0">
                <a:ea typeface="宋体" pitchFamily="2" charset="-122"/>
              </a:rPr>
              <a:t>vy</a:t>
            </a:r>
            <a:r>
              <a:rPr lang="en-US" altLang="zh-CN" dirty="0" smtClean="0">
                <a:ea typeface="宋体" pitchFamily="2" charset="-122"/>
              </a:rPr>
              <a:t> walk: </a:t>
            </a:r>
            <a:r>
              <a:rPr lang="en-US" altLang="zh-CN" dirty="0" smtClean="0">
                <a:solidFill>
                  <a:srgbClr val="0035CC"/>
                </a:solidFill>
                <a:ea typeface="宋体" pitchFamily="2" charset="-122"/>
              </a:rPr>
              <a:t>consumed time per jump</a:t>
            </a:r>
            <a:r>
              <a:rPr lang="en-US" altLang="zh-CN" dirty="0" smtClean="0">
                <a:ea typeface="宋体" pitchFamily="2" charset="-122"/>
              </a:rPr>
              <a:t>      jump-length</a:t>
            </a:r>
          </a:p>
          <a:p>
            <a:pPr eaLnBrk="1" hangingPunct="1"/>
            <a:endParaRPr lang="en-US" altLang="zh-CN" dirty="0">
              <a:ea typeface="宋体" pitchFamily="2" charset="-122"/>
            </a:endParaRPr>
          </a:p>
          <a:p>
            <a:pPr eaLnBrk="1" hangingPunct="1"/>
            <a:endParaRPr lang="en-US" altLang="zh-CN" dirty="0" smtClean="0">
              <a:ea typeface="宋体" pitchFamily="2" charset="-122"/>
            </a:endParaRPr>
          </a:p>
          <a:p>
            <a:pPr eaLnBrk="1" hangingPunct="1"/>
            <a:endParaRPr lang="en-US" altLang="zh-CN" dirty="0">
              <a:ea typeface="宋体" pitchFamily="2" charset="-122"/>
            </a:endParaRPr>
          </a:p>
          <a:p>
            <a:pPr eaLnBrk="1" hangingPunct="1"/>
            <a:endParaRPr lang="en-US" altLang="zh-CN" dirty="0" smtClean="0">
              <a:ea typeface="宋体" pitchFamily="2" charset="-122"/>
            </a:endParaRPr>
          </a:p>
          <a:p>
            <a:pPr eaLnBrk="1" hangingPunct="1"/>
            <a:endParaRPr lang="en-US" altLang="zh-CN" dirty="0">
              <a:ea typeface="宋体" pitchFamily="2" charset="-122"/>
            </a:endParaRPr>
          </a:p>
          <a:p>
            <a:pPr eaLnBrk="1" hangingPunct="1"/>
            <a:endParaRPr lang="en-US" altLang="zh-CN" dirty="0" smtClean="0">
              <a:ea typeface="宋体" pitchFamily="2" charset="-122"/>
            </a:endParaRPr>
          </a:p>
          <a:p>
            <a:pPr eaLnBrk="1" hangingPunct="1"/>
            <a:endParaRPr lang="en-US" altLang="zh-CN" dirty="0">
              <a:ea typeface="宋体" pitchFamily="2" charset="-122"/>
            </a:endParaRPr>
          </a:p>
          <a:p>
            <a:pPr eaLnBrk="1" hangingPunct="1"/>
            <a:endParaRPr lang="en-US" altLang="zh-CN" dirty="0" smtClean="0">
              <a:ea typeface="宋体" pitchFamily="2" charset="-122"/>
            </a:endParaRPr>
          </a:p>
          <a:p>
            <a:pPr eaLnBrk="1" hangingPunct="1"/>
            <a:r>
              <a:rPr lang="en-US" altLang="zh-CN" dirty="0" smtClean="0">
                <a:ea typeface="宋体" pitchFamily="2" charset="-122"/>
              </a:rPr>
              <a:t>Focus for this talk</a:t>
            </a:r>
            <a:r>
              <a:rPr lang="en-US" altLang="zh-CN" dirty="0" smtClean="0">
                <a:solidFill>
                  <a:schemeClr val="tx2"/>
                </a:solidFill>
                <a:ea typeface="宋体" pitchFamily="2" charset="-122"/>
              </a:rPr>
              <a:t>:  </a:t>
            </a:r>
            <a:r>
              <a:rPr lang="en-US" altLang="zh-CN" dirty="0" err="1" smtClean="0">
                <a:solidFill>
                  <a:schemeClr val="tx2"/>
                </a:solidFill>
                <a:ea typeface="宋体" pitchFamily="2" charset="-122"/>
              </a:rPr>
              <a:t>L</a:t>
            </a:r>
            <a:r>
              <a:rPr lang="en-US" altLang="ko-KR" dirty="0" err="1" smtClean="0">
                <a:solidFill>
                  <a:schemeClr val="tx2"/>
                </a:solidFill>
              </a:rPr>
              <a:t>é</a:t>
            </a:r>
            <a:r>
              <a:rPr lang="en-US" altLang="zh-CN" dirty="0" err="1" smtClean="0">
                <a:solidFill>
                  <a:schemeClr val="tx2"/>
                </a:solidFill>
                <a:ea typeface="宋体" pitchFamily="2" charset="-122"/>
              </a:rPr>
              <a:t>vy</a:t>
            </a:r>
            <a:r>
              <a:rPr lang="en-US" altLang="zh-CN" dirty="0" smtClean="0">
                <a:solidFill>
                  <a:schemeClr val="tx2"/>
                </a:solidFill>
                <a:ea typeface="宋体" pitchFamily="2" charset="-122"/>
              </a:rPr>
              <a:t> </a:t>
            </a:r>
            <a:r>
              <a:rPr lang="en-US" altLang="zh-CN" dirty="0">
                <a:solidFill>
                  <a:schemeClr val="tx2"/>
                </a:solidFill>
                <a:ea typeface="宋体" pitchFamily="2" charset="-122"/>
              </a:rPr>
              <a:t>flight</a:t>
            </a:r>
            <a:endParaRPr lang="en-US" altLang="zh-CN" dirty="0" smtClean="0">
              <a:solidFill>
                <a:schemeClr val="tx2"/>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endParaRPr lang="en-US" altLang="zh-CN" sz="800" kern="1200" dirty="0" smtClean="0">
              <a:solidFill>
                <a:srgbClr val="000000"/>
              </a:solidFill>
              <a:ea typeface="宋体" pitchFamily="2" charset="-122"/>
            </a:endParaRPr>
          </a:p>
          <a:p>
            <a:endParaRPr lang="en-US" altLang="ko-KR" dirty="0" smtClean="0">
              <a:solidFill>
                <a:srgbClr val="0035CC"/>
              </a:solidFill>
            </a:endParaRPr>
          </a:p>
        </p:txBody>
      </p:sp>
      <p:sp>
        <p:nvSpPr>
          <p:cNvPr id="33" name="TextBox 32"/>
          <p:cNvSpPr txBox="1"/>
          <p:nvPr/>
        </p:nvSpPr>
        <p:spPr>
          <a:xfrm>
            <a:off x="1707446" y="2437746"/>
            <a:ext cx="5717463" cy="461665"/>
          </a:xfrm>
          <a:prstGeom prst="rect">
            <a:avLst/>
          </a:prstGeom>
          <a:noFill/>
        </p:spPr>
        <p:txBody>
          <a:bodyPr wrap="none" rtlCol="0">
            <a:spAutoFit/>
          </a:bodyPr>
          <a:lstStyle/>
          <a:p>
            <a:pPr>
              <a:buNone/>
            </a:pPr>
            <a:r>
              <a:rPr lang="en-US" altLang="ko-KR" sz="2400" dirty="0" smtClean="0">
                <a:solidFill>
                  <a:srgbClr val="FF0000"/>
                </a:solidFill>
                <a:latin typeface="+mn-lt"/>
              </a:rPr>
              <a:t>Same sample path, but different elapsed time</a:t>
            </a:r>
            <a:endParaRPr lang="ko-KR" altLang="en-US" sz="2400" dirty="0" smtClean="0">
              <a:solidFill>
                <a:srgbClr val="FF0000"/>
              </a:solidFill>
              <a:latin typeface="+mn-lt"/>
            </a:endParaRPr>
          </a:p>
        </p:txBody>
      </p:sp>
      <p:grpSp>
        <p:nvGrpSpPr>
          <p:cNvPr id="2" name="그룹 41"/>
          <p:cNvGrpSpPr/>
          <p:nvPr/>
        </p:nvGrpSpPr>
        <p:grpSpPr>
          <a:xfrm>
            <a:off x="3323460" y="3203824"/>
            <a:ext cx="2468880" cy="2864762"/>
            <a:chOff x="3411234" y="3474150"/>
            <a:chExt cx="2468880" cy="2864762"/>
          </a:xfrm>
        </p:grpSpPr>
        <p:sp>
          <p:nvSpPr>
            <p:cNvPr id="37" name="직사각형 36"/>
            <p:cNvSpPr/>
            <p:nvPr/>
          </p:nvSpPr>
          <p:spPr>
            <a:xfrm>
              <a:off x="3411234" y="3474150"/>
              <a:ext cx="2468880" cy="246888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solidFill>
                  <a:schemeClr val="tx1"/>
                </a:solidFill>
              </a:endParaRPr>
            </a:p>
          </p:txBody>
        </p:sp>
        <p:cxnSp>
          <p:nvCxnSpPr>
            <p:cNvPr id="38" name="직선 연결선 37"/>
            <p:cNvCxnSpPr/>
            <p:nvPr/>
          </p:nvCxnSpPr>
          <p:spPr>
            <a:xfrm flipV="1">
              <a:off x="4623239" y="4357871"/>
              <a:ext cx="504056" cy="57606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직선 연결선 38"/>
            <p:cNvCxnSpPr/>
            <p:nvPr/>
          </p:nvCxnSpPr>
          <p:spPr>
            <a:xfrm flipH="1" flipV="1">
              <a:off x="4551231" y="4069839"/>
              <a:ext cx="576064"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0" name="직선 연결선 39"/>
            <p:cNvCxnSpPr/>
            <p:nvPr/>
          </p:nvCxnSpPr>
          <p:spPr>
            <a:xfrm>
              <a:off x="4551231" y="4069839"/>
              <a:ext cx="144016" cy="36004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2" name="직선 연결선 41"/>
            <p:cNvCxnSpPr/>
            <p:nvPr/>
          </p:nvCxnSpPr>
          <p:spPr>
            <a:xfrm flipH="1" flipV="1">
              <a:off x="3831151" y="4141847"/>
              <a:ext cx="864096"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3" name="직선 연결선 42"/>
            <p:cNvCxnSpPr/>
            <p:nvPr/>
          </p:nvCxnSpPr>
          <p:spPr>
            <a:xfrm>
              <a:off x="3831151" y="4141847"/>
              <a:ext cx="432048" cy="1368152"/>
            </a:xfrm>
            <a:prstGeom prst="line">
              <a:avLst/>
            </a:prstGeom>
            <a:ln>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452329" y="4890393"/>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0</a:t>
              </a:r>
              <a:endParaRPr lang="ko-KR" altLang="en-US" sz="1100" dirty="0" smtClean="0">
                <a:latin typeface="+mn-lt"/>
              </a:endParaRPr>
            </a:p>
          </p:txBody>
        </p:sp>
        <p:sp>
          <p:nvSpPr>
            <p:cNvPr id="46" name="TextBox 45"/>
            <p:cNvSpPr txBox="1"/>
            <p:nvPr/>
          </p:nvSpPr>
          <p:spPr>
            <a:xfrm>
              <a:off x="5154694" y="4128400"/>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1</a:t>
              </a:r>
              <a:endParaRPr lang="ko-KR" altLang="en-US" sz="1100" dirty="0" smtClean="0">
                <a:latin typeface="+mn-lt"/>
              </a:endParaRPr>
            </a:p>
          </p:txBody>
        </p:sp>
        <p:sp>
          <p:nvSpPr>
            <p:cNvPr id="47" name="TextBox 46"/>
            <p:cNvSpPr txBox="1"/>
            <p:nvPr/>
          </p:nvSpPr>
          <p:spPr>
            <a:xfrm>
              <a:off x="4491603" y="4371318"/>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3</a:t>
              </a:r>
              <a:endParaRPr lang="ko-KR" altLang="en-US" sz="1100" dirty="0" smtClean="0">
                <a:latin typeface="+mn-lt"/>
              </a:endParaRPr>
            </a:p>
          </p:txBody>
        </p:sp>
        <p:sp>
          <p:nvSpPr>
            <p:cNvPr id="48" name="TextBox 47"/>
            <p:cNvSpPr txBox="1"/>
            <p:nvPr/>
          </p:nvSpPr>
          <p:spPr>
            <a:xfrm>
              <a:off x="4363730" y="3644407"/>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2</a:t>
              </a:r>
              <a:endParaRPr lang="ko-KR" altLang="en-US" sz="1100" dirty="0" smtClean="0">
                <a:latin typeface="+mn-lt"/>
              </a:endParaRPr>
            </a:p>
          </p:txBody>
        </p:sp>
        <p:sp>
          <p:nvSpPr>
            <p:cNvPr id="49" name="TextBox 48"/>
            <p:cNvSpPr txBox="1"/>
            <p:nvPr/>
          </p:nvSpPr>
          <p:spPr>
            <a:xfrm>
              <a:off x="3615127" y="3723246"/>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4</a:t>
              </a:r>
              <a:endParaRPr lang="ko-KR" altLang="en-US" sz="1100" dirty="0" smtClean="0">
                <a:latin typeface="+mn-lt"/>
              </a:endParaRPr>
            </a:p>
          </p:txBody>
        </p:sp>
        <p:sp>
          <p:nvSpPr>
            <p:cNvPr id="50" name="자유형 49"/>
            <p:cNvSpPr/>
            <p:nvPr/>
          </p:nvSpPr>
          <p:spPr>
            <a:xfrm>
              <a:off x="4705334" y="4416672"/>
              <a:ext cx="585410" cy="537029"/>
            </a:xfrm>
            <a:custGeom>
              <a:avLst/>
              <a:gdLst>
                <a:gd name="connsiteX0" fmla="*/ 0 w 585410"/>
                <a:gd name="connsiteY0" fmla="*/ 537029 h 537029"/>
                <a:gd name="connsiteX1" fmla="*/ 508000 w 585410"/>
                <a:gd name="connsiteY1" fmla="*/ 333829 h 537029"/>
                <a:gd name="connsiteX2" fmla="*/ 464457 w 585410"/>
                <a:gd name="connsiteY2" fmla="*/ 0 h 537029"/>
              </a:gdLst>
              <a:ahLst/>
              <a:cxnLst>
                <a:cxn ang="0">
                  <a:pos x="connsiteX0" y="connsiteY0"/>
                </a:cxn>
                <a:cxn ang="0">
                  <a:pos x="connsiteX1" y="connsiteY1"/>
                </a:cxn>
                <a:cxn ang="0">
                  <a:pos x="connsiteX2" y="connsiteY2"/>
                </a:cxn>
              </a:cxnLst>
              <a:rect l="l" t="t" r="r" b="b"/>
              <a:pathLst>
                <a:path w="585410" h="537029">
                  <a:moveTo>
                    <a:pt x="0" y="537029"/>
                  </a:moveTo>
                  <a:cubicBezTo>
                    <a:pt x="215295" y="480181"/>
                    <a:pt x="430591" y="423334"/>
                    <a:pt x="508000" y="333829"/>
                  </a:cubicBezTo>
                  <a:cubicBezTo>
                    <a:pt x="585410" y="244324"/>
                    <a:pt x="524933" y="122162"/>
                    <a:pt x="464457" y="0"/>
                  </a:cubicBezTo>
                </a:path>
              </a:pathLst>
            </a:cu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1" name="TextBox 50"/>
            <p:cNvSpPr txBox="1"/>
            <p:nvPr/>
          </p:nvSpPr>
          <p:spPr>
            <a:xfrm>
              <a:off x="4767255" y="4861365"/>
              <a:ext cx="740908" cy="400110"/>
            </a:xfrm>
            <a:prstGeom prst="rect">
              <a:avLst/>
            </a:prstGeom>
            <a:noFill/>
          </p:spPr>
          <p:txBody>
            <a:bodyPr wrap="none" rtlCol="0">
              <a:spAutoFit/>
            </a:bodyPr>
            <a:lstStyle/>
            <a:p>
              <a:pPr>
                <a:buNone/>
              </a:pPr>
              <a:r>
                <a:rPr lang="en-US" altLang="ko-KR" sz="2000" dirty="0" smtClean="0">
                  <a:solidFill>
                    <a:srgbClr val="FF0000"/>
                  </a:solidFill>
                  <a:latin typeface="+mn-lt"/>
                </a:rPr>
                <a:t>Jump</a:t>
              </a:r>
              <a:endParaRPr lang="ko-KR" altLang="en-US" sz="2000" dirty="0" smtClean="0">
                <a:solidFill>
                  <a:srgbClr val="FF0000"/>
                </a:solidFill>
                <a:latin typeface="+mn-lt"/>
              </a:endParaRPr>
            </a:p>
          </p:txBody>
        </p:sp>
        <p:grpSp>
          <p:nvGrpSpPr>
            <p:cNvPr id="4" name="그룹 40"/>
            <p:cNvGrpSpPr/>
            <p:nvPr/>
          </p:nvGrpSpPr>
          <p:grpSpPr>
            <a:xfrm>
              <a:off x="3613415" y="5969580"/>
              <a:ext cx="1889358" cy="369332"/>
              <a:chOff x="3581748" y="5798670"/>
              <a:chExt cx="1889358" cy="369332"/>
            </a:xfrm>
          </p:grpSpPr>
          <p:pic>
            <p:nvPicPr>
              <p:cNvPr id="53" name="Picture 2"/>
              <p:cNvPicPr>
                <a:picLocks noChangeAspect="1" noChangeArrowheads="1"/>
              </p:cNvPicPr>
              <p:nvPr/>
            </p:nvPicPr>
            <p:blipFill>
              <a:blip r:embed="rId3" cstate="print"/>
              <a:srcRect/>
              <a:stretch>
                <a:fillRect/>
              </a:stretch>
            </p:blipFill>
            <p:spPr bwMode="auto">
              <a:xfrm>
                <a:off x="5161617" y="5815450"/>
                <a:ext cx="309489" cy="301752"/>
              </a:xfrm>
              <a:prstGeom prst="rect">
                <a:avLst/>
              </a:prstGeom>
              <a:noFill/>
              <a:ln w="9525">
                <a:noFill/>
                <a:miter lim="800000"/>
                <a:headEnd/>
                <a:tailEnd/>
              </a:ln>
            </p:spPr>
          </p:pic>
          <p:sp>
            <p:nvSpPr>
              <p:cNvPr id="54" name="TextBox 53"/>
              <p:cNvSpPr txBox="1"/>
              <p:nvPr/>
            </p:nvSpPr>
            <p:spPr>
              <a:xfrm>
                <a:off x="3581748" y="5798670"/>
                <a:ext cx="1678665" cy="369332"/>
              </a:xfrm>
              <a:prstGeom prst="rect">
                <a:avLst/>
              </a:prstGeom>
              <a:noFill/>
            </p:spPr>
            <p:txBody>
              <a:bodyPr wrap="none" rtlCol="0">
                <a:spAutoFit/>
              </a:bodyPr>
              <a:lstStyle/>
              <a:p>
                <a:pPr>
                  <a:buNone/>
                </a:pPr>
                <a:r>
                  <a:rPr lang="en-US" altLang="ko-KR" sz="1800" dirty="0" smtClean="0">
                    <a:latin typeface="+mn-lt"/>
                  </a:rPr>
                  <a:t>Sample trace in </a:t>
                </a:r>
                <a:endParaRPr lang="ko-KR" altLang="en-US" sz="1800" dirty="0" smtClean="0">
                  <a:latin typeface="+mn-lt"/>
                </a:endParaRPr>
              </a:p>
            </p:txBody>
          </p:sp>
        </p:grpSp>
      </p:grpSp>
      <p:grpSp>
        <p:nvGrpSpPr>
          <p:cNvPr id="5" name="그룹 114"/>
          <p:cNvGrpSpPr/>
          <p:nvPr/>
        </p:nvGrpSpPr>
        <p:grpSpPr>
          <a:xfrm>
            <a:off x="4551461" y="2986978"/>
            <a:ext cx="3558492" cy="3068908"/>
            <a:chOff x="4639235" y="1386153"/>
            <a:chExt cx="3558492" cy="3068908"/>
          </a:xfrm>
        </p:grpSpPr>
        <p:cxnSp>
          <p:nvCxnSpPr>
            <p:cNvPr id="56" name="직선 화살표 연결선 55"/>
            <p:cNvCxnSpPr/>
            <p:nvPr/>
          </p:nvCxnSpPr>
          <p:spPr>
            <a:xfrm>
              <a:off x="5004048" y="3991617"/>
              <a:ext cx="266429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직선 화살표 연결선 56"/>
            <p:cNvCxnSpPr/>
            <p:nvPr/>
          </p:nvCxnSpPr>
          <p:spPr>
            <a:xfrm flipV="1">
              <a:off x="4985221" y="1800200"/>
              <a:ext cx="0" cy="21945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102555" y="4003094"/>
              <a:ext cx="1095172" cy="400110"/>
            </a:xfrm>
            <a:prstGeom prst="rect">
              <a:avLst/>
            </a:prstGeom>
            <a:noFill/>
          </p:spPr>
          <p:txBody>
            <a:bodyPr wrap="none" rtlCol="0">
              <a:spAutoFit/>
            </a:bodyPr>
            <a:lstStyle/>
            <a:p>
              <a:pPr>
                <a:buNone/>
              </a:pPr>
              <a:r>
                <a:rPr lang="en-US" altLang="ko-KR" sz="2000" dirty="0" smtClean="0">
                  <a:latin typeface="+mn-lt"/>
                </a:rPr>
                <a:t>Location</a:t>
              </a:r>
              <a:endParaRPr lang="ko-KR" altLang="en-US" sz="2000" dirty="0" smtClean="0">
                <a:latin typeface="+mn-lt"/>
              </a:endParaRPr>
            </a:p>
          </p:txBody>
        </p:sp>
        <p:sp>
          <p:nvSpPr>
            <p:cNvPr id="59" name="TextBox 58"/>
            <p:cNvSpPr txBox="1"/>
            <p:nvPr/>
          </p:nvSpPr>
          <p:spPr>
            <a:xfrm>
              <a:off x="4639235" y="1386153"/>
              <a:ext cx="715837" cy="400110"/>
            </a:xfrm>
            <a:prstGeom prst="rect">
              <a:avLst/>
            </a:prstGeom>
            <a:noFill/>
          </p:spPr>
          <p:txBody>
            <a:bodyPr wrap="none" rtlCol="0">
              <a:spAutoFit/>
            </a:bodyPr>
            <a:lstStyle/>
            <a:p>
              <a:pPr>
                <a:buNone/>
              </a:pPr>
              <a:r>
                <a:rPr lang="en-US" altLang="ko-KR" sz="2000" dirty="0" smtClean="0">
                  <a:latin typeface="+mn-lt"/>
                </a:rPr>
                <a:t>Time</a:t>
              </a:r>
              <a:endParaRPr lang="ko-KR" altLang="en-US" sz="2000" dirty="0" smtClean="0">
                <a:latin typeface="+mn-lt"/>
              </a:endParaRPr>
            </a:p>
          </p:txBody>
        </p:sp>
        <p:sp>
          <p:nvSpPr>
            <p:cNvPr id="60" name="TextBox 59"/>
            <p:cNvSpPr txBox="1"/>
            <p:nvPr/>
          </p:nvSpPr>
          <p:spPr>
            <a:xfrm>
              <a:off x="6867950" y="1781280"/>
              <a:ext cx="1165704" cy="369332"/>
            </a:xfrm>
            <a:prstGeom prst="rect">
              <a:avLst/>
            </a:prstGeom>
            <a:noFill/>
          </p:spPr>
          <p:txBody>
            <a:bodyPr wrap="none" rtlCol="0">
              <a:spAutoFit/>
            </a:bodyPr>
            <a:lstStyle/>
            <a:p>
              <a:pPr>
                <a:buNone/>
              </a:pPr>
              <a:r>
                <a:rPr lang="en-US" altLang="ko-KR" sz="1800" dirty="0" smtClean="0">
                  <a:latin typeface="+mn-lt"/>
                </a:rPr>
                <a:t>L</a:t>
              </a:r>
              <a:r>
                <a:rPr lang="en-US" altLang="ko-KR" sz="1800" dirty="0" smtClean="0">
                  <a:solidFill>
                    <a:prstClr val="black"/>
                  </a:solidFill>
                  <a:latin typeface="+mn-lt"/>
                </a:rPr>
                <a:t>é</a:t>
              </a:r>
              <a:r>
                <a:rPr lang="en-US" altLang="ko-KR" sz="1800" dirty="0" smtClean="0">
                  <a:latin typeface="+mn-lt"/>
                </a:rPr>
                <a:t>vy walk</a:t>
              </a:r>
              <a:endParaRPr lang="ko-KR" altLang="en-US" sz="1800" dirty="0" smtClean="0">
                <a:latin typeface="+mn-lt"/>
              </a:endParaRPr>
            </a:p>
          </p:txBody>
        </p:sp>
        <p:cxnSp>
          <p:nvCxnSpPr>
            <p:cNvPr id="61" name="직선 연결선 60"/>
            <p:cNvCxnSpPr/>
            <p:nvPr/>
          </p:nvCxnSpPr>
          <p:spPr>
            <a:xfrm flipV="1">
              <a:off x="4990600" y="3086909"/>
              <a:ext cx="373488" cy="904709"/>
            </a:xfrm>
            <a:prstGeom prst="line">
              <a:avLst/>
            </a:prstGeom>
            <a:ln>
              <a:tailEnd type="oval" w="med" len="med"/>
            </a:ln>
          </p:spPr>
          <p:style>
            <a:lnRef idx="1">
              <a:schemeClr val="accent1"/>
            </a:lnRef>
            <a:fillRef idx="0">
              <a:schemeClr val="accent1"/>
            </a:fillRef>
            <a:effectRef idx="0">
              <a:schemeClr val="accent1"/>
            </a:effectRef>
            <a:fontRef idx="minor">
              <a:schemeClr val="tx1"/>
            </a:fontRef>
          </p:style>
        </p:cxnSp>
        <p:cxnSp>
          <p:nvCxnSpPr>
            <p:cNvPr id="62" name="직선 연결선 61"/>
            <p:cNvCxnSpPr/>
            <p:nvPr/>
          </p:nvCxnSpPr>
          <p:spPr>
            <a:xfrm>
              <a:off x="5332421" y="3913192"/>
              <a:ext cx="0" cy="18288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814918" y="4027581"/>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0</a:t>
              </a:r>
              <a:endParaRPr lang="ko-KR" altLang="en-US" sz="1100" dirty="0" smtClean="0">
                <a:latin typeface="+mn-lt"/>
              </a:endParaRPr>
            </a:p>
          </p:txBody>
        </p:sp>
        <p:sp>
          <p:nvSpPr>
            <p:cNvPr id="64" name="TextBox 63"/>
            <p:cNvSpPr txBox="1"/>
            <p:nvPr/>
          </p:nvSpPr>
          <p:spPr>
            <a:xfrm>
              <a:off x="5179731" y="4028057"/>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1</a:t>
              </a:r>
              <a:endParaRPr lang="ko-KR" altLang="en-US" sz="1100" dirty="0" smtClean="0">
                <a:latin typeface="+mn-lt"/>
              </a:endParaRPr>
            </a:p>
          </p:txBody>
        </p:sp>
        <p:sp>
          <p:nvSpPr>
            <p:cNvPr id="65" name="TextBox 64"/>
            <p:cNvSpPr txBox="1"/>
            <p:nvPr/>
          </p:nvSpPr>
          <p:spPr>
            <a:xfrm>
              <a:off x="6868512" y="2069505"/>
              <a:ext cx="1217000" cy="369332"/>
            </a:xfrm>
            <a:prstGeom prst="rect">
              <a:avLst/>
            </a:prstGeom>
            <a:noFill/>
          </p:spPr>
          <p:txBody>
            <a:bodyPr wrap="none" rtlCol="0">
              <a:spAutoFit/>
            </a:bodyPr>
            <a:lstStyle/>
            <a:p>
              <a:pPr>
                <a:buNone/>
              </a:pPr>
              <a:r>
                <a:rPr lang="en-US" altLang="ko-KR" sz="1800" dirty="0" smtClean="0">
                  <a:latin typeface="+mn-lt"/>
                </a:rPr>
                <a:t>L</a:t>
              </a:r>
              <a:r>
                <a:rPr lang="en-US" altLang="ko-KR" sz="1800" dirty="0" smtClean="0">
                  <a:solidFill>
                    <a:prstClr val="black"/>
                  </a:solidFill>
                  <a:latin typeface="+mn-lt"/>
                </a:rPr>
                <a:t>é</a:t>
              </a:r>
              <a:r>
                <a:rPr lang="en-US" altLang="ko-KR" sz="1800" dirty="0" smtClean="0">
                  <a:latin typeface="+mn-lt"/>
                </a:rPr>
                <a:t>vy flight</a:t>
              </a:r>
              <a:endParaRPr lang="ko-KR" altLang="en-US" sz="1800" dirty="0" smtClean="0">
                <a:latin typeface="+mn-lt"/>
              </a:endParaRPr>
            </a:p>
          </p:txBody>
        </p:sp>
        <p:cxnSp>
          <p:nvCxnSpPr>
            <p:cNvPr id="66" name="직선 연결선 65"/>
            <p:cNvCxnSpPr/>
            <p:nvPr/>
          </p:nvCxnSpPr>
          <p:spPr>
            <a:xfrm flipV="1">
              <a:off x="5384656" y="2870885"/>
              <a:ext cx="301752" cy="216024"/>
            </a:xfrm>
            <a:prstGeom prst="line">
              <a:avLst/>
            </a:prstGeom>
            <a:ln>
              <a:tailEnd type="oval" w="med" len="med"/>
            </a:ln>
          </p:spPr>
          <p:style>
            <a:lnRef idx="1">
              <a:schemeClr val="accent1"/>
            </a:lnRef>
            <a:fillRef idx="0">
              <a:schemeClr val="accent1"/>
            </a:fillRef>
            <a:effectRef idx="0">
              <a:schemeClr val="accent1"/>
            </a:effectRef>
            <a:fontRef idx="minor">
              <a:schemeClr val="tx1"/>
            </a:fontRef>
          </p:style>
        </p:cxnSp>
        <p:cxnSp>
          <p:nvCxnSpPr>
            <p:cNvPr id="67" name="직선 연결선 66"/>
            <p:cNvCxnSpPr/>
            <p:nvPr/>
          </p:nvCxnSpPr>
          <p:spPr>
            <a:xfrm flipV="1">
              <a:off x="5708888" y="2773477"/>
              <a:ext cx="347472" cy="82296"/>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68" name="직선 연결선 67"/>
            <p:cNvCxnSpPr/>
            <p:nvPr/>
          </p:nvCxnSpPr>
          <p:spPr>
            <a:xfrm flipV="1">
              <a:off x="6084168" y="2066097"/>
              <a:ext cx="360040" cy="68198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69" name="직선 연결선 68"/>
            <p:cNvCxnSpPr/>
            <p:nvPr/>
          </p:nvCxnSpPr>
          <p:spPr>
            <a:xfrm>
              <a:off x="5705161" y="3919609"/>
              <a:ext cx="0" cy="18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직선 연결선 69"/>
            <p:cNvCxnSpPr/>
            <p:nvPr/>
          </p:nvCxnSpPr>
          <p:spPr>
            <a:xfrm>
              <a:off x="6058934" y="3914836"/>
              <a:ext cx="0" cy="182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직선 연결선 70"/>
            <p:cNvCxnSpPr/>
            <p:nvPr/>
          </p:nvCxnSpPr>
          <p:spPr>
            <a:xfrm>
              <a:off x="6428592" y="3914836"/>
              <a:ext cx="0" cy="18288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522661" y="4028057"/>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2</a:t>
              </a:r>
              <a:endParaRPr lang="ko-KR" altLang="en-US" sz="1100" dirty="0" smtClean="0">
                <a:latin typeface="+mn-lt"/>
              </a:endParaRPr>
            </a:p>
          </p:txBody>
        </p:sp>
        <p:sp>
          <p:nvSpPr>
            <p:cNvPr id="73" name="TextBox 72"/>
            <p:cNvSpPr txBox="1"/>
            <p:nvPr/>
          </p:nvSpPr>
          <p:spPr>
            <a:xfrm>
              <a:off x="5892797" y="4046277"/>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3</a:t>
              </a:r>
              <a:endParaRPr lang="ko-KR" altLang="en-US" sz="1100" dirty="0" smtClean="0">
                <a:latin typeface="+mn-lt"/>
              </a:endParaRPr>
            </a:p>
          </p:txBody>
        </p:sp>
        <p:sp>
          <p:nvSpPr>
            <p:cNvPr id="74" name="TextBox 73"/>
            <p:cNvSpPr txBox="1"/>
            <p:nvPr/>
          </p:nvSpPr>
          <p:spPr>
            <a:xfrm>
              <a:off x="6257682" y="4054951"/>
              <a:ext cx="426720"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Z</a:t>
              </a:r>
              <a:r>
                <a:rPr lang="en-US" altLang="ko-KR" sz="2000" baseline="-25000" dirty="0" smtClean="0">
                  <a:solidFill>
                    <a:srgbClr val="1F497D"/>
                  </a:solidFill>
                  <a:latin typeface="+mn-lt"/>
                  <a:ea typeface="+mn-ea"/>
                </a:rPr>
                <a:t>4</a:t>
              </a:r>
              <a:endParaRPr lang="ko-KR" altLang="en-US" sz="1100" dirty="0" smtClean="0">
                <a:latin typeface="+mn-lt"/>
              </a:endParaRPr>
            </a:p>
          </p:txBody>
        </p:sp>
        <p:cxnSp>
          <p:nvCxnSpPr>
            <p:cNvPr id="75" name="직선 연결선 74"/>
            <p:cNvCxnSpPr/>
            <p:nvPr/>
          </p:nvCxnSpPr>
          <p:spPr>
            <a:xfrm flipV="1">
              <a:off x="4994603" y="3622164"/>
              <a:ext cx="354245" cy="369857"/>
            </a:xfrm>
            <a:prstGeom prst="line">
              <a:avLst/>
            </a:prstGeom>
            <a:ln>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6" name="직선 연결선 75"/>
            <p:cNvCxnSpPr/>
            <p:nvPr/>
          </p:nvCxnSpPr>
          <p:spPr>
            <a:xfrm flipV="1">
              <a:off x="5347023" y="3251076"/>
              <a:ext cx="354245" cy="369857"/>
            </a:xfrm>
            <a:prstGeom prst="line">
              <a:avLst/>
            </a:prstGeom>
            <a:ln>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7" name="직선 연결선 76"/>
            <p:cNvCxnSpPr/>
            <p:nvPr/>
          </p:nvCxnSpPr>
          <p:spPr>
            <a:xfrm flipV="1">
              <a:off x="5707063" y="2883416"/>
              <a:ext cx="354245" cy="369857"/>
            </a:xfrm>
            <a:prstGeom prst="line">
              <a:avLst/>
            </a:prstGeom>
            <a:ln>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8" name="직선 연결선 77"/>
            <p:cNvCxnSpPr/>
            <p:nvPr/>
          </p:nvCxnSpPr>
          <p:spPr>
            <a:xfrm flipV="1">
              <a:off x="6067103" y="2513559"/>
              <a:ext cx="354245" cy="369857"/>
            </a:xfrm>
            <a:prstGeom prst="line">
              <a:avLst/>
            </a:prstGeom>
            <a:ln>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9" name="직선 연결선 78"/>
            <p:cNvCxnSpPr/>
            <p:nvPr/>
          </p:nvCxnSpPr>
          <p:spPr>
            <a:xfrm flipV="1">
              <a:off x="6685632" y="2256501"/>
              <a:ext cx="182880" cy="0"/>
            </a:xfrm>
            <a:prstGeom prst="line">
              <a:avLst/>
            </a:prstGeom>
            <a:ln>
              <a:solidFill>
                <a:schemeClr val="accent6">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0" name="직선 연결선 79"/>
            <p:cNvCxnSpPr/>
            <p:nvPr/>
          </p:nvCxnSpPr>
          <p:spPr>
            <a:xfrm flipV="1">
              <a:off x="6683330" y="1977910"/>
              <a:ext cx="182880" cy="0"/>
            </a:xfrm>
            <a:prstGeom prst="line">
              <a:avLst/>
            </a:prstGeom>
            <a:ln>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571114" y="3986202"/>
              <a:ext cx="441146" cy="400110"/>
            </a:xfrm>
            <a:prstGeom prst="rect">
              <a:avLst/>
            </a:prstGeom>
            <a:noFill/>
          </p:spPr>
          <p:txBody>
            <a:bodyPr wrap="none" rtlCol="0">
              <a:spAutoFit/>
            </a:bodyPr>
            <a:lstStyle/>
            <a:p>
              <a:pPr>
                <a:buNone/>
              </a:pPr>
              <a:r>
                <a:rPr lang="en-US" altLang="ko-KR" sz="2000" dirty="0" smtClean="0">
                  <a:solidFill>
                    <a:srgbClr val="1F497D"/>
                  </a:solidFill>
                  <a:latin typeface="+mn-lt"/>
                  <a:ea typeface="+mn-ea"/>
                </a:rPr>
                <a:t>…</a:t>
              </a:r>
              <a:endParaRPr lang="ko-KR" altLang="en-US" sz="1100" dirty="0" smtClean="0">
                <a:latin typeface="+mn-lt"/>
              </a:endParaRPr>
            </a:p>
          </p:txBody>
        </p:sp>
      </p:grpSp>
      <p:sp>
        <p:nvSpPr>
          <p:cNvPr id="82" name="직사각형 81"/>
          <p:cNvSpPr/>
          <p:nvPr/>
        </p:nvSpPr>
        <p:spPr>
          <a:xfrm>
            <a:off x="6500450" y="3425263"/>
            <a:ext cx="1527934" cy="6009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pic>
        <p:nvPicPr>
          <p:cNvPr id="83"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8793" y="1660332"/>
            <a:ext cx="485335"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1000" fill="hold"/>
                                        <p:tgtEl>
                                          <p:spTgt spid="2"/>
                                        </p:tgtEl>
                                        <p:attrNameLst>
                                          <p:attrName>ppt_x</p:attrName>
                                          <p:attrName>ppt_y</p:attrName>
                                        </p:attrNameLst>
                                      </p:cBhvr>
                                    </p:animMotion>
                                  </p:childTnLst>
                                </p:cTn>
                              </p:par>
                              <p:par>
                                <p:cTn id="7" presetID="3" presetClass="entr" presetSubtype="1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blinds(horizontal)">
                                      <p:cBhvr>
                                        <p:cTn id="9" dur="500"/>
                                        <p:tgtEl>
                                          <p:spTgt spid="5"/>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blinds(horizontal)">
                                      <p:cBhvr>
                                        <p:cTn id="12" dur="500"/>
                                        <p:tgtEl>
                                          <p:spTgt spid="8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0" end="10"/>
                                            </p:txEl>
                                          </p:spTgt>
                                        </p:tgtEl>
                                        <p:attrNameLst>
                                          <p:attrName>style.visibility</p:attrName>
                                        </p:attrNameLst>
                                      </p:cBhvr>
                                      <p:to>
                                        <p:strVal val="visible"/>
                                      </p:to>
                                    </p:set>
                                    <p:animEffect transition="in" filter="fade">
                                      <p:cBhvr>
                                        <p:cTn id="2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788024" y="1340768"/>
            <a:ext cx="4355976" cy="93610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194" name="Title 1"/>
          <p:cNvSpPr>
            <a:spLocks noGrp="1"/>
          </p:cNvSpPr>
          <p:nvPr>
            <p:ph type="title"/>
          </p:nvPr>
        </p:nvSpPr>
        <p:spPr/>
        <p:txBody>
          <a:bodyPr/>
          <a:lstStyle/>
          <a:p>
            <a:pPr eaLnBrk="1" hangingPunct="1"/>
            <a:r>
              <a:rPr lang="en-US" altLang="zh-CN" sz="3600" dirty="0" err="1" smtClean="0">
                <a:ea typeface="宋体" pitchFamily="2" charset="-122"/>
              </a:rPr>
              <a:t>L</a:t>
            </a:r>
            <a:r>
              <a:rPr lang="en-US" altLang="ko-KR" sz="3600" dirty="0" err="1" smtClean="0"/>
              <a:t>é</a:t>
            </a:r>
            <a:r>
              <a:rPr lang="en-US" altLang="zh-CN" sz="3600" dirty="0" err="1" smtClean="0">
                <a:ea typeface="宋体" pitchFamily="2" charset="-122"/>
              </a:rPr>
              <a:t>vy</a:t>
            </a:r>
            <a:r>
              <a:rPr lang="en-US" altLang="zh-CN" sz="3600" dirty="0" smtClean="0">
                <a:ea typeface="宋体" pitchFamily="2" charset="-122"/>
              </a:rPr>
              <a:t> Flight</a:t>
            </a:r>
          </a:p>
        </p:txBody>
      </p:sp>
      <p:sp>
        <p:nvSpPr>
          <p:cNvPr id="3" name="Content Placeholder 2"/>
          <p:cNvSpPr>
            <a:spLocks noGrp="1"/>
          </p:cNvSpPr>
          <p:nvPr>
            <p:ph idx="1"/>
          </p:nvPr>
        </p:nvSpPr>
        <p:spPr>
          <a:xfrm>
            <a:off x="179512" y="1224136"/>
            <a:ext cx="8964488" cy="5805264"/>
          </a:xfrm>
          <a:ln>
            <a:solidFill>
              <a:schemeClr val="bg1"/>
            </a:solidFill>
            <a:miter lim="800000"/>
            <a:headEnd/>
            <a:tailEnd/>
          </a:ln>
        </p:spPr>
        <p:txBody>
          <a:bodyPr/>
          <a:lstStyle/>
          <a:p>
            <a:pPr eaLnBrk="1" hangingPunct="1"/>
            <a:r>
              <a:rPr lang="en-US" altLang="zh-CN" kern="1200" dirty="0" err="1" smtClean="0">
                <a:solidFill>
                  <a:srgbClr val="000000"/>
                </a:solidFill>
                <a:latin typeface="Times New Roman" pitchFamily="18" charset="0"/>
                <a:ea typeface="宋体" pitchFamily="2" charset="-122"/>
              </a:rPr>
              <a:t>S</a:t>
            </a:r>
            <a:r>
              <a:rPr lang="en-US" altLang="zh-CN" baseline="-25000" dirty="0" err="1" smtClean="0">
                <a:ea typeface="宋体" pitchFamily="2" charset="-122"/>
              </a:rPr>
              <a:t>k</a:t>
            </a:r>
            <a:r>
              <a:rPr lang="en-US" altLang="zh-CN" kern="1200" dirty="0" smtClean="0">
                <a:solidFill>
                  <a:srgbClr val="000000"/>
                </a:solidFill>
                <a:latin typeface="Times New Roman" pitchFamily="18" charset="0"/>
                <a:ea typeface="宋体" pitchFamily="2" charset="-122"/>
              </a:rPr>
              <a:t> : </a:t>
            </a:r>
            <a:r>
              <a:rPr lang="en-US" altLang="zh-CN" dirty="0" smtClean="0">
                <a:ea typeface="宋体" pitchFamily="2" charset="-122"/>
              </a:rPr>
              <a:t>the length</a:t>
            </a:r>
            <a:r>
              <a:rPr lang="en-US" altLang="zh-CN" kern="1200" dirty="0" smtClean="0">
                <a:solidFill>
                  <a:srgbClr val="000000"/>
                </a:solidFill>
                <a:latin typeface="Times New Roman" pitchFamily="18" charset="0"/>
                <a:ea typeface="宋体" pitchFamily="2" charset="-122"/>
              </a:rPr>
              <a:t> of the k-</a:t>
            </a:r>
            <a:r>
              <a:rPr lang="en-US" altLang="zh-CN" kern="1200" dirty="0" err="1" smtClean="0">
                <a:solidFill>
                  <a:srgbClr val="000000"/>
                </a:solidFill>
                <a:latin typeface="Times New Roman" pitchFamily="18" charset="0"/>
                <a:ea typeface="宋体" pitchFamily="2" charset="-122"/>
              </a:rPr>
              <a:t>th</a:t>
            </a:r>
            <a:r>
              <a:rPr lang="en-US" altLang="zh-CN" kern="1200" dirty="0" smtClean="0">
                <a:solidFill>
                  <a:srgbClr val="000000"/>
                </a:solidFill>
                <a:latin typeface="Times New Roman" pitchFamily="18" charset="0"/>
                <a:ea typeface="宋体" pitchFamily="2" charset="-122"/>
              </a:rPr>
              <a:t> jump</a:t>
            </a:r>
          </a:p>
          <a:p>
            <a:pPr eaLnBrk="1" hangingPunct="1"/>
            <a:r>
              <a:rPr lang="el-GR" altLang="zh-CN" kern="1200" dirty="0" smtClean="0">
                <a:solidFill>
                  <a:srgbClr val="000000"/>
                </a:solidFill>
                <a:latin typeface="Times New Roman" pitchFamily="18" charset="0"/>
                <a:ea typeface="宋体" pitchFamily="2" charset="-122"/>
              </a:rPr>
              <a:t>θ</a:t>
            </a:r>
            <a:r>
              <a:rPr lang="en-US" altLang="zh-CN" baseline="-25000" dirty="0" smtClean="0">
                <a:ea typeface="宋体" pitchFamily="2" charset="-122"/>
              </a:rPr>
              <a:t>k</a:t>
            </a:r>
            <a:r>
              <a:rPr lang="en-US" altLang="zh-CN" kern="1200" dirty="0" smtClean="0">
                <a:solidFill>
                  <a:srgbClr val="000000"/>
                </a:solidFill>
                <a:latin typeface="Times New Roman" pitchFamily="18" charset="0"/>
                <a:ea typeface="宋体" pitchFamily="2" charset="-122"/>
              </a:rPr>
              <a:t> : the direction of the k-</a:t>
            </a:r>
            <a:r>
              <a:rPr lang="en-US" altLang="zh-CN" kern="1200" dirty="0" err="1" smtClean="0">
                <a:solidFill>
                  <a:srgbClr val="000000"/>
                </a:solidFill>
                <a:latin typeface="Times New Roman" pitchFamily="18" charset="0"/>
                <a:ea typeface="宋体" pitchFamily="2" charset="-122"/>
              </a:rPr>
              <a:t>th</a:t>
            </a:r>
            <a:r>
              <a:rPr lang="en-US" altLang="zh-CN" kern="1200" dirty="0" smtClean="0">
                <a:solidFill>
                  <a:srgbClr val="000000"/>
                </a:solidFill>
                <a:latin typeface="Times New Roman" pitchFamily="18" charset="0"/>
                <a:ea typeface="宋体" pitchFamily="2" charset="-122"/>
              </a:rPr>
              <a:t> jump</a:t>
            </a:r>
          </a:p>
          <a:p>
            <a:pPr eaLnBrk="1" hangingPunct="1"/>
            <a:r>
              <a:rPr lang="en-US" altLang="zh-CN" kern="1200" dirty="0" err="1" smtClean="0">
                <a:solidFill>
                  <a:srgbClr val="000000"/>
                </a:solidFill>
                <a:latin typeface="Times New Roman" pitchFamily="18" charset="0"/>
                <a:ea typeface="宋体" pitchFamily="2" charset="-122"/>
              </a:rPr>
              <a:t>Z</a:t>
            </a:r>
            <a:r>
              <a:rPr lang="en-US" altLang="zh-CN" baseline="-25000" dirty="0" err="1" smtClean="0">
                <a:ea typeface="宋体" pitchFamily="2" charset="-122"/>
              </a:rPr>
              <a:t>k</a:t>
            </a:r>
            <a:r>
              <a:rPr lang="en-US" altLang="zh-CN" baseline="-25000" dirty="0" smtClean="0">
                <a:ea typeface="宋体" pitchFamily="2" charset="-122"/>
              </a:rPr>
              <a:t> </a:t>
            </a:r>
            <a:r>
              <a:rPr lang="en-US" altLang="zh-CN" kern="1200" dirty="0" smtClean="0">
                <a:solidFill>
                  <a:srgbClr val="000000"/>
                </a:solidFill>
                <a:latin typeface="Times New Roman" pitchFamily="18" charset="0"/>
                <a:ea typeface="宋体" pitchFamily="2" charset="-122"/>
              </a:rPr>
              <a:t>: location after the </a:t>
            </a:r>
            <a:r>
              <a:rPr lang="en-US" altLang="zh-CN" kern="1200" dirty="0" err="1" smtClean="0">
                <a:solidFill>
                  <a:srgbClr val="000000"/>
                </a:solidFill>
                <a:latin typeface="Times New Roman" pitchFamily="18" charset="0"/>
                <a:ea typeface="宋体" pitchFamily="2" charset="-122"/>
              </a:rPr>
              <a:t>kth</a:t>
            </a:r>
            <a:r>
              <a:rPr lang="en-US" altLang="zh-CN" kern="1200" dirty="0" smtClean="0">
                <a:solidFill>
                  <a:srgbClr val="000000"/>
                </a:solidFill>
                <a:latin typeface="Times New Roman" pitchFamily="18" charset="0"/>
                <a:ea typeface="宋体" pitchFamily="2" charset="-122"/>
              </a:rPr>
              <a:t> jump</a:t>
            </a:r>
          </a:p>
          <a:p>
            <a:pPr eaLnBrk="1" hangingPunct="1"/>
            <a:endParaRPr lang="en-US" altLang="zh-CN" kern="1200" dirty="0" smtClean="0">
              <a:solidFill>
                <a:srgbClr val="000000"/>
              </a:solidFill>
              <a:latin typeface="Times New Roman" pitchFamily="18" charset="0"/>
              <a:ea typeface="宋体" pitchFamily="2" charset="-122"/>
            </a:endParaRPr>
          </a:p>
          <a:p>
            <a:pPr eaLnBrk="1" hangingPunct="1"/>
            <a:endParaRPr lang="en-US" altLang="zh-CN" kern="1200" dirty="0" smtClean="0">
              <a:solidFill>
                <a:srgbClr val="000000"/>
              </a:solidFill>
              <a:latin typeface="Times New Roman" pitchFamily="18" charset="0"/>
              <a:ea typeface="宋体" pitchFamily="2" charset="-122"/>
            </a:endParaRPr>
          </a:p>
          <a:p>
            <a:pPr eaLnBrk="1" hangingPunct="1"/>
            <a:endParaRPr lang="en-US" altLang="zh-CN" kern="1200" dirty="0" smtClean="0">
              <a:solidFill>
                <a:srgbClr val="000000"/>
              </a:solidFill>
              <a:latin typeface="Times New Roman" pitchFamily="18" charset="0"/>
              <a:ea typeface="宋体" pitchFamily="2" charset="-122"/>
            </a:endParaRPr>
          </a:p>
          <a:p>
            <a:pPr eaLnBrk="1" hangingPunct="1"/>
            <a:endParaRPr lang="en-US" altLang="zh-CN" kern="1200" dirty="0" smtClean="0">
              <a:solidFill>
                <a:srgbClr val="000000"/>
              </a:solidFill>
              <a:latin typeface="Times New Roman" pitchFamily="18" charset="0"/>
              <a:ea typeface="宋体" pitchFamily="2" charset="-122"/>
            </a:endParaRPr>
          </a:p>
          <a:p>
            <a:pPr marL="0" indent="0" eaLnBrk="1" hangingPunct="1">
              <a:buNone/>
            </a:pPr>
            <a:endParaRPr lang="en-US" altLang="zh-CN" kern="1200" dirty="0" smtClean="0">
              <a:solidFill>
                <a:srgbClr val="000000"/>
              </a:solidFill>
              <a:latin typeface="Times New Roman" pitchFamily="18" charset="0"/>
              <a:ea typeface="宋体" pitchFamily="2" charset="-122"/>
            </a:endParaRPr>
          </a:p>
          <a:p>
            <a:pPr eaLnBrk="1" hangingPunct="1"/>
            <a:r>
              <a:rPr lang="en-US" altLang="ko-KR" dirty="0" err="1" smtClean="0"/>
              <a:t>Lévy</a:t>
            </a:r>
            <a:r>
              <a:rPr lang="en-US" altLang="ko-KR" dirty="0" smtClean="0"/>
              <a:t> flight is described by </a:t>
            </a:r>
            <a:endParaRPr lang="en-US" altLang="ko-KR" dirty="0"/>
          </a:p>
          <a:p>
            <a:pPr lvl="1" eaLnBrk="1" hangingPunct="1"/>
            <a:r>
              <a:rPr lang="en-US" altLang="ko-KR" dirty="0" smtClean="0">
                <a:solidFill>
                  <a:schemeClr val="tx2"/>
                </a:solidFill>
              </a:rPr>
              <a:t>jump-length model (</a:t>
            </a:r>
            <a:r>
              <a:rPr lang="en-US" altLang="zh-CN" kern="1200" dirty="0" err="1" smtClean="0">
                <a:solidFill>
                  <a:srgbClr val="000000"/>
                </a:solidFill>
                <a:latin typeface="Times New Roman" pitchFamily="18" charset="0"/>
                <a:ea typeface="宋体" pitchFamily="2" charset="-122"/>
              </a:rPr>
              <a:t>S</a:t>
            </a:r>
            <a:r>
              <a:rPr lang="en-US" altLang="zh-CN" baseline="-25000" dirty="0" err="1" smtClean="0">
                <a:ea typeface="宋体" pitchFamily="2" charset="-122"/>
              </a:rPr>
              <a:t>k</a:t>
            </a:r>
            <a:r>
              <a:rPr lang="en-US" altLang="ko-KR" dirty="0"/>
              <a:t>)</a:t>
            </a:r>
            <a:endParaRPr lang="en-US" altLang="zh-CN" dirty="0"/>
          </a:p>
          <a:p>
            <a:pPr lvl="1" eaLnBrk="1" hangingPunct="1"/>
            <a:r>
              <a:rPr lang="en-US" altLang="ko-KR" dirty="0" smtClean="0">
                <a:solidFill>
                  <a:srgbClr val="333399"/>
                </a:solidFill>
              </a:rPr>
              <a:t>direction model (</a:t>
            </a:r>
            <a:r>
              <a:rPr lang="el-GR" altLang="zh-CN" kern="1200" dirty="0" smtClean="0">
                <a:solidFill>
                  <a:srgbClr val="000000"/>
                </a:solidFill>
                <a:latin typeface="Times New Roman" pitchFamily="18" charset="0"/>
                <a:ea typeface="宋体" pitchFamily="2" charset="-122"/>
              </a:rPr>
              <a:t>θ</a:t>
            </a:r>
            <a:r>
              <a:rPr lang="en-US" altLang="zh-CN" baseline="-25000" dirty="0" smtClean="0">
                <a:ea typeface="宋体" pitchFamily="2" charset="-122"/>
              </a:rPr>
              <a:t>k</a:t>
            </a:r>
            <a:r>
              <a:rPr lang="en-US" altLang="ko-KR" dirty="0" smtClean="0"/>
              <a:t>)</a:t>
            </a:r>
            <a:endParaRPr lang="en-US" altLang="zh-CN" dirty="0" smtClean="0">
              <a:ea typeface="宋体" pitchFamily="2" charset="-122"/>
            </a:endParaRPr>
          </a:p>
        </p:txBody>
      </p:sp>
      <p:sp>
        <p:nvSpPr>
          <p:cNvPr id="32" name="직사각형 15"/>
          <p:cNvSpPr/>
          <p:nvPr/>
        </p:nvSpPr>
        <p:spPr>
          <a:xfrm>
            <a:off x="1907704" y="2852936"/>
            <a:ext cx="2468880" cy="2234224"/>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cxnSp>
        <p:nvCxnSpPr>
          <p:cNvPr id="33" name="직선 연결선 16"/>
          <p:cNvCxnSpPr/>
          <p:nvPr/>
        </p:nvCxnSpPr>
        <p:spPr>
          <a:xfrm flipV="1">
            <a:off x="3119709" y="3736657"/>
            <a:ext cx="504056" cy="576064"/>
          </a:xfrm>
          <a:prstGeom prst="line">
            <a:avLst/>
          </a:prstGeom>
          <a:ln>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직선 연결선 17"/>
          <p:cNvCxnSpPr/>
          <p:nvPr/>
        </p:nvCxnSpPr>
        <p:spPr>
          <a:xfrm flipH="1" flipV="1">
            <a:off x="3047701" y="3448625"/>
            <a:ext cx="576064"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5" name="직선 연결선 18"/>
          <p:cNvCxnSpPr/>
          <p:nvPr/>
        </p:nvCxnSpPr>
        <p:spPr>
          <a:xfrm>
            <a:off x="3073900" y="3448625"/>
            <a:ext cx="144016" cy="36004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6" name="직선 연결선 19"/>
          <p:cNvCxnSpPr/>
          <p:nvPr/>
        </p:nvCxnSpPr>
        <p:spPr>
          <a:xfrm flipH="1" flipV="1">
            <a:off x="2327621" y="3520633"/>
            <a:ext cx="864096" cy="288032"/>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7" name="직선 연결선 20"/>
          <p:cNvCxnSpPr/>
          <p:nvPr/>
        </p:nvCxnSpPr>
        <p:spPr>
          <a:xfrm>
            <a:off x="2327621" y="3520633"/>
            <a:ext cx="432048" cy="1368152"/>
          </a:xfrm>
          <a:prstGeom prst="line">
            <a:avLst/>
          </a:prstGeom>
          <a:ln>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901748" y="4297315"/>
            <a:ext cx="429926" cy="461665"/>
          </a:xfrm>
          <a:prstGeom prst="rect">
            <a:avLst/>
          </a:prstGeom>
          <a:noFill/>
        </p:spPr>
        <p:txBody>
          <a:bodyPr wrap="none" rtlCol="0">
            <a:spAutoFit/>
          </a:bodyPr>
          <a:lstStyle/>
          <a:p>
            <a:pPr>
              <a:buNone/>
            </a:pPr>
            <a:r>
              <a:rPr lang="en-US" altLang="ko-KR" sz="2400" dirty="0" smtClean="0">
                <a:solidFill>
                  <a:srgbClr val="1F497D"/>
                </a:solidFill>
                <a:latin typeface="Calibri"/>
                <a:ea typeface="+mn-ea"/>
              </a:rPr>
              <a:t>Z</a:t>
            </a:r>
            <a:r>
              <a:rPr lang="en-US" altLang="ko-KR" sz="2400" baseline="-25000" dirty="0" smtClean="0">
                <a:solidFill>
                  <a:srgbClr val="1F497D"/>
                </a:solidFill>
                <a:latin typeface="Calibri"/>
                <a:ea typeface="+mn-ea"/>
              </a:rPr>
              <a:t>0</a:t>
            </a:r>
            <a:endParaRPr lang="ko-KR" altLang="en-US" sz="2400" dirty="0" smtClean="0">
              <a:latin typeface="+mn-lt"/>
            </a:endParaRPr>
          </a:p>
        </p:txBody>
      </p:sp>
      <p:sp>
        <p:nvSpPr>
          <p:cNvPr id="39" name="TextBox 38"/>
          <p:cNvSpPr txBox="1"/>
          <p:nvPr/>
        </p:nvSpPr>
        <p:spPr>
          <a:xfrm>
            <a:off x="3606092" y="3356992"/>
            <a:ext cx="429926" cy="461665"/>
          </a:xfrm>
          <a:prstGeom prst="rect">
            <a:avLst/>
          </a:prstGeom>
          <a:noFill/>
        </p:spPr>
        <p:txBody>
          <a:bodyPr wrap="none" rtlCol="0">
            <a:spAutoFit/>
          </a:bodyPr>
          <a:lstStyle/>
          <a:p>
            <a:pPr>
              <a:buNone/>
            </a:pPr>
            <a:r>
              <a:rPr lang="en-US" altLang="ko-KR" sz="2400" dirty="0" smtClean="0">
                <a:solidFill>
                  <a:srgbClr val="1F497D"/>
                </a:solidFill>
                <a:latin typeface="Calibri"/>
                <a:ea typeface="+mn-ea"/>
              </a:rPr>
              <a:t>Z</a:t>
            </a:r>
            <a:r>
              <a:rPr lang="en-US" altLang="ko-KR" sz="2400" baseline="-25000" dirty="0" smtClean="0">
                <a:solidFill>
                  <a:srgbClr val="1F497D"/>
                </a:solidFill>
                <a:latin typeface="Calibri"/>
                <a:ea typeface="+mn-ea"/>
              </a:rPr>
              <a:t>1</a:t>
            </a:r>
            <a:endParaRPr lang="ko-KR" altLang="en-US" sz="2400" dirty="0" smtClean="0">
              <a:latin typeface="+mn-lt"/>
            </a:endParaRPr>
          </a:p>
        </p:txBody>
      </p:sp>
      <p:sp>
        <p:nvSpPr>
          <p:cNvPr id="40" name="TextBox 39"/>
          <p:cNvSpPr txBox="1"/>
          <p:nvPr/>
        </p:nvSpPr>
        <p:spPr>
          <a:xfrm>
            <a:off x="2857876" y="3721968"/>
            <a:ext cx="429926" cy="461665"/>
          </a:xfrm>
          <a:prstGeom prst="rect">
            <a:avLst/>
          </a:prstGeom>
          <a:noFill/>
        </p:spPr>
        <p:txBody>
          <a:bodyPr wrap="none" rtlCol="0">
            <a:spAutoFit/>
          </a:bodyPr>
          <a:lstStyle/>
          <a:p>
            <a:pPr>
              <a:buNone/>
            </a:pPr>
            <a:r>
              <a:rPr lang="en-US" altLang="ko-KR" sz="2400" dirty="0" smtClean="0">
                <a:solidFill>
                  <a:srgbClr val="1F497D"/>
                </a:solidFill>
                <a:latin typeface="Calibri"/>
                <a:ea typeface="+mn-ea"/>
              </a:rPr>
              <a:t>Z</a:t>
            </a:r>
            <a:r>
              <a:rPr lang="en-US" altLang="ko-KR" sz="2400" baseline="-25000" dirty="0" smtClean="0">
                <a:solidFill>
                  <a:srgbClr val="1F497D"/>
                </a:solidFill>
                <a:latin typeface="Calibri"/>
                <a:ea typeface="+mn-ea"/>
              </a:rPr>
              <a:t>3</a:t>
            </a:r>
            <a:endParaRPr lang="ko-KR" altLang="en-US" sz="2400" dirty="0" smtClean="0">
              <a:latin typeface="+mn-lt"/>
            </a:endParaRPr>
          </a:p>
        </p:txBody>
      </p:sp>
      <p:sp>
        <p:nvSpPr>
          <p:cNvPr id="41" name="TextBox 40"/>
          <p:cNvSpPr txBox="1"/>
          <p:nvPr/>
        </p:nvSpPr>
        <p:spPr>
          <a:xfrm>
            <a:off x="2741996" y="2996952"/>
            <a:ext cx="429926" cy="461665"/>
          </a:xfrm>
          <a:prstGeom prst="rect">
            <a:avLst/>
          </a:prstGeom>
          <a:noFill/>
        </p:spPr>
        <p:txBody>
          <a:bodyPr wrap="none" rtlCol="0">
            <a:spAutoFit/>
          </a:bodyPr>
          <a:lstStyle/>
          <a:p>
            <a:pPr>
              <a:buNone/>
            </a:pPr>
            <a:r>
              <a:rPr lang="en-US" altLang="ko-KR" sz="2400" dirty="0" smtClean="0">
                <a:solidFill>
                  <a:srgbClr val="1F497D"/>
                </a:solidFill>
                <a:latin typeface="Calibri"/>
                <a:ea typeface="+mn-ea"/>
              </a:rPr>
              <a:t>Z</a:t>
            </a:r>
            <a:r>
              <a:rPr lang="en-US" altLang="ko-KR" sz="2400" baseline="-25000" dirty="0" smtClean="0">
                <a:solidFill>
                  <a:srgbClr val="1F497D"/>
                </a:solidFill>
                <a:latin typeface="Calibri"/>
                <a:ea typeface="+mn-ea"/>
              </a:rPr>
              <a:t>2</a:t>
            </a:r>
            <a:endParaRPr lang="ko-KR" altLang="en-US" sz="2400" dirty="0" smtClean="0">
              <a:latin typeface="+mn-lt"/>
            </a:endParaRPr>
          </a:p>
        </p:txBody>
      </p:sp>
      <p:sp>
        <p:nvSpPr>
          <p:cNvPr id="42" name="TextBox 41"/>
          <p:cNvSpPr txBox="1"/>
          <p:nvPr/>
        </p:nvSpPr>
        <p:spPr>
          <a:xfrm>
            <a:off x="1993780" y="3068960"/>
            <a:ext cx="429926" cy="461665"/>
          </a:xfrm>
          <a:prstGeom prst="rect">
            <a:avLst/>
          </a:prstGeom>
          <a:noFill/>
        </p:spPr>
        <p:txBody>
          <a:bodyPr wrap="none" rtlCol="0">
            <a:spAutoFit/>
          </a:bodyPr>
          <a:lstStyle/>
          <a:p>
            <a:pPr>
              <a:buNone/>
            </a:pPr>
            <a:r>
              <a:rPr lang="en-US" altLang="ko-KR" sz="2400" dirty="0" smtClean="0">
                <a:solidFill>
                  <a:srgbClr val="1F497D"/>
                </a:solidFill>
                <a:latin typeface="Calibri"/>
                <a:ea typeface="+mn-ea"/>
              </a:rPr>
              <a:t>Z</a:t>
            </a:r>
            <a:r>
              <a:rPr lang="en-US" altLang="ko-KR" sz="2400" baseline="-25000" dirty="0" smtClean="0">
                <a:solidFill>
                  <a:srgbClr val="1F497D"/>
                </a:solidFill>
                <a:latin typeface="Calibri"/>
                <a:ea typeface="+mn-ea"/>
              </a:rPr>
              <a:t>4</a:t>
            </a:r>
            <a:endParaRPr lang="ko-KR" altLang="en-US" sz="2400" dirty="0" smtClean="0">
              <a:latin typeface="+mn-lt"/>
            </a:endParaRPr>
          </a:p>
        </p:txBody>
      </p:sp>
      <p:sp>
        <p:nvSpPr>
          <p:cNvPr id="43" name="자유형 26"/>
          <p:cNvSpPr/>
          <p:nvPr/>
        </p:nvSpPr>
        <p:spPr>
          <a:xfrm>
            <a:off x="3145908" y="3795458"/>
            <a:ext cx="585410" cy="537029"/>
          </a:xfrm>
          <a:custGeom>
            <a:avLst/>
            <a:gdLst>
              <a:gd name="connsiteX0" fmla="*/ 0 w 585410"/>
              <a:gd name="connsiteY0" fmla="*/ 537029 h 537029"/>
              <a:gd name="connsiteX1" fmla="*/ 508000 w 585410"/>
              <a:gd name="connsiteY1" fmla="*/ 333829 h 537029"/>
              <a:gd name="connsiteX2" fmla="*/ 464457 w 585410"/>
              <a:gd name="connsiteY2" fmla="*/ 0 h 537029"/>
            </a:gdLst>
            <a:ahLst/>
            <a:cxnLst>
              <a:cxn ang="0">
                <a:pos x="connsiteX0" y="connsiteY0"/>
              </a:cxn>
              <a:cxn ang="0">
                <a:pos x="connsiteX1" y="connsiteY1"/>
              </a:cxn>
              <a:cxn ang="0">
                <a:pos x="connsiteX2" y="connsiteY2"/>
              </a:cxn>
            </a:cxnLst>
            <a:rect l="l" t="t" r="r" b="b"/>
            <a:pathLst>
              <a:path w="585410" h="537029">
                <a:moveTo>
                  <a:pt x="0" y="537029"/>
                </a:moveTo>
                <a:cubicBezTo>
                  <a:pt x="215295" y="480181"/>
                  <a:pt x="430591" y="423334"/>
                  <a:pt x="508000" y="333829"/>
                </a:cubicBezTo>
                <a:cubicBezTo>
                  <a:pt x="585410" y="244324"/>
                  <a:pt x="524933" y="122162"/>
                  <a:pt x="464457" y="0"/>
                </a:cubicBezTo>
              </a:path>
            </a:pathLst>
          </a:cu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400"/>
          </a:p>
        </p:txBody>
      </p:sp>
      <p:sp>
        <p:nvSpPr>
          <p:cNvPr id="44" name="TextBox 43"/>
          <p:cNvSpPr txBox="1"/>
          <p:nvPr/>
        </p:nvSpPr>
        <p:spPr>
          <a:xfrm>
            <a:off x="3374513" y="4268287"/>
            <a:ext cx="851515" cy="461665"/>
          </a:xfrm>
          <a:prstGeom prst="rect">
            <a:avLst/>
          </a:prstGeom>
          <a:noFill/>
        </p:spPr>
        <p:txBody>
          <a:bodyPr wrap="none" rtlCol="0">
            <a:spAutoFit/>
          </a:bodyPr>
          <a:lstStyle/>
          <a:p>
            <a:pPr>
              <a:buNone/>
            </a:pPr>
            <a:r>
              <a:rPr lang="en-US" altLang="ko-KR" sz="2400" dirty="0" smtClean="0">
                <a:solidFill>
                  <a:srgbClr val="FF0000"/>
                </a:solidFill>
                <a:latin typeface="+mn-lt"/>
              </a:rPr>
              <a:t>Jump</a:t>
            </a:r>
            <a:endParaRPr lang="ko-KR" altLang="en-US" sz="2400" dirty="0" smtClean="0">
              <a:solidFill>
                <a:srgbClr val="FF0000"/>
              </a:solidFill>
              <a:latin typeface="+mn-lt"/>
            </a:endParaRPr>
          </a:p>
        </p:txBody>
      </p:sp>
      <p:pic>
        <p:nvPicPr>
          <p:cNvPr id="45" name="Picture 44"/>
          <p:cNvPicPr>
            <a:picLocks noChangeAspect="1"/>
          </p:cNvPicPr>
          <p:nvPr/>
        </p:nvPicPr>
        <p:blipFill>
          <a:blip r:embed="rId3"/>
          <a:stretch>
            <a:fillRect/>
          </a:stretch>
        </p:blipFill>
        <p:spPr>
          <a:xfrm>
            <a:off x="4499992" y="3808144"/>
            <a:ext cx="2808312" cy="372532"/>
          </a:xfrm>
          <a:prstGeom prst="rect">
            <a:avLst/>
          </a:prstGeom>
        </p:spPr>
      </p:pic>
      <p:pic>
        <p:nvPicPr>
          <p:cNvPr id="46" name="Picture 45"/>
          <p:cNvPicPr>
            <a:picLocks noChangeAspect="1"/>
          </p:cNvPicPr>
          <p:nvPr/>
        </p:nvPicPr>
        <p:blipFill>
          <a:blip r:embed="rId4"/>
          <a:stretch>
            <a:fillRect/>
          </a:stretch>
        </p:blipFill>
        <p:spPr>
          <a:xfrm>
            <a:off x="5076056" y="1412776"/>
            <a:ext cx="3960440" cy="7975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linds(horizontal)">
                                      <p:cBhvr>
                                        <p:cTn id="18" dur="500"/>
                                        <p:tgtEl>
                                          <p:spTgt spid="3">
                                            <p:txEl>
                                              <p:pRg st="9" end="9"/>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blinds(horizontal)">
                                      <p:cBhvr>
                                        <p:cTn id="2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Jump-Length Model</a:t>
            </a:r>
          </a:p>
        </p:txBody>
      </p:sp>
      <p:sp>
        <p:nvSpPr>
          <p:cNvPr id="3" name="Content Placeholder 2"/>
          <p:cNvSpPr>
            <a:spLocks noGrp="1"/>
          </p:cNvSpPr>
          <p:nvPr>
            <p:ph idx="1"/>
          </p:nvPr>
        </p:nvSpPr>
        <p:spPr>
          <a:xfrm>
            <a:off x="381000" y="999256"/>
            <a:ext cx="8367464" cy="5526088"/>
          </a:xfrm>
          <a:ln>
            <a:solidFill>
              <a:schemeClr val="bg1"/>
            </a:solidFill>
            <a:miter lim="800000"/>
            <a:headEnd/>
            <a:tailEnd/>
          </a:ln>
        </p:spPr>
        <p:txBody>
          <a:bodyPr/>
          <a:lstStyle/>
          <a:p>
            <a:pPr eaLnBrk="1" hangingPunct="1"/>
            <a:endParaRPr lang="en-US" altLang="zh-CN" dirty="0" smtClean="0">
              <a:ea typeface="宋体" pitchFamily="2" charset="-122"/>
            </a:endParaRPr>
          </a:p>
          <a:p>
            <a:pPr eaLnBrk="1" hangingPunct="1"/>
            <a:r>
              <a:rPr lang="en-US" altLang="zh-CN" dirty="0" err="1" smtClean="0">
                <a:ea typeface="宋体" pitchFamily="2" charset="-122"/>
              </a:rPr>
              <a:t>S</a:t>
            </a:r>
            <a:r>
              <a:rPr lang="en-US" altLang="zh-CN" baseline="-25000" dirty="0" err="1" smtClean="0">
                <a:ea typeface="宋体" pitchFamily="2" charset="-122"/>
              </a:rPr>
              <a:t>k</a:t>
            </a:r>
            <a:r>
              <a:rPr lang="en-US" altLang="zh-CN" dirty="0" smtClean="0">
                <a:ea typeface="宋体" pitchFamily="2" charset="-122"/>
              </a:rPr>
              <a:t> is </a:t>
            </a:r>
            <a:r>
              <a:rPr lang="en-US" altLang="zh-CN" i="1" dirty="0" err="1" smtClean="0">
                <a:ea typeface="宋体" pitchFamily="2" charset="-122"/>
              </a:rPr>
              <a:t>i.i.d</a:t>
            </a:r>
            <a:r>
              <a:rPr lang="en-US" altLang="zh-CN" i="1" dirty="0" smtClean="0">
                <a:ea typeface="宋体" pitchFamily="2" charset="-122"/>
              </a:rPr>
              <a:t>.</a:t>
            </a:r>
            <a:r>
              <a:rPr lang="en-US" altLang="zh-CN" dirty="0" smtClean="0">
                <a:ea typeface="宋体" pitchFamily="2" charset="-122"/>
              </a:rPr>
              <a:t> across </a:t>
            </a:r>
            <a:r>
              <a:rPr lang="en-US" altLang="zh-CN" i="1" dirty="0" smtClean="0">
                <a:ea typeface="宋体" pitchFamily="2" charset="-122"/>
              </a:rPr>
              <a:t>k</a:t>
            </a:r>
            <a:r>
              <a:rPr lang="en-US" altLang="zh-CN" dirty="0" smtClean="0">
                <a:ea typeface="宋体" pitchFamily="2" charset="-122"/>
              </a:rPr>
              <a:t> ( </a:t>
            </a:r>
            <a:r>
              <a:rPr lang="en-US" altLang="zh-CN" kern="1200" dirty="0" smtClean="0">
                <a:solidFill>
                  <a:srgbClr val="000000"/>
                </a:solidFill>
                <a:latin typeface="Times New Roman" pitchFamily="18" charset="0"/>
                <a:ea typeface="宋体" pitchFamily="2" charset="-122"/>
              </a:rPr>
              <a:t>S </a:t>
            </a:r>
            <a:r>
              <a:rPr lang="en-US" altLang="zh-CN" kern="1200" dirty="0">
                <a:solidFill>
                  <a:srgbClr val="000000"/>
                </a:solidFill>
                <a:latin typeface="Times New Roman" pitchFamily="18" charset="0"/>
                <a:ea typeface="宋体" pitchFamily="2" charset="-122"/>
              </a:rPr>
              <a:t>:= the generic random variable for </a:t>
            </a:r>
            <a:r>
              <a:rPr lang="en-US" altLang="zh-CN" dirty="0" err="1" smtClean="0">
                <a:ea typeface="宋体" pitchFamily="2" charset="-122"/>
              </a:rPr>
              <a:t>S</a:t>
            </a:r>
            <a:r>
              <a:rPr lang="en-US" altLang="zh-CN" baseline="-25000" dirty="0" err="1" smtClean="0">
                <a:ea typeface="宋体" pitchFamily="2" charset="-122"/>
              </a:rPr>
              <a:t>k</a:t>
            </a:r>
            <a:r>
              <a:rPr lang="en-US" altLang="zh-CN" kern="1200" dirty="0" smtClean="0">
                <a:solidFill>
                  <a:srgbClr val="000000"/>
                </a:solidFill>
                <a:latin typeface="Times New Roman" pitchFamily="18" charset="0"/>
                <a:ea typeface="宋体" pitchFamily="2" charset="-122"/>
              </a:rPr>
              <a:t>)</a:t>
            </a: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endParaRPr lang="en-US" altLang="zh-CN" baseline="-25000" dirty="0" smtClean="0">
              <a:ea typeface="宋体" pitchFamily="2" charset="-122"/>
            </a:endParaRPr>
          </a:p>
          <a:p>
            <a:pPr eaLnBrk="1" hangingPunct="1">
              <a:buNone/>
            </a:pPr>
            <a:endParaRPr lang="en-US" altLang="zh-CN" baseline="-25000" dirty="0" smtClean="0">
              <a:ea typeface="宋体" pitchFamily="2" charset="-122"/>
            </a:endParaRPr>
          </a:p>
          <a:p>
            <a:pPr lvl="1" eaLnBrk="1" hangingPunct="1"/>
            <a:r>
              <a:rPr lang="en-US" altLang="ko-KR" dirty="0" smtClean="0"/>
              <a:t>With different values of </a:t>
            </a:r>
            <a:r>
              <a:rPr lang="el-GR" altLang="ko-KR" dirty="0" smtClean="0"/>
              <a:t>α</a:t>
            </a:r>
            <a:r>
              <a:rPr lang="en-US" altLang="ko-KR" i="1" dirty="0" smtClean="0"/>
              <a:t>, </a:t>
            </a:r>
            <a:r>
              <a:rPr lang="en-US" altLang="ko-KR" dirty="0" smtClean="0"/>
              <a:t>mobility patterns are widely different.</a:t>
            </a:r>
          </a:p>
          <a:p>
            <a:pPr lvl="1" eaLnBrk="1" hangingPunct="1"/>
            <a:r>
              <a:rPr lang="en-US" altLang="ko-KR" dirty="0" smtClean="0"/>
              <a:t>Smaller </a:t>
            </a:r>
            <a:r>
              <a:rPr lang="el-GR" altLang="ko-KR" dirty="0" smtClean="0"/>
              <a:t>α</a:t>
            </a:r>
            <a:r>
              <a:rPr lang="en-US" altLang="ko-KR" dirty="0" smtClean="0"/>
              <a:t> induces a larger number of long jumps.</a:t>
            </a:r>
            <a:endParaRPr lang="ko-KR" altLang="en-US" dirty="0" smtClean="0"/>
          </a:p>
        </p:txBody>
      </p:sp>
      <p:sp>
        <p:nvSpPr>
          <p:cNvPr id="5" name="왼쪽/오른쪽 화살표 4"/>
          <p:cNvSpPr/>
          <p:nvPr/>
        </p:nvSpPr>
        <p:spPr bwMode="auto">
          <a:xfrm>
            <a:off x="2685724" y="3255180"/>
            <a:ext cx="3744416" cy="2880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sp>
        <p:nvSpPr>
          <p:cNvPr id="6" name="TextBox 5"/>
          <p:cNvSpPr txBox="1"/>
          <p:nvPr/>
        </p:nvSpPr>
        <p:spPr>
          <a:xfrm>
            <a:off x="2613716" y="2852936"/>
            <a:ext cx="3962944" cy="461665"/>
          </a:xfrm>
          <a:prstGeom prst="rect">
            <a:avLst/>
          </a:prstGeom>
          <a:noFill/>
        </p:spPr>
        <p:txBody>
          <a:bodyPr wrap="none" rtlCol="0">
            <a:spAutoFit/>
          </a:bodyPr>
          <a:lstStyle/>
          <a:p>
            <a:r>
              <a:rPr lang="en-US" altLang="ko-KR" sz="2400" dirty="0" smtClean="0"/>
              <a:t>0                     </a:t>
            </a:r>
            <a:r>
              <a:rPr lang="el-GR" altLang="ko-KR" sz="2400" dirty="0" smtClean="0"/>
              <a:t>α</a:t>
            </a:r>
            <a:r>
              <a:rPr lang="en-US" altLang="ko-KR" sz="2400" dirty="0" smtClean="0"/>
              <a:t>                      2</a:t>
            </a:r>
            <a:endParaRPr lang="ko-KR" altLang="en-US" sz="2400" dirty="0"/>
          </a:p>
        </p:txBody>
      </p:sp>
      <p:cxnSp>
        <p:nvCxnSpPr>
          <p:cNvPr id="24" name="직선 연결선 23"/>
          <p:cNvCxnSpPr/>
          <p:nvPr/>
        </p:nvCxnSpPr>
        <p:spPr>
          <a:xfrm>
            <a:off x="2708880" y="4437112"/>
            <a:ext cx="1920240" cy="0"/>
          </a:xfrm>
          <a:prstGeom prst="line">
            <a:avLst/>
          </a:prstGeom>
          <a:ln w="19050">
            <a:solidFill>
              <a:srgbClr val="0035CC"/>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직선 연결선 26"/>
          <p:cNvCxnSpPr/>
          <p:nvPr/>
        </p:nvCxnSpPr>
        <p:spPr>
          <a:xfrm>
            <a:off x="2699792" y="4965878"/>
            <a:ext cx="3749040" cy="0"/>
          </a:xfrm>
          <a:prstGeom prst="line">
            <a:avLst/>
          </a:prstGeom>
          <a:ln w="19050">
            <a:solidFill>
              <a:srgbClr val="0035CC"/>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1" name="Picture 3"/>
          <p:cNvPicPr>
            <a:picLocks noChangeAspect="1" noChangeArrowheads="1"/>
          </p:cNvPicPr>
          <p:nvPr/>
        </p:nvPicPr>
        <p:blipFill>
          <a:blip r:embed="rId3" cstate="print"/>
          <a:srcRect/>
          <a:stretch>
            <a:fillRect/>
          </a:stretch>
        </p:blipFill>
        <p:spPr bwMode="auto">
          <a:xfrm>
            <a:off x="107504" y="3284984"/>
            <a:ext cx="2097743" cy="2011680"/>
          </a:xfrm>
          <a:prstGeom prst="rect">
            <a:avLst/>
          </a:prstGeom>
          <a:noFill/>
          <a:ln w="9525">
            <a:solidFill>
              <a:srgbClr val="0035CC"/>
            </a:solidFill>
            <a:miter lim="800000"/>
            <a:headEnd/>
            <a:tailEnd/>
          </a:ln>
        </p:spPr>
      </p:pic>
      <p:pic>
        <p:nvPicPr>
          <p:cNvPr id="3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778" y="3297704"/>
            <a:ext cx="2075688" cy="19779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3" name="Picture 3"/>
          <p:cNvPicPr>
            <a:picLocks noChangeAspect="1" noChangeArrowheads="1"/>
          </p:cNvPicPr>
          <p:nvPr/>
        </p:nvPicPr>
        <p:blipFill>
          <a:blip r:embed="rId3" cstate="print"/>
          <a:srcRect/>
          <a:stretch>
            <a:fillRect/>
          </a:stretch>
        </p:blipFill>
        <p:spPr bwMode="auto">
          <a:xfrm>
            <a:off x="6938753" y="3289528"/>
            <a:ext cx="2097743" cy="2011680"/>
          </a:xfrm>
          <a:prstGeom prst="rect">
            <a:avLst/>
          </a:prstGeom>
          <a:noFill/>
          <a:ln w="9525">
            <a:solidFill>
              <a:srgbClr val="0035CC"/>
            </a:solidFill>
            <a:miter lim="800000"/>
            <a:headEnd/>
            <a:tailEnd/>
          </a:ln>
        </p:spPr>
      </p:pic>
      <p:sp>
        <p:nvSpPr>
          <p:cNvPr id="7" name="TextBox 6"/>
          <p:cNvSpPr txBox="1"/>
          <p:nvPr/>
        </p:nvSpPr>
        <p:spPr>
          <a:xfrm>
            <a:off x="2162980" y="3629288"/>
            <a:ext cx="4785284" cy="461665"/>
          </a:xfrm>
          <a:prstGeom prst="rect">
            <a:avLst/>
          </a:prstGeom>
          <a:noFill/>
        </p:spPr>
        <p:txBody>
          <a:bodyPr wrap="none" rtlCol="0">
            <a:spAutoFit/>
          </a:bodyPr>
          <a:lstStyle/>
          <a:p>
            <a:r>
              <a:rPr lang="en-US" altLang="ko-KR" sz="2400" dirty="0" smtClean="0"/>
              <a:t> </a:t>
            </a:r>
            <a:r>
              <a:rPr lang="en-US" altLang="ko-KR" sz="2000" dirty="0" smtClean="0"/>
              <a:t>Heavier       (Heavy-tail degree)        Lighter</a:t>
            </a:r>
            <a:endParaRPr lang="ko-KR" altLang="en-US" sz="2000" dirty="0"/>
          </a:p>
        </p:txBody>
      </p:sp>
      <p:pic>
        <p:nvPicPr>
          <p:cNvPr id="15" name="Picture 14"/>
          <p:cNvPicPr>
            <a:picLocks noChangeAspect="1"/>
          </p:cNvPicPr>
          <p:nvPr/>
        </p:nvPicPr>
        <p:blipFill>
          <a:blip r:embed="rId5"/>
          <a:stretch>
            <a:fillRect/>
          </a:stretch>
        </p:blipFill>
        <p:spPr>
          <a:xfrm>
            <a:off x="2339752" y="2276872"/>
            <a:ext cx="4536504" cy="363313"/>
          </a:xfrm>
          <a:prstGeom prst="rect">
            <a:avLst/>
          </a:prstGeom>
        </p:spPr>
      </p:pic>
      <p:pic>
        <p:nvPicPr>
          <p:cNvPr id="2" name="Picture 1"/>
          <p:cNvPicPr>
            <a:picLocks noChangeAspect="1"/>
          </p:cNvPicPr>
          <p:nvPr/>
        </p:nvPicPr>
        <p:blipFill>
          <a:blip r:embed="rId6"/>
          <a:stretch>
            <a:fillRect/>
          </a:stretch>
        </p:blipFill>
        <p:spPr>
          <a:xfrm>
            <a:off x="3203848" y="4581128"/>
            <a:ext cx="1029227" cy="253876"/>
          </a:xfrm>
          <a:prstGeom prst="rect">
            <a:avLst/>
          </a:prstGeom>
        </p:spPr>
      </p:pic>
      <p:pic>
        <p:nvPicPr>
          <p:cNvPr id="8" name="Picture 7"/>
          <p:cNvPicPr>
            <a:picLocks noChangeAspect="1"/>
          </p:cNvPicPr>
          <p:nvPr/>
        </p:nvPicPr>
        <p:blipFill>
          <a:blip r:embed="rId7"/>
          <a:stretch>
            <a:fillRect/>
          </a:stretch>
        </p:blipFill>
        <p:spPr>
          <a:xfrm>
            <a:off x="3851920" y="5157192"/>
            <a:ext cx="1512168" cy="2840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animEffect transition="in" filter="blinds(horizontal)">
                                      <p:cBhvr>
                                        <p:cTn id="7" dur="500"/>
                                        <p:tgtEl>
                                          <p:spTgt spid="3">
                                            <p:txEl>
                                              <p:pRg st="13" end="1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4" end="14"/>
                                            </p:txEl>
                                          </p:spTgt>
                                        </p:tgtEl>
                                        <p:attrNameLst>
                                          <p:attrName>style.visibility</p:attrName>
                                        </p:attrNameLst>
                                      </p:cBhvr>
                                      <p:to>
                                        <p:strVal val="visible"/>
                                      </p:to>
                                    </p:set>
                                    <p:animEffect transition="in" filter="blinds(horizontal)">
                                      <p:cBhvr>
                                        <p:cTn id="10" dur="500"/>
                                        <p:tgtEl>
                                          <p:spTgt spid="3">
                                            <p:txEl>
                                              <p:pRg st="14" end="1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500"/>
                                        <p:tgtEl>
                                          <p:spTgt spid="31"/>
                                        </p:tgtEl>
                                      </p:cBhvr>
                                    </p:animEffect>
                                  </p:childTnLst>
                                </p:cTn>
                              </p:par>
                              <p:par>
                                <p:cTn id="14" presetID="3" presetClass="entr" presetSubtype="1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linds(horizontal)">
                                      <p:cBhvr>
                                        <p:cTn id="16" dur="500"/>
                                        <p:tgtEl>
                                          <p:spTgt spid="32"/>
                                        </p:tgtEl>
                                      </p:cBhvr>
                                    </p:animEffect>
                                  </p:childTnLst>
                                </p:cTn>
                              </p:par>
                              <p:par>
                                <p:cTn id="17" presetID="3" presetClass="entr" presetSubtype="1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linds(horizontal)">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Direction Model</a:t>
            </a:r>
          </a:p>
        </p:txBody>
      </p:sp>
      <p:sp>
        <p:nvSpPr>
          <p:cNvPr id="3" name="Content Placeholder 2"/>
          <p:cNvSpPr>
            <a:spLocks noGrp="1"/>
          </p:cNvSpPr>
          <p:nvPr>
            <p:ph idx="1"/>
          </p:nvPr>
        </p:nvSpPr>
        <p:spPr>
          <a:xfrm>
            <a:off x="251520" y="1143000"/>
            <a:ext cx="8892480" cy="5526088"/>
          </a:xfrm>
          <a:ln>
            <a:solidFill>
              <a:schemeClr val="bg1"/>
            </a:solidFill>
            <a:miter lim="800000"/>
            <a:headEnd/>
            <a:tailEnd/>
          </a:ln>
        </p:spPr>
        <p:txBody>
          <a:bodyPr/>
          <a:lstStyle/>
          <a:p>
            <a:pPr eaLnBrk="1" hangingPunct="1"/>
            <a:r>
              <a:rPr lang="el-GR" altLang="zh-CN" kern="1200" dirty="0" smtClean="0">
                <a:solidFill>
                  <a:srgbClr val="000000"/>
                </a:solidFill>
                <a:latin typeface="Times New Roman" pitchFamily="18" charset="0"/>
                <a:ea typeface="宋体" pitchFamily="2" charset="-122"/>
              </a:rPr>
              <a:t>θ</a:t>
            </a:r>
            <a:r>
              <a:rPr lang="en-US" altLang="zh-CN" baseline="-25000" dirty="0" smtClean="0">
                <a:ea typeface="宋体" pitchFamily="2" charset="-122"/>
              </a:rPr>
              <a:t>k</a:t>
            </a:r>
            <a:r>
              <a:rPr lang="en-US" altLang="zh-CN" dirty="0" smtClean="0">
                <a:ea typeface="宋体" pitchFamily="2" charset="-122"/>
              </a:rPr>
              <a:t> is </a:t>
            </a:r>
            <a:r>
              <a:rPr lang="en-US" altLang="zh-CN" i="1" dirty="0" err="1" smtClean="0">
                <a:ea typeface="宋体" pitchFamily="2" charset="-122"/>
              </a:rPr>
              <a:t>i.i.d</a:t>
            </a:r>
            <a:r>
              <a:rPr lang="en-US" altLang="zh-CN" i="1" dirty="0" smtClean="0">
                <a:ea typeface="宋体" pitchFamily="2" charset="-122"/>
              </a:rPr>
              <a:t>.</a:t>
            </a:r>
            <a:r>
              <a:rPr lang="en-US" altLang="zh-CN" dirty="0" smtClean="0">
                <a:ea typeface="宋体" pitchFamily="2" charset="-122"/>
              </a:rPr>
              <a:t> across k</a:t>
            </a:r>
            <a:endParaRPr lang="en-US" altLang="zh-CN" kern="1200" dirty="0" smtClean="0">
              <a:solidFill>
                <a:srgbClr val="000000"/>
              </a:solidFill>
              <a:latin typeface="Times New Roman" pitchFamily="18" charset="0"/>
              <a:ea typeface="宋体" pitchFamily="2" charset="-122"/>
            </a:endParaRPr>
          </a:p>
          <a:p>
            <a:pPr eaLnBrk="1" hangingPunct="1"/>
            <a:r>
              <a:rPr lang="el-GR" altLang="zh-CN" kern="1200" dirty="0" smtClean="0">
                <a:solidFill>
                  <a:srgbClr val="000000"/>
                </a:solidFill>
                <a:ea typeface="宋体" pitchFamily="2" charset="-122"/>
              </a:rPr>
              <a:t>θ</a:t>
            </a:r>
            <a:r>
              <a:rPr lang="en-US" altLang="zh-CN" kern="1200" dirty="0" smtClean="0">
                <a:solidFill>
                  <a:srgbClr val="000000"/>
                </a:solidFill>
                <a:ea typeface="宋体" pitchFamily="2" charset="-122"/>
              </a:rPr>
              <a:t> := the generic random variable for </a:t>
            </a:r>
            <a:r>
              <a:rPr lang="el-GR" altLang="zh-CN" kern="1200" dirty="0" smtClean="0">
                <a:solidFill>
                  <a:srgbClr val="000000"/>
                </a:solidFill>
                <a:ea typeface="宋体" pitchFamily="2" charset="-122"/>
              </a:rPr>
              <a:t>θ</a:t>
            </a:r>
            <a:r>
              <a:rPr lang="en-US" altLang="zh-CN" baseline="-25000" dirty="0" smtClean="0">
                <a:ea typeface="宋体" pitchFamily="2" charset="-122"/>
              </a:rPr>
              <a:t>k</a:t>
            </a:r>
          </a:p>
          <a:p>
            <a:pPr eaLnBrk="1" hangingPunct="1"/>
            <a:r>
              <a:rPr lang="en-US" altLang="zh-CN" kern="1200" dirty="0" smtClean="0">
                <a:solidFill>
                  <a:srgbClr val="000000"/>
                </a:solidFill>
                <a:ea typeface="宋体" pitchFamily="2" charset="-122"/>
              </a:rPr>
              <a:t>The distribution of </a:t>
            </a:r>
            <a:r>
              <a:rPr lang="el-GR" altLang="zh-CN" kern="1200" dirty="0" smtClean="0">
                <a:solidFill>
                  <a:srgbClr val="000000"/>
                </a:solidFill>
                <a:ea typeface="宋体" pitchFamily="2" charset="-122"/>
              </a:rPr>
              <a:t>θ</a:t>
            </a:r>
            <a:r>
              <a:rPr lang="en-US" altLang="zh-CN" kern="1200" dirty="0" smtClean="0">
                <a:solidFill>
                  <a:srgbClr val="000000"/>
                </a:solidFill>
                <a:ea typeface="宋体" pitchFamily="2" charset="-122"/>
              </a:rPr>
              <a:t> determines the </a:t>
            </a:r>
            <a:r>
              <a:rPr lang="en-US" altLang="zh-CN" kern="1200" dirty="0" smtClean="0">
                <a:solidFill>
                  <a:srgbClr val="FF0000"/>
                </a:solidFill>
                <a:ea typeface="宋体" pitchFamily="2" charset="-122"/>
              </a:rPr>
              <a:t>dependence</a:t>
            </a:r>
            <a:r>
              <a:rPr lang="en-US" altLang="zh-CN" kern="1200" dirty="0" smtClean="0">
                <a:solidFill>
                  <a:srgbClr val="000000"/>
                </a:solidFill>
                <a:ea typeface="宋体" pitchFamily="2" charset="-122"/>
              </a:rPr>
              <a:t> between the x and y coordinates along the trajectory</a:t>
            </a:r>
          </a:p>
          <a:p>
            <a:pPr eaLnBrk="1" hangingPunct="1"/>
            <a:r>
              <a:rPr lang="el-GR" altLang="zh-CN" kern="1200" dirty="0" smtClean="0">
                <a:solidFill>
                  <a:srgbClr val="000000"/>
                </a:solidFill>
                <a:ea typeface="宋体" pitchFamily="2" charset="-122"/>
              </a:rPr>
              <a:t>θ</a:t>
            </a:r>
            <a:r>
              <a:rPr lang="en-US" altLang="zh-CN" kern="1200" dirty="0" smtClean="0">
                <a:solidFill>
                  <a:srgbClr val="000000"/>
                </a:solidFill>
                <a:ea typeface="宋体" pitchFamily="2" charset="-122"/>
              </a:rPr>
              <a:t> is uniformly random over </a:t>
            </a:r>
            <a:r>
              <a:rPr lang="en-US" altLang="zh-CN" kern="1200" dirty="0" smtClean="0">
                <a:solidFill>
                  <a:srgbClr val="000000"/>
                </a:solidFill>
              </a:rPr>
              <a:t>[0, 2</a:t>
            </a:r>
            <a:r>
              <a:rPr lang="el-GR" altLang="zh-CN" kern="1200" dirty="0" smtClean="0">
                <a:solidFill>
                  <a:srgbClr val="000000"/>
                </a:solidFill>
              </a:rPr>
              <a:t>π</a:t>
            </a:r>
            <a:r>
              <a:rPr lang="en-US" altLang="zh-CN" kern="1200" dirty="0" smtClean="0">
                <a:solidFill>
                  <a:srgbClr val="000000"/>
                </a:solidFill>
              </a:rPr>
              <a:t>) </a:t>
            </a:r>
            <a:r>
              <a:rPr lang="en-US" altLang="zh-CN" kern="1200" dirty="0" smtClean="0">
                <a:solidFill>
                  <a:srgbClr val="000000"/>
                </a:solidFill>
                <a:sym typeface="Wingdings" pitchFamily="2" charset="2"/>
              </a:rPr>
              <a:t> </a:t>
            </a:r>
            <a:r>
              <a:rPr lang="en-US" altLang="zh-CN" kern="1200" dirty="0" smtClean="0">
                <a:solidFill>
                  <a:srgbClr val="000000"/>
                </a:solidFill>
                <a:ea typeface="宋体" pitchFamily="2" charset="-122"/>
              </a:rPr>
              <a:t>no directional preference </a:t>
            </a:r>
          </a:p>
          <a:p>
            <a:pPr eaLnBrk="1" hangingPunct="1"/>
            <a:endParaRPr lang="en-US" altLang="zh-CN" kern="1200" dirty="0" smtClean="0">
              <a:solidFill>
                <a:srgbClr val="000000"/>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endParaRPr lang="en-US" altLang="zh-CN" kern="1200" dirty="0" smtClean="0">
              <a:solidFill>
                <a:srgbClr val="000000"/>
              </a:solidFill>
              <a:ea typeface="宋体" pitchFamily="2" charset="-122"/>
            </a:endParaRPr>
          </a:p>
          <a:p>
            <a:pPr eaLnBrk="1" hangingPunct="1"/>
            <a:r>
              <a:rPr lang="el-GR" altLang="zh-CN" kern="1200" dirty="0" smtClean="0">
                <a:solidFill>
                  <a:srgbClr val="000000"/>
                </a:solidFill>
                <a:ea typeface="宋体" pitchFamily="2" charset="-122"/>
              </a:rPr>
              <a:t>θ</a:t>
            </a:r>
            <a:r>
              <a:rPr lang="en-US" altLang="zh-CN" kern="1200" dirty="0" smtClean="0">
                <a:solidFill>
                  <a:srgbClr val="000000"/>
                </a:solidFill>
                <a:ea typeface="宋体" pitchFamily="2" charset="-122"/>
              </a:rPr>
              <a:t> is concentrated along a direction </a:t>
            </a:r>
            <a:r>
              <a:rPr lang="en-US" altLang="zh-CN" kern="1200" dirty="0" smtClean="0">
                <a:solidFill>
                  <a:srgbClr val="000000"/>
                </a:solidFill>
                <a:ea typeface="宋体" pitchFamily="2" charset="-122"/>
                <a:sym typeface="Wingdings" pitchFamily="2" charset="2"/>
              </a:rPr>
              <a:t> strong directional preference</a:t>
            </a:r>
            <a:r>
              <a:rPr lang="en-US" altLang="zh-CN" kern="1200" dirty="0" smtClean="0">
                <a:solidFill>
                  <a:srgbClr val="000000"/>
                </a:solidFill>
                <a:ea typeface="宋体" pitchFamily="2" charset="-122"/>
              </a:rPr>
              <a:t> </a:t>
            </a:r>
            <a:endParaRPr lang="en-US" altLang="zh-CN" kern="1200" dirty="0" smtClean="0">
              <a:solidFill>
                <a:srgbClr val="000000"/>
              </a:solidFill>
              <a:ea typeface="+mn-ea"/>
            </a:endParaRPr>
          </a:p>
          <a:p>
            <a:pPr lvl="1" eaLnBrk="1" hangingPunct="1">
              <a:buNone/>
            </a:pPr>
            <a:endParaRPr lang="en-US" altLang="zh-CN" sz="800" kern="1200" dirty="0" smtClean="0">
              <a:solidFill>
                <a:srgbClr val="0035CC"/>
              </a:solidFill>
              <a:ea typeface="+mn-ea"/>
            </a:endParaRPr>
          </a:p>
          <a:p>
            <a:pPr lvl="1" eaLnBrk="1" hangingPunct="1">
              <a:buNone/>
            </a:pPr>
            <a:endParaRPr lang="en-US" altLang="zh-CN" sz="800" kern="1200" dirty="0" smtClean="0">
              <a:solidFill>
                <a:srgbClr val="0035CC"/>
              </a:solidFill>
              <a:ea typeface="+mn-ea"/>
            </a:endParaRPr>
          </a:p>
          <a:p>
            <a:pPr lvl="1" eaLnBrk="1" hangingPunct="1">
              <a:buNone/>
            </a:pPr>
            <a:endParaRPr lang="en-US" altLang="zh-CN" sz="800" kern="1200" dirty="0" smtClean="0">
              <a:solidFill>
                <a:srgbClr val="0035CC"/>
              </a:solidFill>
              <a:ea typeface="+mn-ea"/>
            </a:endParaRPr>
          </a:p>
          <a:p>
            <a:pPr lvl="1" eaLnBrk="1" hangingPunct="1">
              <a:buNone/>
            </a:pPr>
            <a:endParaRPr lang="en-US" altLang="zh-CN" sz="800" kern="1200" dirty="0" smtClean="0">
              <a:solidFill>
                <a:srgbClr val="0035CC"/>
              </a:solidFill>
              <a:ea typeface="+mn-ea"/>
            </a:endParaRPr>
          </a:p>
        </p:txBody>
      </p:sp>
      <p:sp>
        <p:nvSpPr>
          <p:cNvPr id="4" name="타원 3"/>
          <p:cNvSpPr/>
          <p:nvPr/>
        </p:nvSpPr>
        <p:spPr>
          <a:xfrm>
            <a:off x="2051720" y="3573016"/>
            <a:ext cx="1188720" cy="1188720"/>
          </a:xfrm>
          <a:prstGeom prst="ellipse">
            <a:avLst/>
          </a:prstGeom>
          <a:noFill/>
          <a:ln>
            <a:prstDash val="sysDash"/>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ffectLst>
                <a:glow rad="228600">
                  <a:schemeClr val="accent1">
                    <a:satMod val="175000"/>
                    <a:alpha val="40000"/>
                  </a:schemeClr>
                </a:glow>
              </a:effectLst>
            </a:endParaRPr>
          </a:p>
        </p:txBody>
      </p:sp>
      <p:cxnSp>
        <p:nvCxnSpPr>
          <p:cNvPr id="5" name="직선 연결선 4"/>
          <p:cNvCxnSpPr>
            <a:stCxn id="4" idx="2"/>
            <a:endCxn id="4" idx="6"/>
          </p:cNvCxnSpPr>
          <p:nvPr/>
        </p:nvCxnSpPr>
        <p:spPr bwMode="auto">
          <a:xfrm>
            <a:off x="2051720" y="4167376"/>
            <a:ext cx="1188720" cy="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6" name="직선 연결선 5"/>
          <p:cNvCxnSpPr/>
          <p:nvPr/>
        </p:nvCxnSpPr>
        <p:spPr bwMode="auto">
          <a:xfrm>
            <a:off x="2641604" y="3595644"/>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7" name="직선 연결선 6"/>
          <p:cNvCxnSpPr/>
          <p:nvPr/>
        </p:nvCxnSpPr>
        <p:spPr bwMode="auto">
          <a:xfrm rot="2700000">
            <a:off x="2643900" y="3579644"/>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8" name="직선 연결선 7"/>
          <p:cNvCxnSpPr/>
          <p:nvPr/>
        </p:nvCxnSpPr>
        <p:spPr bwMode="auto">
          <a:xfrm rot="8100000">
            <a:off x="2653376" y="3609448"/>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sp>
        <p:nvSpPr>
          <p:cNvPr id="9" name="타원 8"/>
          <p:cNvSpPr/>
          <p:nvPr/>
        </p:nvSpPr>
        <p:spPr>
          <a:xfrm>
            <a:off x="2051720" y="5445224"/>
            <a:ext cx="1188720" cy="1188720"/>
          </a:xfrm>
          <a:prstGeom prst="ellipse">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ffectLst>
                <a:glow rad="228600">
                  <a:schemeClr val="accent1">
                    <a:satMod val="175000"/>
                    <a:alpha val="40000"/>
                  </a:schemeClr>
                </a:glow>
              </a:effectLst>
            </a:endParaRPr>
          </a:p>
        </p:txBody>
      </p:sp>
      <p:sp>
        <p:nvSpPr>
          <p:cNvPr id="10" name="타원 9"/>
          <p:cNvSpPr/>
          <p:nvPr/>
        </p:nvSpPr>
        <p:spPr>
          <a:xfrm>
            <a:off x="3013150" y="5568772"/>
            <a:ext cx="144016" cy="144016"/>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cxnSp>
        <p:nvCxnSpPr>
          <p:cNvPr id="11" name="직선 연결선 10"/>
          <p:cNvCxnSpPr/>
          <p:nvPr/>
        </p:nvCxnSpPr>
        <p:spPr bwMode="auto">
          <a:xfrm rot="2700000">
            <a:off x="2863248" y="5565510"/>
            <a:ext cx="0" cy="594360"/>
          </a:xfrm>
          <a:prstGeom prst="line">
            <a:avLst/>
          </a:prstGeom>
          <a:solidFill>
            <a:schemeClr val="accent1"/>
          </a:solidFill>
          <a:ln w="9525" cap="flat" cmpd="sng" algn="ctr">
            <a:solidFill>
              <a:schemeClr val="tx1"/>
            </a:solidFill>
            <a:prstDash val="solid"/>
            <a:round/>
            <a:headEnd type="arrow" w="lg" len="lg"/>
            <a:tailEnd type="none" w="lg" len="lg"/>
          </a:ln>
          <a:effectLst/>
        </p:spPr>
      </p:cxnSp>
      <p:sp>
        <p:nvSpPr>
          <p:cNvPr id="12" name="Rectangle 11"/>
          <p:cNvSpPr/>
          <p:nvPr/>
        </p:nvSpPr>
        <p:spPr>
          <a:xfrm>
            <a:off x="3817276" y="3927548"/>
            <a:ext cx="2710999" cy="461665"/>
          </a:xfrm>
          <a:prstGeom prst="rect">
            <a:avLst/>
          </a:prstGeom>
        </p:spPr>
        <p:txBody>
          <a:bodyPr wrap="none">
            <a:spAutoFit/>
          </a:bodyPr>
          <a:lstStyle/>
          <a:p>
            <a:r>
              <a:rPr lang="en-US" altLang="zh-CN" sz="2400" dirty="0" smtClean="0">
                <a:solidFill>
                  <a:srgbClr val="000000"/>
                </a:solidFill>
                <a:ea typeface="宋体" pitchFamily="2" charset="-122"/>
              </a:rPr>
              <a:t>Isotropic </a:t>
            </a:r>
            <a:r>
              <a:rPr lang="en-US" altLang="zh-CN" sz="2400" dirty="0" err="1" smtClean="0">
                <a:solidFill>
                  <a:srgbClr val="000000"/>
                </a:solidFill>
                <a:ea typeface="宋体" pitchFamily="2" charset="-122"/>
              </a:rPr>
              <a:t>Lévy</a:t>
            </a:r>
            <a:r>
              <a:rPr lang="en-US" altLang="zh-CN" sz="2400" dirty="0" smtClean="0">
                <a:solidFill>
                  <a:srgbClr val="000000"/>
                </a:solidFill>
                <a:ea typeface="宋体" pitchFamily="2" charset="-122"/>
              </a:rPr>
              <a:t> flight</a:t>
            </a:r>
            <a:endParaRPr lang="en-US" sz="2400" dirty="0"/>
          </a:p>
        </p:txBody>
      </p:sp>
      <p:sp>
        <p:nvSpPr>
          <p:cNvPr id="14" name="Rectangle 13"/>
          <p:cNvSpPr/>
          <p:nvPr/>
        </p:nvSpPr>
        <p:spPr>
          <a:xfrm>
            <a:off x="3923928" y="5805264"/>
            <a:ext cx="4177747" cy="461665"/>
          </a:xfrm>
          <a:prstGeom prst="rect">
            <a:avLst/>
          </a:prstGeom>
        </p:spPr>
        <p:txBody>
          <a:bodyPr wrap="none">
            <a:spAutoFit/>
          </a:bodyPr>
          <a:lstStyle/>
          <a:p>
            <a:r>
              <a:rPr lang="en-US" altLang="zh-CN" sz="2400" dirty="0" err="1" smtClean="0">
                <a:solidFill>
                  <a:srgbClr val="000000"/>
                </a:solidFill>
                <a:ea typeface="宋体" pitchFamily="2" charset="-122"/>
              </a:rPr>
              <a:t>Lévy</a:t>
            </a:r>
            <a:r>
              <a:rPr lang="en-US" altLang="zh-CN" sz="2400" dirty="0" smtClean="0">
                <a:solidFill>
                  <a:srgbClr val="000000"/>
                </a:solidFill>
                <a:ea typeface="宋体" pitchFamily="2" charset="-122"/>
              </a:rPr>
              <a:t> flight with directional drift</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7063" y="0"/>
            <a:ext cx="8275638" cy="838200"/>
          </a:xfrm>
        </p:spPr>
        <p:txBody>
          <a:bodyPr/>
          <a:lstStyle/>
          <a:p>
            <a:pPr eaLnBrk="1" hangingPunct="1"/>
            <a:r>
              <a:rPr lang="en-US" altLang="zh-CN" sz="3600" dirty="0" smtClean="0">
                <a:ea typeface="宋体" pitchFamily="2" charset="-122"/>
              </a:rPr>
              <a:t>Relation to the Project</a:t>
            </a:r>
          </a:p>
        </p:txBody>
      </p:sp>
      <p:sp>
        <p:nvSpPr>
          <p:cNvPr id="3" name="Content Placeholder 2"/>
          <p:cNvSpPr>
            <a:spLocks noGrp="1"/>
          </p:cNvSpPr>
          <p:nvPr>
            <p:ph idx="1"/>
          </p:nvPr>
        </p:nvSpPr>
        <p:spPr>
          <a:xfrm>
            <a:off x="0" y="1143000"/>
            <a:ext cx="9144000" cy="5526088"/>
          </a:xfrm>
          <a:ln>
            <a:solidFill>
              <a:schemeClr val="bg1"/>
            </a:solidFill>
            <a:miter lim="800000"/>
            <a:headEnd/>
            <a:tailEnd/>
          </a:ln>
        </p:spPr>
        <p:txBody>
          <a:bodyPr/>
          <a:lstStyle/>
          <a:p>
            <a:pPr eaLnBrk="1" hangingPunct="1"/>
            <a:r>
              <a:rPr lang="en-US" altLang="zh-CN" dirty="0" smtClean="0">
                <a:ea typeface="宋体" pitchFamily="2" charset="-122"/>
              </a:rPr>
              <a:t>Remember: </a:t>
            </a:r>
          </a:p>
          <a:p>
            <a:pPr lvl="1" eaLnBrk="1" hangingPunct="1">
              <a:buNone/>
            </a:pPr>
            <a:endParaRPr lang="en-US" altLang="zh-CN" dirty="0" smtClean="0">
              <a:ea typeface="宋体" pitchFamily="2" charset="-122"/>
            </a:endParaRPr>
          </a:p>
          <a:p>
            <a:pPr lvl="1" eaLnBrk="1" hangingPunct="1"/>
            <a:endParaRPr lang="en-US" altLang="zh-CN" dirty="0" smtClean="0">
              <a:ea typeface="宋体" pitchFamily="2" charset="-122"/>
            </a:endParaRPr>
          </a:p>
          <a:p>
            <a:pPr lvl="1" eaLnBrk="1" hangingPunct="1"/>
            <a:r>
              <a:rPr lang="en-US" altLang="zh-CN" dirty="0">
                <a:ea typeface="宋体" pitchFamily="2" charset="-122"/>
              </a:rPr>
              <a:t> </a:t>
            </a:r>
            <a:r>
              <a:rPr lang="en-US" altLang="zh-CN" dirty="0" smtClean="0">
                <a:ea typeface="宋体" pitchFamily="2" charset="-122"/>
              </a:rPr>
              <a:t>                             projection of the jump onto x-axis </a:t>
            </a:r>
          </a:p>
          <a:p>
            <a:pPr lvl="1" eaLnBrk="1" hangingPunct="1"/>
            <a:r>
              <a:rPr lang="en-US" altLang="zh-CN" dirty="0">
                <a:ea typeface="宋体" pitchFamily="2" charset="-122"/>
              </a:rPr>
              <a:t> </a:t>
            </a:r>
            <a:r>
              <a:rPr lang="en-US" altLang="zh-CN" dirty="0" smtClean="0">
                <a:ea typeface="宋体" pitchFamily="2" charset="-122"/>
              </a:rPr>
              <a:t>                             projection of the jump onto y-axis </a:t>
            </a:r>
          </a:p>
          <a:p>
            <a:pPr lvl="0" eaLnBrk="1" hangingPunct="1"/>
            <a:r>
              <a:rPr lang="en-US" altLang="zh-CN" i="1" dirty="0" err="1" smtClean="0">
                <a:ea typeface="宋体" pitchFamily="2" charset="-122"/>
              </a:rPr>
              <a:t>X</a:t>
            </a:r>
            <a:r>
              <a:rPr lang="en-US" altLang="zh-CN" i="1" baseline="-25000" dirty="0" err="1" smtClean="0">
                <a:ea typeface="宋体" pitchFamily="2" charset="-122"/>
              </a:rPr>
              <a:t>k</a:t>
            </a:r>
            <a:r>
              <a:rPr lang="en-US" altLang="zh-CN" baseline="-25000" dirty="0" smtClean="0">
                <a:ea typeface="宋体" pitchFamily="2" charset="-122"/>
              </a:rPr>
              <a:t> </a:t>
            </a:r>
            <a:r>
              <a:rPr lang="en-US" altLang="zh-CN" dirty="0" smtClean="0">
                <a:ea typeface="宋体" pitchFamily="2" charset="-122"/>
              </a:rPr>
              <a:t>and </a:t>
            </a:r>
            <a:r>
              <a:rPr lang="en-US" altLang="zh-CN" i="1" dirty="0" err="1" smtClean="0">
                <a:ea typeface="宋体" pitchFamily="2" charset="-122"/>
              </a:rPr>
              <a:t>Y</a:t>
            </a:r>
            <a:r>
              <a:rPr lang="en-US" altLang="zh-CN" i="1" baseline="-25000" dirty="0" err="1" smtClean="0">
                <a:ea typeface="宋体" pitchFamily="2" charset="-122"/>
              </a:rPr>
              <a:t>k</a:t>
            </a:r>
            <a:r>
              <a:rPr lang="en-US" altLang="zh-CN" dirty="0" smtClean="0">
                <a:ea typeface="宋体" pitchFamily="2" charset="-122"/>
              </a:rPr>
              <a:t> are </a:t>
            </a:r>
            <a:r>
              <a:rPr lang="en-US" altLang="zh-CN" dirty="0" smtClean="0">
                <a:solidFill>
                  <a:srgbClr val="FF0000"/>
                </a:solidFill>
                <a:ea typeface="宋体" pitchFamily="2" charset="-122"/>
              </a:rPr>
              <a:t>dependent </a:t>
            </a:r>
            <a:r>
              <a:rPr lang="en-US" altLang="zh-CN" dirty="0" smtClean="0">
                <a:ea typeface="宋体" pitchFamily="2" charset="-122"/>
              </a:rPr>
              <a:t>and have </a:t>
            </a:r>
            <a:r>
              <a:rPr lang="en-US" altLang="zh-CN" dirty="0" smtClean="0">
                <a:solidFill>
                  <a:srgbClr val="FF0000"/>
                </a:solidFill>
                <a:ea typeface="宋体" pitchFamily="2" charset="-122"/>
              </a:rPr>
              <a:t>heavy tailed </a:t>
            </a:r>
            <a:r>
              <a:rPr lang="en-US" altLang="zh-CN" dirty="0" smtClean="0">
                <a:ea typeface="宋体" pitchFamily="2" charset="-122"/>
              </a:rPr>
              <a:t>marginal distributions </a:t>
            </a:r>
            <a:r>
              <a:rPr lang="en-US" altLang="zh-CN" dirty="0">
                <a:ea typeface="宋体" pitchFamily="2" charset="-122"/>
              </a:rPr>
              <a:t>whose degree of dependency depends on the </a:t>
            </a:r>
            <a:r>
              <a:rPr lang="en-US" altLang="zh-CN" dirty="0">
                <a:solidFill>
                  <a:srgbClr val="000000"/>
                </a:solidFill>
                <a:ea typeface="宋体" pitchFamily="2" charset="-122"/>
              </a:rPr>
              <a:t>distribution of  </a:t>
            </a:r>
            <a:r>
              <a:rPr lang="en-US" altLang="zh-CN" dirty="0" err="1">
                <a:solidFill>
                  <a:srgbClr val="FF0000"/>
                </a:solidFill>
                <a:ea typeface="宋体" pitchFamily="2" charset="-122"/>
              </a:rPr>
              <a:t>θ</a:t>
            </a:r>
            <a:r>
              <a:rPr lang="en-US" altLang="zh-CN" dirty="0">
                <a:solidFill>
                  <a:srgbClr val="FF0000"/>
                </a:solidFill>
                <a:ea typeface="宋体" pitchFamily="2" charset="-122"/>
              </a:rPr>
              <a:t>.</a:t>
            </a:r>
            <a:r>
              <a:rPr lang="en-US" altLang="zh-CN" dirty="0" smtClean="0">
                <a:solidFill>
                  <a:srgbClr val="000000"/>
                </a:solidFill>
                <a:ea typeface="宋体" pitchFamily="2" charset="-122"/>
              </a:rPr>
              <a:t>	</a:t>
            </a:r>
          </a:p>
          <a:p>
            <a:pPr lvl="1" eaLnBrk="1" hangingPunct="1"/>
            <a:r>
              <a:rPr lang="en-US" altLang="zh-CN" dirty="0">
                <a:ea typeface="宋体" pitchFamily="2" charset="-122"/>
                <a:sym typeface="Wingdings" pitchFamily="2" charset="2"/>
              </a:rPr>
              <a:t> </a:t>
            </a:r>
            <a:r>
              <a:rPr lang="en-US" altLang="zh-CN" dirty="0" smtClean="0">
                <a:ea typeface="宋体" pitchFamily="2" charset="-122"/>
                <a:sym typeface="Wingdings" pitchFamily="2" charset="2"/>
              </a:rPr>
              <a:t>                                                              otherwise </a:t>
            </a:r>
            <a:r>
              <a:rPr lang="en-US" altLang="zh-CN" i="1" dirty="0" err="1" smtClean="0">
                <a:ea typeface="宋体" pitchFamily="2" charset="-122"/>
              </a:rPr>
              <a:t>Y</a:t>
            </a:r>
            <a:r>
              <a:rPr lang="en-US" altLang="zh-CN" i="1" baseline="-25000" dirty="0" err="1" smtClean="0">
                <a:ea typeface="宋体" pitchFamily="2" charset="-122"/>
              </a:rPr>
              <a:t>k</a:t>
            </a:r>
            <a:r>
              <a:rPr lang="en-US" altLang="zh-CN" dirty="0" smtClean="0">
                <a:ea typeface="宋体" pitchFamily="2" charset="-122"/>
              </a:rPr>
              <a:t> = 0 almost surely </a:t>
            </a:r>
          </a:p>
          <a:p>
            <a:pPr lvl="1" eaLnBrk="1" hangingPunct="1"/>
            <a:r>
              <a:rPr lang="en-US" altLang="zh-CN" dirty="0">
                <a:ea typeface="宋体" pitchFamily="2" charset="-122"/>
                <a:sym typeface="Wingdings" pitchFamily="2" charset="2"/>
              </a:rPr>
              <a:t> </a:t>
            </a:r>
            <a:r>
              <a:rPr lang="en-US" altLang="zh-CN" dirty="0" smtClean="0">
                <a:ea typeface="宋体" pitchFamily="2" charset="-122"/>
                <a:sym typeface="Wingdings" pitchFamily="2" charset="2"/>
              </a:rPr>
              <a:t>                                                               otherwise </a:t>
            </a:r>
            <a:r>
              <a:rPr lang="en-US" altLang="zh-CN" i="1" dirty="0" err="1" smtClean="0">
                <a:ea typeface="宋体" pitchFamily="2" charset="-122"/>
              </a:rPr>
              <a:t>X</a:t>
            </a:r>
            <a:r>
              <a:rPr lang="en-US" altLang="zh-CN" i="1" baseline="-25000" dirty="0" err="1" smtClean="0">
                <a:ea typeface="宋体" pitchFamily="2" charset="-122"/>
              </a:rPr>
              <a:t>k</a:t>
            </a:r>
            <a:r>
              <a:rPr lang="en-US" altLang="zh-CN" dirty="0" smtClean="0">
                <a:ea typeface="宋体" pitchFamily="2" charset="-122"/>
              </a:rPr>
              <a:t> = 0 almost surely </a:t>
            </a:r>
            <a:endParaRPr lang="en-US" altLang="zh-CN" dirty="0" smtClean="0">
              <a:solidFill>
                <a:srgbClr val="000000"/>
              </a:solidFill>
              <a:ea typeface="宋体" pitchFamily="2" charset="-122"/>
            </a:endParaRPr>
          </a:p>
          <a:p>
            <a:pPr eaLnBrk="1" hangingPunct="1"/>
            <a:r>
              <a:rPr lang="en-US" altLang="zh-CN" dirty="0" smtClean="0">
                <a:ea typeface="宋体" pitchFamily="2" charset="-122"/>
              </a:rPr>
              <a:t>Since the jump length has distribution                                then </a:t>
            </a:r>
          </a:p>
          <a:p>
            <a:pPr eaLnBrk="1" hangingPunct="1">
              <a:buNone/>
            </a:pPr>
            <a:r>
              <a:rPr lang="en-US" altLang="zh-CN" dirty="0" smtClean="0">
                <a:solidFill>
                  <a:srgbClr val="000000"/>
                </a:solidFill>
                <a:latin typeface="Times New Roman"/>
                <a:ea typeface="宋体" pitchFamily="2" charset="-122"/>
              </a:rPr>
              <a:t> </a:t>
            </a:r>
          </a:p>
          <a:p>
            <a:pPr lvl="2" eaLnBrk="1" hangingPunct="1">
              <a:buClr>
                <a:srgbClr val="000000"/>
              </a:buClr>
              <a:buNone/>
            </a:pPr>
            <a:endParaRPr lang="en-US" altLang="zh-CN" dirty="0" smtClean="0">
              <a:solidFill>
                <a:srgbClr val="000000"/>
              </a:solidFill>
              <a:ea typeface="宋体" pitchFamily="2" charset="-122"/>
            </a:endParaRPr>
          </a:p>
        </p:txBody>
      </p:sp>
      <p:sp>
        <p:nvSpPr>
          <p:cNvPr id="9" name="Oval 8"/>
          <p:cNvSpPr/>
          <p:nvPr/>
        </p:nvSpPr>
        <p:spPr bwMode="auto">
          <a:xfrm>
            <a:off x="4283968" y="5805264"/>
            <a:ext cx="216024" cy="21602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8100392" y="5805264"/>
            <a:ext cx="216024" cy="216024"/>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5292080" y="6309320"/>
            <a:ext cx="2088232" cy="369332"/>
          </a:xfrm>
          <a:prstGeom prst="rect">
            <a:avLst/>
          </a:prstGeom>
          <a:noFill/>
        </p:spPr>
        <p:txBody>
          <a:bodyPr wrap="square" rtlCol="0">
            <a:spAutoFit/>
          </a:bodyPr>
          <a:lstStyle/>
          <a:p>
            <a:r>
              <a:rPr lang="en-US" dirty="0" smtClean="0">
                <a:solidFill>
                  <a:srgbClr val="FF0000"/>
                </a:solidFill>
              </a:rPr>
              <a:t>same exponent as </a:t>
            </a:r>
            <a:r>
              <a:rPr lang="en-US" dirty="0" err="1" smtClean="0">
                <a:solidFill>
                  <a:srgbClr val="FF0000"/>
                </a:solidFill>
              </a:rPr>
              <a:t>S</a:t>
            </a:r>
            <a:r>
              <a:rPr lang="en-US" baseline="-25000" dirty="0" err="1" smtClean="0">
                <a:solidFill>
                  <a:srgbClr val="FF0000"/>
                </a:solidFill>
              </a:rPr>
              <a:t>k</a:t>
            </a:r>
            <a:endParaRPr lang="en-US" dirty="0">
              <a:solidFill>
                <a:srgbClr val="FF0000"/>
              </a:solidFill>
            </a:endParaRPr>
          </a:p>
        </p:txBody>
      </p:sp>
      <p:cxnSp>
        <p:nvCxnSpPr>
          <p:cNvPr id="17" name="Shape 16"/>
          <p:cNvCxnSpPr>
            <a:stCxn id="10" idx="4"/>
            <a:endCxn id="15" idx="3"/>
          </p:cNvCxnSpPr>
          <p:nvPr/>
        </p:nvCxnSpPr>
        <p:spPr bwMode="auto">
          <a:xfrm rot="5400000">
            <a:off x="7558009" y="5843591"/>
            <a:ext cx="472698" cy="828092"/>
          </a:xfrm>
          <a:prstGeom prst="bentConnector2">
            <a:avLst/>
          </a:prstGeom>
          <a:solidFill>
            <a:schemeClr val="accent1"/>
          </a:solidFill>
          <a:ln w="19050" cap="flat" cmpd="sng" algn="ctr">
            <a:solidFill>
              <a:srgbClr val="FF0000"/>
            </a:solidFill>
            <a:prstDash val="solid"/>
            <a:round/>
            <a:headEnd type="none" w="med" len="med"/>
            <a:tailEnd type="arrow"/>
          </a:ln>
          <a:effectLst/>
        </p:spPr>
      </p:cxnSp>
      <p:cxnSp>
        <p:nvCxnSpPr>
          <p:cNvPr id="20" name="Shape 19"/>
          <p:cNvCxnSpPr>
            <a:stCxn id="9" idx="4"/>
            <a:endCxn id="15" idx="1"/>
          </p:cNvCxnSpPr>
          <p:nvPr/>
        </p:nvCxnSpPr>
        <p:spPr bwMode="auto">
          <a:xfrm rot="16200000" flipH="1">
            <a:off x="4605681" y="5807587"/>
            <a:ext cx="472698" cy="900100"/>
          </a:xfrm>
          <a:prstGeom prst="bentConnector2">
            <a:avLst/>
          </a:prstGeom>
          <a:solidFill>
            <a:schemeClr val="accent1"/>
          </a:solidFill>
          <a:ln w="19050" cap="flat" cmpd="sng" algn="ctr">
            <a:solidFill>
              <a:srgbClr val="FF0000"/>
            </a:solidFill>
            <a:prstDash val="solid"/>
            <a:round/>
            <a:headEnd type="none" w="med" len="med"/>
            <a:tailEnd type="arrow"/>
          </a:ln>
          <a:effectLst/>
        </p:spPr>
      </p:cxnSp>
      <p:sp>
        <p:nvSpPr>
          <p:cNvPr id="27" name="Rectangle 26"/>
          <p:cNvSpPr/>
          <p:nvPr/>
        </p:nvSpPr>
        <p:spPr bwMode="auto">
          <a:xfrm>
            <a:off x="4139952" y="1628800"/>
            <a:ext cx="1224136" cy="936104"/>
          </a:xfrm>
          <a:prstGeom prst="rect">
            <a:avLst/>
          </a:prstGeom>
          <a:noFill/>
          <a:ln w="19050" cap="flat" cmpd="sng" algn="ctr">
            <a:solidFill>
              <a:srgbClr val="0035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29" name="오른쪽 화살표 14"/>
          <p:cNvSpPr/>
          <p:nvPr/>
        </p:nvSpPr>
        <p:spPr>
          <a:xfrm>
            <a:off x="5508104" y="1916832"/>
            <a:ext cx="360040" cy="216024"/>
          </a:xfrm>
          <a:prstGeom prst="rightArrow">
            <a:avLst/>
          </a:prstGeom>
          <a:noFill/>
          <a:ln>
            <a:solidFill>
              <a:srgbClr val="0035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30" name="TextBox 29"/>
          <p:cNvSpPr txBox="1"/>
          <p:nvPr/>
        </p:nvSpPr>
        <p:spPr>
          <a:xfrm>
            <a:off x="5940152" y="1844824"/>
            <a:ext cx="2664296" cy="415498"/>
          </a:xfrm>
          <a:prstGeom prst="rect">
            <a:avLst/>
          </a:prstGeom>
          <a:solidFill>
            <a:srgbClr val="FFFF00"/>
          </a:solidFill>
        </p:spPr>
        <p:txBody>
          <a:bodyPr wrap="square" rtlCol="0">
            <a:spAutoFit/>
          </a:bodyPr>
          <a:lstStyle/>
          <a:p>
            <a:pPr>
              <a:buNone/>
            </a:pPr>
            <a:r>
              <a:rPr lang="en-US" sz="2100" dirty="0" err="1" smtClean="0">
                <a:solidFill>
                  <a:srgbClr val="0035CC"/>
                </a:solidFill>
                <a:latin typeface="+mn-lt"/>
              </a:rPr>
              <a:t>Bivariate</a:t>
            </a:r>
            <a:r>
              <a:rPr lang="en-US" sz="2100" dirty="0" smtClean="0">
                <a:solidFill>
                  <a:srgbClr val="0035CC"/>
                </a:solidFill>
                <a:latin typeface="+mn-lt"/>
              </a:rPr>
              <a:t> heavy tailed</a:t>
            </a:r>
            <a:endParaRPr lang="en-US" sz="2100" dirty="0">
              <a:solidFill>
                <a:srgbClr val="0035CC"/>
              </a:solidFill>
              <a:latin typeface="+mn-lt"/>
            </a:endParaRPr>
          </a:p>
        </p:txBody>
      </p:sp>
      <p:pic>
        <p:nvPicPr>
          <p:cNvPr id="5" name="Picture 4"/>
          <p:cNvPicPr>
            <a:picLocks noChangeAspect="1"/>
          </p:cNvPicPr>
          <p:nvPr/>
        </p:nvPicPr>
        <p:blipFill>
          <a:blip r:embed="rId3"/>
          <a:stretch>
            <a:fillRect/>
          </a:stretch>
        </p:blipFill>
        <p:spPr>
          <a:xfrm>
            <a:off x="2195737" y="1756380"/>
            <a:ext cx="3096344" cy="778560"/>
          </a:xfrm>
          <a:prstGeom prst="rect">
            <a:avLst/>
          </a:prstGeom>
        </p:spPr>
      </p:pic>
      <p:pic>
        <p:nvPicPr>
          <p:cNvPr id="6" name="Picture 5"/>
          <p:cNvPicPr>
            <a:picLocks noChangeAspect="1"/>
          </p:cNvPicPr>
          <p:nvPr/>
        </p:nvPicPr>
        <p:blipFill>
          <a:blip r:embed="rId4"/>
          <a:stretch>
            <a:fillRect/>
          </a:stretch>
        </p:blipFill>
        <p:spPr>
          <a:xfrm>
            <a:off x="827584" y="2599060"/>
            <a:ext cx="1990535" cy="325884"/>
          </a:xfrm>
          <a:prstGeom prst="rect">
            <a:avLst/>
          </a:prstGeom>
        </p:spPr>
      </p:pic>
      <p:pic>
        <p:nvPicPr>
          <p:cNvPr id="13" name="Picture 12"/>
          <p:cNvPicPr>
            <a:picLocks noChangeAspect="1"/>
          </p:cNvPicPr>
          <p:nvPr/>
        </p:nvPicPr>
        <p:blipFill>
          <a:blip r:embed="rId5"/>
          <a:stretch>
            <a:fillRect/>
          </a:stretch>
        </p:blipFill>
        <p:spPr>
          <a:xfrm>
            <a:off x="827584" y="3017671"/>
            <a:ext cx="1944216" cy="339321"/>
          </a:xfrm>
          <a:prstGeom prst="rect">
            <a:avLst/>
          </a:prstGeom>
        </p:spPr>
      </p:pic>
      <p:pic>
        <p:nvPicPr>
          <p:cNvPr id="16" name="Picture 15"/>
          <p:cNvPicPr>
            <a:picLocks noChangeAspect="1"/>
          </p:cNvPicPr>
          <p:nvPr/>
        </p:nvPicPr>
        <p:blipFill>
          <a:blip r:embed="rId6"/>
          <a:stretch>
            <a:fillRect/>
          </a:stretch>
        </p:blipFill>
        <p:spPr>
          <a:xfrm>
            <a:off x="827585" y="4861299"/>
            <a:ext cx="4248471" cy="333744"/>
          </a:xfrm>
          <a:prstGeom prst="rect">
            <a:avLst/>
          </a:prstGeom>
        </p:spPr>
      </p:pic>
      <p:pic>
        <p:nvPicPr>
          <p:cNvPr id="18" name="Picture 17"/>
          <p:cNvPicPr>
            <a:picLocks noChangeAspect="1"/>
          </p:cNvPicPr>
          <p:nvPr/>
        </p:nvPicPr>
        <p:blipFill>
          <a:blip r:embed="rId7"/>
          <a:stretch>
            <a:fillRect/>
          </a:stretch>
        </p:blipFill>
        <p:spPr>
          <a:xfrm>
            <a:off x="827584" y="4437112"/>
            <a:ext cx="3528392" cy="345372"/>
          </a:xfrm>
          <a:prstGeom prst="rect">
            <a:avLst/>
          </a:prstGeom>
        </p:spPr>
      </p:pic>
      <p:pic>
        <p:nvPicPr>
          <p:cNvPr id="19" name="Picture 18"/>
          <p:cNvPicPr>
            <a:picLocks noChangeAspect="1"/>
          </p:cNvPicPr>
          <p:nvPr/>
        </p:nvPicPr>
        <p:blipFill>
          <a:blip r:embed="rId8"/>
          <a:stretch>
            <a:fillRect/>
          </a:stretch>
        </p:blipFill>
        <p:spPr>
          <a:xfrm>
            <a:off x="1835696" y="5805264"/>
            <a:ext cx="6406356" cy="347050"/>
          </a:xfrm>
          <a:prstGeom prst="rect">
            <a:avLst/>
          </a:prstGeom>
        </p:spPr>
      </p:pic>
      <p:pic>
        <p:nvPicPr>
          <p:cNvPr id="21" name="Picture 20"/>
          <p:cNvPicPr>
            <a:picLocks noChangeAspect="1"/>
          </p:cNvPicPr>
          <p:nvPr/>
        </p:nvPicPr>
        <p:blipFill>
          <a:blip r:embed="rId9"/>
          <a:stretch>
            <a:fillRect/>
          </a:stretch>
        </p:blipFill>
        <p:spPr>
          <a:xfrm>
            <a:off x="5220072" y="5301208"/>
            <a:ext cx="2140265" cy="325884"/>
          </a:xfrm>
          <a:prstGeom prst="rect">
            <a:avLst/>
          </a:prstGeom>
        </p:spPr>
      </p:pic>
    </p:spTree>
    <p:extLst>
      <p:ext uri="{BB962C8B-B14F-4D97-AF65-F5344CB8AC3E}">
        <p14:creationId xmlns:p14="http://schemas.microsoft.com/office/powerpoint/2010/main" val="73223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p:bldP spid="27"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7544" y="1268760"/>
            <a:ext cx="8219256" cy="5328592"/>
          </a:xfrm>
        </p:spPr>
        <p:txBody>
          <a:bodyPr/>
          <a:lstStyle/>
          <a:p>
            <a:r>
              <a:rPr lang="en-US" sz="2500" dirty="0" smtClean="0">
                <a:solidFill>
                  <a:schemeClr val="tx2"/>
                </a:solidFill>
              </a:rPr>
              <a:t>First exit time </a:t>
            </a:r>
          </a:p>
          <a:p>
            <a:pPr lvl="1"/>
            <a:r>
              <a:rPr lang="en-US" sz="2100" dirty="0" smtClean="0"/>
              <a:t>Minimum time to escape a certain (bounded) region</a:t>
            </a:r>
          </a:p>
          <a:p>
            <a:endParaRPr lang="en-US" sz="2500" dirty="0">
              <a:solidFill>
                <a:schemeClr val="tx2"/>
              </a:solidFill>
            </a:endParaRPr>
          </a:p>
          <a:p>
            <a:endParaRPr lang="en-US" sz="2500" dirty="0" smtClean="0">
              <a:solidFill>
                <a:schemeClr val="tx2"/>
              </a:solidFill>
            </a:endParaRPr>
          </a:p>
          <a:p>
            <a:pPr marL="0" indent="0">
              <a:buNone/>
            </a:pPr>
            <a:endParaRPr lang="en-US" sz="1800" dirty="0" smtClean="0">
              <a:solidFill>
                <a:schemeClr val="tx2"/>
              </a:solidFill>
            </a:endParaRPr>
          </a:p>
          <a:p>
            <a:pPr marL="0" indent="0">
              <a:buNone/>
            </a:pPr>
            <a:endParaRPr lang="en-US" sz="2500" dirty="0">
              <a:solidFill>
                <a:schemeClr val="tx2"/>
              </a:solidFill>
            </a:endParaRPr>
          </a:p>
          <a:p>
            <a:pPr marL="0" indent="0">
              <a:buNone/>
            </a:pPr>
            <a:endParaRPr lang="en-US" sz="2500" dirty="0" smtClean="0">
              <a:solidFill>
                <a:schemeClr val="tx2"/>
              </a:solidFill>
            </a:endParaRPr>
          </a:p>
          <a:p>
            <a:pPr marL="0" indent="0">
              <a:buNone/>
            </a:pPr>
            <a:endParaRPr lang="en-US" sz="2500" dirty="0">
              <a:solidFill>
                <a:schemeClr val="tx2"/>
              </a:solidFill>
            </a:endParaRPr>
          </a:p>
          <a:p>
            <a:pPr marL="0" lvl="0" indent="0">
              <a:buNone/>
            </a:pPr>
            <a:endParaRPr lang="en-US" sz="1050" dirty="0" smtClean="0">
              <a:solidFill>
                <a:srgbClr val="1F497D"/>
              </a:solidFill>
            </a:endParaRPr>
          </a:p>
          <a:p>
            <a:pPr marL="0" lvl="0" indent="0">
              <a:buNone/>
            </a:pPr>
            <a:endParaRPr lang="en-US" sz="1050" dirty="0" smtClean="0">
              <a:solidFill>
                <a:srgbClr val="1F497D"/>
              </a:solidFill>
            </a:endParaRPr>
          </a:p>
          <a:p>
            <a:pPr marL="0" lvl="0" indent="0">
              <a:buNone/>
            </a:pPr>
            <a:endParaRPr lang="en-US" sz="1050" dirty="0" smtClean="0">
              <a:solidFill>
                <a:srgbClr val="1F497D"/>
              </a:solidFill>
            </a:endParaRPr>
          </a:p>
          <a:p>
            <a:pPr marL="0" lvl="0" indent="0">
              <a:buNone/>
            </a:pPr>
            <a:endParaRPr lang="en-US" sz="2500" dirty="0" smtClean="0">
              <a:solidFill>
                <a:schemeClr val="tx2"/>
              </a:solidFill>
            </a:endParaRPr>
          </a:p>
          <a:p>
            <a:pPr marL="0" indent="0">
              <a:buNone/>
            </a:pPr>
            <a:endParaRPr lang="en-US" sz="2500" dirty="0" smtClean="0">
              <a:solidFill>
                <a:schemeClr val="tx2"/>
              </a:solidFill>
            </a:endParaRPr>
          </a:p>
          <a:p>
            <a:pPr lvl="1"/>
            <a:endParaRPr lang="en-US" sz="2300" dirty="0"/>
          </a:p>
        </p:txBody>
      </p:sp>
      <p:sp>
        <p:nvSpPr>
          <p:cNvPr id="33" name="TextBox 32"/>
          <p:cNvSpPr txBox="1"/>
          <p:nvPr/>
        </p:nvSpPr>
        <p:spPr>
          <a:xfrm>
            <a:off x="568126" y="287070"/>
            <a:ext cx="8003233" cy="646331"/>
          </a:xfrm>
          <a:prstGeom prst="rect">
            <a:avLst/>
          </a:prstGeom>
          <a:noFill/>
        </p:spPr>
        <p:txBody>
          <a:bodyPr wrap="square" rtlCol="0">
            <a:spAutoFit/>
          </a:bodyPr>
          <a:lstStyle/>
          <a:p>
            <a:r>
              <a:rPr lang="en-US" altLang="zh-CN" sz="3600" kern="0" dirty="0" smtClean="0">
                <a:solidFill>
                  <a:srgbClr val="333399"/>
                </a:solidFill>
                <a:latin typeface="Times New Roman"/>
                <a:ea typeface="宋体" pitchFamily="2" charset="-122"/>
              </a:rPr>
              <a:t>Metrics of Interest (1/2)</a:t>
            </a:r>
            <a:endParaRPr lang="en-US" sz="3600" dirty="0" smtClean="0"/>
          </a:p>
        </p:txBody>
      </p:sp>
      <p:cxnSp>
        <p:nvCxnSpPr>
          <p:cNvPr id="12" name="Straight Arrow Connector 11"/>
          <p:cNvCxnSpPr/>
          <p:nvPr/>
        </p:nvCxnSpPr>
        <p:spPr>
          <a:xfrm flipV="1">
            <a:off x="1792263" y="4407197"/>
            <a:ext cx="0" cy="17281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01787" y="6125864"/>
            <a:ext cx="5678424" cy="9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1805607" y="4687277"/>
            <a:ext cx="5531271" cy="1432113"/>
          </a:xfrm>
          <a:custGeom>
            <a:avLst/>
            <a:gdLst>
              <a:gd name="connsiteX0" fmla="*/ 0 w 3028950"/>
              <a:gd name="connsiteY0" fmla="*/ 1381125 h 1381125"/>
              <a:gd name="connsiteX1" fmla="*/ 657225 w 3028950"/>
              <a:gd name="connsiteY1" fmla="*/ 790575 h 1381125"/>
              <a:gd name="connsiteX2" fmla="*/ 1000125 w 3028950"/>
              <a:gd name="connsiteY2" fmla="*/ 1238250 h 1381125"/>
              <a:gd name="connsiteX3" fmla="*/ 1343025 w 3028950"/>
              <a:gd name="connsiteY3" fmla="*/ 762000 h 1381125"/>
              <a:gd name="connsiteX4" fmla="*/ 1676400 w 3028950"/>
              <a:gd name="connsiteY4" fmla="*/ 66675 h 1381125"/>
              <a:gd name="connsiteX5" fmla="*/ 1990725 w 3028950"/>
              <a:gd name="connsiteY5" fmla="*/ 952500 h 1381125"/>
              <a:gd name="connsiteX6" fmla="*/ 2305050 w 3028950"/>
              <a:gd name="connsiteY6" fmla="*/ 619125 h 1381125"/>
              <a:gd name="connsiteX7" fmla="*/ 2667000 w 3028950"/>
              <a:gd name="connsiteY7" fmla="*/ 600075 h 1381125"/>
              <a:gd name="connsiteX8" fmla="*/ 3028950 w 3028950"/>
              <a:gd name="connsiteY8" fmla="*/ 0 h 138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8950" h="1381125">
                <a:moveTo>
                  <a:pt x="0" y="1381125"/>
                </a:moveTo>
                <a:cubicBezTo>
                  <a:pt x="245269" y="1097756"/>
                  <a:pt x="490538" y="814387"/>
                  <a:pt x="657225" y="790575"/>
                </a:cubicBezTo>
                <a:cubicBezTo>
                  <a:pt x="823912" y="766763"/>
                  <a:pt x="885825" y="1243013"/>
                  <a:pt x="1000125" y="1238250"/>
                </a:cubicBezTo>
                <a:cubicBezTo>
                  <a:pt x="1114425" y="1233487"/>
                  <a:pt x="1230313" y="957262"/>
                  <a:pt x="1343025" y="762000"/>
                </a:cubicBezTo>
                <a:cubicBezTo>
                  <a:pt x="1455737" y="566738"/>
                  <a:pt x="1568450" y="34925"/>
                  <a:pt x="1676400" y="66675"/>
                </a:cubicBezTo>
                <a:cubicBezTo>
                  <a:pt x="1784350" y="98425"/>
                  <a:pt x="1885950" y="860425"/>
                  <a:pt x="1990725" y="952500"/>
                </a:cubicBezTo>
                <a:cubicBezTo>
                  <a:pt x="2095500" y="1044575"/>
                  <a:pt x="2192338" y="677862"/>
                  <a:pt x="2305050" y="619125"/>
                </a:cubicBezTo>
                <a:cubicBezTo>
                  <a:pt x="2417762" y="560388"/>
                  <a:pt x="2546350" y="703262"/>
                  <a:pt x="2667000" y="600075"/>
                </a:cubicBezTo>
                <a:cubicBezTo>
                  <a:pt x="2787650" y="496888"/>
                  <a:pt x="2908300" y="248444"/>
                  <a:pt x="302895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1805607" y="5271293"/>
            <a:ext cx="5678424"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18459" y="5271293"/>
            <a:ext cx="0" cy="86409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793864" y="2297172"/>
            <a:ext cx="1554480" cy="1554480"/>
          </a:xfrm>
          <a:prstGeom prst="ellipse">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schemeClr val="tx1"/>
              </a:solidFill>
            </a:endParaRPr>
          </a:p>
        </p:txBody>
      </p:sp>
      <p:sp>
        <p:nvSpPr>
          <p:cNvPr id="16" name="Rectangle 15"/>
          <p:cNvSpPr/>
          <p:nvPr/>
        </p:nvSpPr>
        <p:spPr>
          <a:xfrm>
            <a:off x="1788071" y="6276786"/>
            <a:ext cx="2630388" cy="274320"/>
          </a:xfrm>
          <a:prstGeom prst="rect">
            <a:avLst/>
          </a:prstGeom>
          <a:pattFill prst="dkVert">
            <a:fgClr>
              <a:schemeClr val="tx2">
                <a:lumMod val="20000"/>
                <a:lumOff val="80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7" name="TextBox 16"/>
          <p:cNvSpPr txBox="1"/>
          <p:nvPr/>
        </p:nvSpPr>
        <p:spPr>
          <a:xfrm>
            <a:off x="1805607" y="6228020"/>
            <a:ext cx="2612852" cy="369332"/>
          </a:xfrm>
          <a:prstGeom prst="rect">
            <a:avLst/>
          </a:prstGeom>
          <a:noFill/>
        </p:spPr>
        <p:txBody>
          <a:bodyPr wrap="square" rtlCol="0">
            <a:spAutoFit/>
          </a:bodyPr>
          <a:lstStyle/>
          <a:p>
            <a:pPr algn="ctr">
              <a:buNone/>
            </a:pPr>
            <a:r>
              <a:rPr lang="en-US" sz="1800" dirty="0" smtClean="0">
                <a:latin typeface="+mn-lt"/>
              </a:rPr>
              <a:t>First exit time</a:t>
            </a:r>
            <a:endParaRPr lang="en-US" sz="1800" dirty="0">
              <a:latin typeface="+mn-lt"/>
            </a:endParaRPr>
          </a:p>
        </p:txBody>
      </p:sp>
      <p:pic>
        <p:nvPicPr>
          <p:cNvPr id="2051" name="Picture 3"/>
          <p:cNvPicPr>
            <a:picLocks noChangeAspect="1" noChangeArrowheads="1"/>
          </p:cNvPicPr>
          <p:nvPr/>
        </p:nvPicPr>
        <p:blipFill>
          <a:blip r:embed="rId3" cstate="print"/>
          <a:srcRect/>
          <a:stretch>
            <a:fillRect/>
          </a:stretch>
        </p:blipFill>
        <p:spPr bwMode="auto">
          <a:xfrm>
            <a:off x="7545536" y="6022300"/>
            <a:ext cx="125730" cy="2286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483780" y="5136996"/>
            <a:ext cx="243840" cy="228600"/>
          </a:xfrm>
          <a:prstGeom prst="rect">
            <a:avLst/>
          </a:prstGeom>
          <a:noFill/>
          <a:ln w="9525">
            <a:noFill/>
            <a:miter lim="800000"/>
            <a:headEnd/>
            <a:tailEnd/>
          </a:ln>
        </p:spPr>
      </p:pic>
      <p:cxnSp>
        <p:nvCxnSpPr>
          <p:cNvPr id="26" name="직선 화살표 연결선 25"/>
          <p:cNvCxnSpPr>
            <a:endCxn id="40" idx="7"/>
          </p:cNvCxnSpPr>
          <p:nvPr/>
        </p:nvCxnSpPr>
        <p:spPr>
          <a:xfrm flipV="1">
            <a:off x="4572000" y="2524820"/>
            <a:ext cx="548696" cy="561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4"/>
          <p:cNvPicPr>
            <a:picLocks noChangeAspect="1" noChangeArrowheads="1"/>
          </p:cNvPicPr>
          <p:nvPr/>
        </p:nvPicPr>
        <p:blipFill>
          <a:blip r:embed="rId4" cstate="print"/>
          <a:srcRect/>
          <a:stretch>
            <a:fillRect/>
          </a:stretch>
        </p:blipFill>
        <p:spPr bwMode="auto">
          <a:xfrm>
            <a:off x="4635500" y="2488580"/>
            <a:ext cx="243840" cy="228600"/>
          </a:xfrm>
          <a:prstGeom prst="rect">
            <a:avLst/>
          </a:prstGeom>
          <a:noFill/>
          <a:ln w="9525">
            <a:noFill/>
            <a:miter lim="800000"/>
            <a:headEnd/>
            <a:tailEnd/>
          </a:ln>
        </p:spPr>
      </p:pic>
      <p:pic>
        <p:nvPicPr>
          <p:cNvPr id="18" name="Picture 22" descr="https://encrypted-tbn2.gstatic.com/images?q=tbn:ANd9GcRGlgzx2nou4as15Uq9rg0K6lwMOXJGnvw9NhI8dRCn65qRfbXfcA"/>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181015" y="2581796"/>
            <a:ext cx="781970" cy="909792"/>
          </a:xfrm>
          <a:prstGeom prst="rect">
            <a:avLst/>
          </a:prstGeom>
          <a:noFill/>
        </p:spPr>
      </p:pic>
      <p:sp>
        <p:nvSpPr>
          <p:cNvPr id="28" name="TextBox 27"/>
          <p:cNvSpPr txBox="1"/>
          <p:nvPr/>
        </p:nvSpPr>
        <p:spPr>
          <a:xfrm>
            <a:off x="2314352" y="4690452"/>
            <a:ext cx="1965410" cy="369332"/>
          </a:xfrm>
          <a:prstGeom prst="rect">
            <a:avLst/>
          </a:prstGeom>
          <a:noFill/>
        </p:spPr>
        <p:txBody>
          <a:bodyPr wrap="none" rtlCol="0">
            <a:spAutoFit/>
          </a:bodyPr>
          <a:lstStyle/>
          <a:p>
            <a:pPr>
              <a:buNone/>
            </a:pPr>
            <a:r>
              <a:rPr lang="en-US" altLang="ko-KR" sz="1800" dirty="0" smtClean="0">
                <a:latin typeface="+mn-lt"/>
              </a:rPr>
              <a:t>Radius of the circle</a:t>
            </a:r>
            <a:endParaRPr lang="ko-KR" altLang="en-US" sz="1800" dirty="0" smtClean="0">
              <a:latin typeface="+mn-lt"/>
            </a:endParaRPr>
          </a:p>
        </p:txBody>
      </p:sp>
      <p:cxnSp>
        <p:nvCxnSpPr>
          <p:cNvPr id="30" name="직선 연결선 29"/>
          <p:cNvCxnSpPr/>
          <p:nvPr/>
        </p:nvCxnSpPr>
        <p:spPr>
          <a:xfrm flipV="1">
            <a:off x="1797596" y="4869160"/>
            <a:ext cx="169416" cy="3854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p:nvPr/>
        </p:nvCxnSpPr>
        <p:spPr>
          <a:xfrm flipV="1">
            <a:off x="1975520" y="4869160"/>
            <a:ext cx="313432"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68642" y="3875562"/>
            <a:ext cx="2775888" cy="400110"/>
          </a:xfrm>
          <a:prstGeom prst="rect">
            <a:avLst/>
          </a:prstGeom>
          <a:noFill/>
        </p:spPr>
        <p:txBody>
          <a:bodyPr wrap="none" rtlCol="0">
            <a:spAutoFit/>
          </a:bodyPr>
          <a:lstStyle/>
          <a:p>
            <a:pPr>
              <a:buNone/>
            </a:pPr>
            <a:r>
              <a:rPr lang="en-US" altLang="ko-KR" sz="2000" dirty="0" smtClean="0">
                <a:latin typeface="+mn-lt"/>
              </a:rPr>
              <a:t>Distance from the center</a:t>
            </a:r>
            <a:endParaRPr lang="ko-KR" altLang="en-US" sz="2000" dirty="0" smtClean="0">
              <a:latin typeface="+mn-lt"/>
            </a:endParaRPr>
          </a:p>
        </p:txBody>
      </p:sp>
    </p:spTree>
    <p:extLst>
      <p:ext uri="{BB962C8B-B14F-4D97-AF65-F5344CB8AC3E}">
        <p14:creationId xmlns:p14="http://schemas.microsoft.com/office/powerpoint/2010/main" val="154031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3.7037E-7 C 0.01424 -0.02245 0.02847 -0.04468 0.05226 -0.03982 C 0.07622 -0.03495 0.1342 0.01389 0.14375 0.02893 C 0.15365 0.04398 0.12813 0.04884 0.11007 0.05116 C 0.09201 0.05347 0.06493 0.05486 0.03629 0.04236 C 0.00816 0.02986 -0.03594 -0.01759 -0.05972 -0.02431 C -0.08368 -0.03102 -0.09514 -0.01435 -0.10608 0.00231 " pathEditMode="relative" rAng="0" ptsTypes="aaaaaaA">
                                      <p:cBhvr>
                                        <p:cTn id="6" dur="2000" fill="hold"/>
                                        <p:tgtEl>
                                          <p:spTgt spid="18"/>
                                        </p:tgtEl>
                                        <p:attrNameLst>
                                          <p:attrName>ppt_x</p:attrName>
                                          <p:attrName>ppt_y</p:attrName>
                                        </p:attrNameLst>
                                      </p:cBhvr>
                                      <p:rCtr x="2400" y="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7544" y="1268760"/>
            <a:ext cx="8219256" cy="5328592"/>
          </a:xfrm>
        </p:spPr>
        <p:txBody>
          <a:bodyPr/>
          <a:lstStyle/>
          <a:p>
            <a:r>
              <a:rPr lang="en-US" sz="2500" dirty="0" smtClean="0">
                <a:solidFill>
                  <a:schemeClr val="tx2"/>
                </a:solidFill>
              </a:rPr>
              <a:t>First-meeting, contact, and inter-contact times</a:t>
            </a:r>
          </a:p>
          <a:p>
            <a:pPr lvl="1"/>
            <a:endParaRPr lang="en-US" sz="2100" dirty="0">
              <a:solidFill>
                <a:schemeClr val="tx2"/>
              </a:solidFill>
            </a:endParaRPr>
          </a:p>
          <a:p>
            <a:endParaRPr lang="en-US" sz="2500" dirty="0" smtClean="0">
              <a:solidFill>
                <a:schemeClr val="tx2"/>
              </a:solidFill>
            </a:endParaRPr>
          </a:p>
          <a:p>
            <a:pPr marL="0" indent="0">
              <a:buNone/>
            </a:pPr>
            <a:endParaRPr lang="en-US" sz="1800" dirty="0" smtClean="0">
              <a:solidFill>
                <a:schemeClr val="tx2"/>
              </a:solidFill>
            </a:endParaRPr>
          </a:p>
          <a:p>
            <a:pPr marL="0" indent="0">
              <a:buNone/>
            </a:pPr>
            <a:endParaRPr lang="en-US" sz="2500" dirty="0">
              <a:solidFill>
                <a:schemeClr val="tx2"/>
              </a:solidFill>
            </a:endParaRPr>
          </a:p>
          <a:p>
            <a:pPr marL="0" indent="0">
              <a:buNone/>
            </a:pPr>
            <a:endParaRPr lang="en-US" sz="2500" dirty="0" smtClean="0">
              <a:solidFill>
                <a:schemeClr val="tx2"/>
              </a:solidFill>
            </a:endParaRPr>
          </a:p>
          <a:p>
            <a:pPr marL="0" indent="0">
              <a:buNone/>
            </a:pPr>
            <a:endParaRPr lang="en-US" sz="2500" dirty="0">
              <a:solidFill>
                <a:schemeClr val="tx2"/>
              </a:solidFill>
            </a:endParaRPr>
          </a:p>
          <a:p>
            <a:pPr marL="0" lvl="0" indent="0">
              <a:buNone/>
            </a:pPr>
            <a:endParaRPr lang="en-US" sz="1050" dirty="0" smtClean="0">
              <a:solidFill>
                <a:srgbClr val="1F497D"/>
              </a:solidFill>
            </a:endParaRPr>
          </a:p>
          <a:p>
            <a:pPr marL="0" lvl="0" indent="0">
              <a:buNone/>
            </a:pPr>
            <a:endParaRPr lang="en-US" sz="1050" dirty="0" smtClean="0">
              <a:solidFill>
                <a:srgbClr val="1F497D"/>
              </a:solidFill>
            </a:endParaRPr>
          </a:p>
          <a:p>
            <a:pPr marL="0" lvl="0" indent="0">
              <a:buNone/>
            </a:pPr>
            <a:endParaRPr lang="en-US" sz="1050" dirty="0" smtClean="0">
              <a:solidFill>
                <a:srgbClr val="1F497D"/>
              </a:solidFill>
            </a:endParaRPr>
          </a:p>
          <a:p>
            <a:pPr marL="0" lvl="0" indent="0">
              <a:buNone/>
            </a:pPr>
            <a:endParaRPr lang="en-US" sz="2500" dirty="0" smtClean="0">
              <a:solidFill>
                <a:schemeClr val="tx2"/>
              </a:solidFill>
            </a:endParaRPr>
          </a:p>
          <a:p>
            <a:pPr marL="0" indent="0">
              <a:buNone/>
            </a:pPr>
            <a:endParaRPr lang="en-US" sz="2500" dirty="0" smtClean="0">
              <a:solidFill>
                <a:schemeClr val="tx2"/>
              </a:solidFill>
            </a:endParaRPr>
          </a:p>
          <a:p>
            <a:pPr marL="457200" lvl="1" indent="0">
              <a:buNone/>
            </a:pPr>
            <a:r>
              <a:rPr lang="en-US" sz="2300" dirty="0" smtClean="0"/>
              <a:t>                     </a:t>
            </a:r>
            <a:endParaRPr lang="en-US" sz="2300" dirty="0"/>
          </a:p>
        </p:txBody>
      </p:sp>
      <p:sp>
        <p:nvSpPr>
          <p:cNvPr id="33" name="TextBox 32"/>
          <p:cNvSpPr txBox="1"/>
          <p:nvPr/>
        </p:nvSpPr>
        <p:spPr>
          <a:xfrm>
            <a:off x="568126" y="287070"/>
            <a:ext cx="8003233" cy="646331"/>
          </a:xfrm>
          <a:prstGeom prst="rect">
            <a:avLst/>
          </a:prstGeom>
          <a:noFill/>
        </p:spPr>
        <p:txBody>
          <a:bodyPr wrap="square" rtlCol="0">
            <a:spAutoFit/>
          </a:bodyPr>
          <a:lstStyle/>
          <a:p>
            <a:r>
              <a:rPr lang="en-US" altLang="zh-CN" sz="3600" kern="0" dirty="0" smtClean="0">
                <a:solidFill>
                  <a:srgbClr val="333399"/>
                </a:solidFill>
                <a:latin typeface="Times New Roman"/>
                <a:ea typeface="宋体" pitchFamily="2" charset="-122"/>
              </a:rPr>
              <a:t>Metrics of Interest (2/2)</a:t>
            </a:r>
            <a:endParaRPr lang="en-US" dirty="0"/>
          </a:p>
        </p:txBody>
      </p:sp>
      <p:cxnSp>
        <p:nvCxnSpPr>
          <p:cNvPr id="12" name="Straight Arrow Connector 11"/>
          <p:cNvCxnSpPr/>
          <p:nvPr/>
        </p:nvCxnSpPr>
        <p:spPr>
          <a:xfrm flipV="1">
            <a:off x="2183289" y="3897571"/>
            <a:ext cx="0" cy="172819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92814" y="5616238"/>
            <a:ext cx="5679107"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96634" y="4761667"/>
            <a:ext cx="5603279" cy="0"/>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687345" y="4761667"/>
            <a:ext cx="0" cy="86409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 name="Freeform 1"/>
          <p:cNvSpPr/>
          <p:nvPr/>
        </p:nvSpPr>
        <p:spPr>
          <a:xfrm>
            <a:off x="2194723" y="3826740"/>
            <a:ext cx="5605190" cy="1615330"/>
          </a:xfrm>
          <a:custGeom>
            <a:avLst/>
            <a:gdLst>
              <a:gd name="connsiteX0" fmla="*/ 0 w 3581400"/>
              <a:gd name="connsiteY0" fmla="*/ 499059 h 1615330"/>
              <a:gd name="connsiteX1" fmla="*/ 257175 w 3581400"/>
              <a:gd name="connsiteY1" fmla="*/ 184734 h 1615330"/>
              <a:gd name="connsiteX2" fmla="*/ 361950 w 3581400"/>
              <a:gd name="connsiteY2" fmla="*/ 1127709 h 1615330"/>
              <a:gd name="connsiteX3" fmla="*/ 876300 w 3581400"/>
              <a:gd name="connsiteY3" fmla="*/ 1146759 h 1615330"/>
              <a:gd name="connsiteX4" fmla="*/ 1333500 w 3581400"/>
              <a:gd name="connsiteY4" fmla="*/ 718134 h 1615330"/>
              <a:gd name="connsiteX5" fmla="*/ 1914525 w 3581400"/>
              <a:gd name="connsiteY5" fmla="*/ 737184 h 1615330"/>
              <a:gd name="connsiteX6" fmla="*/ 2362200 w 3581400"/>
              <a:gd name="connsiteY6" fmla="*/ 1613484 h 1615330"/>
              <a:gd name="connsiteX7" fmla="*/ 2619375 w 3581400"/>
              <a:gd name="connsiteY7" fmla="*/ 470484 h 1615330"/>
              <a:gd name="connsiteX8" fmla="*/ 2752725 w 3581400"/>
              <a:gd name="connsiteY8" fmla="*/ 3759 h 1615330"/>
              <a:gd name="connsiteX9" fmla="*/ 3048000 w 3581400"/>
              <a:gd name="connsiteY9" fmla="*/ 689559 h 1615330"/>
              <a:gd name="connsiteX10" fmla="*/ 3248025 w 3581400"/>
              <a:gd name="connsiteY10" fmla="*/ 1194384 h 1615330"/>
              <a:gd name="connsiteX11" fmla="*/ 3581400 w 3581400"/>
              <a:gd name="connsiteY11" fmla="*/ 1146759 h 1615330"/>
              <a:gd name="connsiteX0" fmla="*/ 0 w 3581400"/>
              <a:gd name="connsiteY0" fmla="*/ 499059 h 1615330"/>
              <a:gd name="connsiteX1" fmla="*/ 257175 w 3581400"/>
              <a:gd name="connsiteY1" fmla="*/ 184734 h 1615330"/>
              <a:gd name="connsiteX2" fmla="*/ 361950 w 3581400"/>
              <a:gd name="connsiteY2" fmla="*/ 1127709 h 1615330"/>
              <a:gd name="connsiteX3" fmla="*/ 876300 w 3581400"/>
              <a:gd name="connsiteY3" fmla="*/ 1146759 h 1615330"/>
              <a:gd name="connsiteX4" fmla="*/ 1333500 w 3581400"/>
              <a:gd name="connsiteY4" fmla="*/ 718134 h 1615330"/>
              <a:gd name="connsiteX5" fmla="*/ 1914525 w 3581400"/>
              <a:gd name="connsiteY5" fmla="*/ 737184 h 1615330"/>
              <a:gd name="connsiteX6" fmla="*/ 2362200 w 3581400"/>
              <a:gd name="connsiteY6" fmla="*/ 1613484 h 1615330"/>
              <a:gd name="connsiteX7" fmla="*/ 2619375 w 3581400"/>
              <a:gd name="connsiteY7" fmla="*/ 470484 h 1615330"/>
              <a:gd name="connsiteX8" fmla="*/ 2752725 w 3581400"/>
              <a:gd name="connsiteY8" fmla="*/ 3759 h 1615330"/>
              <a:gd name="connsiteX9" fmla="*/ 3048000 w 3581400"/>
              <a:gd name="connsiteY9" fmla="*/ 689559 h 1615330"/>
              <a:gd name="connsiteX10" fmla="*/ 3260197 w 3581400"/>
              <a:gd name="connsiteY10" fmla="*/ 222834 h 1615330"/>
              <a:gd name="connsiteX11" fmla="*/ 3581400 w 3581400"/>
              <a:gd name="connsiteY11" fmla="*/ 1146759 h 1615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1400" h="1615330">
                <a:moveTo>
                  <a:pt x="0" y="499059"/>
                </a:moveTo>
                <a:cubicBezTo>
                  <a:pt x="98425" y="289509"/>
                  <a:pt x="196850" y="79959"/>
                  <a:pt x="257175" y="184734"/>
                </a:cubicBezTo>
                <a:cubicBezTo>
                  <a:pt x="317500" y="289509"/>
                  <a:pt x="258763" y="967372"/>
                  <a:pt x="361950" y="1127709"/>
                </a:cubicBezTo>
                <a:cubicBezTo>
                  <a:pt x="465137" y="1288046"/>
                  <a:pt x="714375" y="1215021"/>
                  <a:pt x="876300" y="1146759"/>
                </a:cubicBezTo>
                <a:cubicBezTo>
                  <a:pt x="1038225" y="1078497"/>
                  <a:pt x="1160463" y="786396"/>
                  <a:pt x="1333500" y="718134"/>
                </a:cubicBezTo>
                <a:cubicBezTo>
                  <a:pt x="1506537" y="649872"/>
                  <a:pt x="1743075" y="587959"/>
                  <a:pt x="1914525" y="737184"/>
                </a:cubicBezTo>
                <a:cubicBezTo>
                  <a:pt x="2085975" y="886409"/>
                  <a:pt x="2244725" y="1657934"/>
                  <a:pt x="2362200" y="1613484"/>
                </a:cubicBezTo>
                <a:cubicBezTo>
                  <a:pt x="2479675" y="1569034"/>
                  <a:pt x="2554288" y="738771"/>
                  <a:pt x="2619375" y="470484"/>
                </a:cubicBezTo>
                <a:cubicBezTo>
                  <a:pt x="2684462" y="202197"/>
                  <a:pt x="2681287" y="-32754"/>
                  <a:pt x="2752725" y="3759"/>
                </a:cubicBezTo>
                <a:cubicBezTo>
                  <a:pt x="2824163" y="40272"/>
                  <a:pt x="2963421" y="653047"/>
                  <a:pt x="3048000" y="689559"/>
                </a:cubicBezTo>
                <a:cubicBezTo>
                  <a:pt x="3132579" y="726071"/>
                  <a:pt x="3171297" y="146634"/>
                  <a:pt x="3260197" y="222834"/>
                </a:cubicBezTo>
                <a:cubicBezTo>
                  <a:pt x="3349097" y="299034"/>
                  <a:pt x="3459162" y="1208671"/>
                  <a:pt x="3581400" y="114675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3911481" y="4761667"/>
            <a:ext cx="0" cy="86409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602939" y="4761667"/>
            <a:ext cx="0" cy="86409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87162" y="4752142"/>
            <a:ext cx="0" cy="86409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80216" y="4761667"/>
            <a:ext cx="0" cy="86409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183289" y="5832262"/>
            <a:ext cx="504056" cy="274320"/>
          </a:xfrm>
          <a:prstGeom prst="rect">
            <a:avLst/>
          </a:prstGeom>
          <a:pattFill prst="ltVert">
            <a:fgClr>
              <a:srgbClr val="FFC00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3" name="Rectangle 22"/>
          <p:cNvSpPr/>
          <p:nvPr/>
        </p:nvSpPr>
        <p:spPr>
          <a:xfrm>
            <a:off x="2687345" y="5832262"/>
            <a:ext cx="1224136" cy="274320"/>
          </a:xfrm>
          <a:prstGeom prst="rect">
            <a:avLst/>
          </a:prstGeom>
          <a:pattFill prst="dkVert">
            <a:fgClr>
              <a:schemeClr val="tx2">
                <a:lumMod val="20000"/>
                <a:lumOff val="80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5" name="Rectangle 24"/>
          <p:cNvSpPr/>
          <p:nvPr/>
        </p:nvSpPr>
        <p:spPr>
          <a:xfrm>
            <a:off x="3916814" y="5832262"/>
            <a:ext cx="1463402" cy="274320"/>
          </a:xfrm>
          <a:prstGeom prst="rect">
            <a:avLst/>
          </a:prstGeom>
          <a:pattFill prst="ltVert">
            <a:fgClr>
              <a:srgbClr val="92D05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7" name="Rectangle 26"/>
          <p:cNvSpPr/>
          <p:nvPr/>
        </p:nvSpPr>
        <p:spPr>
          <a:xfrm>
            <a:off x="5386690" y="5832262"/>
            <a:ext cx="800472" cy="274320"/>
          </a:xfrm>
          <a:prstGeom prst="rect">
            <a:avLst/>
          </a:prstGeom>
          <a:pattFill prst="dkVert">
            <a:fgClr>
              <a:schemeClr val="tx2">
                <a:lumMod val="20000"/>
                <a:lumOff val="80000"/>
              </a:schemeClr>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29" name="Rectangle 28"/>
          <p:cNvSpPr/>
          <p:nvPr/>
        </p:nvSpPr>
        <p:spPr>
          <a:xfrm>
            <a:off x="6195546" y="5832262"/>
            <a:ext cx="1407393" cy="274320"/>
          </a:xfrm>
          <a:prstGeom prst="rect">
            <a:avLst/>
          </a:prstGeom>
          <a:pattFill prst="ltVert">
            <a:fgClr>
              <a:srgbClr val="92D050"/>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36" name="TextBox 35"/>
          <p:cNvSpPr txBox="1"/>
          <p:nvPr/>
        </p:nvSpPr>
        <p:spPr>
          <a:xfrm>
            <a:off x="2177584" y="5777681"/>
            <a:ext cx="5426678" cy="369332"/>
          </a:xfrm>
          <a:prstGeom prst="rect">
            <a:avLst/>
          </a:prstGeom>
          <a:noFill/>
        </p:spPr>
        <p:txBody>
          <a:bodyPr wrap="none" rtlCol="0">
            <a:spAutoFit/>
          </a:bodyPr>
          <a:lstStyle/>
          <a:p>
            <a:pPr>
              <a:buNone/>
            </a:pPr>
            <a:r>
              <a:rPr lang="en-US" sz="1800" dirty="0" smtClean="0">
                <a:latin typeface="+mn-lt"/>
              </a:rPr>
              <a:t>            contact        inter-contact    contact   inter-contact</a:t>
            </a:r>
            <a:endParaRPr lang="en-US" sz="1800" dirty="0">
              <a:latin typeface="+mn-lt"/>
            </a:endParaRPr>
          </a:p>
        </p:txBody>
      </p:sp>
      <p:pic>
        <p:nvPicPr>
          <p:cNvPr id="32" name="Picture 22" descr="https://encrypted-tbn2.gstatic.com/images?q=tbn:ANd9GcRGlgzx2nou4as15Uq9rg0K6lwMOXJGnvw9NhI8dRCn65qRfbXfcA"/>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36096" y="2060848"/>
            <a:ext cx="781970" cy="909792"/>
          </a:xfrm>
          <a:prstGeom prst="rect">
            <a:avLst/>
          </a:prstGeom>
          <a:noFill/>
        </p:spPr>
      </p:pic>
      <p:pic>
        <p:nvPicPr>
          <p:cNvPr id="34" name="Picture 34" descr="https://encrypted-tbn2.gstatic.com/images?q=tbn:ANd9GcQtamHfQUDIe3rOJTQir0-KH5fC3fw8HEVy4xFgufHFBKMF02WajQ"/>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71800" y="1916832"/>
            <a:ext cx="576064" cy="1081877"/>
          </a:xfrm>
          <a:prstGeom prst="rect">
            <a:avLst/>
          </a:prstGeom>
          <a:noFill/>
        </p:spPr>
      </p:pic>
      <p:pic>
        <p:nvPicPr>
          <p:cNvPr id="35" name="Picture 4"/>
          <p:cNvPicPr>
            <a:picLocks noChangeAspect="1" noChangeArrowheads="1"/>
          </p:cNvPicPr>
          <p:nvPr/>
        </p:nvPicPr>
        <p:blipFill>
          <a:blip r:embed="rId5" cstate="print"/>
          <a:srcRect/>
          <a:stretch>
            <a:fillRect/>
          </a:stretch>
        </p:blipFill>
        <p:spPr bwMode="auto">
          <a:xfrm>
            <a:off x="1900206" y="4614649"/>
            <a:ext cx="243840" cy="228600"/>
          </a:xfrm>
          <a:prstGeom prst="rect">
            <a:avLst/>
          </a:prstGeom>
          <a:noFill/>
          <a:ln w="9525">
            <a:noFill/>
            <a:miter lim="800000"/>
            <a:headEnd/>
            <a:tailEnd/>
          </a:ln>
        </p:spPr>
      </p:pic>
      <p:pic>
        <p:nvPicPr>
          <p:cNvPr id="37" name="Picture 3"/>
          <p:cNvPicPr>
            <a:picLocks noChangeAspect="1" noChangeArrowheads="1"/>
          </p:cNvPicPr>
          <p:nvPr/>
        </p:nvPicPr>
        <p:blipFill>
          <a:blip r:embed="rId6" cstate="print"/>
          <a:srcRect/>
          <a:stretch>
            <a:fillRect/>
          </a:stretch>
        </p:blipFill>
        <p:spPr bwMode="auto">
          <a:xfrm>
            <a:off x="7974662" y="5499953"/>
            <a:ext cx="125730" cy="228600"/>
          </a:xfrm>
          <a:prstGeom prst="rect">
            <a:avLst/>
          </a:prstGeom>
          <a:noFill/>
          <a:ln w="9525">
            <a:noFill/>
            <a:miter lim="800000"/>
            <a:headEnd/>
            <a:tailEnd/>
          </a:ln>
        </p:spPr>
      </p:pic>
      <p:sp>
        <p:nvSpPr>
          <p:cNvPr id="38" name="TextBox 37"/>
          <p:cNvSpPr txBox="1"/>
          <p:nvPr/>
        </p:nvSpPr>
        <p:spPr>
          <a:xfrm>
            <a:off x="38418" y="5128726"/>
            <a:ext cx="2157318" cy="646331"/>
          </a:xfrm>
          <a:prstGeom prst="rect">
            <a:avLst/>
          </a:prstGeom>
          <a:noFill/>
        </p:spPr>
        <p:txBody>
          <a:bodyPr wrap="square" rtlCol="0">
            <a:spAutoFit/>
          </a:bodyPr>
          <a:lstStyle/>
          <a:p>
            <a:pPr>
              <a:buNone/>
            </a:pPr>
            <a:r>
              <a:rPr lang="en-US" altLang="ko-KR" sz="1800" dirty="0" smtClean="0">
                <a:latin typeface="+mn-lt"/>
              </a:rPr>
              <a:t>“Communication” Range</a:t>
            </a:r>
            <a:endParaRPr lang="ko-KR" altLang="en-US" sz="1800" dirty="0" smtClean="0">
              <a:latin typeface="+mn-lt"/>
            </a:endParaRPr>
          </a:p>
        </p:txBody>
      </p:sp>
      <p:cxnSp>
        <p:nvCxnSpPr>
          <p:cNvPr id="40" name="직선 화살표 연결선 39"/>
          <p:cNvCxnSpPr>
            <a:stCxn id="38" idx="0"/>
          </p:cNvCxnSpPr>
          <p:nvPr/>
        </p:nvCxnSpPr>
        <p:spPr>
          <a:xfrm flipV="1">
            <a:off x="1117077" y="4766946"/>
            <a:ext cx="754115" cy="3617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직선 화살표 연결선 46"/>
          <p:cNvCxnSpPr/>
          <p:nvPr/>
        </p:nvCxnSpPr>
        <p:spPr>
          <a:xfrm>
            <a:off x="2435317" y="5977597"/>
            <a:ext cx="0" cy="2564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485434" y="6271562"/>
            <a:ext cx="1906116" cy="369332"/>
          </a:xfrm>
          <a:prstGeom prst="rect">
            <a:avLst/>
          </a:prstGeom>
          <a:noFill/>
        </p:spPr>
        <p:txBody>
          <a:bodyPr wrap="square" rtlCol="0">
            <a:spAutoFit/>
          </a:bodyPr>
          <a:lstStyle/>
          <a:p>
            <a:pPr>
              <a:buNone/>
            </a:pPr>
            <a:r>
              <a:rPr lang="en-US" altLang="ko-KR" sz="1800" dirty="0" smtClean="0">
                <a:latin typeface="+mn-lt"/>
              </a:rPr>
              <a:t>First meeting time</a:t>
            </a:r>
            <a:endParaRPr lang="ko-KR" altLang="en-US" sz="1800" dirty="0" smtClean="0">
              <a:latin typeface="+mn-lt"/>
            </a:endParaRPr>
          </a:p>
        </p:txBody>
      </p:sp>
      <p:sp>
        <p:nvSpPr>
          <p:cNvPr id="28" name="TextBox 27"/>
          <p:cNvSpPr txBox="1"/>
          <p:nvPr/>
        </p:nvSpPr>
        <p:spPr>
          <a:xfrm>
            <a:off x="708968" y="3412108"/>
            <a:ext cx="2916632" cy="400110"/>
          </a:xfrm>
          <a:prstGeom prst="rect">
            <a:avLst/>
          </a:prstGeom>
          <a:noFill/>
        </p:spPr>
        <p:txBody>
          <a:bodyPr wrap="none" rtlCol="0">
            <a:spAutoFit/>
          </a:bodyPr>
          <a:lstStyle/>
          <a:p>
            <a:pPr>
              <a:buNone/>
            </a:pPr>
            <a:r>
              <a:rPr lang="en-US" altLang="ko-KR" sz="2000" dirty="0" smtClean="0">
                <a:latin typeface="+mn-lt"/>
              </a:rPr>
              <a:t>Distance between soldiers</a:t>
            </a:r>
            <a:endParaRPr lang="ko-KR" altLang="en-US" sz="2000" dirty="0" smtClean="0">
              <a:latin typeface="+mn-lt"/>
            </a:endParaRPr>
          </a:p>
        </p:txBody>
      </p:sp>
    </p:spTree>
    <p:extLst>
      <p:ext uri="{BB962C8B-B14F-4D97-AF65-F5344CB8AC3E}">
        <p14:creationId xmlns:p14="http://schemas.microsoft.com/office/powerpoint/2010/main" val="388079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2.59259E-6 C 0.02951 0.01898 0.05902 0.03797 0.09045 0.04144 C 0.12205 0.04514 0.15642 0.02732 0.18871 0.0213 C 0.221 0.01551 0.25694 0.00394 0.28368 0.00556 C 0.31059 0.00718 0.33003 0.01922 0.34982 0.03148 " pathEditMode="relative" rAng="0" ptsTypes="aaaaA">
                                      <p:cBhvr>
                                        <p:cTn id="6" dur="2000" fill="hold"/>
                                        <p:tgtEl>
                                          <p:spTgt spid="34"/>
                                        </p:tgtEl>
                                        <p:attrNameLst>
                                          <p:attrName>ppt_x</p:attrName>
                                          <p:attrName>ppt_y</p:attrName>
                                        </p:attrNameLst>
                                      </p:cBhvr>
                                      <p:rCtr x="17500" y="2200"/>
                                    </p:animMotion>
                                  </p:childTnLst>
                                </p:cTn>
                              </p:par>
                              <p:par>
                                <p:cTn id="7" presetID="0" presetClass="path" presetSubtype="0" accel="50000" decel="50000" fill="hold" nodeType="withEffect">
                                  <p:stCondLst>
                                    <p:cond delay="0"/>
                                  </p:stCondLst>
                                  <p:childTnLst>
                                    <p:animMotion origin="layout" path="M 3.88889E-6 -2.22222E-6 C 0.03889 -0.00532 0.07777 -0.01041 0.05954 -0.01203 C 0.04149 -0.01389 -0.07587 -0.01944 -0.10816 -0.01065 C -0.14046 -0.00139 -0.12344 0.02917 -0.13455 0.04236 C -0.14584 0.05579 -0.16493 0.075 -0.17552 0.06968 C -0.18611 0.06459 -0.19219 0.0382 -0.19792 0.01204 " pathEditMode="relative" rAng="0" ptsTypes="aaaaaA">
                                      <p:cBhvr>
                                        <p:cTn id="8" dur="2000" fill="hold"/>
                                        <p:tgtEl>
                                          <p:spTgt spid="32"/>
                                        </p:tgtEl>
                                        <p:attrNameLst>
                                          <p:attrName>ppt_x</p:attrName>
                                          <p:attrName>ppt_y</p:attrName>
                                        </p:attrNameLst>
                                      </p:cBhvr>
                                      <p:rCtr x="-6000" y="2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68126" y="287070"/>
            <a:ext cx="8003233" cy="646331"/>
          </a:xfrm>
          <a:prstGeom prst="rect">
            <a:avLst/>
          </a:prstGeom>
          <a:noFill/>
        </p:spPr>
        <p:txBody>
          <a:bodyPr wrap="square" rtlCol="0">
            <a:spAutoFit/>
          </a:bodyPr>
          <a:lstStyle/>
          <a:p>
            <a:pPr>
              <a:buNone/>
            </a:pPr>
            <a:r>
              <a:rPr lang="en-US" altLang="zh-CN" sz="3600" kern="0" dirty="0" smtClean="0">
                <a:solidFill>
                  <a:srgbClr val="333399"/>
                </a:solidFill>
                <a:latin typeface="Times New Roman"/>
                <a:ea typeface="宋体" pitchFamily="2" charset="-122"/>
              </a:rPr>
              <a:t>Why are they important?</a:t>
            </a:r>
            <a:r>
              <a:rPr lang="en-US" sz="3200" dirty="0" smtClean="0">
                <a:solidFill>
                  <a:prstClr val="black"/>
                </a:solidFill>
                <a:latin typeface="Calibri"/>
                <a:ea typeface="+mj-ea"/>
                <a:cs typeface="+mj-cs"/>
              </a:rPr>
              <a:t> </a:t>
            </a:r>
            <a:endParaRPr lang="en-US" dirty="0"/>
          </a:p>
        </p:txBody>
      </p:sp>
      <p:sp>
        <p:nvSpPr>
          <p:cNvPr id="5" name="Content Placeholder 2"/>
          <p:cNvSpPr>
            <a:spLocks noGrp="1"/>
          </p:cNvSpPr>
          <p:nvPr>
            <p:ph idx="1"/>
          </p:nvPr>
        </p:nvSpPr>
        <p:spPr>
          <a:xfrm>
            <a:off x="467544" y="1152128"/>
            <a:ext cx="8208912" cy="5661248"/>
          </a:xfrm>
        </p:spPr>
        <p:txBody>
          <a:bodyPr>
            <a:normAutofit fontScale="92500" lnSpcReduction="10000"/>
          </a:bodyPr>
          <a:lstStyle/>
          <a:p>
            <a:r>
              <a:rPr lang="en-US" sz="2500" dirty="0" smtClean="0">
                <a:solidFill>
                  <a:schemeClr val="tx2"/>
                </a:solidFill>
              </a:rPr>
              <a:t>For human mobility model</a:t>
            </a:r>
          </a:p>
          <a:p>
            <a:pPr lvl="1"/>
            <a:r>
              <a:rPr lang="en-US" sz="2100" dirty="0" smtClean="0">
                <a:solidFill>
                  <a:srgbClr val="000000"/>
                </a:solidFill>
              </a:rPr>
              <a:t>Estimate time until humans leave a (potentially hazardous) region</a:t>
            </a:r>
          </a:p>
          <a:p>
            <a:pPr lvl="1"/>
            <a:r>
              <a:rPr lang="en-US" sz="2100" dirty="0" smtClean="0">
                <a:solidFill>
                  <a:srgbClr val="000000"/>
                </a:solidFill>
              </a:rPr>
              <a:t>Characterize the time and frequency of human contacts</a:t>
            </a:r>
          </a:p>
          <a:p>
            <a:pPr lvl="1"/>
            <a:r>
              <a:rPr lang="en-US" sz="2100" dirty="0" smtClean="0">
                <a:solidFill>
                  <a:srgbClr val="000000"/>
                </a:solidFill>
              </a:rPr>
              <a:t>Analyze the total moving distance until devices carried by human reach a place for network access (e.g. </a:t>
            </a:r>
            <a:r>
              <a:rPr lang="en-US" sz="2100" dirty="0" err="1" smtClean="0">
                <a:solidFill>
                  <a:srgbClr val="000000"/>
                </a:solidFill>
              </a:rPr>
              <a:t>WiFi</a:t>
            </a:r>
            <a:r>
              <a:rPr lang="en-US" sz="2100" dirty="0" smtClean="0">
                <a:solidFill>
                  <a:srgbClr val="000000"/>
                </a:solidFill>
              </a:rPr>
              <a:t> area) or energy replenishment (e.g. battery charge)</a:t>
            </a:r>
            <a:endParaRPr lang="en-US" sz="1800" dirty="0" smtClean="0">
              <a:solidFill>
                <a:schemeClr val="tx2"/>
              </a:solidFill>
            </a:endParaRPr>
          </a:p>
          <a:p>
            <a:r>
              <a:rPr lang="en-US" sz="2500" dirty="0" smtClean="0">
                <a:solidFill>
                  <a:schemeClr val="tx2"/>
                </a:solidFill>
              </a:rPr>
              <a:t>Mobile </a:t>
            </a:r>
            <a:r>
              <a:rPr lang="en-US" sz="2500" dirty="0">
                <a:solidFill>
                  <a:schemeClr val="tx2"/>
                </a:solidFill>
              </a:rPr>
              <a:t>ad-hoc </a:t>
            </a:r>
            <a:r>
              <a:rPr lang="en-US" sz="2500" dirty="0" smtClean="0">
                <a:solidFill>
                  <a:schemeClr val="tx2"/>
                </a:solidFill>
              </a:rPr>
              <a:t>networks </a:t>
            </a:r>
            <a:endParaRPr lang="en-US" sz="2500" dirty="0">
              <a:solidFill>
                <a:schemeClr val="tx2"/>
              </a:solidFill>
            </a:endParaRPr>
          </a:p>
          <a:p>
            <a:pPr lvl="1"/>
            <a:r>
              <a:rPr lang="en-US" sz="2100" dirty="0"/>
              <a:t>Critical in determining the </a:t>
            </a:r>
            <a:r>
              <a:rPr lang="en-US" sz="2100" dirty="0">
                <a:solidFill>
                  <a:srgbClr val="FF0000"/>
                </a:solidFill>
              </a:rPr>
              <a:t>delay </a:t>
            </a:r>
            <a:r>
              <a:rPr lang="en-US" sz="2100" dirty="0"/>
              <a:t>and</a:t>
            </a:r>
            <a:r>
              <a:rPr lang="en-US" sz="2100" dirty="0">
                <a:solidFill>
                  <a:srgbClr val="FF0000"/>
                </a:solidFill>
              </a:rPr>
              <a:t> capacity </a:t>
            </a:r>
            <a:r>
              <a:rPr lang="en-US" sz="2100" dirty="0"/>
              <a:t>of a network</a:t>
            </a:r>
          </a:p>
          <a:p>
            <a:pPr lvl="1"/>
            <a:r>
              <a:rPr lang="en-US" sz="2100" dirty="0" smtClean="0"/>
              <a:t>Important </a:t>
            </a:r>
            <a:r>
              <a:rPr lang="en-US" sz="2100" dirty="0"/>
              <a:t>in choosing various </a:t>
            </a:r>
            <a:r>
              <a:rPr lang="en-US" sz="2100" dirty="0" smtClean="0"/>
              <a:t>scheduling and forwarding </a:t>
            </a:r>
            <a:r>
              <a:rPr lang="en-US" sz="2100" dirty="0"/>
              <a:t>algorithms</a:t>
            </a:r>
          </a:p>
          <a:p>
            <a:pPr lvl="1"/>
            <a:r>
              <a:rPr lang="en-US" sz="2100" dirty="0"/>
              <a:t>Inter-contact </a:t>
            </a:r>
            <a:r>
              <a:rPr lang="en-US" sz="2100" dirty="0" smtClean="0"/>
              <a:t>time: </a:t>
            </a:r>
            <a:r>
              <a:rPr lang="en-US" sz="2100" dirty="0">
                <a:solidFill>
                  <a:srgbClr val="FF0000"/>
                </a:solidFill>
              </a:rPr>
              <a:t>end-to-end delay </a:t>
            </a:r>
            <a:r>
              <a:rPr lang="en-US" sz="2100" dirty="0"/>
              <a:t>in </a:t>
            </a:r>
            <a:r>
              <a:rPr lang="en-US" sz="2100" dirty="0" smtClean="0"/>
              <a:t>MANET</a:t>
            </a:r>
          </a:p>
          <a:p>
            <a:pPr marL="457200" lvl="1" indent="0">
              <a:buNone/>
            </a:pPr>
            <a:endParaRPr lang="en-US" sz="900" dirty="0" smtClean="0"/>
          </a:p>
          <a:p>
            <a:r>
              <a:rPr lang="en-US" altLang="ko-KR" sz="2500" dirty="0" smtClean="0">
                <a:solidFill>
                  <a:schemeClr val="tx2"/>
                </a:solidFill>
              </a:rPr>
              <a:t>Epidemic models</a:t>
            </a:r>
            <a:endParaRPr lang="en-US" altLang="ko-KR" sz="1500" dirty="0" smtClean="0">
              <a:solidFill>
                <a:srgbClr val="000000"/>
              </a:solidFill>
            </a:endParaRPr>
          </a:p>
          <a:p>
            <a:pPr lvl="1"/>
            <a:r>
              <a:rPr lang="en-US" altLang="ko-KR" sz="2100" dirty="0" smtClean="0"/>
              <a:t> </a:t>
            </a:r>
            <a:r>
              <a:rPr lang="en-US" altLang="ko-KR" sz="2100" dirty="0" smtClean="0">
                <a:solidFill>
                  <a:srgbClr val="FF0000"/>
                </a:solidFill>
              </a:rPr>
              <a:t>Virus spread</a:t>
            </a:r>
            <a:r>
              <a:rPr lang="en-US" altLang="ko-KR" sz="2100" dirty="0" smtClean="0"/>
              <a:t> in nature: contact pattern of living organism is a major component for characterizing virus spreading time and spreading behavior.   </a:t>
            </a:r>
          </a:p>
          <a:p>
            <a:pPr lvl="1"/>
            <a:r>
              <a:rPr lang="en-US" altLang="ko-KR" sz="2100" dirty="0" smtClean="0"/>
              <a:t> </a:t>
            </a:r>
            <a:r>
              <a:rPr lang="en-US" altLang="ko-KR" sz="2100" dirty="0" smtClean="0">
                <a:solidFill>
                  <a:srgbClr val="FF0000"/>
                </a:solidFill>
              </a:rPr>
              <a:t>Rumor spread </a:t>
            </a:r>
            <a:r>
              <a:rPr lang="en-US" altLang="ko-KR" sz="2100" dirty="0" smtClean="0"/>
              <a:t>in human social networks: spreading time and distance are determined by social contact of humans.</a:t>
            </a:r>
          </a:p>
          <a:p>
            <a:pPr lvl="1"/>
            <a:endParaRPr lang="en-US" altLang="ko-KR" sz="900" dirty="0" smtClean="0"/>
          </a:p>
        </p:txBody>
      </p:sp>
    </p:spTree>
    <p:extLst>
      <p:ext uri="{BB962C8B-B14F-4D97-AF65-F5344CB8AC3E}">
        <p14:creationId xmlns:p14="http://schemas.microsoft.com/office/powerpoint/2010/main" val="1337274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altLang="zh-CN" sz="3600" dirty="0" smtClean="0">
                <a:ea typeface="宋体" pitchFamily="2" charset="-122"/>
              </a:rPr>
              <a:t>Three Research Directions</a:t>
            </a:r>
          </a:p>
        </p:txBody>
      </p:sp>
      <p:sp>
        <p:nvSpPr>
          <p:cNvPr id="14" name="Rounded Rectangle 5"/>
          <p:cNvSpPr/>
          <p:nvPr/>
        </p:nvSpPr>
        <p:spPr>
          <a:xfrm>
            <a:off x="539552" y="2648285"/>
            <a:ext cx="8064896" cy="100584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Content Placeholder 3"/>
          <p:cNvSpPr>
            <a:spLocks noGrp="1"/>
          </p:cNvSpPr>
          <p:nvPr>
            <p:ph idx="1"/>
          </p:nvPr>
        </p:nvSpPr>
        <p:spPr>
          <a:xfrm>
            <a:off x="552360" y="2765162"/>
            <a:ext cx="8036321" cy="814777"/>
          </a:xfrm>
          <a:noFill/>
          <a:ln>
            <a:noFill/>
          </a:ln>
          <a:effectLst/>
        </p:spPr>
        <p:txBody>
          <a:bodyPr anchor="t">
            <a:normAutofit lnSpcReduction="10000"/>
          </a:bodyPr>
          <a:lstStyle/>
          <a:p>
            <a:pPr marL="0" indent="0">
              <a:buNone/>
            </a:pPr>
            <a:r>
              <a:rPr lang="en-US" dirty="0" smtClean="0">
                <a:solidFill>
                  <a:srgbClr val="FF0000"/>
                </a:solidFill>
              </a:rPr>
              <a:t>Direction I </a:t>
            </a:r>
            <a:r>
              <a:rPr lang="en-US" altLang="ko-KR" dirty="0" smtClean="0"/>
              <a:t>Analyzing statistical metrics of </a:t>
            </a:r>
            <a:r>
              <a:rPr lang="en-US" altLang="ko-KR" dirty="0" err="1" smtClean="0"/>
              <a:t>Lévy</a:t>
            </a:r>
            <a:r>
              <a:rPr lang="en-US" altLang="ko-KR" dirty="0" smtClean="0"/>
              <a:t> mobility: first exit time, contact time, and inter-contact time</a:t>
            </a:r>
            <a:endParaRPr lang="en-US" dirty="0" smtClean="0"/>
          </a:p>
          <a:p>
            <a:pPr marL="0" indent="0" algn="ctr">
              <a:buNone/>
            </a:pPr>
            <a:endParaRPr lang="en-US" dirty="0"/>
          </a:p>
        </p:txBody>
      </p:sp>
      <p:sp>
        <p:nvSpPr>
          <p:cNvPr id="18" name="Rounded Rectangle 6"/>
          <p:cNvSpPr/>
          <p:nvPr/>
        </p:nvSpPr>
        <p:spPr>
          <a:xfrm>
            <a:off x="539552" y="3975804"/>
            <a:ext cx="8064896" cy="100584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9" name="Content Placeholder 3"/>
          <p:cNvSpPr txBox="1">
            <a:spLocks/>
          </p:cNvSpPr>
          <p:nvPr/>
        </p:nvSpPr>
        <p:spPr>
          <a:xfrm>
            <a:off x="568127" y="4047812"/>
            <a:ext cx="8003232" cy="864096"/>
          </a:xfrm>
          <a:prstGeom prst="rect">
            <a:avLst/>
          </a:prstGeom>
          <a:noFill/>
          <a:ln>
            <a:noFill/>
          </a:ln>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FF0000"/>
                </a:solidFill>
              </a:rPr>
              <a:t>Direction </a:t>
            </a:r>
            <a:r>
              <a:rPr lang="en-US" sz="2400" dirty="0">
                <a:solidFill>
                  <a:srgbClr val="FF0000"/>
                </a:solidFill>
              </a:rPr>
              <a:t>II  </a:t>
            </a:r>
            <a:r>
              <a:rPr lang="en-US" sz="2400" dirty="0"/>
              <a:t>Exploiting </a:t>
            </a:r>
            <a:r>
              <a:rPr lang="en-US" sz="2400" dirty="0" smtClean="0"/>
              <a:t>opportunities (node mobility</a:t>
            </a:r>
            <a:r>
              <a:rPr lang="en-US" sz="2400" dirty="0"/>
              <a:t>,  channel variation, </a:t>
            </a:r>
            <a:r>
              <a:rPr lang="en-US" sz="2400" dirty="0" err="1" smtClean="0"/>
              <a:t>predictibility</a:t>
            </a:r>
            <a:r>
              <a:rPr lang="en-US" sz="2400" dirty="0"/>
              <a:t>) for resource allocation in wireless </a:t>
            </a:r>
            <a:r>
              <a:rPr lang="en-US" sz="2400" dirty="0" smtClean="0"/>
              <a:t>nets. </a:t>
            </a:r>
            <a:endParaRPr lang="en-US" sz="2400" dirty="0"/>
          </a:p>
          <a:p>
            <a:pPr marL="0" indent="0">
              <a:buNone/>
            </a:pPr>
            <a:endParaRPr lang="en-US" sz="2400" dirty="0" smtClean="0"/>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963" y="1246627"/>
            <a:ext cx="1872208" cy="12481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174619"/>
            <a:ext cx="1525797" cy="1280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4" name="Rounded Rectangle 8"/>
          <p:cNvSpPr/>
          <p:nvPr/>
        </p:nvSpPr>
        <p:spPr>
          <a:xfrm>
            <a:off x="539552" y="5229200"/>
            <a:ext cx="8064896" cy="1005840"/>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5" name="Content Placeholder 3"/>
          <p:cNvSpPr txBox="1">
            <a:spLocks/>
          </p:cNvSpPr>
          <p:nvPr/>
        </p:nvSpPr>
        <p:spPr>
          <a:xfrm>
            <a:off x="568127" y="5322852"/>
            <a:ext cx="8003232" cy="763621"/>
          </a:xfrm>
          <a:prstGeom prst="rect">
            <a:avLst/>
          </a:prstGeom>
          <a:noFill/>
          <a:ln>
            <a:noFill/>
          </a:ln>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rgbClr val="FF0000"/>
                </a:solidFill>
              </a:rPr>
              <a:t>Direction III </a:t>
            </a:r>
            <a:r>
              <a:rPr lang="en-US" sz="2400" dirty="0"/>
              <a:t>Developing scheduling algorithms for data </a:t>
            </a:r>
            <a:r>
              <a:rPr lang="en-US" sz="2400" dirty="0" smtClean="0"/>
              <a:t>center/cloud computing </a:t>
            </a:r>
            <a:r>
              <a:rPr lang="en-US" sz="2400" dirty="0"/>
              <a:t>systems </a:t>
            </a:r>
          </a:p>
          <a:p>
            <a:pPr marL="0" indent="0">
              <a:buNone/>
            </a:pPr>
            <a:endParaRPr lang="en-US" sz="2400" dirty="0"/>
          </a:p>
          <a:p>
            <a:pPr marL="0" indent="0">
              <a:buFont typeface="Arial" pitchFamily="34" charset="0"/>
              <a:buNone/>
            </a:pPr>
            <a:endParaRPr lang="en-US" sz="2400" dirty="0" smtClean="0"/>
          </a:p>
          <a:p>
            <a:pPr marL="0" indent="0" algn="ctr">
              <a:buFont typeface="Arial" pitchFamily="34" charset="0"/>
              <a:buNone/>
            </a:pP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First Exit Time</a:t>
            </a:r>
          </a:p>
        </p:txBody>
      </p:sp>
      <p:sp>
        <p:nvSpPr>
          <p:cNvPr id="3" name="Content Placeholder 2"/>
          <p:cNvSpPr>
            <a:spLocks noGrp="1"/>
          </p:cNvSpPr>
          <p:nvPr>
            <p:ph idx="1"/>
          </p:nvPr>
        </p:nvSpPr>
        <p:spPr>
          <a:xfrm>
            <a:off x="251520" y="1143000"/>
            <a:ext cx="8712968" cy="5526088"/>
          </a:xfrm>
          <a:ln>
            <a:solidFill>
              <a:schemeClr val="bg1"/>
            </a:solidFill>
            <a:miter lim="800000"/>
            <a:headEnd/>
            <a:tailEnd/>
          </a:ln>
        </p:spPr>
        <p:txBody>
          <a:bodyPr/>
          <a:lstStyle/>
          <a:p>
            <a:pPr eaLnBrk="1" hangingPunct="1"/>
            <a:r>
              <a:rPr lang="en-US" altLang="zh-CN" dirty="0" smtClean="0">
                <a:ea typeface="宋体" pitchFamily="2" charset="-122"/>
              </a:rPr>
              <a:t>Bounded region : 2-ball of radius R </a:t>
            </a:r>
          </a:p>
          <a:p>
            <a:pPr marL="342900" lvl="1" indent="-342900" eaLnBrk="1" hangingPunct="1">
              <a:buClr>
                <a:schemeClr val="folHlink"/>
              </a:buClr>
              <a:buSzPct val="80000"/>
              <a:buFont typeface="Wingdings" pitchFamily="2" charset="2"/>
              <a:buChar char="n"/>
            </a:pPr>
            <a:r>
              <a:rPr lang="en-US" altLang="zh-CN" sz="2400" dirty="0" smtClean="0">
                <a:ea typeface="宋体" pitchFamily="2" charset="-122"/>
              </a:rPr>
              <a:t>The first exit time </a:t>
            </a:r>
            <a:r>
              <a:rPr lang="el-GR" altLang="ko-KR" sz="2400" dirty="0" smtClean="0"/>
              <a:t>τ</a:t>
            </a:r>
            <a:r>
              <a:rPr lang="en-US" altLang="ko-KR" sz="2400" baseline="-25000" dirty="0" smtClean="0"/>
              <a:t>R </a:t>
            </a:r>
            <a:r>
              <a:rPr lang="en-US" altLang="zh-CN" sz="2400" dirty="0" smtClean="0">
                <a:ea typeface="宋体" pitchFamily="2" charset="-122"/>
              </a:rPr>
              <a:t>is defined as: </a:t>
            </a:r>
            <a:endParaRPr lang="en-US" altLang="zh-CN" sz="2400" dirty="0">
              <a:ea typeface="宋体" pitchFamily="2" charset="-122"/>
            </a:endParaRPr>
          </a:p>
          <a:p>
            <a:pPr eaLnBrk="1" hangingPunct="1"/>
            <a:endParaRPr lang="en-US" altLang="zh-CN" dirty="0" smtClean="0">
              <a:ea typeface="宋体" pitchFamily="2" charset="-122"/>
            </a:endParaRPr>
          </a:p>
          <a:p>
            <a:pPr marL="0" indent="0" eaLnBrk="1" hangingPunct="1">
              <a:buNone/>
            </a:pPr>
            <a:endParaRPr lang="en-US" altLang="zh-CN" dirty="0" smtClean="0">
              <a:ea typeface="宋体" pitchFamily="2" charset="-122"/>
            </a:endParaRPr>
          </a:p>
          <a:p>
            <a:pPr lvl="1" eaLnBrk="1" hangingPunct="1">
              <a:buNone/>
            </a:pPr>
            <a:r>
              <a:rPr lang="en-US" altLang="ko-KR" sz="2400" dirty="0" smtClean="0"/>
              <a:t>where |</a:t>
            </a:r>
            <a:r>
              <a:rPr lang="en-US" altLang="ko-KR" sz="2400" b="1" dirty="0" err="1" smtClean="0"/>
              <a:t>Z</a:t>
            </a:r>
            <a:r>
              <a:rPr lang="en-US" altLang="ko-KR" sz="2400" b="1" baseline="-25000" dirty="0" err="1" smtClean="0"/>
              <a:t>k</a:t>
            </a:r>
            <a:r>
              <a:rPr lang="en-US" altLang="ko-KR" sz="2400" dirty="0" smtClean="0"/>
              <a:t>| denotes the Euclidean distance of </a:t>
            </a:r>
            <a:r>
              <a:rPr lang="en-US" altLang="ko-KR" sz="2400" b="1" dirty="0" err="1" smtClean="0"/>
              <a:t>Z</a:t>
            </a:r>
            <a:r>
              <a:rPr lang="en-US" altLang="ko-KR" sz="2400" b="1" baseline="-25000" dirty="0" err="1" smtClean="0"/>
              <a:t>k</a:t>
            </a:r>
            <a:r>
              <a:rPr lang="en-US" altLang="ko-KR" sz="2400" dirty="0" smtClean="0"/>
              <a:t> from the origin </a:t>
            </a:r>
          </a:p>
          <a:p>
            <a:pPr marL="342900" lvl="1" indent="-342900" eaLnBrk="1" hangingPunct="1">
              <a:buClr>
                <a:schemeClr val="folHlink"/>
              </a:buClr>
              <a:buSzPct val="80000"/>
              <a:buFont typeface="Wingdings" pitchFamily="2" charset="2"/>
              <a:buChar char="n"/>
            </a:pPr>
            <a:endParaRPr lang="en-US" altLang="zh-CN" sz="2400" dirty="0" smtClean="0">
              <a:ea typeface="宋体" pitchFamily="2" charset="-122"/>
            </a:endParaRPr>
          </a:p>
          <a:p>
            <a:pPr marL="342900" lvl="1" indent="-342900" eaLnBrk="1" hangingPunct="1">
              <a:buClr>
                <a:schemeClr val="folHlink"/>
              </a:buClr>
              <a:buSzPct val="80000"/>
              <a:buFont typeface="Wingdings" pitchFamily="2" charset="2"/>
              <a:buChar char="n"/>
            </a:pPr>
            <a:r>
              <a:rPr lang="en-US" altLang="zh-CN" sz="2400" b="1" dirty="0" smtClean="0">
                <a:solidFill>
                  <a:schemeClr val="tx2"/>
                </a:solidFill>
                <a:ea typeface="宋体" pitchFamily="2" charset="-122"/>
              </a:rPr>
              <a:t>Goal: </a:t>
            </a:r>
            <a:r>
              <a:rPr lang="en-US" altLang="zh-CN" sz="2400" dirty="0" smtClean="0">
                <a:ea typeface="宋体" pitchFamily="2" charset="-122"/>
              </a:rPr>
              <a:t>Characterize the </a:t>
            </a:r>
            <a:r>
              <a:rPr lang="en-US" altLang="zh-CN" sz="2400" dirty="0" smtClean="0">
                <a:solidFill>
                  <a:srgbClr val="FF0000"/>
                </a:solidFill>
                <a:ea typeface="宋体" pitchFamily="2" charset="-122"/>
              </a:rPr>
              <a:t>distribution</a:t>
            </a:r>
            <a:r>
              <a:rPr lang="en-US" altLang="zh-CN" sz="2400" dirty="0" smtClean="0">
                <a:ea typeface="宋体" pitchFamily="2" charset="-122"/>
              </a:rPr>
              <a:t> and the </a:t>
            </a:r>
            <a:r>
              <a:rPr lang="en-US" altLang="zh-CN" sz="2400" dirty="0" smtClean="0">
                <a:solidFill>
                  <a:srgbClr val="FF0000"/>
                </a:solidFill>
                <a:ea typeface="宋体" pitchFamily="2" charset="-122"/>
              </a:rPr>
              <a:t>moments</a:t>
            </a:r>
            <a:r>
              <a:rPr lang="en-US" altLang="zh-CN" sz="2400" dirty="0" smtClean="0">
                <a:ea typeface="宋体" pitchFamily="2" charset="-122"/>
              </a:rPr>
              <a:t> of </a:t>
            </a:r>
            <a:r>
              <a:rPr lang="el-GR" altLang="ko-KR" sz="2400" dirty="0" smtClean="0"/>
              <a:t>τ</a:t>
            </a:r>
            <a:r>
              <a:rPr lang="en-US" altLang="ko-KR" sz="2400" baseline="-25000" dirty="0" smtClean="0"/>
              <a:t>R</a:t>
            </a:r>
            <a:r>
              <a:rPr lang="en-US" altLang="ko-KR" sz="2400" dirty="0" smtClean="0"/>
              <a:t> </a:t>
            </a:r>
            <a:r>
              <a:rPr lang="en-US" altLang="zh-CN" sz="2400" dirty="0" smtClean="0">
                <a:ea typeface="宋体" pitchFamily="2" charset="-122"/>
              </a:rPr>
              <a:t>for the range of values of </a:t>
            </a:r>
            <a:r>
              <a:rPr lang="el-GR" altLang="zh-CN" sz="2400" dirty="0" smtClean="0">
                <a:ea typeface="宋体" pitchFamily="2" charset="-122"/>
              </a:rPr>
              <a:t>α</a:t>
            </a:r>
            <a:r>
              <a:rPr lang="en-US" altLang="zh-CN" sz="2400" dirty="0" smtClean="0">
                <a:ea typeface="宋体" pitchFamily="2" charset="-122"/>
              </a:rPr>
              <a:t> in (0,2) </a:t>
            </a:r>
          </a:p>
        </p:txBody>
      </p:sp>
      <p:sp>
        <p:nvSpPr>
          <p:cNvPr id="18" name="TextBox 17"/>
          <p:cNvSpPr txBox="1"/>
          <p:nvPr/>
        </p:nvSpPr>
        <p:spPr>
          <a:xfrm>
            <a:off x="2123728" y="5621178"/>
            <a:ext cx="5056192" cy="400110"/>
          </a:xfrm>
          <a:prstGeom prst="rect">
            <a:avLst/>
          </a:prstGeom>
          <a:noFill/>
        </p:spPr>
        <p:txBody>
          <a:bodyPr wrap="none" rtlCol="0">
            <a:spAutoFit/>
          </a:bodyPr>
          <a:lstStyle/>
          <a:p>
            <a:r>
              <a:rPr lang="en-US" altLang="ko-KR" sz="2000" dirty="0" smtClean="0"/>
              <a:t> </a:t>
            </a:r>
            <a:r>
              <a:rPr lang="en-US" altLang="ko-KR" sz="2000" dirty="0" smtClean="0">
                <a:solidFill>
                  <a:srgbClr val="FF0000"/>
                </a:solidFill>
              </a:rPr>
              <a:t>Heavier       Heavy-tail degree (</a:t>
            </a:r>
            <a:r>
              <a:rPr lang="el-GR" altLang="zh-CN" sz="2000" dirty="0" smtClean="0">
                <a:solidFill>
                  <a:srgbClr val="FF0000"/>
                </a:solidFill>
                <a:ea typeface="宋体" pitchFamily="2" charset="-122"/>
              </a:rPr>
              <a:t>α</a:t>
            </a:r>
            <a:r>
              <a:rPr lang="en-US" altLang="ko-KR" sz="2000" dirty="0" smtClean="0">
                <a:solidFill>
                  <a:srgbClr val="FF0000"/>
                </a:solidFill>
              </a:rPr>
              <a:t>)        Lighter</a:t>
            </a:r>
            <a:endParaRPr lang="ko-KR" altLang="en-US" sz="2000" dirty="0">
              <a:solidFill>
                <a:srgbClr val="FF0000"/>
              </a:solidFill>
            </a:endParaRPr>
          </a:p>
        </p:txBody>
      </p:sp>
      <p:sp>
        <p:nvSpPr>
          <p:cNvPr id="21" name="TextBox 20"/>
          <p:cNvSpPr txBox="1"/>
          <p:nvPr/>
        </p:nvSpPr>
        <p:spPr>
          <a:xfrm>
            <a:off x="2339752" y="5189130"/>
            <a:ext cx="312906" cy="400110"/>
          </a:xfrm>
          <a:prstGeom prst="rect">
            <a:avLst/>
          </a:prstGeom>
          <a:noFill/>
        </p:spPr>
        <p:txBody>
          <a:bodyPr wrap="none" rtlCol="0">
            <a:spAutoFit/>
          </a:bodyPr>
          <a:lstStyle/>
          <a:p>
            <a:r>
              <a:rPr lang="en-US" altLang="ko-KR" sz="2000" dirty="0" smtClean="0"/>
              <a:t>0</a:t>
            </a:r>
            <a:endParaRPr lang="ko-KR" altLang="en-US" sz="2000" dirty="0"/>
          </a:p>
        </p:txBody>
      </p:sp>
      <p:sp>
        <p:nvSpPr>
          <p:cNvPr id="22" name="TextBox 21"/>
          <p:cNvSpPr txBox="1"/>
          <p:nvPr/>
        </p:nvSpPr>
        <p:spPr>
          <a:xfrm>
            <a:off x="6444208" y="5189130"/>
            <a:ext cx="377026" cy="400110"/>
          </a:xfrm>
          <a:prstGeom prst="rect">
            <a:avLst/>
          </a:prstGeom>
          <a:noFill/>
        </p:spPr>
        <p:txBody>
          <a:bodyPr wrap="none" rtlCol="0">
            <a:spAutoFit/>
          </a:bodyPr>
          <a:lstStyle/>
          <a:p>
            <a:r>
              <a:rPr lang="en-US" altLang="ko-KR" sz="2000" dirty="0" smtClean="0"/>
              <a:t>2 </a:t>
            </a:r>
            <a:endParaRPr lang="ko-KR" altLang="en-US" sz="2000" dirty="0"/>
          </a:p>
        </p:txBody>
      </p:sp>
      <p:sp>
        <p:nvSpPr>
          <p:cNvPr id="15" name="왼쪽/오른쪽 화살표 4"/>
          <p:cNvSpPr/>
          <p:nvPr/>
        </p:nvSpPr>
        <p:spPr bwMode="auto">
          <a:xfrm>
            <a:off x="2771800" y="5189130"/>
            <a:ext cx="3528392" cy="360040"/>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916" y="2348880"/>
            <a:ext cx="4178300" cy="495300"/>
          </a:xfrm>
          <a:prstGeom prst="rect">
            <a:avLst/>
          </a:prstGeom>
        </p:spPr>
      </p:pic>
    </p:spTree>
    <p:extLst>
      <p:ext uri="{BB962C8B-B14F-4D97-AF65-F5344CB8AC3E}">
        <p14:creationId xmlns:p14="http://schemas.microsoft.com/office/powerpoint/2010/main" val="92566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2"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Related Work (1/2)</a:t>
            </a:r>
          </a:p>
        </p:txBody>
      </p:sp>
      <p:sp>
        <p:nvSpPr>
          <p:cNvPr id="3" name="Content Placeholder 2"/>
          <p:cNvSpPr>
            <a:spLocks noGrp="1"/>
          </p:cNvSpPr>
          <p:nvPr>
            <p:ph idx="1"/>
          </p:nvPr>
        </p:nvSpPr>
        <p:spPr>
          <a:xfrm>
            <a:off x="333702" y="1143000"/>
            <a:ext cx="8630786" cy="5526088"/>
          </a:xfrm>
          <a:ln>
            <a:solidFill>
              <a:schemeClr val="bg1"/>
            </a:solidFill>
            <a:miter lim="800000"/>
            <a:headEnd/>
            <a:tailEnd/>
          </a:ln>
        </p:spPr>
        <p:txBody>
          <a:bodyPr/>
          <a:lstStyle/>
          <a:p>
            <a:pPr eaLnBrk="1" hangingPunct="1"/>
            <a:r>
              <a:rPr lang="en-US" altLang="zh-CN" dirty="0" smtClean="0">
                <a:solidFill>
                  <a:srgbClr val="FF0000"/>
                </a:solidFill>
                <a:ea typeface="宋体" pitchFamily="2" charset="-122"/>
              </a:rPr>
              <a:t>For one-dimensional symmetric </a:t>
            </a:r>
            <a:r>
              <a:rPr lang="en-US" altLang="zh-CN" dirty="0" err="1" smtClean="0">
                <a:solidFill>
                  <a:srgbClr val="FF0000"/>
                </a:solidFill>
                <a:ea typeface="宋体" pitchFamily="2" charset="-122"/>
              </a:rPr>
              <a:t>L</a:t>
            </a:r>
            <a:r>
              <a:rPr lang="en-US" altLang="ko-KR" dirty="0" err="1" smtClean="0">
                <a:solidFill>
                  <a:srgbClr val="FF0000"/>
                </a:solidFill>
              </a:rPr>
              <a:t>é</a:t>
            </a:r>
            <a:r>
              <a:rPr lang="en-US" altLang="zh-CN" dirty="0" err="1" smtClean="0">
                <a:solidFill>
                  <a:srgbClr val="FF0000"/>
                </a:solidFill>
                <a:ea typeface="宋体" pitchFamily="2" charset="-122"/>
              </a:rPr>
              <a:t>vy</a:t>
            </a:r>
            <a:r>
              <a:rPr lang="en-US" altLang="zh-CN" dirty="0" smtClean="0">
                <a:solidFill>
                  <a:srgbClr val="FF0000"/>
                </a:solidFill>
                <a:ea typeface="宋体" pitchFamily="2" charset="-122"/>
              </a:rPr>
              <a:t> flights </a:t>
            </a:r>
          </a:p>
          <a:p>
            <a:pPr lvl="1" eaLnBrk="1" hangingPunct="1"/>
            <a:r>
              <a:rPr lang="en-US" altLang="zh-CN" dirty="0" smtClean="0">
                <a:ea typeface="宋体" pitchFamily="2" charset="-122"/>
              </a:rPr>
              <a:t>[1,2] studies the distribution and mean of the first exit time from a finite interval. </a:t>
            </a:r>
          </a:p>
          <a:p>
            <a:pPr lvl="1" eaLnBrk="1" hangingPunct="1"/>
            <a:r>
              <a:rPr lang="en-US" altLang="zh-CN" dirty="0" smtClean="0">
                <a:ea typeface="宋体" pitchFamily="2" charset="-122"/>
              </a:rPr>
              <a:t>[3] points out that non-local boundary conditions have to be considered due to the heavy-tailed jump-lengths of a </a:t>
            </a:r>
            <a:r>
              <a:rPr lang="en-US" altLang="zh-CN" dirty="0" err="1" smtClean="0">
                <a:ea typeface="宋体" pitchFamily="2" charset="-122"/>
              </a:rPr>
              <a:t>L</a:t>
            </a:r>
            <a:r>
              <a:rPr lang="en-US" altLang="ko-KR" dirty="0" err="1" smtClean="0"/>
              <a:t>é</a:t>
            </a:r>
            <a:r>
              <a:rPr lang="en-US" altLang="zh-CN" dirty="0" err="1" smtClean="0">
                <a:ea typeface="宋体" pitchFamily="2" charset="-122"/>
              </a:rPr>
              <a:t>vy</a:t>
            </a:r>
            <a:r>
              <a:rPr lang="en-US" altLang="zh-CN" dirty="0" smtClean="0">
                <a:ea typeface="宋体" pitchFamily="2" charset="-122"/>
              </a:rPr>
              <a:t> flight, and hence </a:t>
            </a:r>
            <a:r>
              <a:rPr lang="en-US" altLang="zh-CN" i="1" dirty="0" smtClean="0">
                <a:ea typeface="宋体" pitchFamily="2" charset="-122"/>
              </a:rPr>
              <a:t>the analytical results in [1, 2] are incorrect</a:t>
            </a:r>
            <a:r>
              <a:rPr lang="en-US" altLang="zh-CN" dirty="0" smtClean="0">
                <a:ea typeface="宋体" pitchFamily="2" charset="-122"/>
              </a:rPr>
              <a:t>. </a:t>
            </a:r>
          </a:p>
          <a:p>
            <a:pPr lvl="1" eaLnBrk="1" hangingPunct="1"/>
            <a:r>
              <a:rPr lang="en-US" altLang="zh-CN" dirty="0" smtClean="0">
                <a:ea typeface="宋体" pitchFamily="2" charset="-122"/>
              </a:rPr>
              <a:t>[3] provides only </a:t>
            </a:r>
            <a:r>
              <a:rPr lang="en-US" altLang="zh-CN" i="1" dirty="0" smtClean="0">
                <a:ea typeface="宋体" pitchFamily="2" charset="-122"/>
              </a:rPr>
              <a:t>a numerical study, </a:t>
            </a:r>
            <a:r>
              <a:rPr lang="en-US" altLang="zh-CN" dirty="0" smtClean="0">
                <a:ea typeface="宋体" pitchFamily="2" charset="-122"/>
              </a:rPr>
              <a:t>no analytical solution. </a:t>
            </a:r>
          </a:p>
          <a:p>
            <a:pPr lvl="1" eaLnBrk="1" hangingPunct="1"/>
            <a:r>
              <a:rPr lang="en-US" altLang="zh-CN" dirty="0" smtClean="0">
                <a:ea typeface="宋体" pitchFamily="2" charset="-122"/>
              </a:rPr>
              <a:t>An analytic solution for the distribution and the mean of the first exit time of a </a:t>
            </a:r>
            <a:r>
              <a:rPr lang="en-US" altLang="zh-CN" dirty="0" smtClean="0">
                <a:solidFill>
                  <a:srgbClr val="FF0000"/>
                </a:solidFill>
                <a:ea typeface="宋体" pitchFamily="2" charset="-122"/>
              </a:rPr>
              <a:t>one-dimensional</a:t>
            </a:r>
            <a:r>
              <a:rPr lang="en-US" altLang="zh-CN" dirty="0" smtClean="0">
                <a:ea typeface="宋体" pitchFamily="2" charset="-122"/>
              </a:rPr>
              <a:t> </a:t>
            </a:r>
            <a:r>
              <a:rPr lang="en-US" altLang="zh-CN" dirty="0" err="1" smtClean="0">
                <a:ea typeface="宋体" pitchFamily="2" charset="-122"/>
              </a:rPr>
              <a:t>L</a:t>
            </a:r>
            <a:r>
              <a:rPr lang="en-US" altLang="ko-KR" dirty="0" err="1" smtClean="0"/>
              <a:t>é</a:t>
            </a:r>
            <a:r>
              <a:rPr lang="en-US" altLang="zh-CN" dirty="0" err="1" smtClean="0">
                <a:ea typeface="宋体" pitchFamily="2" charset="-122"/>
              </a:rPr>
              <a:t>vy</a:t>
            </a:r>
            <a:r>
              <a:rPr lang="en-US" altLang="zh-CN" dirty="0" smtClean="0">
                <a:ea typeface="宋体" pitchFamily="2" charset="-122"/>
              </a:rPr>
              <a:t> flight</a:t>
            </a:r>
            <a:r>
              <a:rPr lang="en-US" altLang="zh-CN" i="1" dirty="0" smtClean="0">
                <a:ea typeface="宋体" pitchFamily="2" charset="-122"/>
              </a:rPr>
              <a:t> is known only for the diffusion limit</a:t>
            </a:r>
            <a:r>
              <a:rPr lang="en-US" altLang="zh-CN" dirty="0" smtClean="0">
                <a:ea typeface="宋体" pitchFamily="2" charset="-122"/>
              </a:rPr>
              <a:t>. The distribution and the moments of the first exit time are derived in [4, 5] by solving </a:t>
            </a:r>
            <a:r>
              <a:rPr lang="en-US" altLang="zh-CN" i="1" dirty="0" smtClean="0">
                <a:ea typeface="宋体" pitchFamily="2" charset="-122"/>
              </a:rPr>
              <a:t>a fractional diffusion equation</a:t>
            </a:r>
            <a:r>
              <a:rPr lang="en-US" altLang="zh-CN" dirty="0" smtClean="0">
                <a:ea typeface="宋体" pitchFamily="2" charset="-122"/>
              </a:rPr>
              <a:t>.</a:t>
            </a:r>
          </a:p>
          <a:p>
            <a:pPr lvl="1" eaLnBrk="1" hangingPunct="1">
              <a:buNone/>
            </a:pPr>
            <a:r>
              <a:rPr lang="en-US" altLang="zh-CN" dirty="0" smtClean="0">
                <a:ea typeface="宋体" pitchFamily="2" charset="-122"/>
              </a:rPr>
              <a:t>  </a:t>
            </a:r>
          </a:p>
        </p:txBody>
      </p:sp>
      <p:sp>
        <p:nvSpPr>
          <p:cNvPr id="4" name="TextBox 3"/>
          <p:cNvSpPr txBox="1"/>
          <p:nvPr/>
        </p:nvSpPr>
        <p:spPr>
          <a:xfrm>
            <a:off x="251520" y="5517232"/>
            <a:ext cx="8591973" cy="1169551"/>
          </a:xfrm>
          <a:prstGeom prst="rect">
            <a:avLst/>
          </a:prstGeom>
          <a:noFill/>
        </p:spPr>
        <p:txBody>
          <a:bodyPr wrap="square" rtlCol="0">
            <a:spAutoFit/>
          </a:bodyPr>
          <a:lstStyle/>
          <a:p>
            <a:r>
              <a:rPr lang="en-US" altLang="ko-KR" sz="1400" dirty="0" smtClean="0"/>
              <a:t>[1] M. </a:t>
            </a:r>
            <a:r>
              <a:rPr lang="en-US" altLang="ko-KR" sz="1400" dirty="0" err="1" smtClean="0"/>
              <a:t>Gitterman</a:t>
            </a:r>
            <a:r>
              <a:rPr lang="en-US" altLang="ko-KR" sz="1400" dirty="0" smtClean="0"/>
              <a:t>, Mean </a:t>
            </a:r>
            <a:r>
              <a:rPr lang="en-US" altLang="ko-KR" sz="1400" dirty="0"/>
              <a:t>f</a:t>
            </a:r>
            <a:r>
              <a:rPr lang="en-US" altLang="ko-KR" sz="1400" dirty="0" smtClean="0"/>
              <a:t>irst passage time for anomalous diffusion, Phys. Rev. E, 2000. </a:t>
            </a:r>
          </a:p>
          <a:p>
            <a:r>
              <a:rPr lang="en-US" altLang="ko-KR" sz="1400" dirty="0" smtClean="0"/>
              <a:t>[2] S. V. </a:t>
            </a:r>
            <a:r>
              <a:rPr lang="en-US" altLang="ko-KR" sz="1400" dirty="0" err="1" smtClean="0"/>
              <a:t>Buldyrev</a:t>
            </a:r>
            <a:r>
              <a:rPr lang="en-US" altLang="ko-KR" sz="1400" dirty="0" smtClean="0"/>
              <a:t> et al., Properties of </a:t>
            </a:r>
            <a:r>
              <a:rPr lang="en-US" altLang="ko-KR" sz="1400" dirty="0" err="1" smtClean="0"/>
              <a:t>Lévy</a:t>
            </a:r>
            <a:r>
              <a:rPr lang="en-US" altLang="ko-KR" sz="1400" dirty="0" smtClean="0"/>
              <a:t> flights on an interval with absorbing boundaries. </a:t>
            </a:r>
            <a:r>
              <a:rPr lang="en-US" altLang="ko-KR" sz="1400" dirty="0" err="1" smtClean="0"/>
              <a:t>Physica</a:t>
            </a:r>
            <a:r>
              <a:rPr lang="en-US" altLang="ko-KR" sz="1400" dirty="0" smtClean="0"/>
              <a:t> A, 2001. </a:t>
            </a:r>
          </a:p>
          <a:p>
            <a:r>
              <a:rPr lang="en-US" altLang="ko-KR" sz="1400" dirty="0" smtClean="0"/>
              <a:t>[3] B. </a:t>
            </a:r>
            <a:r>
              <a:rPr lang="en-US" altLang="ko-KR" sz="1400" dirty="0" err="1" smtClean="0"/>
              <a:t>Dybiec</a:t>
            </a:r>
            <a:r>
              <a:rPr lang="en-US" altLang="ko-KR" sz="1400" dirty="0" smtClean="0"/>
              <a:t> et al., </a:t>
            </a:r>
            <a:r>
              <a:rPr lang="en-US" altLang="ko-KR" sz="1400" dirty="0" err="1" smtClean="0"/>
              <a:t>Lévy</a:t>
            </a:r>
            <a:r>
              <a:rPr lang="en-US" altLang="ko-KR" sz="1400" dirty="0" smtClean="0"/>
              <a:t>-Brownian motion on finite intervals: mean first passage time analysis. Phys. Rev. E, 2006.</a:t>
            </a:r>
          </a:p>
          <a:p>
            <a:r>
              <a:rPr lang="en-US" altLang="ko-KR" sz="1400" dirty="0" smtClean="0"/>
              <a:t>[4] E. </a:t>
            </a:r>
            <a:r>
              <a:rPr lang="en-US" altLang="ko-KR" sz="1400" dirty="0" err="1" smtClean="0"/>
              <a:t>Katzav</a:t>
            </a:r>
            <a:r>
              <a:rPr lang="en-US" altLang="ko-KR" sz="1400" dirty="0" smtClean="0"/>
              <a:t> et al., The spectrum of the fractional </a:t>
            </a:r>
            <a:r>
              <a:rPr lang="en-US" altLang="ko-KR" sz="1400" dirty="0" err="1" smtClean="0"/>
              <a:t>Laplacian</a:t>
            </a:r>
            <a:r>
              <a:rPr lang="en-US" altLang="ko-KR" sz="1400" dirty="0" smtClean="0"/>
              <a:t> and first-passage-time statistics. EPL 83, 2008.</a:t>
            </a:r>
          </a:p>
          <a:p>
            <a:r>
              <a:rPr lang="en-US" altLang="ko-KR" sz="1400" dirty="0" smtClean="0"/>
              <a:t>[5] A. </a:t>
            </a:r>
            <a:r>
              <a:rPr lang="en-US" altLang="ko-KR" sz="1400" dirty="0" err="1" smtClean="0"/>
              <a:t>Zoia</a:t>
            </a:r>
            <a:r>
              <a:rPr lang="en-US" altLang="ko-KR" sz="1400" dirty="0" smtClean="0"/>
              <a:t> et al., Fractional </a:t>
            </a:r>
            <a:r>
              <a:rPr lang="en-US" altLang="ko-KR" sz="1400" dirty="0" err="1" smtClean="0"/>
              <a:t>Laplacian</a:t>
            </a:r>
            <a:r>
              <a:rPr lang="en-US" altLang="ko-KR" sz="1400" dirty="0" smtClean="0"/>
              <a:t> in bounded domains. Phys. Rev. E, 2007.</a:t>
            </a:r>
          </a:p>
        </p:txBody>
      </p:sp>
    </p:spTree>
    <p:extLst>
      <p:ext uri="{BB962C8B-B14F-4D97-AF65-F5344CB8AC3E}">
        <p14:creationId xmlns:p14="http://schemas.microsoft.com/office/powerpoint/2010/main" val="4104358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Related Work (2/2)</a:t>
            </a:r>
          </a:p>
        </p:txBody>
      </p:sp>
      <p:sp>
        <p:nvSpPr>
          <p:cNvPr id="3" name="Content Placeholder 2"/>
          <p:cNvSpPr>
            <a:spLocks noGrp="1"/>
          </p:cNvSpPr>
          <p:nvPr>
            <p:ph idx="1"/>
          </p:nvPr>
        </p:nvSpPr>
        <p:spPr>
          <a:xfrm>
            <a:off x="381000" y="1143000"/>
            <a:ext cx="8511480" cy="5526088"/>
          </a:xfrm>
          <a:ln>
            <a:solidFill>
              <a:schemeClr val="bg1"/>
            </a:solidFill>
            <a:miter lim="800000"/>
            <a:headEnd/>
            <a:tailEnd/>
          </a:ln>
        </p:spPr>
        <p:txBody>
          <a:bodyPr/>
          <a:lstStyle/>
          <a:p>
            <a:pPr eaLnBrk="1" hangingPunct="1"/>
            <a:r>
              <a:rPr lang="en-US" altLang="zh-CN" dirty="0" smtClean="0">
                <a:solidFill>
                  <a:srgbClr val="FF0000"/>
                </a:solidFill>
                <a:ea typeface="宋体" pitchFamily="2" charset="-122"/>
              </a:rPr>
              <a:t>For one-sided 1-D </a:t>
            </a:r>
            <a:r>
              <a:rPr lang="en-US" altLang="zh-CN" dirty="0" err="1" smtClean="0">
                <a:solidFill>
                  <a:srgbClr val="FF0000"/>
                </a:solidFill>
                <a:ea typeface="宋体" pitchFamily="2" charset="-122"/>
              </a:rPr>
              <a:t>L</a:t>
            </a:r>
            <a:r>
              <a:rPr lang="en-US" altLang="ko-KR" dirty="0" err="1" smtClean="0">
                <a:solidFill>
                  <a:srgbClr val="FF0000"/>
                </a:solidFill>
              </a:rPr>
              <a:t>é</a:t>
            </a:r>
            <a:r>
              <a:rPr lang="en-US" altLang="zh-CN" dirty="0" err="1" smtClean="0">
                <a:solidFill>
                  <a:srgbClr val="FF0000"/>
                </a:solidFill>
                <a:ea typeface="宋体" pitchFamily="2" charset="-122"/>
              </a:rPr>
              <a:t>vy</a:t>
            </a:r>
            <a:r>
              <a:rPr lang="en-US" altLang="zh-CN" dirty="0" smtClean="0">
                <a:solidFill>
                  <a:srgbClr val="FF0000"/>
                </a:solidFill>
                <a:ea typeface="宋体" pitchFamily="2" charset="-122"/>
              </a:rPr>
              <a:t> flights </a:t>
            </a:r>
          </a:p>
          <a:p>
            <a:pPr lvl="1" eaLnBrk="1" hangingPunct="1"/>
            <a:r>
              <a:rPr lang="en-US" altLang="zh-CN" dirty="0" smtClean="0">
                <a:ea typeface="宋体" pitchFamily="2" charset="-122"/>
              </a:rPr>
              <a:t>[6] gives mean first exit time scaling as E[</a:t>
            </a:r>
            <a:r>
              <a:rPr lang="el-GR" altLang="zh-CN" dirty="0" smtClean="0">
                <a:ea typeface="宋体" pitchFamily="2" charset="-122"/>
              </a:rPr>
              <a:t>τ</a:t>
            </a:r>
            <a:r>
              <a:rPr lang="en-US" altLang="zh-CN" baseline="-25000" dirty="0" smtClean="0">
                <a:ea typeface="宋体" pitchFamily="2" charset="-122"/>
              </a:rPr>
              <a:t>R</a:t>
            </a:r>
            <a:r>
              <a:rPr lang="en-US" altLang="zh-CN" dirty="0" smtClean="0">
                <a:ea typeface="宋体" pitchFamily="2" charset="-122"/>
              </a:rPr>
              <a:t>] = </a:t>
            </a:r>
            <a:r>
              <a:rPr lang="el-GR" altLang="zh-CN" dirty="0" smtClean="0">
                <a:ea typeface="宋体" pitchFamily="2" charset="-122"/>
              </a:rPr>
              <a:t>Θ(</a:t>
            </a:r>
            <a:r>
              <a:rPr lang="en-US" altLang="zh-CN" dirty="0" smtClean="0">
                <a:ea typeface="宋体" pitchFamily="2" charset="-122"/>
              </a:rPr>
              <a:t>R</a:t>
            </a:r>
            <a:r>
              <a:rPr lang="el-GR" altLang="zh-CN" baseline="30000" dirty="0" smtClean="0">
                <a:ea typeface="宋体" pitchFamily="2" charset="-122"/>
              </a:rPr>
              <a:t>α</a:t>
            </a:r>
            <a:r>
              <a:rPr lang="el-GR" altLang="zh-CN" dirty="0" smtClean="0">
                <a:ea typeface="宋体" pitchFamily="2" charset="-122"/>
              </a:rPr>
              <a:t>) </a:t>
            </a:r>
            <a:r>
              <a:rPr lang="en-US" altLang="zh-CN" dirty="0" smtClean="0">
                <a:ea typeface="宋体" pitchFamily="2" charset="-122"/>
              </a:rPr>
              <a:t>for 0 &lt; </a:t>
            </a:r>
            <a:r>
              <a:rPr lang="el-GR" altLang="zh-CN" dirty="0" smtClean="0">
                <a:ea typeface="宋体" pitchFamily="2" charset="-122"/>
              </a:rPr>
              <a:t>α &lt; </a:t>
            </a:r>
            <a:r>
              <a:rPr lang="en-US" altLang="zh-CN" dirty="0" smtClean="0">
                <a:ea typeface="宋体" pitchFamily="2" charset="-122"/>
              </a:rPr>
              <a:t>2. </a:t>
            </a:r>
          </a:p>
          <a:p>
            <a:pPr lvl="1" eaLnBrk="1" hangingPunct="1"/>
            <a:r>
              <a:rPr lang="en-US" altLang="zh-CN" dirty="0" smtClean="0">
                <a:ea typeface="宋体" pitchFamily="2" charset="-122"/>
              </a:rPr>
              <a:t>[7] provides a closed-form formula for the </a:t>
            </a:r>
            <a:r>
              <a:rPr lang="en-US" altLang="zh-CN" dirty="0" err="1" smtClean="0">
                <a:ea typeface="宋体" pitchFamily="2" charset="-122"/>
              </a:rPr>
              <a:t>pmf</a:t>
            </a:r>
            <a:r>
              <a:rPr lang="en-US" altLang="zh-CN" dirty="0" smtClean="0">
                <a:ea typeface="宋体" pitchFamily="2" charset="-122"/>
              </a:rPr>
              <a:t> of the first exit time and shows that P(</a:t>
            </a:r>
            <a:r>
              <a:rPr lang="el-GR" altLang="zh-CN" dirty="0" smtClean="0">
                <a:ea typeface="宋体" pitchFamily="2" charset="-122"/>
              </a:rPr>
              <a:t>τ</a:t>
            </a:r>
            <a:r>
              <a:rPr lang="en-US" altLang="zh-CN" baseline="-25000" dirty="0" smtClean="0">
                <a:ea typeface="宋体" pitchFamily="2" charset="-122"/>
              </a:rPr>
              <a:t>R </a:t>
            </a:r>
            <a:r>
              <a:rPr lang="en-US" altLang="zh-CN" dirty="0" smtClean="0">
                <a:ea typeface="宋体" pitchFamily="2" charset="-122"/>
              </a:rPr>
              <a:t>= t) ~ exp(- ct</a:t>
            </a:r>
            <a:r>
              <a:rPr lang="en-US" altLang="zh-CN" baseline="30000" dirty="0" smtClean="0">
                <a:ea typeface="宋体" pitchFamily="2" charset="-122"/>
              </a:rPr>
              <a:t>1/(1-</a:t>
            </a:r>
            <a:r>
              <a:rPr lang="el-GR" altLang="zh-CN" baseline="30000" dirty="0" smtClean="0">
                <a:ea typeface="宋体" pitchFamily="2" charset="-122"/>
              </a:rPr>
              <a:t>α</a:t>
            </a:r>
            <a:r>
              <a:rPr lang="en-US" altLang="zh-CN" baseline="30000" dirty="0" smtClean="0">
                <a:ea typeface="宋体" pitchFamily="2" charset="-122"/>
              </a:rPr>
              <a:t>)</a:t>
            </a:r>
            <a:r>
              <a:rPr lang="en-US" altLang="zh-CN" dirty="0" smtClean="0">
                <a:ea typeface="宋体" pitchFamily="2" charset="-122"/>
              </a:rPr>
              <a:t>) for 0 &lt; </a:t>
            </a:r>
            <a:r>
              <a:rPr lang="el-GR" altLang="zh-CN" dirty="0" smtClean="0">
                <a:ea typeface="宋体" pitchFamily="2" charset="-122"/>
              </a:rPr>
              <a:t>α &lt; 1</a:t>
            </a:r>
            <a:r>
              <a:rPr lang="en-US" altLang="zh-CN" dirty="0" smtClean="0">
                <a:ea typeface="宋体" pitchFamily="2" charset="-122"/>
              </a:rPr>
              <a:t>.</a:t>
            </a:r>
          </a:p>
          <a:p>
            <a:pPr eaLnBrk="1" hangingPunct="1"/>
            <a:r>
              <a:rPr lang="en-US" altLang="zh-CN" dirty="0" smtClean="0">
                <a:solidFill>
                  <a:srgbClr val="FF0000"/>
                </a:solidFill>
                <a:ea typeface="宋体" pitchFamily="2" charset="-122"/>
              </a:rPr>
              <a:t>For two-dimensional isotropic </a:t>
            </a:r>
            <a:r>
              <a:rPr lang="en-US" altLang="zh-CN" dirty="0" err="1" smtClean="0">
                <a:solidFill>
                  <a:srgbClr val="FF0000"/>
                </a:solidFill>
                <a:ea typeface="宋体" pitchFamily="2" charset="-122"/>
              </a:rPr>
              <a:t>L</a:t>
            </a:r>
            <a:r>
              <a:rPr lang="en-US" altLang="ko-KR" dirty="0" err="1" smtClean="0">
                <a:solidFill>
                  <a:srgbClr val="FF0000"/>
                </a:solidFill>
              </a:rPr>
              <a:t>é</a:t>
            </a:r>
            <a:r>
              <a:rPr lang="en-US" altLang="zh-CN" dirty="0" err="1" smtClean="0">
                <a:solidFill>
                  <a:srgbClr val="FF0000"/>
                </a:solidFill>
                <a:ea typeface="宋体" pitchFamily="2" charset="-122"/>
              </a:rPr>
              <a:t>vy</a:t>
            </a:r>
            <a:r>
              <a:rPr lang="en-US" altLang="zh-CN" dirty="0" smtClean="0">
                <a:solidFill>
                  <a:srgbClr val="FF0000"/>
                </a:solidFill>
                <a:ea typeface="宋体" pitchFamily="2" charset="-122"/>
              </a:rPr>
              <a:t> flights </a:t>
            </a:r>
          </a:p>
          <a:p>
            <a:pPr lvl="1" eaLnBrk="1" hangingPunct="1"/>
            <a:r>
              <a:rPr lang="en-US" altLang="zh-CN" dirty="0" smtClean="0">
                <a:solidFill>
                  <a:srgbClr val="0035CC"/>
                </a:solidFill>
                <a:ea typeface="宋体" pitchFamily="2" charset="-122"/>
              </a:rPr>
              <a:t>No </a:t>
            </a:r>
            <a:r>
              <a:rPr lang="en-US" altLang="zh-CN" i="1" dirty="0" smtClean="0">
                <a:solidFill>
                  <a:srgbClr val="0035CC"/>
                </a:solidFill>
                <a:ea typeface="宋体" pitchFamily="2" charset="-122"/>
              </a:rPr>
              <a:t>analytic results</a:t>
            </a:r>
            <a:r>
              <a:rPr lang="en-US" altLang="zh-CN" dirty="0" smtClean="0">
                <a:solidFill>
                  <a:srgbClr val="0035CC"/>
                </a:solidFill>
                <a:ea typeface="宋体" pitchFamily="2" charset="-122"/>
              </a:rPr>
              <a:t> </a:t>
            </a:r>
            <a:r>
              <a:rPr lang="en-US" altLang="zh-CN" dirty="0" smtClean="0">
                <a:ea typeface="宋体" pitchFamily="2" charset="-122"/>
              </a:rPr>
              <a:t>for either the distribution or moments of the first exit time from a bounded region. </a:t>
            </a:r>
          </a:p>
          <a:p>
            <a:pPr lvl="1" eaLnBrk="1" hangingPunct="1"/>
            <a:r>
              <a:rPr lang="en-US" altLang="zh-CN" dirty="0" smtClean="0">
                <a:ea typeface="宋体" pitchFamily="2" charset="-122"/>
              </a:rPr>
              <a:t>[8] provides </a:t>
            </a:r>
            <a:r>
              <a:rPr lang="en-US" altLang="zh-CN" i="1" dirty="0" smtClean="0">
                <a:ea typeface="宋体" pitchFamily="2" charset="-122"/>
              </a:rPr>
              <a:t>numerical results</a:t>
            </a:r>
            <a:r>
              <a:rPr lang="en-US" altLang="zh-CN" dirty="0" smtClean="0">
                <a:ea typeface="宋体" pitchFamily="2" charset="-122"/>
              </a:rPr>
              <a:t> on the mean first exit time. </a:t>
            </a:r>
          </a:p>
          <a:p>
            <a:pPr marL="0" indent="0" algn="ctr" eaLnBrk="1" hangingPunct="1">
              <a:buNone/>
            </a:pPr>
            <a:endParaRPr lang="en-US" altLang="zh-CN" sz="2200" dirty="0" smtClean="0">
              <a:solidFill>
                <a:srgbClr val="FF0000"/>
              </a:solidFill>
              <a:ea typeface="宋体" pitchFamily="2" charset="-122"/>
            </a:endParaRPr>
          </a:p>
          <a:p>
            <a:pPr marL="0" indent="0" algn="ctr" eaLnBrk="1" hangingPunct="1">
              <a:buNone/>
            </a:pPr>
            <a:r>
              <a:rPr lang="en-US" altLang="zh-CN" dirty="0" smtClean="0">
                <a:solidFill>
                  <a:srgbClr val="FF0000"/>
                </a:solidFill>
                <a:ea typeface="宋体" pitchFamily="2" charset="-122"/>
              </a:rPr>
              <a:t>First Exit Time analysis for isotropic </a:t>
            </a:r>
            <a:r>
              <a:rPr lang="en-US" altLang="zh-CN" dirty="0" err="1" smtClean="0">
                <a:solidFill>
                  <a:srgbClr val="FF0000"/>
                </a:solidFill>
                <a:ea typeface="宋体" pitchFamily="2" charset="-122"/>
              </a:rPr>
              <a:t>L</a:t>
            </a:r>
            <a:r>
              <a:rPr lang="en-US" altLang="ko-KR" dirty="0" err="1" smtClean="0">
                <a:solidFill>
                  <a:srgbClr val="FF0000"/>
                </a:solidFill>
              </a:rPr>
              <a:t>é</a:t>
            </a:r>
            <a:r>
              <a:rPr lang="en-US" altLang="zh-CN" dirty="0" err="1" smtClean="0">
                <a:solidFill>
                  <a:srgbClr val="FF0000"/>
                </a:solidFill>
                <a:ea typeface="宋体" pitchFamily="2" charset="-122"/>
              </a:rPr>
              <a:t>vy</a:t>
            </a:r>
            <a:r>
              <a:rPr lang="en-US" altLang="zh-CN" dirty="0" smtClean="0">
                <a:solidFill>
                  <a:srgbClr val="FF0000"/>
                </a:solidFill>
                <a:ea typeface="宋体" pitchFamily="2" charset="-122"/>
              </a:rPr>
              <a:t> flights is still unsolved and remains open</a:t>
            </a:r>
          </a:p>
          <a:p>
            <a:pPr lvl="1" eaLnBrk="1" hangingPunct="1"/>
            <a:endParaRPr lang="en-US" altLang="zh-CN" dirty="0" smtClean="0">
              <a:ea typeface="宋体" pitchFamily="2" charset="-122"/>
            </a:endParaRPr>
          </a:p>
        </p:txBody>
      </p:sp>
      <p:sp>
        <p:nvSpPr>
          <p:cNvPr id="4" name="TextBox 3"/>
          <p:cNvSpPr txBox="1"/>
          <p:nvPr/>
        </p:nvSpPr>
        <p:spPr>
          <a:xfrm>
            <a:off x="251520" y="5930696"/>
            <a:ext cx="8591973" cy="954107"/>
          </a:xfrm>
          <a:prstGeom prst="rect">
            <a:avLst/>
          </a:prstGeom>
          <a:noFill/>
        </p:spPr>
        <p:txBody>
          <a:bodyPr wrap="square" rtlCol="0">
            <a:spAutoFit/>
          </a:bodyPr>
          <a:lstStyle/>
          <a:p>
            <a:r>
              <a:rPr lang="en-US" altLang="ko-KR" sz="1400" dirty="0" smtClean="0"/>
              <a:t>[6] </a:t>
            </a:r>
            <a:r>
              <a:rPr lang="en-US" altLang="zh-CN" sz="1400" dirty="0" smtClean="0">
                <a:ea typeface="宋体" pitchFamily="2" charset="-122"/>
              </a:rPr>
              <a:t>I. </a:t>
            </a:r>
            <a:r>
              <a:rPr lang="en-US" altLang="zh-CN" sz="1400" dirty="0" err="1" smtClean="0">
                <a:ea typeface="宋体" pitchFamily="2" charset="-122"/>
              </a:rPr>
              <a:t>Eliazar</a:t>
            </a:r>
            <a:r>
              <a:rPr lang="en-US" altLang="zh-CN" sz="1400" dirty="0" smtClean="0">
                <a:ea typeface="宋体" pitchFamily="2" charset="-122"/>
              </a:rPr>
              <a:t> and J. </a:t>
            </a:r>
            <a:r>
              <a:rPr lang="en-US" altLang="zh-CN" sz="1400" dirty="0" err="1" smtClean="0">
                <a:ea typeface="宋体" pitchFamily="2" charset="-122"/>
              </a:rPr>
              <a:t>Klafter</a:t>
            </a:r>
            <a:r>
              <a:rPr lang="en-US" altLang="zh-CN" sz="1400" dirty="0" smtClean="0">
                <a:ea typeface="宋体" pitchFamily="2" charset="-122"/>
              </a:rPr>
              <a:t>, </a:t>
            </a:r>
            <a:r>
              <a:rPr lang="en-US" altLang="ko-KR" sz="1400" dirty="0" smtClean="0"/>
              <a:t>On the first passage of one-sided </a:t>
            </a:r>
            <a:r>
              <a:rPr lang="en-US" altLang="ko-KR" sz="1400" dirty="0" err="1" smtClean="0"/>
              <a:t>Lévy</a:t>
            </a:r>
            <a:r>
              <a:rPr lang="en-US" altLang="ko-KR" sz="1400" dirty="0" smtClean="0"/>
              <a:t> motions, </a:t>
            </a:r>
            <a:r>
              <a:rPr lang="en-US" altLang="zh-CN" sz="1400" dirty="0" err="1" smtClean="0">
                <a:ea typeface="宋体" pitchFamily="2" charset="-122"/>
              </a:rPr>
              <a:t>Physica</a:t>
            </a:r>
            <a:r>
              <a:rPr lang="en-US" altLang="zh-CN" sz="1400" dirty="0" smtClean="0">
                <a:ea typeface="宋体" pitchFamily="2" charset="-122"/>
              </a:rPr>
              <a:t> A, 2004.</a:t>
            </a:r>
            <a:endParaRPr lang="en-US" altLang="ko-KR" sz="1400" dirty="0" smtClean="0"/>
          </a:p>
          <a:p>
            <a:r>
              <a:rPr lang="en-US" altLang="ko-KR" sz="1400" dirty="0" smtClean="0"/>
              <a:t>[7] T. </a:t>
            </a:r>
            <a:r>
              <a:rPr lang="en-US" altLang="ko-KR" sz="1400" dirty="0" err="1" smtClean="0"/>
              <a:t>Koren</a:t>
            </a:r>
            <a:r>
              <a:rPr lang="en-US" altLang="ko-KR" sz="1400" dirty="0" smtClean="0"/>
              <a:t> et al., </a:t>
            </a:r>
            <a:r>
              <a:rPr lang="en-US" altLang="ko-KR" sz="1400" dirty="0" err="1" smtClean="0"/>
              <a:t>Leapover</a:t>
            </a:r>
            <a:r>
              <a:rPr lang="en-US" altLang="ko-KR" sz="1400" dirty="0" smtClean="0"/>
              <a:t> lengths and first passage time statistics for </a:t>
            </a:r>
            <a:r>
              <a:rPr lang="en-US" altLang="ko-KR" sz="1400" dirty="0" err="1" smtClean="0"/>
              <a:t>Lévy</a:t>
            </a:r>
            <a:r>
              <a:rPr lang="en-US" altLang="ko-KR" sz="1400" dirty="0" smtClean="0"/>
              <a:t> flights, Phys. Rev. </a:t>
            </a:r>
            <a:r>
              <a:rPr lang="en-US" altLang="ko-KR" sz="1400" dirty="0" err="1" smtClean="0"/>
              <a:t>Lett</a:t>
            </a:r>
            <a:r>
              <a:rPr lang="en-US" altLang="ko-KR" sz="1400" dirty="0" smtClean="0"/>
              <a:t>. 2007. </a:t>
            </a:r>
          </a:p>
          <a:p>
            <a:r>
              <a:rPr lang="en-US" altLang="ko-KR" sz="1400" dirty="0" smtClean="0"/>
              <a:t>[8] </a:t>
            </a:r>
            <a:r>
              <a:rPr lang="en-US" altLang="ko-KR" sz="1400" dirty="0"/>
              <a:t>M. </a:t>
            </a:r>
            <a:r>
              <a:rPr lang="en-US" altLang="ko-KR" sz="1400" dirty="0" err="1"/>
              <a:t>Vahabi</a:t>
            </a:r>
            <a:r>
              <a:rPr lang="en-US" altLang="ko-KR" sz="1400" dirty="0"/>
              <a:t> et al., Area coverage of radial </a:t>
            </a:r>
            <a:r>
              <a:rPr lang="en-US" altLang="ko-KR" sz="1400" dirty="0" err="1"/>
              <a:t>Lévy</a:t>
            </a:r>
            <a:r>
              <a:rPr lang="en-US" altLang="ko-KR" sz="1400" dirty="0"/>
              <a:t> flights with periodic boundary conditions. Phys. Rev. E, 2013.</a:t>
            </a:r>
          </a:p>
          <a:p>
            <a:r>
              <a:rPr lang="en-US" altLang="ko-KR" sz="1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Distribution of First Exit Time</a:t>
            </a:r>
          </a:p>
        </p:txBody>
      </p:sp>
      <p:sp>
        <p:nvSpPr>
          <p:cNvPr id="6" name="TextBox 5"/>
          <p:cNvSpPr txBox="1"/>
          <p:nvPr/>
        </p:nvSpPr>
        <p:spPr>
          <a:xfrm>
            <a:off x="539552" y="1076539"/>
            <a:ext cx="8208912" cy="5016757"/>
          </a:xfrm>
          <a:prstGeom prst="rect">
            <a:avLst/>
          </a:prstGeom>
          <a:noFill/>
          <a:ln w="25400">
            <a:solidFill>
              <a:srgbClr val="0035CC"/>
            </a:solidFill>
          </a:ln>
        </p:spPr>
        <p:txBody>
          <a:bodyPr wrap="square" rtlCol="0">
            <a:spAutoFit/>
          </a:bodyPr>
          <a:lstStyle/>
          <a:p>
            <a:r>
              <a:rPr lang="en-US" altLang="zh-CN" sz="2400" b="1" dirty="0" smtClean="0">
                <a:ea typeface="宋体" pitchFamily="2" charset="-122"/>
              </a:rPr>
              <a:t>Theorem 1 (Distribution of the first exit time) </a:t>
            </a:r>
            <a:r>
              <a:rPr lang="en-US" altLang="zh-CN" sz="2000" dirty="0">
                <a:solidFill>
                  <a:schemeClr val="tx2"/>
                </a:solidFill>
                <a:ea typeface="宋体" pitchFamily="2" charset="-122"/>
              </a:rPr>
              <a:t>[Submitted to AAP</a:t>
            </a:r>
            <a:r>
              <a:rPr lang="en-US" altLang="zh-CN" sz="2000" dirty="0" smtClean="0">
                <a:solidFill>
                  <a:schemeClr val="tx2"/>
                </a:solidFill>
                <a:ea typeface="宋体" pitchFamily="2" charset="-122"/>
              </a:rPr>
              <a:t>]</a:t>
            </a:r>
            <a:endParaRPr lang="en-US" altLang="zh-CN" sz="2400" b="1" dirty="0" smtClean="0">
              <a:ea typeface="宋体" pitchFamily="2" charset="-122"/>
            </a:endParaRPr>
          </a:p>
          <a:p>
            <a:pPr>
              <a:spcBef>
                <a:spcPts val="1200"/>
              </a:spcBef>
            </a:pPr>
            <a:r>
              <a:rPr lang="en-US" altLang="zh-CN" sz="2200" dirty="0" smtClean="0">
                <a:ea typeface="宋体" pitchFamily="2" charset="-122"/>
              </a:rPr>
              <a:t>For an isotropic </a:t>
            </a:r>
            <a:r>
              <a:rPr lang="en-US" altLang="zh-CN" sz="2200" dirty="0" err="1" smtClean="0">
                <a:ea typeface="宋体" pitchFamily="2" charset="-122"/>
              </a:rPr>
              <a:t>Lévy</a:t>
            </a:r>
            <a:r>
              <a:rPr lang="en-US" altLang="zh-CN" sz="2200" dirty="0" smtClean="0">
                <a:ea typeface="宋体" pitchFamily="2" charset="-122"/>
              </a:rPr>
              <a:t> flight, the first exit time from a ball of radius R is geometrically bounded, i.e., there exist 0 &lt; </a:t>
            </a:r>
            <a:r>
              <a:rPr lang="en-US" altLang="zh-CN" sz="2200" i="1" dirty="0" err="1" smtClean="0">
                <a:ea typeface="宋体" pitchFamily="2" charset="-122"/>
              </a:rPr>
              <a:t>l</a:t>
            </a:r>
            <a:r>
              <a:rPr lang="en-US" altLang="zh-CN" sz="2200" i="1" baseline="-25000" dirty="0" err="1" smtClean="0">
                <a:ea typeface="宋体" pitchFamily="2" charset="-122"/>
              </a:rPr>
              <a:t>R</a:t>
            </a:r>
            <a:r>
              <a:rPr lang="en-US" altLang="zh-CN" sz="2200" dirty="0" smtClean="0">
                <a:ea typeface="宋体" pitchFamily="2" charset="-122"/>
              </a:rPr>
              <a:t> ≤ </a:t>
            </a:r>
            <a:r>
              <a:rPr lang="en-US" altLang="zh-CN" sz="2200" i="1" dirty="0" err="1" smtClean="0">
                <a:ea typeface="宋体" pitchFamily="2" charset="-122"/>
              </a:rPr>
              <a:t>u</a:t>
            </a:r>
            <a:r>
              <a:rPr lang="en-US" altLang="zh-CN" sz="2200" i="1" baseline="-25000" dirty="0" err="1" smtClean="0">
                <a:ea typeface="宋体" pitchFamily="2" charset="-122"/>
              </a:rPr>
              <a:t>R</a:t>
            </a:r>
            <a:r>
              <a:rPr lang="en-US" altLang="zh-CN" sz="2200" dirty="0" smtClean="0">
                <a:ea typeface="宋体" pitchFamily="2" charset="-122"/>
              </a:rPr>
              <a:t> &lt; 1 such that</a:t>
            </a:r>
          </a:p>
          <a:p>
            <a:endParaRPr lang="en-US" altLang="zh-CN" sz="2200" dirty="0" smtClean="0">
              <a:ea typeface="宋体" pitchFamily="2" charset="-122"/>
            </a:endParaRPr>
          </a:p>
          <a:p>
            <a:pPr algn="ctr"/>
            <a:r>
              <a:rPr lang="en-US" altLang="zh-CN" sz="2200" dirty="0" smtClean="0">
                <a:ea typeface="宋体" pitchFamily="2" charset="-122"/>
              </a:rPr>
              <a:t>								  	,    for all n = 1,2,…,</a:t>
            </a:r>
          </a:p>
          <a:p>
            <a:pPr algn="ctr"/>
            <a:endParaRPr lang="en-US" altLang="zh-CN" sz="2200" dirty="0" smtClean="0">
              <a:ea typeface="宋体" pitchFamily="2" charset="-122"/>
            </a:endParaRPr>
          </a:p>
          <a:p>
            <a:r>
              <a:rPr lang="en-US" altLang="zh-CN" sz="2200" dirty="0" smtClean="0">
                <a:ea typeface="宋体" pitchFamily="2" charset="-122"/>
              </a:rPr>
              <a:t>where </a:t>
            </a:r>
            <a:r>
              <a:rPr lang="en-US" altLang="zh-CN" sz="2200" dirty="0" err="1" smtClean="0">
                <a:ea typeface="宋体" pitchFamily="2" charset="-122"/>
              </a:rPr>
              <a:t>l</a:t>
            </a:r>
            <a:r>
              <a:rPr lang="en-US" altLang="zh-CN" sz="2200" baseline="-25000" dirty="0" err="1" smtClean="0">
                <a:ea typeface="宋体" pitchFamily="2" charset="-122"/>
              </a:rPr>
              <a:t>R</a:t>
            </a:r>
            <a:r>
              <a:rPr lang="en-US" altLang="zh-CN" sz="2200" dirty="0" smtClean="0">
                <a:ea typeface="宋体" pitchFamily="2" charset="-122"/>
              </a:rPr>
              <a:t> and </a:t>
            </a:r>
            <a:r>
              <a:rPr lang="en-US" altLang="zh-CN" sz="2200" dirty="0" err="1" smtClean="0">
                <a:ea typeface="宋体" pitchFamily="2" charset="-122"/>
              </a:rPr>
              <a:t>u</a:t>
            </a:r>
            <a:r>
              <a:rPr lang="en-US" altLang="zh-CN" sz="2200" baseline="-25000" dirty="0" err="1" smtClean="0">
                <a:ea typeface="宋体" pitchFamily="2" charset="-122"/>
              </a:rPr>
              <a:t>R</a:t>
            </a:r>
            <a:r>
              <a:rPr lang="en-US" altLang="zh-CN" sz="2200" dirty="0" smtClean="0">
                <a:ea typeface="宋体" pitchFamily="2" charset="-122"/>
              </a:rPr>
              <a:t> are given as</a:t>
            </a:r>
          </a:p>
          <a:p>
            <a:endParaRPr lang="en-US" altLang="zh-CN" sz="2200" dirty="0" smtClean="0">
              <a:ea typeface="宋体" pitchFamily="2" charset="-122"/>
            </a:endParaRPr>
          </a:p>
          <a:p>
            <a:r>
              <a:rPr lang="en-US" altLang="zh-CN" sz="2200" dirty="0" smtClean="0">
                <a:ea typeface="宋体" pitchFamily="2" charset="-122"/>
              </a:rPr>
              <a:t>                                                                                                  </a:t>
            </a:r>
          </a:p>
          <a:p>
            <a:endParaRPr lang="en-US" altLang="zh-CN" sz="2200" dirty="0">
              <a:ea typeface="宋体" pitchFamily="2" charset="-122"/>
            </a:endParaRPr>
          </a:p>
          <a:p>
            <a:endParaRPr lang="en-US" altLang="zh-CN" sz="2200" dirty="0" smtClean="0">
              <a:ea typeface="宋体" pitchFamily="2" charset="-122"/>
            </a:endParaRPr>
          </a:p>
          <a:p>
            <a:r>
              <a:rPr lang="en-US" altLang="zh-CN" sz="2200" b="1" dirty="0" smtClean="0">
                <a:ea typeface="宋体" pitchFamily="2" charset="-122"/>
              </a:rPr>
              <a:t>Note</a:t>
            </a:r>
            <a:r>
              <a:rPr lang="en-US" altLang="zh-CN" sz="2200" b="1" dirty="0">
                <a:ea typeface="宋体" pitchFamily="2" charset="-122"/>
              </a:rPr>
              <a:t>: </a:t>
            </a:r>
            <a:r>
              <a:rPr lang="en-US" altLang="zh-CN" sz="2200" dirty="0" smtClean="0">
                <a:ea typeface="宋体" pitchFamily="2" charset="-122"/>
              </a:rPr>
              <a:t>	</a:t>
            </a:r>
            <a:r>
              <a:rPr lang="en-US" altLang="zh-CN" sz="2200" dirty="0">
                <a:ea typeface="宋体" pitchFamily="2" charset="-122"/>
              </a:rPr>
              <a:t>S denotes the jump-length.</a:t>
            </a:r>
            <a:endParaRPr lang="en-US" altLang="zh-CN" sz="2200" dirty="0" smtClean="0">
              <a:ea typeface="宋体" pitchFamily="2" charset="-122"/>
            </a:endParaRPr>
          </a:p>
          <a:p>
            <a:r>
              <a:rPr lang="en-US" altLang="zh-CN" sz="2200" dirty="0">
                <a:ea typeface="宋体" pitchFamily="2" charset="-122"/>
              </a:rPr>
              <a:t>	</a:t>
            </a:r>
            <a:r>
              <a:rPr lang="en-US" altLang="zh-CN" sz="2200" dirty="0" err="1" smtClean="0">
                <a:ea typeface="宋体" pitchFamily="2" charset="-122"/>
              </a:rPr>
              <a:t>z</a:t>
            </a:r>
            <a:r>
              <a:rPr lang="en-US" altLang="zh-CN" sz="2200" baseline="-25000" dirty="0" err="1" smtClean="0">
                <a:ea typeface="宋体" pitchFamily="2" charset="-122"/>
              </a:rPr>
              <a:t>R</a:t>
            </a:r>
            <a:r>
              <a:rPr lang="en-US" altLang="zh-CN" sz="2200" dirty="0" smtClean="0">
                <a:ea typeface="宋体" pitchFamily="2" charset="-122"/>
              </a:rPr>
              <a:t>= 2R </a:t>
            </a:r>
            <a:r>
              <a:rPr lang="en-US" altLang="zh-CN" sz="2200" dirty="0">
                <a:ea typeface="宋体" pitchFamily="2" charset="-122"/>
              </a:rPr>
              <a:t>for the 1-D </a:t>
            </a:r>
            <a:r>
              <a:rPr lang="en-US" altLang="zh-CN" sz="2200" dirty="0" err="1">
                <a:ea typeface="宋体" pitchFamily="2" charset="-122"/>
              </a:rPr>
              <a:t>L</a:t>
            </a:r>
            <a:r>
              <a:rPr lang="en-US" altLang="ko-KR" sz="2200" dirty="0" err="1"/>
              <a:t>é</a:t>
            </a:r>
            <a:r>
              <a:rPr lang="en-US" altLang="zh-CN" sz="2200" dirty="0" err="1">
                <a:ea typeface="宋体" pitchFamily="2" charset="-122"/>
              </a:rPr>
              <a:t>vy</a:t>
            </a:r>
            <a:r>
              <a:rPr lang="en-US" altLang="zh-CN" sz="2200" dirty="0">
                <a:ea typeface="宋体" pitchFamily="2" charset="-122"/>
              </a:rPr>
              <a:t> </a:t>
            </a:r>
            <a:r>
              <a:rPr lang="en-US" altLang="zh-CN" sz="2200" dirty="0" smtClean="0">
                <a:ea typeface="宋体" pitchFamily="2" charset="-122"/>
              </a:rPr>
              <a:t>flight</a:t>
            </a:r>
          </a:p>
          <a:p>
            <a:r>
              <a:rPr lang="en-US" altLang="zh-CN" sz="2200" dirty="0">
                <a:ea typeface="宋体" pitchFamily="2" charset="-122"/>
              </a:rPr>
              <a:t>	</a:t>
            </a:r>
            <a:r>
              <a:rPr lang="en-US" altLang="zh-CN" sz="2200" dirty="0" err="1">
                <a:ea typeface="宋体" pitchFamily="2" charset="-122"/>
              </a:rPr>
              <a:t>z</a:t>
            </a:r>
            <a:r>
              <a:rPr lang="en-US" altLang="zh-CN" sz="2200" baseline="-25000" dirty="0" err="1">
                <a:ea typeface="宋体" pitchFamily="2" charset="-122"/>
              </a:rPr>
              <a:t>R</a:t>
            </a:r>
            <a:r>
              <a:rPr lang="en-US" altLang="zh-CN" sz="2200" dirty="0" smtClean="0">
                <a:ea typeface="宋体" pitchFamily="2" charset="-122"/>
              </a:rPr>
              <a:t>= R </a:t>
            </a:r>
            <a:r>
              <a:rPr lang="en-US" altLang="zh-CN" sz="2200" dirty="0">
                <a:ea typeface="宋体" pitchFamily="2" charset="-122"/>
              </a:rPr>
              <a:t>for the 2-D </a:t>
            </a:r>
            <a:r>
              <a:rPr lang="en-US" altLang="zh-CN" sz="2200" dirty="0" err="1">
                <a:ea typeface="宋体" pitchFamily="2" charset="-122"/>
              </a:rPr>
              <a:t>L</a:t>
            </a:r>
            <a:r>
              <a:rPr lang="en-US" altLang="ko-KR" sz="2200" dirty="0" err="1"/>
              <a:t>é</a:t>
            </a:r>
            <a:r>
              <a:rPr lang="en-US" altLang="zh-CN" sz="2200" dirty="0" err="1">
                <a:ea typeface="宋体" pitchFamily="2" charset="-122"/>
              </a:rPr>
              <a:t>vy</a:t>
            </a:r>
            <a:r>
              <a:rPr lang="en-US" altLang="zh-CN" sz="2200" dirty="0">
                <a:ea typeface="宋体" pitchFamily="2" charset="-122"/>
              </a:rPr>
              <a:t> </a:t>
            </a:r>
            <a:r>
              <a:rPr lang="en-US" altLang="zh-CN" sz="2200" dirty="0" smtClean="0">
                <a:ea typeface="宋体" pitchFamily="2" charset="-122"/>
              </a:rPr>
              <a:t>flight</a:t>
            </a:r>
          </a:p>
        </p:txBody>
      </p:sp>
      <p:pic>
        <p:nvPicPr>
          <p:cNvPr id="4" name="Picture 3" descr="latex-image-1.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9071" y="2646209"/>
            <a:ext cx="3655220" cy="319658"/>
          </a:xfrm>
          <a:prstGeom prst="rect">
            <a:avLst/>
          </a:prstGeom>
        </p:spPr>
      </p:pic>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9020" y="3785220"/>
            <a:ext cx="6083300" cy="7239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68126" y="287070"/>
            <a:ext cx="8003233" cy="646331"/>
          </a:xfrm>
          <a:prstGeom prst="rect">
            <a:avLst/>
          </a:prstGeom>
          <a:noFill/>
        </p:spPr>
        <p:txBody>
          <a:bodyPr wrap="square" rtlCol="0">
            <a:spAutoFit/>
          </a:bodyPr>
          <a:lstStyle/>
          <a:p>
            <a:pPr algn="ctr"/>
            <a:r>
              <a:rPr lang="en-US" altLang="zh-CN" sz="3600" kern="0" dirty="0" smtClean="0">
                <a:solidFill>
                  <a:srgbClr val="333399"/>
                </a:solidFill>
                <a:latin typeface="Times New Roman"/>
                <a:ea typeface="宋体" pitchFamily="2" charset="-122"/>
              </a:rPr>
              <a:t>Numerical Result</a:t>
            </a:r>
            <a:endParaRPr lang="en-US" dirty="0"/>
          </a:p>
        </p:txBody>
      </p:sp>
      <p:sp>
        <p:nvSpPr>
          <p:cNvPr id="4" name="Content Placeholder 2"/>
          <p:cNvSpPr>
            <a:spLocks noGrp="1"/>
          </p:cNvSpPr>
          <p:nvPr>
            <p:ph idx="1"/>
          </p:nvPr>
        </p:nvSpPr>
        <p:spPr>
          <a:xfrm>
            <a:off x="179512" y="5733256"/>
            <a:ext cx="8964488" cy="864096"/>
          </a:xfrm>
        </p:spPr>
        <p:txBody>
          <a:bodyPr>
            <a:noAutofit/>
          </a:bodyPr>
          <a:lstStyle/>
          <a:p>
            <a:r>
              <a:rPr lang="en-US" sz="2200" dirty="0" smtClean="0">
                <a:solidFill>
                  <a:schemeClr val="accent2">
                    <a:lumMod val="50000"/>
                  </a:schemeClr>
                </a:solidFill>
              </a:rPr>
              <a:t>Simulations</a:t>
            </a:r>
            <a:r>
              <a:rPr lang="en-US" sz="2200" dirty="0" smtClean="0"/>
              <a:t> verify </a:t>
            </a:r>
            <a:r>
              <a:rPr lang="en-US" sz="2200" dirty="0" smtClean="0">
                <a:solidFill>
                  <a:srgbClr val="FF0000"/>
                </a:solidFill>
              </a:rPr>
              <a:t>upper</a:t>
            </a:r>
            <a:r>
              <a:rPr lang="en-US" sz="2200" dirty="0" smtClean="0"/>
              <a:t>/</a:t>
            </a:r>
            <a:r>
              <a:rPr lang="en-US" sz="2200" dirty="0" smtClean="0">
                <a:solidFill>
                  <a:srgbClr val="008000"/>
                </a:solidFill>
              </a:rPr>
              <a:t>lower</a:t>
            </a:r>
            <a:r>
              <a:rPr lang="en-US" sz="2200" dirty="0" smtClean="0"/>
              <a:t> bounds. </a:t>
            </a:r>
          </a:p>
          <a:p>
            <a:r>
              <a:rPr lang="en-US" sz="2200" dirty="0" smtClean="0"/>
              <a:t>The </a:t>
            </a:r>
            <a:r>
              <a:rPr lang="en-US" sz="2200" dirty="0"/>
              <a:t>formula in </a:t>
            </a:r>
            <a:r>
              <a:rPr lang="en-US" sz="2200" dirty="0" smtClean="0"/>
              <a:t>related work [</a:t>
            </a:r>
            <a:r>
              <a:rPr lang="en-US" sz="2200" dirty="0"/>
              <a:t>1</a:t>
            </a:r>
            <a:r>
              <a:rPr lang="en-US" sz="2200" dirty="0" smtClean="0"/>
              <a:t>] does not match the simulation result. </a:t>
            </a:r>
            <a:endParaRPr lang="en-US" sz="2200" dirty="0"/>
          </a:p>
        </p:txBody>
      </p:sp>
      <p:sp>
        <p:nvSpPr>
          <p:cNvPr id="10" name="TextBox 9"/>
          <p:cNvSpPr txBox="1"/>
          <p:nvPr/>
        </p:nvSpPr>
        <p:spPr>
          <a:xfrm>
            <a:off x="4525392" y="5390108"/>
            <a:ext cx="319318" cy="400110"/>
          </a:xfrm>
          <a:prstGeom prst="rect">
            <a:avLst/>
          </a:prstGeom>
          <a:solidFill>
            <a:schemeClr val="bg1"/>
          </a:solidFill>
        </p:spPr>
        <p:txBody>
          <a:bodyPr wrap="none" rtlCol="0">
            <a:spAutoFit/>
          </a:bodyPr>
          <a:lstStyle/>
          <a:p>
            <a:pPr>
              <a:buNone/>
            </a:pPr>
            <a:r>
              <a:rPr lang="en-US" altLang="ko-KR" sz="2000" dirty="0" smtClean="0">
                <a:latin typeface="+mn-lt"/>
              </a:rPr>
              <a:t>n</a:t>
            </a:r>
            <a:endParaRPr lang="ko-KR" altLang="en-US" sz="2000" dirty="0" smtClean="0">
              <a:latin typeface="+mn-lt"/>
            </a:endParaRPr>
          </a:p>
        </p:txBody>
      </p:sp>
      <p:pic>
        <p:nvPicPr>
          <p:cNvPr id="2053" name="Picture 5"/>
          <p:cNvPicPr>
            <a:picLocks noChangeAspect="1" noChangeArrowheads="1"/>
          </p:cNvPicPr>
          <p:nvPr/>
        </p:nvPicPr>
        <p:blipFill>
          <a:blip r:embed="rId3" cstate="print"/>
          <a:srcRect/>
          <a:stretch>
            <a:fillRect/>
          </a:stretch>
        </p:blipFill>
        <p:spPr bwMode="auto">
          <a:xfrm rot="16200000">
            <a:off x="1420820" y="3297767"/>
            <a:ext cx="914400" cy="254577"/>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a:stretch>
            <a:fillRect/>
          </a:stretch>
        </p:blipFill>
        <p:spPr bwMode="auto">
          <a:xfrm>
            <a:off x="1581572" y="1319560"/>
            <a:ext cx="5974080" cy="4480560"/>
          </a:xfrm>
          <a:prstGeom prst="rect">
            <a:avLst/>
          </a:prstGeom>
          <a:noFill/>
          <a:ln w="9525">
            <a:noFill/>
            <a:miter lim="800000"/>
            <a:headEnd/>
            <a:tailEnd/>
          </a:ln>
          <a:effectLst/>
        </p:spPr>
      </p:pic>
      <p:sp>
        <p:nvSpPr>
          <p:cNvPr id="9" name="TextBox 8"/>
          <p:cNvSpPr txBox="1"/>
          <p:nvPr/>
        </p:nvSpPr>
        <p:spPr>
          <a:xfrm>
            <a:off x="2483768" y="1209452"/>
            <a:ext cx="4471096" cy="369332"/>
          </a:xfrm>
          <a:prstGeom prst="rect">
            <a:avLst/>
          </a:prstGeom>
          <a:solidFill>
            <a:schemeClr val="bg1"/>
          </a:solidFill>
        </p:spPr>
        <p:txBody>
          <a:bodyPr wrap="none" rtlCol="0">
            <a:spAutoFit/>
          </a:bodyPr>
          <a:lstStyle/>
          <a:p>
            <a:pPr>
              <a:buNone/>
            </a:pPr>
            <a:r>
              <a:rPr lang="en-US" altLang="ko-KR" sz="1800" dirty="0" smtClean="0">
                <a:latin typeface="+mn-lt"/>
              </a:rPr>
              <a:t>1-dimensional </a:t>
            </a:r>
            <a:r>
              <a:rPr lang="en-US" altLang="ko-KR" sz="1800" dirty="0">
                <a:latin typeface="+mn-lt"/>
              </a:rPr>
              <a:t>Lévy </a:t>
            </a:r>
            <a:r>
              <a:rPr lang="en-US" altLang="ko-KR" sz="1800" dirty="0" smtClean="0">
                <a:latin typeface="+mn-lt"/>
              </a:rPr>
              <a:t>Flight  ( </a:t>
            </a:r>
            <a:r>
              <a:rPr lang="en-US" altLang="ko-KR" sz="1800" dirty="0" smtClean="0">
                <a:latin typeface="Symbol" pitchFamily="18" charset="2"/>
              </a:rPr>
              <a:t>a</a:t>
            </a:r>
            <a:r>
              <a:rPr lang="en-US" altLang="ko-KR" sz="1800" dirty="0" smtClean="0">
                <a:latin typeface="+mn-lt"/>
              </a:rPr>
              <a:t> = 0.5, R = 20)</a:t>
            </a:r>
            <a:endParaRPr lang="ko-KR" altLang="en-US" sz="1800" dirty="0" smtClean="0">
              <a:latin typeface="+mn-lt"/>
            </a:endParaRPr>
          </a:p>
        </p:txBody>
      </p:sp>
    </p:spTree>
    <p:extLst>
      <p:ext uri="{BB962C8B-B14F-4D97-AF65-F5344CB8AC3E}">
        <p14:creationId xmlns:p14="http://schemas.microsoft.com/office/powerpoint/2010/main" val="2070940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Mean First Exit Time</a:t>
            </a:r>
          </a:p>
        </p:txBody>
      </p:sp>
      <p:sp>
        <p:nvSpPr>
          <p:cNvPr id="3" name="Content Placeholder 2"/>
          <p:cNvSpPr>
            <a:spLocks noGrp="1"/>
          </p:cNvSpPr>
          <p:nvPr>
            <p:ph idx="1"/>
          </p:nvPr>
        </p:nvSpPr>
        <p:spPr>
          <a:xfrm>
            <a:off x="381000" y="1143000"/>
            <a:ext cx="8655050" cy="5526088"/>
          </a:xfrm>
          <a:ln>
            <a:solidFill>
              <a:schemeClr val="bg1"/>
            </a:solidFill>
            <a:miter lim="800000"/>
            <a:headEnd/>
            <a:tailEnd/>
          </a:ln>
        </p:spPr>
        <p:txBody>
          <a:bodyPr/>
          <a:lstStyle/>
          <a:p>
            <a:pPr lvl="1"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eaLnBrk="1" hangingPunct="1">
              <a:buNone/>
            </a:pPr>
            <a:endParaRPr lang="en-US" altLang="zh-CN" dirty="0" smtClean="0">
              <a:ea typeface="宋体" pitchFamily="2" charset="-122"/>
            </a:endParaRPr>
          </a:p>
          <a:p>
            <a:pPr eaLnBrk="1" hangingPunct="1"/>
            <a:r>
              <a:rPr lang="en-US" altLang="zh-CN" dirty="0" smtClean="0">
                <a:ea typeface="宋体" pitchFamily="2" charset="-122"/>
              </a:rPr>
              <a:t>Remarks </a:t>
            </a:r>
          </a:p>
          <a:p>
            <a:pPr lvl="1" eaLnBrk="1" hangingPunct="1"/>
            <a:r>
              <a:rPr lang="en-US" altLang="zh-CN" dirty="0" smtClean="0">
                <a:ea typeface="宋体" pitchFamily="2" charset="-122"/>
              </a:rPr>
              <a:t>For </a:t>
            </a:r>
            <a:r>
              <a:rPr lang="el-GR" altLang="zh-CN" dirty="0" smtClean="0">
                <a:ea typeface="宋体" pitchFamily="2" charset="-122"/>
              </a:rPr>
              <a:t>α</a:t>
            </a:r>
            <a:r>
              <a:rPr lang="en-US" altLang="zh-CN" dirty="0" smtClean="0">
                <a:ea typeface="宋体" pitchFamily="2" charset="-122"/>
              </a:rPr>
              <a:t> = 1, we have E[</a:t>
            </a:r>
            <a:r>
              <a:rPr lang="en-US" altLang="zh-CN" dirty="0" err="1" smtClean="0">
                <a:ea typeface="宋体" pitchFamily="2" charset="-122"/>
              </a:rPr>
              <a:t>τ</a:t>
            </a:r>
            <a:r>
              <a:rPr lang="en-US" altLang="zh-CN" baseline="-25000" dirty="0" err="1" smtClean="0">
                <a:ea typeface="宋体" pitchFamily="2" charset="-122"/>
              </a:rPr>
              <a:t>R</a:t>
            </a:r>
            <a:r>
              <a:rPr lang="el-GR" altLang="zh-CN" dirty="0" smtClean="0">
                <a:ea typeface="宋体" pitchFamily="2" charset="-122"/>
              </a:rPr>
              <a:t>] = Ω(</a:t>
            </a:r>
            <a:r>
              <a:rPr lang="en-US" altLang="zh-CN" dirty="0" smtClean="0">
                <a:ea typeface="宋体" pitchFamily="2" charset="-122"/>
              </a:rPr>
              <a:t>R/log(R)</a:t>
            </a:r>
            <a:r>
              <a:rPr lang="el-GR" altLang="zh-CN" dirty="0" smtClean="0">
                <a:ea typeface="宋体" pitchFamily="2" charset="-122"/>
              </a:rPr>
              <a:t>)</a:t>
            </a:r>
            <a:r>
              <a:rPr lang="en-US" altLang="zh-CN" dirty="0" smtClean="0">
                <a:ea typeface="宋体" pitchFamily="2" charset="-122"/>
              </a:rPr>
              <a:t> and E[</a:t>
            </a:r>
            <a:r>
              <a:rPr lang="en-US" altLang="zh-CN" dirty="0" err="1" smtClean="0">
                <a:ea typeface="宋体" pitchFamily="2" charset="-122"/>
              </a:rPr>
              <a:t>τ</a:t>
            </a:r>
            <a:r>
              <a:rPr lang="en-US" altLang="zh-CN" baseline="-25000" dirty="0" err="1" smtClean="0">
                <a:ea typeface="宋体" pitchFamily="2" charset="-122"/>
              </a:rPr>
              <a:t>R</a:t>
            </a:r>
            <a:r>
              <a:rPr lang="el-GR" altLang="zh-CN" dirty="0" smtClean="0">
                <a:ea typeface="宋体" pitchFamily="2" charset="-122"/>
              </a:rPr>
              <a:t>] = </a:t>
            </a:r>
            <a:r>
              <a:rPr lang="en-US" altLang="zh-CN" dirty="0" smtClean="0">
                <a:ea typeface="宋体" pitchFamily="2" charset="-122"/>
              </a:rPr>
              <a:t>O</a:t>
            </a:r>
            <a:r>
              <a:rPr lang="el-GR" altLang="zh-CN" dirty="0" smtClean="0">
                <a:ea typeface="宋体" pitchFamily="2" charset="-122"/>
              </a:rPr>
              <a:t>(</a:t>
            </a:r>
            <a:r>
              <a:rPr lang="en-US" altLang="zh-CN" dirty="0" smtClean="0">
                <a:ea typeface="宋体" pitchFamily="2" charset="-122"/>
              </a:rPr>
              <a:t>R</a:t>
            </a:r>
            <a:r>
              <a:rPr lang="el-GR" altLang="zh-CN" dirty="0" smtClean="0">
                <a:ea typeface="宋体" pitchFamily="2" charset="-122"/>
              </a:rPr>
              <a:t>)</a:t>
            </a:r>
            <a:r>
              <a:rPr lang="en-US" altLang="zh-CN" dirty="0" smtClean="0">
                <a:ea typeface="宋体" pitchFamily="2" charset="-122"/>
              </a:rPr>
              <a:t>. </a:t>
            </a:r>
          </a:p>
          <a:p>
            <a:pPr lvl="1" eaLnBrk="1" hangingPunct="1"/>
            <a:r>
              <a:rPr lang="en-US" altLang="zh-CN" dirty="0" smtClean="0">
                <a:ea typeface="宋体" pitchFamily="2" charset="-122"/>
              </a:rPr>
              <a:t>For 1 &lt; </a:t>
            </a:r>
            <a:r>
              <a:rPr lang="el-GR" altLang="zh-CN" dirty="0" smtClean="0">
                <a:ea typeface="宋体" pitchFamily="2" charset="-122"/>
              </a:rPr>
              <a:t>α</a:t>
            </a:r>
            <a:r>
              <a:rPr lang="en-US" altLang="zh-CN" dirty="0" smtClean="0">
                <a:ea typeface="宋体" pitchFamily="2" charset="-122"/>
              </a:rPr>
              <a:t> &lt; 2, we have E[</a:t>
            </a:r>
            <a:r>
              <a:rPr lang="en-US" altLang="zh-CN" dirty="0" err="1" smtClean="0">
                <a:ea typeface="宋体" pitchFamily="2" charset="-122"/>
              </a:rPr>
              <a:t>τ</a:t>
            </a:r>
            <a:r>
              <a:rPr lang="en-US" altLang="zh-CN" baseline="-25000" dirty="0" err="1" smtClean="0">
                <a:ea typeface="宋体" pitchFamily="2" charset="-122"/>
              </a:rPr>
              <a:t>R</a:t>
            </a:r>
            <a:r>
              <a:rPr lang="el-GR" altLang="zh-CN" dirty="0" smtClean="0">
                <a:ea typeface="宋体" pitchFamily="2" charset="-122"/>
              </a:rPr>
              <a:t>] = Ω(</a:t>
            </a:r>
            <a:r>
              <a:rPr lang="en-US" altLang="zh-CN" dirty="0" smtClean="0">
                <a:ea typeface="宋体" pitchFamily="2" charset="-122"/>
              </a:rPr>
              <a:t>R</a:t>
            </a:r>
            <a:r>
              <a:rPr lang="el-GR" altLang="zh-CN" dirty="0" smtClean="0">
                <a:ea typeface="宋体" pitchFamily="2" charset="-122"/>
              </a:rPr>
              <a:t>)</a:t>
            </a:r>
            <a:r>
              <a:rPr lang="en-US" altLang="zh-CN" dirty="0" smtClean="0">
                <a:ea typeface="宋体" pitchFamily="2" charset="-122"/>
              </a:rPr>
              <a:t> and E[</a:t>
            </a:r>
            <a:r>
              <a:rPr lang="en-US" altLang="zh-CN" dirty="0" err="1" smtClean="0">
                <a:ea typeface="宋体" pitchFamily="2" charset="-122"/>
              </a:rPr>
              <a:t>τ</a:t>
            </a:r>
            <a:r>
              <a:rPr lang="en-US" altLang="zh-CN" baseline="-25000" dirty="0" err="1" smtClean="0">
                <a:ea typeface="宋体" pitchFamily="2" charset="-122"/>
              </a:rPr>
              <a:t>R</a:t>
            </a:r>
            <a:r>
              <a:rPr lang="el-GR" altLang="zh-CN" dirty="0" smtClean="0">
                <a:ea typeface="宋体" pitchFamily="2" charset="-122"/>
              </a:rPr>
              <a:t>] = </a:t>
            </a:r>
            <a:r>
              <a:rPr lang="en-US" altLang="zh-CN" dirty="0" smtClean="0">
                <a:ea typeface="宋体" pitchFamily="2" charset="-122"/>
              </a:rPr>
              <a:t>O</a:t>
            </a:r>
            <a:r>
              <a:rPr lang="el-GR" altLang="zh-CN" dirty="0" smtClean="0">
                <a:ea typeface="宋体" pitchFamily="2" charset="-122"/>
              </a:rPr>
              <a:t>(</a:t>
            </a:r>
            <a:r>
              <a:rPr lang="en-US" altLang="zh-CN" dirty="0" smtClean="0">
                <a:ea typeface="宋体" pitchFamily="2" charset="-122"/>
              </a:rPr>
              <a:t>R</a:t>
            </a:r>
            <a:r>
              <a:rPr lang="el-GR" altLang="zh-CN" baseline="30000" dirty="0" smtClean="0">
                <a:ea typeface="宋体" pitchFamily="2" charset="-122"/>
              </a:rPr>
              <a:t>α</a:t>
            </a:r>
            <a:r>
              <a:rPr lang="el-GR" altLang="zh-CN" dirty="0" smtClean="0">
                <a:ea typeface="宋体" pitchFamily="2" charset="-122"/>
              </a:rPr>
              <a:t>)</a:t>
            </a:r>
            <a:r>
              <a:rPr lang="en-US" altLang="zh-CN" dirty="0" smtClean="0">
                <a:ea typeface="宋体" pitchFamily="2" charset="-122"/>
              </a:rPr>
              <a:t>. </a:t>
            </a:r>
          </a:p>
          <a:p>
            <a:pPr lvl="1" eaLnBrk="1" hangingPunct="1"/>
            <a:r>
              <a:rPr lang="en-US" altLang="zh-CN" dirty="0" smtClean="0">
                <a:ea typeface="宋体" pitchFamily="2" charset="-122"/>
              </a:rPr>
              <a:t>Future work is to fill the gap for 1≤ </a:t>
            </a:r>
            <a:r>
              <a:rPr lang="el-GR" altLang="zh-CN" dirty="0" smtClean="0">
                <a:ea typeface="宋体" pitchFamily="2" charset="-122"/>
              </a:rPr>
              <a:t>α</a:t>
            </a:r>
            <a:r>
              <a:rPr lang="en-US" altLang="zh-CN" dirty="0" smtClean="0">
                <a:ea typeface="宋体" pitchFamily="2" charset="-122"/>
              </a:rPr>
              <a:t> &lt; 2. </a:t>
            </a:r>
          </a:p>
          <a:p>
            <a:pPr lvl="1" eaLnBrk="1" hangingPunct="1"/>
            <a:r>
              <a:rPr lang="en-US" altLang="zh-CN" dirty="0" smtClean="0">
                <a:ea typeface="宋体" pitchFamily="2" charset="-122"/>
              </a:rPr>
              <a:t>We conjecture </a:t>
            </a:r>
            <a:r>
              <a:rPr lang="en-US" altLang="zh-CN" dirty="0" smtClean="0">
                <a:solidFill>
                  <a:srgbClr val="FF0000"/>
                </a:solidFill>
                <a:ea typeface="宋体" pitchFamily="2" charset="-122"/>
              </a:rPr>
              <a:t>E[</a:t>
            </a:r>
            <a:r>
              <a:rPr lang="en-US" altLang="zh-CN" dirty="0" err="1" smtClean="0">
                <a:solidFill>
                  <a:srgbClr val="FF0000"/>
                </a:solidFill>
                <a:ea typeface="宋体" pitchFamily="2" charset="-122"/>
              </a:rPr>
              <a:t>τ</a:t>
            </a:r>
            <a:r>
              <a:rPr lang="en-US" altLang="zh-CN" baseline="-25000" dirty="0" err="1" smtClean="0">
                <a:solidFill>
                  <a:srgbClr val="FF0000"/>
                </a:solidFill>
                <a:ea typeface="宋体" pitchFamily="2" charset="-122"/>
              </a:rPr>
              <a:t>R</a:t>
            </a:r>
            <a:r>
              <a:rPr lang="el-GR" altLang="zh-CN" dirty="0" smtClean="0">
                <a:solidFill>
                  <a:srgbClr val="FF0000"/>
                </a:solidFill>
                <a:ea typeface="宋体" pitchFamily="2" charset="-122"/>
              </a:rPr>
              <a:t>] = Θ(</a:t>
            </a:r>
            <a:r>
              <a:rPr lang="en-US" altLang="zh-CN" dirty="0" smtClean="0">
                <a:solidFill>
                  <a:srgbClr val="FF0000"/>
                </a:solidFill>
                <a:ea typeface="宋体" pitchFamily="2" charset="-122"/>
              </a:rPr>
              <a:t>R</a:t>
            </a:r>
            <a:r>
              <a:rPr lang="el-GR" altLang="zh-CN" baseline="30000" dirty="0" smtClean="0">
                <a:solidFill>
                  <a:srgbClr val="FF0000"/>
                </a:solidFill>
                <a:ea typeface="宋体" pitchFamily="2" charset="-122"/>
              </a:rPr>
              <a:t>α</a:t>
            </a:r>
            <a:r>
              <a:rPr lang="el-GR" altLang="zh-CN" dirty="0" smtClean="0">
                <a:solidFill>
                  <a:srgbClr val="FF0000"/>
                </a:solidFill>
                <a:ea typeface="宋体" pitchFamily="2" charset="-122"/>
              </a:rPr>
              <a:t>)</a:t>
            </a:r>
            <a:r>
              <a:rPr lang="en-US" altLang="zh-CN" dirty="0" smtClean="0">
                <a:ea typeface="宋体" pitchFamily="2" charset="-122"/>
              </a:rPr>
              <a:t>  </a:t>
            </a:r>
            <a:r>
              <a:rPr lang="en-US" altLang="zh-CN" dirty="0" smtClean="0">
                <a:solidFill>
                  <a:srgbClr val="FF0000"/>
                </a:solidFill>
                <a:ea typeface="宋体" pitchFamily="2" charset="-122"/>
              </a:rPr>
              <a:t>for  0 &lt; </a:t>
            </a:r>
            <a:r>
              <a:rPr lang="el-GR" altLang="zh-CN" dirty="0" smtClean="0">
                <a:solidFill>
                  <a:srgbClr val="FF0000"/>
                </a:solidFill>
                <a:ea typeface="宋体" pitchFamily="2" charset="-122"/>
              </a:rPr>
              <a:t>α </a:t>
            </a:r>
            <a:r>
              <a:rPr lang="en-US" altLang="zh-CN" dirty="0" smtClean="0">
                <a:solidFill>
                  <a:srgbClr val="FF0000"/>
                </a:solidFill>
                <a:ea typeface="宋体" pitchFamily="2" charset="-122"/>
              </a:rPr>
              <a:t>&lt; 2</a:t>
            </a:r>
            <a:r>
              <a:rPr lang="en-US" altLang="zh-CN" dirty="0" smtClean="0">
                <a:ea typeface="宋体" pitchFamily="2" charset="-122"/>
              </a:rPr>
              <a:t>.</a:t>
            </a:r>
          </a:p>
          <a:p>
            <a:pPr lvl="1" eaLnBrk="1" hangingPunct="1"/>
            <a:endParaRPr lang="en-US" altLang="zh-CN" dirty="0" smtClean="0">
              <a:ea typeface="宋体" pitchFamily="2" charset="-122"/>
            </a:endParaRPr>
          </a:p>
        </p:txBody>
      </p:sp>
      <p:sp>
        <p:nvSpPr>
          <p:cNvPr id="6" name="TextBox 5"/>
          <p:cNvSpPr txBox="1"/>
          <p:nvPr/>
        </p:nvSpPr>
        <p:spPr>
          <a:xfrm>
            <a:off x="731544" y="1050990"/>
            <a:ext cx="7680960" cy="3247042"/>
          </a:xfrm>
          <a:prstGeom prst="rect">
            <a:avLst/>
          </a:prstGeom>
          <a:noFill/>
          <a:ln w="25400">
            <a:solidFill>
              <a:srgbClr val="0035CC"/>
            </a:solidFill>
          </a:ln>
        </p:spPr>
        <p:txBody>
          <a:bodyPr wrap="square" rtlCol="0">
            <a:spAutoFit/>
          </a:bodyPr>
          <a:lstStyle/>
          <a:p>
            <a:r>
              <a:rPr lang="en-US" altLang="zh-CN" sz="2400" b="1" dirty="0" smtClean="0">
                <a:ea typeface="宋体" pitchFamily="2" charset="-122"/>
              </a:rPr>
              <a:t>Theorem 2 (Mean first exit time) </a:t>
            </a:r>
            <a:r>
              <a:rPr lang="en-US" altLang="zh-CN" sz="2400" b="1" dirty="0">
                <a:ea typeface="宋体" pitchFamily="2" charset="-122"/>
              </a:rPr>
              <a:t> </a:t>
            </a:r>
            <a:r>
              <a:rPr lang="en-US" altLang="zh-CN" sz="2400" b="1" dirty="0" smtClean="0">
                <a:ea typeface="宋体" pitchFamily="2" charset="-122"/>
              </a:rPr>
              <a:t> </a:t>
            </a:r>
            <a:r>
              <a:rPr lang="en-US" altLang="zh-CN" sz="2000" dirty="0" smtClean="0">
                <a:solidFill>
                  <a:schemeClr val="tx2"/>
                </a:solidFill>
                <a:ea typeface="宋体" pitchFamily="2" charset="-122"/>
              </a:rPr>
              <a:t>[Submitted to AAP]</a:t>
            </a:r>
          </a:p>
          <a:p>
            <a:pPr>
              <a:spcBef>
                <a:spcPts val="600"/>
              </a:spcBef>
              <a:spcAft>
                <a:spcPts val="0"/>
              </a:spcAft>
            </a:pPr>
            <a:r>
              <a:rPr lang="en-US" altLang="zh-CN" sz="2200" dirty="0" smtClean="0">
                <a:ea typeface="宋体" pitchFamily="2" charset="-122"/>
              </a:rPr>
              <a:t>The mean first exit time of a </a:t>
            </a:r>
            <a:r>
              <a:rPr lang="en-US" altLang="zh-CN" sz="2200" dirty="0" err="1" smtClean="0">
                <a:ea typeface="宋体" pitchFamily="2" charset="-122"/>
              </a:rPr>
              <a:t>L</a:t>
            </a:r>
            <a:r>
              <a:rPr lang="en-US" altLang="ko-KR" sz="2200" dirty="0" err="1" smtClean="0"/>
              <a:t>é</a:t>
            </a:r>
            <a:r>
              <a:rPr lang="en-US" altLang="zh-CN" sz="2200" dirty="0" err="1" smtClean="0">
                <a:ea typeface="宋体" pitchFamily="2" charset="-122"/>
              </a:rPr>
              <a:t>vy</a:t>
            </a:r>
            <a:r>
              <a:rPr lang="en-US" altLang="zh-CN" sz="2200" dirty="0" smtClean="0">
                <a:ea typeface="宋体" pitchFamily="2" charset="-122"/>
              </a:rPr>
              <a:t> flight is bounded by</a:t>
            </a:r>
          </a:p>
          <a:p>
            <a:pPr algn="ctr"/>
            <a:endParaRPr lang="en-US" altLang="zh-CN" sz="2200" dirty="0" smtClean="0">
              <a:ea typeface="宋体" pitchFamily="2" charset="-122"/>
            </a:endParaRPr>
          </a:p>
          <a:p>
            <a:endParaRPr lang="en-US" altLang="zh-CN" sz="2200" dirty="0" smtClean="0">
              <a:ea typeface="宋体" pitchFamily="2" charset="-122"/>
            </a:endParaRPr>
          </a:p>
          <a:p>
            <a:endParaRPr lang="en-US" altLang="zh-CN" sz="2200" dirty="0" smtClean="0">
              <a:ea typeface="宋体" pitchFamily="2" charset="-122"/>
            </a:endParaRPr>
          </a:p>
          <a:p>
            <a:r>
              <a:rPr lang="en-US" altLang="zh-CN" sz="2200" dirty="0" smtClean="0">
                <a:ea typeface="宋体" pitchFamily="2" charset="-122"/>
              </a:rPr>
              <a:t>From the bounds, the scaling behavior of E[</a:t>
            </a:r>
            <a:r>
              <a:rPr lang="en-US" altLang="zh-CN" sz="2200" dirty="0" err="1" smtClean="0">
                <a:ea typeface="宋体" pitchFamily="2" charset="-122"/>
              </a:rPr>
              <a:t>τ</a:t>
            </a:r>
            <a:r>
              <a:rPr lang="en-US" altLang="zh-CN" sz="2200" baseline="-25000" dirty="0" err="1" smtClean="0">
                <a:ea typeface="宋体" pitchFamily="2" charset="-122"/>
              </a:rPr>
              <a:t>R</a:t>
            </a:r>
            <a:r>
              <a:rPr lang="en-US" altLang="zh-CN" sz="2200" dirty="0" smtClean="0">
                <a:ea typeface="宋体" pitchFamily="2" charset="-122"/>
              </a:rPr>
              <a:t>] with respect to R is given as</a:t>
            </a:r>
          </a:p>
          <a:p>
            <a:endParaRPr lang="en-US" altLang="zh-CN" sz="2200" dirty="0" smtClean="0">
              <a:ea typeface="宋体" pitchFamily="2" charset="-122"/>
            </a:endParaRPr>
          </a:p>
          <a:p>
            <a:pPr algn="ctr"/>
            <a:r>
              <a:rPr lang="en-US" altLang="zh-CN" sz="2200" dirty="0" smtClean="0">
                <a:ea typeface="宋体" pitchFamily="2" charset="-122"/>
              </a:rPr>
              <a:t>                       			</a:t>
            </a:r>
            <a:endParaRPr lang="en-US" altLang="zh-CN" sz="2200" dirty="0">
              <a:ea typeface="宋体" pitchFamily="2" charset="-122"/>
            </a:endParaRPr>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692" y="2058982"/>
            <a:ext cx="3547492" cy="721946"/>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3399532"/>
            <a:ext cx="2070100" cy="317500"/>
          </a:xfrm>
          <a:prstGeom prst="rect">
            <a:avLst/>
          </a:prstGeom>
        </p:spPr>
      </p:pic>
      <p:pic>
        <p:nvPicPr>
          <p:cNvPr id="10" name="Picture 9"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3933180"/>
            <a:ext cx="6413500" cy="215900"/>
          </a:xfrm>
          <a:prstGeom prst="rect">
            <a:avLst/>
          </a:prstGeom>
        </p:spPr>
      </p:pic>
      <p:sp>
        <p:nvSpPr>
          <p:cNvPr id="11" name="TextBox 10"/>
          <p:cNvSpPr txBox="1"/>
          <p:nvPr/>
        </p:nvSpPr>
        <p:spPr>
          <a:xfrm>
            <a:off x="4932040" y="3284984"/>
            <a:ext cx="1872208" cy="738664"/>
          </a:xfrm>
          <a:prstGeom prst="rect">
            <a:avLst/>
          </a:prstGeom>
          <a:noFill/>
        </p:spPr>
        <p:txBody>
          <a:bodyPr wrap="square" rtlCol="0">
            <a:spAutoFit/>
          </a:bodyPr>
          <a:lstStyle/>
          <a:p>
            <a:r>
              <a:rPr lang="en-US" altLang="zh-CN" sz="2400" dirty="0">
                <a:ea typeface="宋体" pitchFamily="2" charset="-122"/>
              </a:rPr>
              <a:t>for  0 &lt; </a:t>
            </a:r>
            <a:r>
              <a:rPr lang="el-GR" altLang="zh-CN" sz="2400" dirty="0">
                <a:ea typeface="宋体" pitchFamily="2" charset="-122"/>
              </a:rPr>
              <a:t>α </a:t>
            </a:r>
            <a:r>
              <a:rPr lang="en-US" altLang="zh-CN" sz="2400" dirty="0">
                <a:ea typeface="宋体" pitchFamily="2" charset="-122"/>
              </a:rPr>
              <a:t>&lt; 1</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Direction Model Revisited </a:t>
            </a:r>
          </a:p>
        </p:txBody>
      </p:sp>
      <p:sp>
        <p:nvSpPr>
          <p:cNvPr id="3" name="Content Placeholder 2"/>
          <p:cNvSpPr>
            <a:spLocks noGrp="1"/>
          </p:cNvSpPr>
          <p:nvPr>
            <p:ph idx="1"/>
          </p:nvPr>
        </p:nvSpPr>
        <p:spPr>
          <a:xfrm>
            <a:off x="381000" y="1143000"/>
            <a:ext cx="8763000" cy="5526088"/>
          </a:xfrm>
          <a:ln>
            <a:solidFill>
              <a:schemeClr val="bg1"/>
            </a:solidFill>
            <a:miter lim="800000"/>
            <a:headEnd/>
            <a:tailEnd/>
          </a:ln>
        </p:spPr>
        <p:txBody>
          <a:bodyPr/>
          <a:lstStyle/>
          <a:p>
            <a:pPr eaLnBrk="1" hangingPunct="1"/>
            <a:r>
              <a:rPr lang="en-US" altLang="zh-CN" u="sng" dirty="0" smtClean="0">
                <a:solidFill>
                  <a:srgbClr val="FF0000"/>
                </a:solidFill>
                <a:ea typeface="+mn-ea"/>
              </a:rPr>
              <a:t>Distribution of </a:t>
            </a:r>
            <a:r>
              <a:rPr lang="el-GR" altLang="zh-CN" u="sng" dirty="0" smtClean="0">
                <a:solidFill>
                  <a:srgbClr val="FF0000"/>
                </a:solidFill>
                <a:ea typeface="+mn-ea"/>
              </a:rPr>
              <a:t>θ </a:t>
            </a:r>
            <a:r>
              <a:rPr lang="en-US" altLang="zh-CN" u="sng" dirty="0" smtClean="0">
                <a:ea typeface="+mn-ea"/>
              </a:rPr>
              <a:t>determines</a:t>
            </a:r>
            <a:r>
              <a:rPr lang="en-US" altLang="zh-CN" u="sng" dirty="0" smtClean="0">
                <a:solidFill>
                  <a:srgbClr val="FF0000"/>
                </a:solidFill>
                <a:ea typeface="+mn-ea"/>
              </a:rPr>
              <a:t> dependence </a:t>
            </a:r>
            <a:r>
              <a:rPr lang="en-US" altLang="zh-CN" u="sng" dirty="0" smtClean="0">
                <a:ea typeface="+mn-ea"/>
              </a:rPr>
              <a:t>between X and Y</a:t>
            </a:r>
          </a:p>
          <a:p>
            <a:pPr lvl="1" eaLnBrk="1" hangingPunct="1"/>
            <a:r>
              <a:rPr lang="en-US" altLang="zh-CN" dirty="0" smtClean="0">
                <a:latin typeface="+mn-lt"/>
                <a:ea typeface="+mn-ea"/>
              </a:rPr>
              <a:t> Reminder </a:t>
            </a:r>
          </a:p>
          <a:p>
            <a:pPr lvl="2" eaLnBrk="1" hangingPunct="1"/>
            <a:r>
              <a:rPr lang="en-US" altLang="zh-CN" dirty="0" smtClean="0">
                <a:latin typeface="+mn-lt"/>
                <a:ea typeface="+mn-ea"/>
              </a:rPr>
              <a:t> X = S </a:t>
            </a:r>
            <a:r>
              <a:rPr lang="en-US" altLang="zh-CN" dirty="0" err="1" smtClean="0">
                <a:latin typeface="+mn-lt"/>
                <a:ea typeface="+mn-ea"/>
              </a:rPr>
              <a:t>cos</a:t>
            </a:r>
            <a:r>
              <a:rPr lang="en-US" altLang="zh-CN" dirty="0" smtClean="0">
                <a:latin typeface="+mn-lt"/>
                <a:ea typeface="+mn-ea"/>
              </a:rPr>
              <a:t> </a:t>
            </a:r>
            <a:r>
              <a:rPr lang="el-GR" altLang="zh-CN" dirty="0" smtClean="0">
                <a:latin typeface="+mn-lt"/>
                <a:ea typeface="+mn-ea"/>
              </a:rPr>
              <a:t>θ</a:t>
            </a:r>
            <a:r>
              <a:rPr lang="en-US" altLang="zh-CN" dirty="0" smtClean="0">
                <a:latin typeface="+mn-lt"/>
                <a:ea typeface="+mn-ea"/>
              </a:rPr>
              <a:t> (movement along x-axis for a single jump) ~ Heavy-tailed</a:t>
            </a:r>
          </a:p>
          <a:p>
            <a:pPr lvl="2" eaLnBrk="1" hangingPunct="1"/>
            <a:r>
              <a:rPr lang="en-US" altLang="zh-CN" dirty="0" smtClean="0">
                <a:latin typeface="+mn-lt"/>
                <a:ea typeface="+mn-ea"/>
              </a:rPr>
              <a:t> Y = S sin </a:t>
            </a:r>
            <a:r>
              <a:rPr lang="el-GR" altLang="zh-CN" dirty="0" smtClean="0">
                <a:latin typeface="+mn-lt"/>
                <a:ea typeface="+mn-ea"/>
              </a:rPr>
              <a:t>θ</a:t>
            </a:r>
            <a:r>
              <a:rPr lang="en-US" altLang="zh-CN" dirty="0" smtClean="0">
                <a:latin typeface="+mn-lt"/>
                <a:ea typeface="+mn-ea"/>
              </a:rPr>
              <a:t> (movement along y-axis for a single jump) ~ Heavy-tailed</a:t>
            </a:r>
          </a:p>
          <a:p>
            <a:pPr lvl="2" eaLnBrk="1" hangingPunct="1"/>
            <a:endParaRPr lang="en-US" altLang="zh-CN" dirty="0" smtClean="0">
              <a:latin typeface="+mn-lt"/>
              <a:ea typeface="+mn-ea"/>
            </a:endParaRPr>
          </a:p>
          <a:p>
            <a:pPr lvl="2" eaLnBrk="1" hangingPunct="1"/>
            <a:endParaRPr lang="en-US" altLang="zh-CN" dirty="0" smtClean="0">
              <a:latin typeface="+mn-lt"/>
              <a:ea typeface="+mn-ea"/>
            </a:endParaRPr>
          </a:p>
          <a:p>
            <a:pPr lvl="2" eaLnBrk="1" hangingPunct="1"/>
            <a:endParaRPr lang="en-US" altLang="zh-CN" dirty="0" smtClean="0">
              <a:latin typeface="+mn-lt"/>
              <a:ea typeface="+mn-ea"/>
            </a:endParaRPr>
          </a:p>
          <a:p>
            <a:pPr lvl="2" eaLnBrk="1" hangingPunct="1"/>
            <a:endParaRPr lang="en-US" altLang="zh-CN" dirty="0" smtClean="0">
              <a:latin typeface="+mn-lt"/>
              <a:ea typeface="+mn-ea"/>
            </a:endParaRPr>
          </a:p>
          <a:p>
            <a:pPr lvl="1" eaLnBrk="1" hangingPunct="1"/>
            <a:endParaRPr lang="en-US" altLang="zh-CN" dirty="0" smtClean="0">
              <a:ea typeface="+mn-ea"/>
            </a:endParaRPr>
          </a:p>
          <a:p>
            <a:pPr lvl="1" eaLnBrk="1" hangingPunct="1"/>
            <a:endParaRPr lang="en-US" altLang="zh-CN" dirty="0" smtClean="0">
              <a:ea typeface="+mn-ea"/>
            </a:endParaRPr>
          </a:p>
          <a:p>
            <a:pPr eaLnBrk="1" hangingPunct="1"/>
            <a:r>
              <a:rPr lang="en-US" altLang="zh-CN" dirty="0" smtClean="0">
                <a:ea typeface="+mn-ea"/>
              </a:rPr>
              <a:t>We introduce a simple </a:t>
            </a:r>
            <a:r>
              <a:rPr lang="en-US" altLang="zh-CN" dirty="0" smtClean="0">
                <a:solidFill>
                  <a:srgbClr val="FF0000"/>
                </a:solidFill>
                <a:ea typeface="+mn-ea"/>
              </a:rPr>
              <a:t>directional drift model</a:t>
            </a:r>
            <a:r>
              <a:rPr lang="en-US" altLang="zh-CN" dirty="0" smtClean="0">
                <a:ea typeface="+mn-ea"/>
              </a:rPr>
              <a:t> </a:t>
            </a:r>
          </a:p>
          <a:p>
            <a:pPr lvl="1" eaLnBrk="1" hangingPunct="1"/>
            <a:r>
              <a:rPr lang="en-US" altLang="zh-CN" dirty="0" smtClean="0">
                <a:latin typeface="+mn-lt"/>
                <a:ea typeface="+mn-ea"/>
              </a:rPr>
              <a:t>A model to exploit the full range between (A) &amp; (B) above</a:t>
            </a:r>
          </a:p>
          <a:p>
            <a:pPr lvl="1" eaLnBrk="1" hangingPunct="1"/>
            <a:r>
              <a:rPr lang="en-US" altLang="zh-CN" dirty="0" smtClean="0">
                <a:latin typeface="+mn-lt"/>
                <a:ea typeface="+mn-ea"/>
              </a:rPr>
              <a:t>Parameterize the dependence between X and Y  </a:t>
            </a:r>
          </a:p>
        </p:txBody>
      </p:sp>
      <p:sp>
        <p:nvSpPr>
          <p:cNvPr id="4" name="타원 3"/>
          <p:cNvSpPr/>
          <p:nvPr/>
        </p:nvSpPr>
        <p:spPr>
          <a:xfrm>
            <a:off x="1835696" y="3037428"/>
            <a:ext cx="1188720" cy="1188720"/>
          </a:xfrm>
          <a:prstGeom prst="ellipse">
            <a:avLst/>
          </a:prstGeom>
          <a:noFill/>
          <a:ln>
            <a:prstDash val="sysDash"/>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ffectLst>
                <a:glow rad="228600">
                  <a:schemeClr val="accent1">
                    <a:satMod val="175000"/>
                    <a:alpha val="40000"/>
                  </a:schemeClr>
                </a:glow>
              </a:effectLst>
            </a:endParaRPr>
          </a:p>
        </p:txBody>
      </p:sp>
      <p:cxnSp>
        <p:nvCxnSpPr>
          <p:cNvPr id="5" name="직선 연결선 4"/>
          <p:cNvCxnSpPr>
            <a:stCxn id="4" idx="2"/>
            <a:endCxn id="4" idx="6"/>
          </p:cNvCxnSpPr>
          <p:nvPr/>
        </p:nvCxnSpPr>
        <p:spPr bwMode="auto">
          <a:xfrm>
            <a:off x="1835696" y="3631788"/>
            <a:ext cx="1188720" cy="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6" name="직선 연결선 5"/>
          <p:cNvCxnSpPr/>
          <p:nvPr/>
        </p:nvCxnSpPr>
        <p:spPr bwMode="auto">
          <a:xfrm>
            <a:off x="2425580" y="3060056"/>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7" name="직선 연결선 6"/>
          <p:cNvCxnSpPr/>
          <p:nvPr/>
        </p:nvCxnSpPr>
        <p:spPr bwMode="auto">
          <a:xfrm rot="2700000">
            <a:off x="2427876" y="3044056"/>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8" name="직선 연결선 7"/>
          <p:cNvCxnSpPr/>
          <p:nvPr/>
        </p:nvCxnSpPr>
        <p:spPr bwMode="auto">
          <a:xfrm rot="8100000">
            <a:off x="2437352" y="3073860"/>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sp>
        <p:nvSpPr>
          <p:cNvPr id="9" name="타원 8"/>
          <p:cNvSpPr/>
          <p:nvPr/>
        </p:nvSpPr>
        <p:spPr>
          <a:xfrm>
            <a:off x="6263600" y="3037428"/>
            <a:ext cx="1188720" cy="1188720"/>
          </a:xfrm>
          <a:prstGeom prst="ellipse">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ffectLst>
                <a:glow rad="228600">
                  <a:schemeClr val="accent1">
                    <a:satMod val="175000"/>
                    <a:alpha val="40000"/>
                  </a:schemeClr>
                </a:glow>
              </a:effectLst>
            </a:endParaRPr>
          </a:p>
        </p:txBody>
      </p:sp>
      <p:sp>
        <p:nvSpPr>
          <p:cNvPr id="10" name="타원 9"/>
          <p:cNvSpPr/>
          <p:nvPr/>
        </p:nvSpPr>
        <p:spPr>
          <a:xfrm>
            <a:off x="7225030" y="3160976"/>
            <a:ext cx="144016" cy="144016"/>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cxnSp>
        <p:nvCxnSpPr>
          <p:cNvPr id="11" name="직선 연결선 10"/>
          <p:cNvCxnSpPr/>
          <p:nvPr/>
        </p:nvCxnSpPr>
        <p:spPr bwMode="auto">
          <a:xfrm rot="2700000">
            <a:off x="7075128" y="3157714"/>
            <a:ext cx="0" cy="594360"/>
          </a:xfrm>
          <a:prstGeom prst="line">
            <a:avLst/>
          </a:prstGeom>
          <a:solidFill>
            <a:schemeClr val="accent1"/>
          </a:solidFill>
          <a:ln w="9525" cap="flat" cmpd="sng" algn="ctr">
            <a:solidFill>
              <a:schemeClr val="tx1"/>
            </a:solidFill>
            <a:prstDash val="solid"/>
            <a:round/>
            <a:headEnd type="arrow" w="lg" len="lg"/>
            <a:tailEnd type="none" w="lg" len="lg"/>
          </a:ln>
          <a:effectLst/>
        </p:spPr>
      </p:cxnSp>
      <p:sp>
        <p:nvSpPr>
          <p:cNvPr id="12" name="TextBox 11"/>
          <p:cNvSpPr txBox="1"/>
          <p:nvPr/>
        </p:nvSpPr>
        <p:spPr>
          <a:xfrm>
            <a:off x="683568" y="4381276"/>
            <a:ext cx="3506088" cy="400110"/>
          </a:xfrm>
          <a:prstGeom prst="rect">
            <a:avLst/>
          </a:prstGeom>
          <a:noFill/>
        </p:spPr>
        <p:txBody>
          <a:bodyPr wrap="none" rtlCol="0">
            <a:spAutoFit/>
          </a:bodyPr>
          <a:lstStyle/>
          <a:p>
            <a:pPr marL="457200" indent="-457200"/>
            <a:r>
              <a:rPr lang="en-US" altLang="zh-CN" sz="2000" b="1" dirty="0" smtClean="0"/>
              <a:t>(A) </a:t>
            </a:r>
            <a:r>
              <a:rPr lang="en-US" altLang="zh-CN" sz="2000" dirty="0" smtClean="0"/>
              <a:t>tan</a:t>
            </a:r>
            <a:r>
              <a:rPr lang="en-US" altLang="zh-CN" sz="2000" baseline="30000" dirty="0" smtClean="0"/>
              <a:t>-1</a:t>
            </a:r>
            <a:r>
              <a:rPr lang="en-US" altLang="zh-CN" sz="2000" dirty="0" smtClean="0"/>
              <a:t>(Y/X) ~ Uniform[0, </a:t>
            </a:r>
            <a:r>
              <a:rPr lang="en-US" altLang="zh-CN" sz="2000" dirty="0" smtClean="0">
                <a:solidFill>
                  <a:srgbClr val="000000"/>
                </a:solidFill>
              </a:rPr>
              <a:t>2</a:t>
            </a:r>
            <a:r>
              <a:rPr lang="el-GR" altLang="zh-CN" sz="2000" dirty="0" smtClean="0">
                <a:solidFill>
                  <a:srgbClr val="000000"/>
                </a:solidFill>
              </a:rPr>
              <a:t>π</a:t>
            </a:r>
            <a:r>
              <a:rPr lang="en-US" altLang="zh-CN" sz="2000" dirty="0" smtClean="0"/>
              <a:t>]</a:t>
            </a:r>
            <a:endParaRPr lang="en-US" altLang="zh-CN" sz="2000" baseline="30000" dirty="0" smtClean="0"/>
          </a:p>
        </p:txBody>
      </p:sp>
      <p:sp>
        <p:nvSpPr>
          <p:cNvPr id="13" name="TextBox 12"/>
          <p:cNvSpPr txBox="1"/>
          <p:nvPr/>
        </p:nvSpPr>
        <p:spPr>
          <a:xfrm>
            <a:off x="4262391" y="4336822"/>
            <a:ext cx="5140837" cy="1015663"/>
          </a:xfrm>
          <a:prstGeom prst="rect">
            <a:avLst/>
          </a:prstGeom>
          <a:noFill/>
        </p:spPr>
        <p:txBody>
          <a:bodyPr wrap="square" rtlCol="0">
            <a:spAutoFit/>
          </a:bodyPr>
          <a:lstStyle/>
          <a:p>
            <a:pPr algn="ctr"/>
            <a:r>
              <a:rPr lang="en-US" altLang="ko-KR" sz="2000" b="1" dirty="0" smtClean="0"/>
              <a:t>(B)  </a:t>
            </a:r>
            <a:r>
              <a:rPr lang="en-US" altLang="ko-KR" sz="2000" dirty="0" smtClean="0"/>
              <a:t>Since </a:t>
            </a:r>
            <a:r>
              <a:rPr lang="el-GR" altLang="zh-CN" sz="2000" dirty="0" smtClean="0"/>
              <a:t>θ </a:t>
            </a:r>
            <a:r>
              <a:rPr lang="en-US" altLang="zh-CN" sz="2000" dirty="0" smtClean="0"/>
              <a:t>is a constant, we have </a:t>
            </a:r>
            <a:r>
              <a:rPr lang="en-US" altLang="ko-KR" sz="2000" dirty="0" smtClean="0">
                <a:solidFill>
                  <a:srgbClr val="0035CC"/>
                </a:solidFill>
              </a:rPr>
              <a:t>linear</a:t>
            </a:r>
            <a:r>
              <a:rPr lang="en-US" altLang="ko-KR" sz="2000" dirty="0" smtClean="0"/>
              <a:t> relationship between X and Y</a:t>
            </a:r>
          </a:p>
          <a:p>
            <a:pPr algn="ctr"/>
            <a:r>
              <a:rPr lang="en-US" altLang="ko-KR" sz="2000" dirty="0" smtClean="0"/>
              <a:t>     </a:t>
            </a:r>
          </a:p>
        </p:txBody>
      </p:sp>
      <p:cxnSp>
        <p:nvCxnSpPr>
          <p:cNvPr id="15" name="직선 화살표 연결선 14"/>
          <p:cNvCxnSpPr/>
          <p:nvPr/>
        </p:nvCxnSpPr>
        <p:spPr bwMode="auto">
          <a:xfrm>
            <a:off x="3203848" y="3613492"/>
            <a:ext cx="2926080" cy="0"/>
          </a:xfrm>
          <a:prstGeom prst="straightConnector1">
            <a:avLst/>
          </a:prstGeom>
          <a:solidFill>
            <a:schemeClr val="accent1"/>
          </a:solidFill>
          <a:ln w="25400" cap="flat" cmpd="sng" algn="ctr">
            <a:solidFill>
              <a:srgbClr val="0035CC"/>
            </a:solidFill>
            <a:prstDash val="sysDash"/>
            <a:round/>
            <a:headEnd type="triangle" w="lg" len="lg"/>
            <a:tailEnd type="triangle" w="lg" len="lg"/>
          </a:ln>
          <a:effectLst/>
        </p:spPr>
      </p:cxnSp>
      <p:sp>
        <p:nvSpPr>
          <p:cNvPr id="17" name="TextBox 16"/>
          <p:cNvSpPr txBox="1"/>
          <p:nvPr/>
        </p:nvSpPr>
        <p:spPr>
          <a:xfrm>
            <a:off x="532730" y="4765620"/>
            <a:ext cx="3816424" cy="400110"/>
          </a:xfrm>
          <a:prstGeom prst="rect">
            <a:avLst/>
          </a:prstGeom>
          <a:noFill/>
        </p:spPr>
        <p:txBody>
          <a:bodyPr wrap="square" rtlCol="0">
            <a:spAutoFit/>
          </a:bodyPr>
          <a:lstStyle/>
          <a:p>
            <a:r>
              <a:rPr lang="en-US" altLang="ko-KR" sz="2000" dirty="0" smtClean="0">
                <a:solidFill>
                  <a:srgbClr val="0035CC"/>
                </a:solidFill>
              </a:rPr>
              <a:t>(less directional, weak dependency)</a:t>
            </a:r>
            <a:endParaRPr lang="ko-KR" altLang="en-US" sz="2000" dirty="0" smtClean="0">
              <a:solidFill>
                <a:srgbClr val="0035CC"/>
              </a:solidFill>
            </a:endParaRPr>
          </a:p>
        </p:txBody>
      </p:sp>
      <p:sp>
        <p:nvSpPr>
          <p:cNvPr id="18" name="TextBox 17"/>
          <p:cNvSpPr txBox="1"/>
          <p:nvPr/>
        </p:nvSpPr>
        <p:spPr>
          <a:xfrm>
            <a:off x="4828500" y="4966284"/>
            <a:ext cx="4315500" cy="400110"/>
          </a:xfrm>
          <a:prstGeom prst="rect">
            <a:avLst/>
          </a:prstGeom>
          <a:noFill/>
        </p:spPr>
        <p:txBody>
          <a:bodyPr wrap="square" rtlCol="0">
            <a:spAutoFit/>
          </a:bodyPr>
          <a:lstStyle/>
          <a:p>
            <a:r>
              <a:rPr lang="en-US" altLang="ko-KR" sz="2000" dirty="0" smtClean="0">
                <a:solidFill>
                  <a:srgbClr val="0035CC"/>
                </a:solidFill>
              </a:rPr>
              <a:t>(more directional, strong dependency)</a:t>
            </a:r>
            <a:endParaRPr lang="ko-KR" altLang="en-US" sz="2000" dirty="0" smtClean="0">
              <a:solidFill>
                <a:srgbClr val="0035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linds(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blinds(horizontal)">
                                      <p:cBhvr>
                                        <p:cTn id="26" dur="500"/>
                                        <p:tgtEl>
                                          <p:spTgt spid="3">
                                            <p:txEl>
                                              <p:pRg st="10" end="1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blinds(horizontal)">
                                      <p:cBhvr>
                                        <p:cTn id="29" dur="500"/>
                                        <p:tgtEl>
                                          <p:spTgt spid="3">
                                            <p:txEl>
                                              <p:pRg st="11" end="1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blinds(horizontal)">
                                      <p:cBhvr>
                                        <p:cTn id="3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Directional Drift Model </a:t>
            </a:r>
          </a:p>
        </p:txBody>
      </p:sp>
      <p:sp>
        <p:nvSpPr>
          <p:cNvPr id="3" name="Content Placeholder 2"/>
          <p:cNvSpPr>
            <a:spLocks noGrp="1"/>
          </p:cNvSpPr>
          <p:nvPr>
            <p:ph idx="1"/>
          </p:nvPr>
        </p:nvSpPr>
        <p:spPr>
          <a:xfrm>
            <a:off x="381000" y="999256"/>
            <a:ext cx="8655050" cy="5526088"/>
          </a:xfrm>
          <a:ln>
            <a:solidFill>
              <a:schemeClr val="bg1"/>
            </a:solidFill>
            <a:miter lim="800000"/>
            <a:headEnd/>
            <a:tailEnd/>
          </a:ln>
        </p:spPr>
        <p:txBody>
          <a:bodyPr/>
          <a:lstStyle/>
          <a:p>
            <a:pPr eaLnBrk="1" hangingPunct="1"/>
            <a:r>
              <a:rPr lang="en-US" altLang="zh-CN" dirty="0" smtClean="0">
                <a:ea typeface="宋体" pitchFamily="2" charset="-122"/>
              </a:rPr>
              <a:t>Drift – tendency to move in a certain direction</a:t>
            </a:r>
          </a:p>
          <a:p>
            <a:pPr lvl="1" eaLnBrk="1" hangingPunct="1"/>
            <a:r>
              <a:rPr lang="en-US" altLang="ko-KR" sz="2000" dirty="0" smtClean="0"/>
              <a:t>WLOG, we examine the specific direction </a:t>
            </a:r>
            <a:r>
              <a:rPr lang="el-GR" altLang="zh-CN" sz="2000" dirty="0" smtClean="0">
                <a:ea typeface="宋体" pitchFamily="2" charset="-122"/>
              </a:rPr>
              <a:t>θ </a:t>
            </a:r>
            <a:r>
              <a:rPr lang="en-US" altLang="ko-KR" sz="2000" dirty="0" smtClean="0"/>
              <a:t>=0. For any other direction, a rotation of the coordinate system makes the model apply.</a:t>
            </a:r>
            <a:endParaRPr lang="en-US" altLang="zh-CN" sz="2000" dirty="0" smtClean="0">
              <a:solidFill>
                <a:srgbClr val="0035CC"/>
              </a:solidFill>
              <a:ea typeface="宋体" pitchFamily="2" charset="-122"/>
            </a:endParaRPr>
          </a:p>
          <a:p>
            <a:pPr lvl="1" eaLnBrk="1" hangingPunct="1"/>
            <a:r>
              <a:rPr lang="en-US" altLang="zh-CN" sz="2000" dirty="0" smtClean="0">
                <a:solidFill>
                  <a:srgbClr val="0035CC"/>
                </a:solidFill>
                <a:ea typeface="宋体" pitchFamily="2" charset="-122"/>
              </a:rPr>
              <a:t>Drift model</a:t>
            </a:r>
            <a:r>
              <a:rPr lang="en-US" altLang="zh-CN" sz="2000" dirty="0" smtClean="0">
                <a:ea typeface="宋体" pitchFamily="2" charset="-122"/>
              </a:rPr>
              <a:t> using the CDF of </a:t>
            </a:r>
            <a:r>
              <a:rPr lang="el-GR" altLang="zh-CN" sz="2000" dirty="0" smtClean="0">
                <a:ea typeface="宋体" pitchFamily="2" charset="-122"/>
              </a:rPr>
              <a:t>θ</a:t>
            </a:r>
            <a:endParaRPr lang="en-US" altLang="zh-CN" sz="2000" dirty="0" smtClean="0">
              <a:ea typeface="宋体" pitchFamily="2" charset="-122"/>
            </a:endParaRPr>
          </a:p>
          <a:p>
            <a:pPr lvl="1" eaLnBrk="1" hangingPunct="1"/>
            <a:endParaRPr lang="en-US" altLang="zh-CN" sz="2000" dirty="0" smtClean="0">
              <a:ea typeface="宋体" pitchFamily="2" charset="-122"/>
            </a:endParaRPr>
          </a:p>
          <a:p>
            <a:pPr lvl="1" eaLnBrk="1" hangingPunct="1"/>
            <a:endParaRPr lang="en-US" altLang="zh-CN" sz="2000" dirty="0" smtClean="0">
              <a:ea typeface="宋体" pitchFamily="2" charset="-122"/>
            </a:endParaRPr>
          </a:p>
          <a:p>
            <a:pPr lvl="1" eaLnBrk="1" hangingPunct="1"/>
            <a:endParaRPr lang="en-US" altLang="zh-CN" sz="2000" dirty="0" smtClean="0">
              <a:ea typeface="宋体" pitchFamily="2" charset="-122"/>
            </a:endParaRPr>
          </a:p>
          <a:p>
            <a:pPr lvl="1" eaLnBrk="1" hangingPunct="1"/>
            <a:endParaRPr lang="en-US" altLang="zh-CN" sz="2000" dirty="0" smtClean="0">
              <a:ea typeface="宋体" pitchFamily="2" charset="-122"/>
            </a:endParaRPr>
          </a:p>
          <a:p>
            <a:pPr lvl="1" eaLnBrk="1" hangingPunct="1">
              <a:buNone/>
            </a:pPr>
            <a:endParaRPr lang="en-US" altLang="zh-CN" sz="800" dirty="0" smtClean="0">
              <a:ea typeface="宋体" pitchFamily="2" charset="-122"/>
            </a:endParaRPr>
          </a:p>
          <a:p>
            <a:pPr lvl="1" eaLnBrk="1" hangingPunct="1">
              <a:buNone/>
            </a:pPr>
            <a:endParaRPr lang="en-US" altLang="zh-CN" sz="800" dirty="0" smtClean="0">
              <a:ea typeface="宋体" pitchFamily="2" charset="-122"/>
            </a:endParaRPr>
          </a:p>
          <a:p>
            <a:pPr lvl="1" eaLnBrk="1" hangingPunct="1">
              <a:buNone/>
            </a:pPr>
            <a:endParaRPr lang="en-US" altLang="zh-CN" sz="800" dirty="0" smtClean="0">
              <a:ea typeface="宋体" pitchFamily="2" charset="-122"/>
            </a:endParaRPr>
          </a:p>
          <a:p>
            <a:pPr lvl="1" eaLnBrk="1" hangingPunct="1">
              <a:buNone/>
            </a:pPr>
            <a:endParaRPr lang="en-US" altLang="zh-CN" sz="2000" dirty="0" smtClean="0">
              <a:ea typeface="宋体" pitchFamily="2" charset="-122"/>
            </a:endParaRPr>
          </a:p>
          <a:p>
            <a:pPr lvl="1" eaLnBrk="1" hangingPunct="1"/>
            <a:r>
              <a:rPr lang="en-US" altLang="zh-CN" sz="2000" dirty="0" smtClean="0">
                <a:solidFill>
                  <a:srgbClr val="0035CC"/>
                </a:solidFill>
                <a:ea typeface="宋体" pitchFamily="2" charset="-122"/>
              </a:rPr>
              <a:t>Drift index d </a:t>
            </a:r>
            <a:r>
              <a:rPr lang="en-US" altLang="zh-CN" sz="2000" dirty="0" smtClean="0">
                <a:ea typeface="宋体" pitchFamily="2" charset="-122"/>
              </a:rPr>
              <a:t>(0 ≤ d ≤ 1)   </a:t>
            </a:r>
          </a:p>
          <a:p>
            <a:pPr lvl="2" eaLnBrk="1" hangingPunct="1">
              <a:buClr>
                <a:srgbClr val="000000"/>
              </a:buClr>
            </a:pPr>
            <a:r>
              <a:rPr lang="en-US" altLang="zh-CN" dirty="0" smtClean="0">
                <a:latin typeface="+mn-lt"/>
                <a:ea typeface="宋体" pitchFamily="2" charset="-122"/>
              </a:rPr>
              <a:t> </a:t>
            </a:r>
            <a:r>
              <a:rPr lang="en-US" altLang="zh-CN" sz="1800" dirty="0" smtClean="0">
                <a:solidFill>
                  <a:srgbClr val="000000"/>
                </a:solidFill>
                <a:latin typeface="Times New Roman"/>
                <a:ea typeface="宋体" pitchFamily="2" charset="-122"/>
              </a:rPr>
              <a:t>Parameter representing the degree of dependence between X and Y</a:t>
            </a:r>
            <a:r>
              <a:rPr lang="en-US" altLang="zh-CN" sz="1800" dirty="0" smtClean="0">
                <a:latin typeface="+mn-lt"/>
                <a:ea typeface="宋体" pitchFamily="2" charset="-122"/>
              </a:rPr>
              <a:t> </a:t>
            </a:r>
          </a:p>
          <a:p>
            <a:pPr lvl="2" eaLnBrk="1" hangingPunct="1"/>
            <a:r>
              <a:rPr lang="en-US" altLang="zh-CN" sz="1800" dirty="0" smtClean="0">
                <a:latin typeface="+mn-lt"/>
                <a:ea typeface="宋体" pitchFamily="2" charset="-122"/>
              </a:rPr>
              <a:t> </a:t>
            </a:r>
            <a:r>
              <a:rPr lang="en-US" altLang="zh-CN" sz="1800" dirty="0" smtClean="0">
                <a:solidFill>
                  <a:srgbClr val="FF0000"/>
                </a:solidFill>
                <a:latin typeface="+mn-lt"/>
                <a:ea typeface="宋体" pitchFamily="2" charset="-122"/>
              </a:rPr>
              <a:t>When d = 0</a:t>
            </a:r>
            <a:r>
              <a:rPr lang="en-US" altLang="zh-CN" sz="1800" dirty="0" smtClean="0">
                <a:latin typeface="+mn-lt"/>
                <a:ea typeface="宋体" pitchFamily="2" charset="-122"/>
              </a:rPr>
              <a:t>, we have </a:t>
            </a:r>
            <a:r>
              <a:rPr lang="en-US" altLang="zh-CN" sz="1800" dirty="0" smtClean="0">
                <a:solidFill>
                  <a:srgbClr val="FF0000"/>
                </a:solidFill>
                <a:latin typeface="+mn-lt"/>
                <a:ea typeface="宋体" pitchFamily="2" charset="-122"/>
              </a:rPr>
              <a:t>isotropic </a:t>
            </a:r>
            <a:r>
              <a:rPr lang="en-US" altLang="zh-CN" sz="1800" dirty="0" err="1" smtClean="0">
                <a:solidFill>
                  <a:srgbClr val="FF0000"/>
                </a:solidFill>
                <a:latin typeface="+mn-lt"/>
                <a:ea typeface="宋体" pitchFamily="2" charset="-122"/>
              </a:rPr>
              <a:t>L</a:t>
            </a:r>
            <a:r>
              <a:rPr lang="en-US" altLang="zh-CN" sz="1800" kern="1200" dirty="0" err="1" smtClean="0">
                <a:solidFill>
                  <a:srgbClr val="FF0000"/>
                </a:solidFill>
                <a:latin typeface="Times New Roman" pitchFamily="18" charset="0"/>
                <a:ea typeface="宋体" pitchFamily="2" charset="-122"/>
              </a:rPr>
              <a:t>é</a:t>
            </a:r>
            <a:r>
              <a:rPr lang="en-US" altLang="zh-CN" sz="1800" dirty="0" err="1" smtClean="0">
                <a:solidFill>
                  <a:srgbClr val="FF0000"/>
                </a:solidFill>
                <a:latin typeface="+mn-lt"/>
                <a:ea typeface="宋体" pitchFamily="2" charset="-122"/>
              </a:rPr>
              <a:t>vy</a:t>
            </a:r>
            <a:r>
              <a:rPr lang="en-US" altLang="zh-CN" sz="1800" dirty="0" smtClean="0">
                <a:solidFill>
                  <a:srgbClr val="FF0000"/>
                </a:solidFill>
                <a:latin typeface="+mn-lt"/>
                <a:ea typeface="宋体" pitchFamily="2" charset="-122"/>
              </a:rPr>
              <a:t> flight. </a:t>
            </a:r>
          </a:p>
          <a:p>
            <a:pPr lvl="2" eaLnBrk="1" hangingPunct="1"/>
            <a:r>
              <a:rPr lang="en-US" altLang="zh-CN" sz="1800" dirty="0" smtClean="0">
                <a:latin typeface="+mn-lt"/>
                <a:ea typeface="宋体" pitchFamily="2" charset="-122"/>
              </a:rPr>
              <a:t> </a:t>
            </a:r>
            <a:r>
              <a:rPr lang="en-US" altLang="zh-CN" sz="1800" dirty="0" smtClean="0">
                <a:solidFill>
                  <a:srgbClr val="FF0000"/>
                </a:solidFill>
                <a:latin typeface="+mn-lt"/>
                <a:ea typeface="宋体" pitchFamily="2" charset="-122"/>
              </a:rPr>
              <a:t>When d = 1, </a:t>
            </a:r>
            <a:r>
              <a:rPr lang="en-US" altLang="zh-CN" sz="1800" dirty="0" smtClean="0">
                <a:latin typeface="+mn-lt"/>
                <a:ea typeface="宋体" pitchFamily="2" charset="-122"/>
              </a:rPr>
              <a:t>we have </a:t>
            </a:r>
            <a:r>
              <a:rPr lang="en-US" altLang="zh-CN" sz="1800" dirty="0" smtClean="0">
                <a:solidFill>
                  <a:srgbClr val="FF0000"/>
                </a:solidFill>
                <a:latin typeface="+mn-lt"/>
                <a:ea typeface="宋体" pitchFamily="2" charset="-122"/>
              </a:rPr>
              <a:t>one-sided </a:t>
            </a:r>
            <a:r>
              <a:rPr lang="en-US" altLang="zh-CN" sz="1800" dirty="0" err="1" smtClean="0">
                <a:solidFill>
                  <a:srgbClr val="FF0000"/>
                </a:solidFill>
                <a:latin typeface="+mn-lt"/>
                <a:ea typeface="宋体" pitchFamily="2" charset="-122"/>
              </a:rPr>
              <a:t>L</a:t>
            </a:r>
            <a:r>
              <a:rPr lang="en-US" altLang="zh-CN" sz="1800" kern="1200" dirty="0" err="1" smtClean="0">
                <a:solidFill>
                  <a:srgbClr val="FF0000"/>
                </a:solidFill>
                <a:latin typeface="Times New Roman" pitchFamily="18" charset="0"/>
                <a:ea typeface="宋体" pitchFamily="2" charset="-122"/>
              </a:rPr>
              <a:t>é</a:t>
            </a:r>
            <a:r>
              <a:rPr lang="en-US" altLang="zh-CN" sz="1800" dirty="0" err="1" smtClean="0">
                <a:solidFill>
                  <a:srgbClr val="FF0000"/>
                </a:solidFill>
                <a:latin typeface="+mn-lt"/>
                <a:ea typeface="宋体" pitchFamily="2" charset="-122"/>
              </a:rPr>
              <a:t>vy</a:t>
            </a:r>
            <a:r>
              <a:rPr lang="en-US" altLang="zh-CN" sz="1800" dirty="0" smtClean="0">
                <a:solidFill>
                  <a:srgbClr val="FF0000"/>
                </a:solidFill>
                <a:latin typeface="+mn-lt"/>
                <a:ea typeface="宋体" pitchFamily="2" charset="-122"/>
              </a:rPr>
              <a:t> flight.</a:t>
            </a:r>
          </a:p>
        </p:txBody>
      </p:sp>
      <p:cxnSp>
        <p:nvCxnSpPr>
          <p:cNvPr id="5" name="직선 화살표 연결선 4"/>
          <p:cNvCxnSpPr/>
          <p:nvPr/>
        </p:nvCxnSpPr>
        <p:spPr bwMode="auto">
          <a:xfrm flipV="1">
            <a:off x="2931858" y="4836894"/>
            <a:ext cx="3657600" cy="0"/>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cxnSp>
        <p:nvCxnSpPr>
          <p:cNvPr id="6" name="직선 화살표 연결선 5"/>
          <p:cNvCxnSpPr/>
          <p:nvPr/>
        </p:nvCxnSpPr>
        <p:spPr bwMode="auto">
          <a:xfrm flipV="1">
            <a:off x="2931858" y="2662586"/>
            <a:ext cx="0" cy="2194560"/>
          </a:xfrm>
          <a:prstGeom prst="straightConnector1">
            <a:avLst/>
          </a:prstGeom>
          <a:solidFill>
            <a:schemeClr val="accent1"/>
          </a:solidFill>
          <a:ln w="9525" cap="flat" cmpd="sng" algn="ctr">
            <a:solidFill>
              <a:schemeClr val="tx1"/>
            </a:solidFill>
            <a:prstDash val="solid"/>
            <a:round/>
            <a:headEnd type="none" w="med" len="med"/>
            <a:tailEnd type="arrow" w="lg" len="lg"/>
          </a:ln>
          <a:effectLst/>
        </p:spPr>
      </p:cxnSp>
      <p:sp>
        <p:nvSpPr>
          <p:cNvPr id="8" name="TextBox 7"/>
          <p:cNvSpPr txBox="1"/>
          <p:nvPr/>
        </p:nvSpPr>
        <p:spPr>
          <a:xfrm>
            <a:off x="2795682" y="4869160"/>
            <a:ext cx="3648756" cy="400110"/>
          </a:xfrm>
          <a:prstGeom prst="rect">
            <a:avLst/>
          </a:prstGeom>
          <a:noFill/>
        </p:spPr>
        <p:txBody>
          <a:bodyPr wrap="none" rtlCol="0">
            <a:spAutoFit/>
          </a:bodyPr>
          <a:lstStyle/>
          <a:p>
            <a:r>
              <a:rPr lang="en-US" altLang="ko-KR" sz="2000" dirty="0" smtClean="0"/>
              <a:t>0                                               2</a:t>
            </a:r>
            <a:r>
              <a:rPr lang="el-GR" altLang="ko-KR" sz="2000" dirty="0" smtClean="0"/>
              <a:t>π</a:t>
            </a:r>
            <a:endParaRPr lang="ko-KR" altLang="en-US" sz="2000" dirty="0"/>
          </a:p>
        </p:txBody>
      </p:sp>
      <p:sp>
        <p:nvSpPr>
          <p:cNvPr id="9" name="TextBox 8"/>
          <p:cNvSpPr txBox="1"/>
          <p:nvPr/>
        </p:nvSpPr>
        <p:spPr>
          <a:xfrm>
            <a:off x="2571818" y="2855126"/>
            <a:ext cx="377026" cy="1631216"/>
          </a:xfrm>
          <a:prstGeom prst="rect">
            <a:avLst/>
          </a:prstGeom>
          <a:noFill/>
        </p:spPr>
        <p:txBody>
          <a:bodyPr wrap="none" rtlCol="0">
            <a:spAutoFit/>
          </a:bodyPr>
          <a:lstStyle/>
          <a:p>
            <a:r>
              <a:rPr lang="en-US" altLang="ko-KR" sz="2000" dirty="0" smtClean="0"/>
              <a:t>1 </a:t>
            </a:r>
          </a:p>
          <a:p>
            <a:endParaRPr lang="en-US" altLang="ko-KR" sz="2000" dirty="0" smtClean="0"/>
          </a:p>
          <a:p>
            <a:endParaRPr lang="en-US" altLang="ko-KR" sz="2000" dirty="0" smtClean="0"/>
          </a:p>
          <a:p>
            <a:endParaRPr lang="en-US" altLang="ko-KR" sz="2000" dirty="0" smtClean="0"/>
          </a:p>
          <a:p>
            <a:r>
              <a:rPr lang="en-US" altLang="ko-KR" sz="2000" dirty="0" smtClean="0"/>
              <a:t>d</a:t>
            </a:r>
            <a:endParaRPr lang="ko-KR" altLang="en-US" sz="2000" dirty="0"/>
          </a:p>
        </p:txBody>
      </p:sp>
      <p:cxnSp>
        <p:nvCxnSpPr>
          <p:cNvPr id="10" name="직선 화살표 연결선 9"/>
          <p:cNvCxnSpPr/>
          <p:nvPr/>
        </p:nvCxnSpPr>
        <p:spPr bwMode="auto">
          <a:xfrm flipV="1">
            <a:off x="2947900" y="3014968"/>
            <a:ext cx="3108960" cy="0"/>
          </a:xfrm>
          <a:prstGeom prst="straightConnector1">
            <a:avLst/>
          </a:prstGeom>
          <a:solidFill>
            <a:schemeClr val="accent1"/>
          </a:solidFill>
          <a:ln w="9525" cap="flat" cmpd="sng" algn="ctr">
            <a:solidFill>
              <a:schemeClr val="tx1"/>
            </a:solidFill>
            <a:prstDash val="dash"/>
            <a:round/>
            <a:headEnd type="none" w="med" len="med"/>
            <a:tailEnd type="none" w="lg" len="lg"/>
          </a:ln>
          <a:effectLst/>
        </p:spPr>
      </p:cxnSp>
      <p:cxnSp>
        <p:nvCxnSpPr>
          <p:cNvPr id="11" name="직선 화살표 연결선 10"/>
          <p:cNvCxnSpPr/>
          <p:nvPr/>
        </p:nvCxnSpPr>
        <p:spPr bwMode="auto">
          <a:xfrm flipV="1">
            <a:off x="6051082" y="3007128"/>
            <a:ext cx="0" cy="1828800"/>
          </a:xfrm>
          <a:prstGeom prst="straightConnector1">
            <a:avLst/>
          </a:prstGeom>
          <a:solidFill>
            <a:schemeClr val="accent1"/>
          </a:solidFill>
          <a:ln w="9525" cap="flat" cmpd="sng" algn="ctr">
            <a:solidFill>
              <a:schemeClr val="tx1"/>
            </a:solidFill>
            <a:prstDash val="dash"/>
            <a:round/>
            <a:headEnd type="none" w="med" len="med"/>
            <a:tailEnd type="none" w="lg" len="lg"/>
          </a:ln>
          <a:effectLst/>
        </p:spPr>
      </p:cxnSp>
      <p:cxnSp>
        <p:nvCxnSpPr>
          <p:cNvPr id="14" name="직선 화살표 연결선 13"/>
          <p:cNvCxnSpPr/>
          <p:nvPr/>
        </p:nvCxnSpPr>
        <p:spPr bwMode="auto">
          <a:xfrm flipV="1">
            <a:off x="2989008" y="3027883"/>
            <a:ext cx="3025396" cy="1239182"/>
          </a:xfrm>
          <a:prstGeom prst="straightConnector1">
            <a:avLst/>
          </a:prstGeom>
          <a:solidFill>
            <a:schemeClr val="accent1"/>
          </a:solidFill>
          <a:ln w="25400" cap="flat" cmpd="sng" algn="ctr">
            <a:solidFill>
              <a:srgbClr val="0035CC"/>
            </a:solidFill>
            <a:prstDash val="solid"/>
            <a:round/>
            <a:headEnd type="none" w="med" len="med"/>
            <a:tailEnd type="none" w="lg" len="lg"/>
          </a:ln>
          <a:effectLst/>
        </p:spPr>
      </p:cxnSp>
      <p:sp>
        <p:nvSpPr>
          <p:cNvPr id="13" name="타원 12"/>
          <p:cNvSpPr/>
          <p:nvPr/>
        </p:nvSpPr>
        <p:spPr bwMode="auto">
          <a:xfrm>
            <a:off x="5957254" y="2926918"/>
            <a:ext cx="182880" cy="18288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cxnSp>
        <p:nvCxnSpPr>
          <p:cNvPr id="24" name="직선 화살표 연결선 23"/>
          <p:cNvCxnSpPr/>
          <p:nvPr/>
        </p:nvCxnSpPr>
        <p:spPr bwMode="auto">
          <a:xfrm flipV="1">
            <a:off x="2946372" y="4304484"/>
            <a:ext cx="0" cy="548640"/>
          </a:xfrm>
          <a:prstGeom prst="straightConnector1">
            <a:avLst/>
          </a:prstGeom>
          <a:solidFill>
            <a:schemeClr val="accent1"/>
          </a:solidFill>
          <a:ln w="25400" cap="flat" cmpd="sng" algn="ctr">
            <a:solidFill>
              <a:srgbClr val="0035CC"/>
            </a:solidFill>
            <a:prstDash val="solid"/>
            <a:round/>
            <a:headEnd type="none" w="med" len="med"/>
            <a:tailEnd type="none" w="lg" len="lg"/>
          </a:ln>
          <a:effectLst/>
        </p:spPr>
      </p:cxnSp>
      <p:sp>
        <p:nvSpPr>
          <p:cNvPr id="12" name="타원 11"/>
          <p:cNvSpPr/>
          <p:nvPr/>
        </p:nvSpPr>
        <p:spPr bwMode="auto">
          <a:xfrm>
            <a:off x="2859850" y="4184198"/>
            <a:ext cx="182880" cy="18288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sp>
        <p:nvSpPr>
          <p:cNvPr id="16" name="위쪽/아래쪽 화살표 15"/>
          <p:cNvSpPr/>
          <p:nvPr/>
        </p:nvSpPr>
        <p:spPr bwMode="auto">
          <a:xfrm>
            <a:off x="2369556" y="3851234"/>
            <a:ext cx="144016" cy="864096"/>
          </a:xfrm>
          <a:prstGeom prst="up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pic>
        <p:nvPicPr>
          <p:cNvPr id="17" name="Picture 16"/>
          <p:cNvPicPr>
            <a:picLocks noChangeAspect="1"/>
          </p:cNvPicPr>
          <p:nvPr/>
        </p:nvPicPr>
        <p:blipFill>
          <a:blip r:embed="rId3"/>
          <a:stretch>
            <a:fillRect/>
          </a:stretch>
        </p:blipFill>
        <p:spPr>
          <a:xfrm>
            <a:off x="1619672" y="2708920"/>
            <a:ext cx="1058712" cy="288032"/>
          </a:xfrm>
          <a:prstGeom prst="rect">
            <a:avLst/>
          </a:prstGeom>
        </p:spPr>
      </p:pic>
      <p:pic>
        <p:nvPicPr>
          <p:cNvPr id="18" name="Picture 17"/>
          <p:cNvPicPr>
            <a:picLocks noChangeAspect="1"/>
          </p:cNvPicPr>
          <p:nvPr/>
        </p:nvPicPr>
        <p:blipFill>
          <a:blip r:embed="rId4"/>
          <a:stretch>
            <a:fillRect/>
          </a:stretch>
        </p:blipFill>
        <p:spPr>
          <a:xfrm>
            <a:off x="6660232" y="4869160"/>
            <a:ext cx="216024" cy="166928"/>
          </a:xfrm>
          <a:prstGeom prst="rect">
            <a:avLst/>
          </a:prstGeom>
        </p:spPr>
      </p:pic>
      <p:pic>
        <p:nvPicPr>
          <p:cNvPr id="4" name="Picture 3"/>
          <p:cNvPicPr>
            <a:picLocks noChangeAspect="1"/>
          </p:cNvPicPr>
          <p:nvPr/>
        </p:nvPicPr>
        <p:blipFill>
          <a:blip r:embed="rId5"/>
          <a:stretch>
            <a:fillRect/>
          </a:stretch>
        </p:blipFill>
        <p:spPr>
          <a:xfrm>
            <a:off x="6588224" y="3530398"/>
            <a:ext cx="1872208" cy="3820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blinds(horizontal)">
                                      <p:cBhvr>
                                        <p:cTn id="7" dur="500"/>
                                        <p:tgtEl>
                                          <p:spTgt spid="3">
                                            <p:txEl>
                                              <p:pRg st="11" end="1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2" end="12"/>
                                            </p:txEl>
                                          </p:spTgt>
                                        </p:tgtEl>
                                        <p:attrNameLst>
                                          <p:attrName>style.visibility</p:attrName>
                                        </p:attrNameLst>
                                      </p:cBhvr>
                                      <p:to>
                                        <p:strVal val="visible"/>
                                      </p:to>
                                    </p:set>
                                    <p:animEffect transition="in" filter="blinds(horizontal)">
                                      <p:cBhvr>
                                        <p:cTn id="10" dur="500"/>
                                        <p:tgtEl>
                                          <p:spTgt spid="3">
                                            <p:txEl>
                                              <p:pRg st="12" end="1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animEffect transition="in" filter="blinds(horizontal)">
                                      <p:cBhvr>
                                        <p:cTn id="13" dur="500"/>
                                        <p:tgtEl>
                                          <p:spTgt spid="3">
                                            <p:txEl>
                                              <p:pRg st="13" end="1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14" end="14"/>
                                            </p:txEl>
                                          </p:spTgt>
                                        </p:tgtEl>
                                        <p:attrNameLst>
                                          <p:attrName>style.visibility</p:attrName>
                                        </p:attrNameLst>
                                      </p:cBhvr>
                                      <p:to>
                                        <p:strVal val="visible"/>
                                      </p:to>
                                    </p:set>
                                    <p:animEffect transition="in" filter="blinds(horizontal)">
                                      <p:cBhvr>
                                        <p:cTn id="16"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Parameter Set (</a:t>
            </a:r>
            <a:r>
              <a:rPr lang="el-GR" altLang="zh-CN" sz="3600" dirty="0" smtClean="0">
                <a:ea typeface="宋体" pitchFamily="2" charset="-122"/>
              </a:rPr>
              <a:t>α</a:t>
            </a:r>
            <a:r>
              <a:rPr lang="en-US" altLang="zh-CN" sz="3600" dirty="0" smtClean="0">
                <a:ea typeface="宋体" pitchFamily="2" charset="-122"/>
              </a:rPr>
              <a:t>, d)</a:t>
            </a:r>
          </a:p>
        </p:txBody>
      </p:sp>
      <p:sp>
        <p:nvSpPr>
          <p:cNvPr id="3" name="Content Placeholder 2"/>
          <p:cNvSpPr>
            <a:spLocks noGrp="1"/>
          </p:cNvSpPr>
          <p:nvPr>
            <p:ph idx="1"/>
          </p:nvPr>
        </p:nvSpPr>
        <p:spPr>
          <a:xfrm>
            <a:off x="381000" y="1143000"/>
            <a:ext cx="8367464" cy="5526088"/>
          </a:xfrm>
          <a:ln>
            <a:solidFill>
              <a:schemeClr val="bg1"/>
            </a:solidFill>
            <a:miter lim="800000"/>
            <a:headEnd/>
            <a:tailEnd/>
          </a:ln>
        </p:spPr>
        <p:txBody>
          <a:bodyPr/>
          <a:lstStyle/>
          <a:p>
            <a:pPr eaLnBrk="1" hangingPunct="1"/>
            <a:r>
              <a:rPr lang="en-US" altLang="zh-CN" dirty="0" smtClean="0">
                <a:ea typeface="宋体" pitchFamily="2" charset="-122"/>
              </a:rPr>
              <a:t>Tail index </a:t>
            </a:r>
            <a:r>
              <a:rPr lang="el-GR" altLang="zh-CN" dirty="0" smtClean="0">
                <a:ea typeface="宋体" pitchFamily="2" charset="-122"/>
              </a:rPr>
              <a:t>α</a:t>
            </a:r>
            <a:r>
              <a:rPr lang="en-US" altLang="zh-CN" dirty="0" smtClean="0">
                <a:ea typeface="宋体" pitchFamily="2" charset="-122"/>
              </a:rPr>
              <a:t> for jump-length </a:t>
            </a:r>
            <a:r>
              <a:rPr lang="en-US" altLang="zh-CN" i="1" dirty="0" smtClean="0">
                <a:ea typeface="宋体" pitchFamily="2" charset="-122"/>
              </a:rPr>
              <a:t>S </a:t>
            </a:r>
          </a:p>
          <a:p>
            <a:pPr eaLnBrk="1" hangingPunct="1"/>
            <a:endParaRPr lang="en-US" altLang="zh-CN" dirty="0" smtClean="0">
              <a:solidFill>
                <a:srgbClr val="0035CC"/>
              </a:solidFill>
              <a:ea typeface="宋体" pitchFamily="2" charset="-122"/>
            </a:endParaRPr>
          </a:p>
          <a:p>
            <a:pPr eaLnBrk="1" hangingPunct="1"/>
            <a:endParaRPr lang="en-US" altLang="zh-CN" dirty="0" smtClean="0">
              <a:solidFill>
                <a:srgbClr val="0035CC"/>
              </a:solidFill>
              <a:ea typeface="宋体" pitchFamily="2" charset="-122"/>
            </a:endParaRPr>
          </a:p>
          <a:p>
            <a:pPr eaLnBrk="1" hangingPunct="1"/>
            <a:endParaRPr lang="en-US" altLang="zh-CN" sz="900" dirty="0" smtClean="0">
              <a:ea typeface="宋体" pitchFamily="2" charset="-122"/>
            </a:endParaRPr>
          </a:p>
          <a:p>
            <a:pPr eaLnBrk="1" hangingPunct="1"/>
            <a:r>
              <a:rPr lang="en-US" altLang="zh-CN" dirty="0" smtClean="0">
                <a:ea typeface="宋体" pitchFamily="2" charset="-122"/>
              </a:rPr>
              <a:t>Drift index d for direction </a:t>
            </a:r>
            <a:r>
              <a:rPr lang="el-GR" altLang="zh-CN" dirty="0" smtClean="0">
                <a:ea typeface="宋体" pitchFamily="2" charset="-122"/>
              </a:rPr>
              <a:t>θ </a:t>
            </a:r>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r>
              <a:rPr lang="en-US" altLang="zh-CN" dirty="0" smtClean="0">
                <a:ea typeface="宋体" pitchFamily="2" charset="-122"/>
              </a:rPr>
              <a:t>Solve the problem for parameter set (</a:t>
            </a:r>
            <a:r>
              <a:rPr lang="el-GR" altLang="zh-CN" dirty="0" smtClean="0">
                <a:ea typeface="宋体" pitchFamily="2" charset="-122"/>
              </a:rPr>
              <a:t>α</a:t>
            </a:r>
            <a:r>
              <a:rPr lang="en-US" altLang="zh-CN" dirty="0" smtClean="0">
                <a:ea typeface="宋体" pitchFamily="2" charset="-122"/>
              </a:rPr>
              <a:t>, d) in (0,2)×[0,1]</a:t>
            </a: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p:txBody>
      </p:sp>
      <p:sp>
        <p:nvSpPr>
          <p:cNvPr id="17" name="왼쪽/오른쪽 화살표 16"/>
          <p:cNvSpPr/>
          <p:nvPr/>
        </p:nvSpPr>
        <p:spPr bwMode="auto">
          <a:xfrm>
            <a:off x="1187624" y="2031044"/>
            <a:ext cx="3744416" cy="2880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sp>
        <p:nvSpPr>
          <p:cNvPr id="18" name="왼쪽/오른쪽 화살표 17"/>
          <p:cNvSpPr/>
          <p:nvPr/>
        </p:nvSpPr>
        <p:spPr bwMode="auto">
          <a:xfrm>
            <a:off x="1187624" y="3486940"/>
            <a:ext cx="3744416" cy="288032"/>
          </a:xfrm>
          <a:prstGeom prst="lef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1115616" y="1628800"/>
            <a:ext cx="4038285" cy="400110"/>
          </a:xfrm>
          <a:prstGeom prst="rect">
            <a:avLst/>
          </a:prstGeom>
          <a:noFill/>
        </p:spPr>
        <p:txBody>
          <a:bodyPr wrap="none" rtlCol="0">
            <a:spAutoFit/>
          </a:bodyPr>
          <a:lstStyle/>
          <a:p>
            <a:r>
              <a:rPr lang="en-US" altLang="ko-KR" sz="2000" dirty="0" smtClean="0"/>
              <a:t>0                          </a:t>
            </a:r>
            <a:r>
              <a:rPr lang="el-GR" altLang="ko-KR" sz="2000" dirty="0" smtClean="0"/>
              <a:t>α</a:t>
            </a:r>
            <a:r>
              <a:rPr lang="en-US" altLang="ko-KR" sz="2000" dirty="0" smtClean="0"/>
              <a:t>                          2</a:t>
            </a:r>
            <a:endParaRPr lang="ko-KR" altLang="en-US" sz="2000" dirty="0"/>
          </a:p>
        </p:txBody>
      </p:sp>
      <p:sp>
        <p:nvSpPr>
          <p:cNvPr id="20" name="TextBox 19"/>
          <p:cNvSpPr txBox="1"/>
          <p:nvPr/>
        </p:nvSpPr>
        <p:spPr>
          <a:xfrm>
            <a:off x="1115616" y="3140968"/>
            <a:ext cx="3839513" cy="400110"/>
          </a:xfrm>
          <a:prstGeom prst="rect">
            <a:avLst/>
          </a:prstGeom>
          <a:noFill/>
        </p:spPr>
        <p:txBody>
          <a:bodyPr wrap="none" rtlCol="0">
            <a:spAutoFit/>
          </a:bodyPr>
          <a:lstStyle/>
          <a:p>
            <a:r>
              <a:rPr lang="en-US" altLang="ko-KR" sz="2000" dirty="0" smtClean="0"/>
              <a:t>0                          d                         1</a:t>
            </a:r>
            <a:endParaRPr lang="ko-KR" altLang="en-US" sz="2000" dirty="0"/>
          </a:p>
        </p:txBody>
      </p:sp>
      <p:sp>
        <p:nvSpPr>
          <p:cNvPr id="21" name="TextBox 20"/>
          <p:cNvSpPr txBox="1"/>
          <p:nvPr/>
        </p:nvSpPr>
        <p:spPr>
          <a:xfrm>
            <a:off x="611560" y="2348880"/>
            <a:ext cx="4836580" cy="400110"/>
          </a:xfrm>
          <a:prstGeom prst="rect">
            <a:avLst/>
          </a:prstGeom>
          <a:noFill/>
        </p:spPr>
        <p:txBody>
          <a:bodyPr wrap="none" rtlCol="0">
            <a:spAutoFit/>
          </a:bodyPr>
          <a:lstStyle/>
          <a:p>
            <a:r>
              <a:rPr lang="en-US" altLang="ko-KR" sz="2000" dirty="0" smtClean="0"/>
              <a:t> Heavier       (Heavy-tail degree)        Lighter</a:t>
            </a:r>
            <a:endParaRPr lang="ko-KR" altLang="en-US" sz="2000" dirty="0"/>
          </a:p>
        </p:txBody>
      </p:sp>
      <p:sp>
        <p:nvSpPr>
          <p:cNvPr id="25" name="TextBox 24"/>
          <p:cNvSpPr txBox="1"/>
          <p:nvPr/>
        </p:nvSpPr>
        <p:spPr>
          <a:xfrm>
            <a:off x="611560" y="3789040"/>
            <a:ext cx="4880439" cy="400110"/>
          </a:xfrm>
          <a:prstGeom prst="rect">
            <a:avLst/>
          </a:prstGeom>
          <a:noFill/>
        </p:spPr>
        <p:txBody>
          <a:bodyPr wrap="square" rtlCol="0">
            <a:spAutoFit/>
          </a:bodyPr>
          <a:lstStyle/>
          <a:p>
            <a:r>
              <a:rPr lang="en-US" altLang="ko-KR" sz="2000" dirty="0" smtClean="0"/>
              <a:t>Weaker            (Dependence)            Stronger</a:t>
            </a:r>
          </a:p>
        </p:txBody>
      </p:sp>
      <p:sp>
        <p:nvSpPr>
          <p:cNvPr id="32" name="직사각형 9"/>
          <p:cNvSpPr/>
          <p:nvPr/>
        </p:nvSpPr>
        <p:spPr bwMode="auto">
          <a:xfrm>
            <a:off x="3045764" y="5002910"/>
            <a:ext cx="3017520" cy="1253940"/>
          </a:xfrm>
          <a:prstGeom prst="rect">
            <a:avLst/>
          </a:prstGeom>
          <a:solidFill>
            <a:schemeClr val="accent1">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ko-KR" altLang="en-US" sz="1800" b="0" i="0" u="none" strike="noStrike" cap="none" normalizeH="0" baseline="0" dirty="0" smtClean="0">
              <a:ln>
                <a:noFill/>
              </a:ln>
              <a:solidFill>
                <a:schemeClr val="tx1"/>
              </a:solidFill>
              <a:effectLst/>
              <a:latin typeface="Arial" charset="0"/>
            </a:endParaRPr>
          </a:p>
        </p:txBody>
      </p:sp>
      <p:cxnSp>
        <p:nvCxnSpPr>
          <p:cNvPr id="33" name="직선 화살표 연결선 12"/>
          <p:cNvCxnSpPr/>
          <p:nvPr/>
        </p:nvCxnSpPr>
        <p:spPr bwMode="auto">
          <a:xfrm>
            <a:off x="2929884" y="5176730"/>
            <a:ext cx="0" cy="1080120"/>
          </a:xfrm>
          <a:prstGeom prst="straightConnector1">
            <a:avLst/>
          </a:prstGeom>
          <a:solidFill>
            <a:schemeClr val="accent1"/>
          </a:solidFill>
          <a:ln w="9525" cap="flat" cmpd="sng" algn="ctr">
            <a:solidFill>
              <a:srgbClr val="0035CC"/>
            </a:solidFill>
            <a:prstDash val="solid"/>
            <a:round/>
            <a:headEnd type="triangle" w="lg" len="lg"/>
            <a:tailEnd type="triangle" w="lg" len="lg"/>
          </a:ln>
          <a:effectLst/>
        </p:spPr>
      </p:cxnSp>
      <p:cxnSp>
        <p:nvCxnSpPr>
          <p:cNvPr id="34" name="직선 화살표 연결선 13"/>
          <p:cNvCxnSpPr/>
          <p:nvPr/>
        </p:nvCxnSpPr>
        <p:spPr bwMode="auto">
          <a:xfrm flipH="1" flipV="1">
            <a:off x="3117772" y="6386798"/>
            <a:ext cx="2764440" cy="0"/>
          </a:xfrm>
          <a:prstGeom prst="straightConnector1">
            <a:avLst/>
          </a:prstGeom>
          <a:solidFill>
            <a:schemeClr val="accent1"/>
          </a:solidFill>
          <a:ln w="9525" cap="flat" cmpd="sng" algn="ctr">
            <a:solidFill>
              <a:srgbClr val="FF0000"/>
            </a:solidFill>
            <a:prstDash val="solid"/>
            <a:round/>
            <a:headEnd type="triangle" w="lg" len="lg"/>
            <a:tailEnd type="triangle" w="lg" len="lg"/>
          </a:ln>
          <a:effectLst/>
        </p:spPr>
      </p:cxnSp>
      <p:sp>
        <p:nvSpPr>
          <p:cNvPr id="35" name="TextBox 34"/>
          <p:cNvSpPr txBox="1"/>
          <p:nvPr/>
        </p:nvSpPr>
        <p:spPr>
          <a:xfrm>
            <a:off x="3549820" y="5320746"/>
            <a:ext cx="2016943" cy="769441"/>
          </a:xfrm>
          <a:prstGeom prst="rect">
            <a:avLst/>
          </a:prstGeom>
          <a:noFill/>
        </p:spPr>
        <p:txBody>
          <a:bodyPr wrap="square" rtlCol="0">
            <a:spAutoFit/>
          </a:bodyPr>
          <a:lstStyle/>
          <a:p>
            <a:pPr algn="ctr"/>
            <a:r>
              <a:rPr lang="en-US" altLang="zh-CN" sz="2200" dirty="0" smtClean="0">
                <a:ea typeface="宋体" pitchFamily="2" charset="-122"/>
              </a:rPr>
              <a:t>Parameter Set (</a:t>
            </a:r>
            <a:r>
              <a:rPr lang="el-GR" altLang="zh-CN" sz="2200" dirty="0" smtClean="0">
                <a:solidFill>
                  <a:srgbClr val="FF0000"/>
                </a:solidFill>
                <a:ea typeface="宋体" pitchFamily="2" charset="-122"/>
              </a:rPr>
              <a:t>α</a:t>
            </a:r>
            <a:r>
              <a:rPr lang="en-US" altLang="zh-CN" sz="2200" dirty="0" smtClean="0">
                <a:solidFill>
                  <a:srgbClr val="FF0000"/>
                </a:solidFill>
                <a:ea typeface="宋体" pitchFamily="2" charset="-122"/>
              </a:rPr>
              <a:t> </a:t>
            </a:r>
            <a:r>
              <a:rPr lang="en-US" altLang="zh-CN" sz="2200" dirty="0" smtClean="0">
                <a:ea typeface="宋体" pitchFamily="2" charset="-122"/>
              </a:rPr>
              <a:t>, </a:t>
            </a:r>
            <a:r>
              <a:rPr lang="en-US" altLang="zh-CN" sz="2200" dirty="0" smtClean="0">
                <a:solidFill>
                  <a:srgbClr val="0035CC"/>
                </a:solidFill>
                <a:ea typeface="宋体" pitchFamily="2" charset="-122"/>
              </a:rPr>
              <a:t>d</a:t>
            </a:r>
            <a:r>
              <a:rPr lang="en-US" altLang="zh-CN" sz="2200" dirty="0" smtClean="0">
                <a:ea typeface="宋体" pitchFamily="2" charset="-122"/>
              </a:rPr>
              <a:t>)</a:t>
            </a:r>
            <a:endParaRPr lang="ko-KR" altLang="en-US" sz="2200" dirty="0"/>
          </a:p>
        </p:txBody>
      </p:sp>
      <p:sp>
        <p:nvSpPr>
          <p:cNvPr id="36" name="TextBox 35"/>
          <p:cNvSpPr txBox="1"/>
          <p:nvPr/>
        </p:nvSpPr>
        <p:spPr>
          <a:xfrm>
            <a:off x="2036088" y="6427334"/>
            <a:ext cx="5056192" cy="400110"/>
          </a:xfrm>
          <a:prstGeom prst="rect">
            <a:avLst/>
          </a:prstGeom>
          <a:noFill/>
        </p:spPr>
        <p:txBody>
          <a:bodyPr wrap="none" rtlCol="0">
            <a:spAutoFit/>
          </a:bodyPr>
          <a:lstStyle/>
          <a:p>
            <a:r>
              <a:rPr lang="en-US" altLang="ko-KR" sz="2000" dirty="0" smtClean="0"/>
              <a:t> </a:t>
            </a:r>
            <a:r>
              <a:rPr lang="en-US" altLang="ko-KR" sz="2000" dirty="0" smtClean="0">
                <a:solidFill>
                  <a:srgbClr val="FF0000"/>
                </a:solidFill>
              </a:rPr>
              <a:t>Heavier       Heavy-tail degree (</a:t>
            </a:r>
            <a:r>
              <a:rPr lang="el-GR" altLang="zh-CN" sz="2000" dirty="0" smtClean="0">
                <a:solidFill>
                  <a:srgbClr val="FF0000"/>
                </a:solidFill>
                <a:ea typeface="宋体" pitchFamily="2" charset="-122"/>
              </a:rPr>
              <a:t>α</a:t>
            </a:r>
            <a:r>
              <a:rPr lang="en-US" altLang="ko-KR" sz="2000" dirty="0" smtClean="0">
                <a:solidFill>
                  <a:srgbClr val="FF0000"/>
                </a:solidFill>
              </a:rPr>
              <a:t>)        Lighter</a:t>
            </a:r>
            <a:endParaRPr lang="ko-KR" altLang="en-US" sz="2000" dirty="0">
              <a:solidFill>
                <a:srgbClr val="FF0000"/>
              </a:solidFill>
            </a:endParaRPr>
          </a:p>
        </p:txBody>
      </p:sp>
      <p:sp>
        <p:nvSpPr>
          <p:cNvPr id="37" name="TextBox 36"/>
          <p:cNvSpPr txBox="1"/>
          <p:nvPr/>
        </p:nvSpPr>
        <p:spPr>
          <a:xfrm>
            <a:off x="971600" y="4960706"/>
            <a:ext cx="1944216" cy="1384995"/>
          </a:xfrm>
          <a:prstGeom prst="rect">
            <a:avLst/>
          </a:prstGeom>
          <a:noFill/>
        </p:spPr>
        <p:txBody>
          <a:bodyPr wrap="square" rtlCol="0">
            <a:spAutoFit/>
          </a:bodyPr>
          <a:lstStyle/>
          <a:p>
            <a:pPr algn="ctr"/>
            <a:r>
              <a:rPr lang="en-US" altLang="ko-KR" sz="2000" dirty="0" smtClean="0">
                <a:solidFill>
                  <a:srgbClr val="0035CC"/>
                </a:solidFill>
              </a:rPr>
              <a:t>Stronger </a:t>
            </a:r>
          </a:p>
          <a:p>
            <a:pPr algn="ctr"/>
            <a:endParaRPr lang="en-US" altLang="ko-KR" sz="1200" dirty="0" smtClean="0">
              <a:solidFill>
                <a:srgbClr val="0035CC"/>
              </a:solidFill>
            </a:endParaRPr>
          </a:p>
          <a:p>
            <a:pPr algn="ctr"/>
            <a:r>
              <a:rPr lang="en-US" altLang="ko-KR" sz="2000" dirty="0" smtClean="0">
                <a:solidFill>
                  <a:srgbClr val="0035CC"/>
                </a:solidFill>
              </a:rPr>
              <a:t>Dependence (d)            </a:t>
            </a:r>
          </a:p>
          <a:p>
            <a:pPr algn="ctr"/>
            <a:endParaRPr lang="en-US" altLang="ko-KR" sz="1200" dirty="0" smtClean="0">
              <a:solidFill>
                <a:srgbClr val="0035CC"/>
              </a:solidFill>
            </a:endParaRPr>
          </a:p>
          <a:p>
            <a:pPr algn="ctr"/>
            <a:r>
              <a:rPr lang="en-US" altLang="ko-KR" sz="2000" dirty="0" smtClean="0">
                <a:solidFill>
                  <a:srgbClr val="0035CC"/>
                </a:solidFill>
              </a:rPr>
              <a:t>Weaker</a:t>
            </a:r>
            <a:endParaRPr lang="ko-KR" altLang="en-US" sz="2000" dirty="0">
              <a:solidFill>
                <a:srgbClr val="0035CC"/>
              </a:solidFill>
            </a:endParaRPr>
          </a:p>
        </p:txBody>
      </p:sp>
      <p:sp>
        <p:nvSpPr>
          <p:cNvPr id="38" name="TextBox 37"/>
          <p:cNvSpPr txBox="1"/>
          <p:nvPr/>
        </p:nvSpPr>
        <p:spPr>
          <a:xfrm>
            <a:off x="2862806" y="6184842"/>
            <a:ext cx="312906" cy="400110"/>
          </a:xfrm>
          <a:prstGeom prst="rect">
            <a:avLst/>
          </a:prstGeom>
          <a:noFill/>
        </p:spPr>
        <p:txBody>
          <a:bodyPr wrap="none" rtlCol="0">
            <a:spAutoFit/>
          </a:bodyPr>
          <a:lstStyle/>
          <a:p>
            <a:r>
              <a:rPr lang="en-US" altLang="ko-KR" sz="2000" dirty="0" smtClean="0"/>
              <a:t>0</a:t>
            </a:r>
            <a:endParaRPr lang="ko-KR" altLang="en-US" sz="2000" dirty="0"/>
          </a:p>
        </p:txBody>
      </p:sp>
      <p:sp>
        <p:nvSpPr>
          <p:cNvPr id="39" name="TextBox 38"/>
          <p:cNvSpPr txBox="1"/>
          <p:nvPr/>
        </p:nvSpPr>
        <p:spPr>
          <a:xfrm>
            <a:off x="5840008" y="6198910"/>
            <a:ext cx="377026" cy="400110"/>
          </a:xfrm>
          <a:prstGeom prst="rect">
            <a:avLst/>
          </a:prstGeom>
          <a:noFill/>
        </p:spPr>
        <p:txBody>
          <a:bodyPr wrap="none" rtlCol="0">
            <a:spAutoFit/>
          </a:bodyPr>
          <a:lstStyle/>
          <a:p>
            <a:r>
              <a:rPr lang="en-US" altLang="ko-KR" sz="2000" dirty="0" smtClean="0"/>
              <a:t>2 </a:t>
            </a:r>
            <a:endParaRPr lang="ko-KR" altLang="en-US" sz="2000" dirty="0"/>
          </a:p>
        </p:txBody>
      </p:sp>
      <p:sp>
        <p:nvSpPr>
          <p:cNvPr id="22" name="직사각형 9"/>
          <p:cNvSpPr/>
          <p:nvPr/>
        </p:nvSpPr>
        <p:spPr bwMode="auto">
          <a:xfrm>
            <a:off x="5652120" y="1916832"/>
            <a:ext cx="2592288" cy="50405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pic>
        <p:nvPicPr>
          <p:cNvPr id="23" name="Picture 22"/>
          <p:cNvPicPr>
            <a:picLocks noChangeAspect="1"/>
          </p:cNvPicPr>
          <p:nvPr/>
        </p:nvPicPr>
        <p:blipFill>
          <a:blip r:embed="rId3"/>
          <a:stretch>
            <a:fillRect/>
          </a:stretch>
        </p:blipFill>
        <p:spPr>
          <a:xfrm>
            <a:off x="5796136" y="1988840"/>
            <a:ext cx="2232248" cy="339890"/>
          </a:xfrm>
          <a:prstGeom prst="rect">
            <a:avLst/>
          </a:prstGeom>
        </p:spPr>
      </p:pic>
      <p:sp>
        <p:nvSpPr>
          <p:cNvPr id="24" name="직사각형 10"/>
          <p:cNvSpPr/>
          <p:nvPr/>
        </p:nvSpPr>
        <p:spPr bwMode="auto">
          <a:xfrm>
            <a:off x="5652120" y="3356992"/>
            <a:ext cx="2592288" cy="50405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ndParaRPr>
          </a:p>
        </p:txBody>
      </p:sp>
      <p:pic>
        <p:nvPicPr>
          <p:cNvPr id="26" name="Picture 25"/>
          <p:cNvPicPr>
            <a:picLocks noChangeAspect="1"/>
          </p:cNvPicPr>
          <p:nvPr/>
        </p:nvPicPr>
        <p:blipFill>
          <a:blip r:embed="rId4"/>
          <a:stretch>
            <a:fillRect/>
          </a:stretch>
        </p:blipFill>
        <p:spPr>
          <a:xfrm>
            <a:off x="5940152" y="3469780"/>
            <a:ext cx="1944216" cy="36702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descr="R_10.jpg"/>
          <p:cNvPicPr>
            <a:picLocks noChangeAspect="1"/>
          </p:cNvPicPr>
          <p:nvPr/>
        </p:nvPicPr>
        <p:blipFill>
          <a:blip r:embed="rId3" cstate="print"/>
          <a:stretch>
            <a:fillRect/>
          </a:stretch>
        </p:blipFill>
        <p:spPr>
          <a:xfrm>
            <a:off x="1363724" y="1412708"/>
            <a:ext cx="6400800" cy="4800600"/>
          </a:xfrm>
          <a:prstGeom prst="rect">
            <a:avLst/>
          </a:prstGeom>
        </p:spPr>
      </p:pic>
      <p:sp>
        <p:nvSpPr>
          <p:cNvPr id="7" name="Title 1"/>
          <p:cNvSpPr>
            <a:spLocks noGrp="1"/>
          </p:cNvSpPr>
          <p:nvPr>
            <p:ph type="title"/>
          </p:nvPr>
        </p:nvSpPr>
        <p:spPr>
          <a:xfrm>
            <a:off x="381000" y="76200"/>
            <a:ext cx="8275638" cy="838200"/>
          </a:xfrm>
        </p:spPr>
        <p:txBody>
          <a:bodyPr/>
          <a:lstStyle/>
          <a:p>
            <a:pPr eaLnBrk="1" hangingPunct="1"/>
            <a:r>
              <a:rPr lang="en-US" altLang="zh-CN" sz="3600" dirty="0" smtClean="0">
                <a:ea typeface="宋体" pitchFamily="2" charset="-122"/>
              </a:rPr>
              <a:t>Empirical Results (1/2)</a:t>
            </a:r>
          </a:p>
        </p:txBody>
      </p:sp>
      <p:cxnSp>
        <p:nvCxnSpPr>
          <p:cNvPr id="8" name="직선 화살표 연결선 7"/>
          <p:cNvCxnSpPr/>
          <p:nvPr/>
        </p:nvCxnSpPr>
        <p:spPr bwMode="auto">
          <a:xfrm>
            <a:off x="1907704" y="4941168"/>
            <a:ext cx="2232248" cy="1080120"/>
          </a:xfrm>
          <a:prstGeom prst="straightConnector1">
            <a:avLst/>
          </a:prstGeom>
          <a:solidFill>
            <a:schemeClr val="accent1"/>
          </a:solidFill>
          <a:ln w="9525" cap="flat" cmpd="sng" algn="ctr">
            <a:solidFill>
              <a:schemeClr val="tx1"/>
            </a:solidFill>
            <a:prstDash val="solid"/>
            <a:round/>
            <a:headEnd type="triangle" w="lg" len="lg"/>
            <a:tailEnd type="triangle" w="lg" len="lg"/>
          </a:ln>
          <a:effectLst/>
        </p:spPr>
      </p:cxnSp>
      <p:sp>
        <p:nvSpPr>
          <p:cNvPr id="11" name="TextBox 10"/>
          <p:cNvSpPr txBox="1"/>
          <p:nvPr/>
        </p:nvSpPr>
        <p:spPr>
          <a:xfrm>
            <a:off x="395536" y="4653136"/>
            <a:ext cx="1584176" cy="707886"/>
          </a:xfrm>
          <a:prstGeom prst="rect">
            <a:avLst/>
          </a:prstGeom>
          <a:noFill/>
        </p:spPr>
        <p:txBody>
          <a:bodyPr wrap="square" rtlCol="0">
            <a:spAutoFit/>
          </a:bodyPr>
          <a:lstStyle/>
          <a:p>
            <a:pPr algn="ctr"/>
            <a:r>
              <a:rPr lang="en-US" altLang="ko-KR" sz="2000" dirty="0" smtClean="0">
                <a:solidFill>
                  <a:srgbClr val="0035CC"/>
                </a:solidFill>
              </a:rPr>
              <a:t>One-sided </a:t>
            </a:r>
            <a:r>
              <a:rPr lang="en-US" altLang="ko-KR" sz="2000" dirty="0" err="1" smtClean="0">
                <a:solidFill>
                  <a:srgbClr val="0035CC"/>
                </a:solidFill>
              </a:rPr>
              <a:t>Lévy</a:t>
            </a:r>
            <a:r>
              <a:rPr lang="en-US" altLang="ko-KR" sz="2000" dirty="0" smtClean="0">
                <a:solidFill>
                  <a:srgbClr val="0035CC"/>
                </a:solidFill>
              </a:rPr>
              <a:t> flight</a:t>
            </a:r>
          </a:p>
        </p:txBody>
      </p:sp>
      <p:sp>
        <p:nvSpPr>
          <p:cNvPr id="12" name="TextBox 11"/>
          <p:cNvSpPr txBox="1"/>
          <p:nvPr/>
        </p:nvSpPr>
        <p:spPr>
          <a:xfrm>
            <a:off x="2843808" y="6033482"/>
            <a:ext cx="1656184" cy="707886"/>
          </a:xfrm>
          <a:prstGeom prst="rect">
            <a:avLst/>
          </a:prstGeom>
          <a:noFill/>
        </p:spPr>
        <p:txBody>
          <a:bodyPr wrap="square" rtlCol="0">
            <a:spAutoFit/>
          </a:bodyPr>
          <a:lstStyle/>
          <a:p>
            <a:pPr algn="ctr"/>
            <a:r>
              <a:rPr lang="en-US" altLang="ko-KR" sz="2000" dirty="0" smtClean="0">
                <a:solidFill>
                  <a:srgbClr val="0035CC"/>
                </a:solidFill>
              </a:rPr>
              <a:t>Isotropic </a:t>
            </a:r>
            <a:r>
              <a:rPr lang="en-US" altLang="ko-KR" sz="2000" dirty="0" err="1" smtClean="0">
                <a:solidFill>
                  <a:srgbClr val="0035CC"/>
                </a:solidFill>
              </a:rPr>
              <a:t>Lévy</a:t>
            </a:r>
            <a:r>
              <a:rPr lang="en-US" altLang="ko-KR" sz="2000" dirty="0" smtClean="0">
                <a:solidFill>
                  <a:srgbClr val="0035CC"/>
                </a:solidFill>
              </a:rPr>
              <a:t> flight</a:t>
            </a:r>
          </a:p>
        </p:txBody>
      </p:sp>
      <p:cxnSp>
        <p:nvCxnSpPr>
          <p:cNvPr id="13" name="직선 화살표 연결선 12"/>
          <p:cNvCxnSpPr/>
          <p:nvPr/>
        </p:nvCxnSpPr>
        <p:spPr bwMode="auto">
          <a:xfrm flipH="1">
            <a:off x="4572000" y="5229200"/>
            <a:ext cx="2808312" cy="792088"/>
          </a:xfrm>
          <a:prstGeom prst="straightConnector1">
            <a:avLst/>
          </a:prstGeom>
          <a:solidFill>
            <a:schemeClr val="accent1"/>
          </a:solidFill>
          <a:ln w="9525" cap="flat" cmpd="sng" algn="ctr">
            <a:solidFill>
              <a:schemeClr val="tx1"/>
            </a:solidFill>
            <a:prstDash val="solid"/>
            <a:round/>
            <a:headEnd type="triangle" w="lg" len="lg"/>
            <a:tailEnd type="triangle" w="lg" len="lg"/>
          </a:ln>
          <a:effectLst/>
        </p:spPr>
      </p:cxnSp>
      <p:sp>
        <p:nvSpPr>
          <p:cNvPr id="17" name="TextBox 16"/>
          <p:cNvSpPr txBox="1"/>
          <p:nvPr/>
        </p:nvSpPr>
        <p:spPr>
          <a:xfrm>
            <a:off x="4572000" y="6150114"/>
            <a:ext cx="1512168" cy="400110"/>
          </a:xfrm>
          <a:prstGeom prst="rect">
            <a:avLst/>
          </a:prstGeom>
          <a:noFill/>
        </p:spPr>
        <p:txBody>
          <a:bodyPr wrap="square" rtlCol="0">
            <a:spAutoFit/>
          </a:bodyPr>
          <a:lstStyle/>
          <a:p>
            <a:pPr algn="ctr"/>
            <a:r>
              <a:rPr lang="en-US" altLang="ko-KR" sz="2000" dirty="0" smtClean="0">
                <a:solidFill>
                  <a:srgbClr val="0035CC"/>
                </a:solidFill>
              </a:rPr>
              <a:t>Heavier tail </a:t>
            </a:r>
          </a:p>
        </p:txBody>
      </p:sp>
      <p:sp>
        <p:nvSpPr>
          <p:cNvPr id="18" name="TextBox 17"/>
          <p:cNvSpPr txBox="1"/>
          <p:nvPr/>
        </p:nvSpPr>
        <p:spPr>
          <a:xfrm>
            <a:off x="7308304" y="5045114"/>
            <a:ext cx="1512168" cy="400110"/>
          </a:xfrm>
          <a:prstGeom prst="rect">
            <a:avLst/>
          </a:prstGeom>
          <a:noFill/>
        </p:spPr>
        <p:txBody>
          <a:bodyPr wrap="square" rtlCol="0">
            <a:spAutoFit/>
          </a:bodyPr>
          <a:lstStyle/>
          <a:p>
            <a:pPr algn="ctr"/>
            <a:r>
              <a:rPr lang="en-US" altLang="ko-KR" sz="2000" dirty="0" smtClean="0">
                <a:solidFill>
                  <a:srgbClr val="0035CC"/>
                </a:solidFill>
              </a:rPr>
              <a:t>Lighter tail</a:t>
            </a:r>
          </a:p>
        </p:txBody>
      </p:sp>
      <p:sp>
        <p:nvSpPr>
          <p:cNvPr id="14" name="TextBox 13"/>
          <p:cNvSpPr txBox="1"/>
          <p:nvPr/>
        </p:nvSpPr>
        <p:spPr>
          <a:xfrm>
            <a:off x="323528" y="1117193"/>
            <a:ext cx="8640960" cy="1631216"/>
          </a:xfrm>
          <a:prstGeom prst="rect">
            <a:avLst/>
          </a:prstGeom>
          <a:solidFill>
            <a:schemeClr val="accent1"/>
          </a:solidFill>
        </p:spPr>
        <p:txBody>
          <a:bodyPr wrap="square" rtlCol="0">
            <a:spAutoFit/>
          </a:bodyPr>
          <a:lstStyle/>
          <a:p>
            <a:pPr marL="457200" indent="-457200">
              <a:buAutoNum type="arabicParenBoth"/>
            </a:pPr>
            <a:r>
              <a:rPr lang="en-US" altLang="ko-KR" sz="2000" dirty="0" smtClean="0"/>
              <a:t>Heavier jump and larger directional drift results in shorter mean first exit time.</a:t>
            </a:r>
          </a:p>
          <a:p>
            <a:pPr marL="457200" indent="-457200">
              <a:buAutoNum type="arabicParenBoth"/>
            </a:pPr>
            <a:r>
              <a:rPr lang="en-US" altLang="ko-KR" sz="2000" dirty="0" smtClean="0"/>
              <a:t>As the directional drift decreases, the mean first exit time is more sensitive to the heavy-tail degree of the jump-length.  </a:t>
            </a:r>
          </a:p>
          <a:p>
            <a:pPr marL="457200" indent="-457200">
              <a:buFontTx/>
              <a:buAutoNum type="arabicParenBoth"/>
            </a:pPr>
            <a:r>
              <a:rPr lang="en-US" altLang="ko-KR" sz="2000" dirty="0" smtClean="0"/>
              <a:t>As the jump-length becomes lighter, the mean first exit time is more sensitive to the directional drift.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altLang="zh-CN" sz="3600" dirty="0" smtClean="0">
                <a:ea typeface="宋体" pitchFamily="2" charset="-122"/>
              </a:rPr>
              <a:t>Progress Overview</a:t>
            </a:r>
          </a:p>
        </p:txBody>
      </p:sp>
      <p:sp>
        <p:nvSpPr>
          <p:cNvPr id="14" name="Rounded Rectangle 5"/>
          <p:cNvSpPr/>
          <p:nvPr/>
        </p:nvSpPr>
        <p:spPr>
          <a:xfrm>
            <a:off x="539552" y="1412776"/>
            <a:ext cx="8064896" cy="864096"/>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15" name="Content Placeholder 3"/>
          <p:cNvSpPr>
            <a:spLocks noGrp="1"/>
          </p:cNvSpPr>
          <p:nvPr>
            <p:ph idx="1"/>
          </p:nvPr>
        </p:nvSpPr>
        <p:spPr>
          <a:xfrm>
            <a:off x="568126" y="1462095"/>
            <a:ext cx="8036321" cy="886785"/>
          </a:xfrm>
          <a:noFill/>
          <a:ln>
            <a:noFill/>
          </a:ln>
          <a:effectLst/>
        </p:spPr>
        <p:txBody>
          <a:bodyPr anchor="t">
            <a:normAutofit/>
          </a:bodyPr>
          <a:lstStyle/>
          <a:p>
            <a:pPr marL="0" indent="0">
              <a:buNone/>
            </a:pPr>
            <a:r>
              <a:rPr lang="en-US" sz="2100" dirty="0" smtClean="0">
                <a:solidFill>
                  <a:srgbClr val="FF0000"/>
                </a:solidFill>
              </a:rPr>
              <a:t>Direction I  </a:t>
            </a:r>
            <a:r>
              <a:rPr lang="en-US" altLang="ko-KR" sz="2100" dirty="0" smtClean="0"/>
              <a:t>Analyzing statistical metrics of </a:t>
            </a:r>
            <a:r>
              <a:rPr lang="en-US" altLang="ko-KR" sz="2100" dirty="0" err="1" smtClean="0"/>
              <a:t>Lévy</a:t>
            </a:r>
            <a:r>
              <a:rPr lang="en-US" altLang="ko-KR" sz="2100" dirty="0" smtClean="0"/>
              <a:t> mobility: first exit time, contact time, and inter-contact time</a:t>
            </a:r>
            <a:endParaRPr lang="en-US" sz="2100" dirty="0" smtClean="0"/>
          </a:p>
          <a:p>
            <a:pPr marL="0" indent="0" algn="ctr">
              <a:buNone/>
            </a:pPr>
            <a:endParaRPr lang="en-US" sz="2100" dirty="0"/>
          </a:p>
        </p:txBody>
      </p:sp>
      <p:sp>
        <p:nvSpPr>
          <p:cNvPr id="18" name="Rounded Rectangle 6"/>
          <p:cNvSpPr/>
          <p:nvPr/>
        </p:nvSpPr>
        <p:spPr>
          <a:xfrm>
            <a:off x="539552" y="3861048"/>
            <a:ext cx="8064896" cy="792088"/>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19" name="Content Placeholder 3"/>
          <p:cNvSpPr txBox="1">
            <a:spLocks/>
          </p:cNvSpPr>
          <p:nvPr/>
        </p:nvSpPr>
        <p:spPr>
          <a:xfrm>
            <a:off x="601216" y="3861048"/>
            <a:ext cx="8003232" cy="698758"/>
          </a:xfrm>
          <a:prstGeom prst="rect">
            <a:avLst/>
          </a:prstGeom>
          <a:noFill/>
          <a:ln>
            <a:noFill/>
          </a:ln>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dirty="0" smtClean="0">
                <a:solidFill>
                  <a:srgbClr val="FF0000"/>
                </a:solidFill>
              </a:rPr>
              <a:t>Direction II  </a:t>
            </a:r>
            <a:r>
              <a:rPr lang="en-US" sz="2100" dirty="0" smtClean="0"/>
              <a:t>Exploiting various opportunities (node mobility,  channel variation, user </a:t>
            </a:r>
            <a:r>
              <a:rPr lang="en-US" sz="2100" dirty="0" err="1" smtClean="0"/>
              <a:t>predictibility</a:t>
            </a:r>
            <a:r>
              <a:rPr lang="en-US" sz="2100" dirty="0" smtClean="0"/>
              <a:t>) for resource allocation in wireless networks</a:t>
            </a:r>
          </a:p>
        </p:txBody>
      </p:sp>
      <p:sp>
        <p:nvSpPr>
          <p:cNvPr id="13" name="Content Placeholder 3"/>
          <p:cNvSpPr txBox="1">
            <a:spLocks/>
          </p:cNvSpPr>
          <p:nvPr/>
        </p:nvSpPr>
        <p:spPr>
          <a:xfrm>
            <a:off x="568127" y="2104720"/>
            <a:ext cx="8003232" cy="1540304"/>
          </a:xfrm>
          <a:prstGeom prst="rect">
            <a:avLst/>
          </a:prstGeom>
          <a:noFill/>
          <a:ln>
            <a:noFill/>
          </a:ln>
          <a:effectLst/>
        </p:spPr>
        <p:txBody>
          <a:bodyPr vert="horz" lIns="91440" tIns="45720" rIns="91440" bIns="45720" rtlCol="0" anchor="t">
            <a:noAutofit/>
          </a:bodyPr>
          <a:lstStyle/>
          <a:p>
            <a:pPr marL="742950" lvl="1" indent="-285750" fontAlgn="auto">
              <a:spcBef>
                <a:spcPct val="20000"/>
              </a:spcBef>
              <a:spcAft>
                <a:spcPts val="0"/>
              </a:spcAft>
              <a:buFont typeface="Arial" pitchFamily="34" charset="0"/>
              <a:buChar char="•"/>
              <a:defRPr/>
            </a:pPr>
            <a:endParaRPr kumimoji="0" lang="en-US" sz="2100" b="0" i="0" u="none" strike="noStrike" kern="1200" cap="none" spc="0" normalizeH="0" noProof="0" dirty="0" smtClean="0">
              <a:ln>
                <a:noFill/>
              </a:ln>
              <a:solidFill>
                <a:schemeClr val="tx1"/>
              </a:solidFill>
              <a:effectLst/>
              <a:uLnTx/>
              <a:uFillTx/>
              <a:latin typeface="+mn-lt"/>
              <a:ea typeface="+mn-ea"/>
              <a:cs typeface="+mn-cs"/>
            </a:endParaRPr>
          </a:p>
          <a:p>
            <a:pPr marL="742950" lvl="1" indent="-285750" fontAlgn="auto">
              <a:spcBef>
                <a:spcPct val="20000"/>
              </a:spcBef>
              <a:spcAft>
                <a:spcPts val="0"/>
              </a:spcAft>
              <a:buFont typeface="Arial" pitchFamily="34" charset="0"/>
              <a:buChar char="•"/>
              <a:defRPr/>
            </a:pPr>
            <a:r>
              <a:rPr kumimoji="0" lang="en-US" sz="2100" b="0" i="0" u="none" strike="noStrike" kern="1200" cap="none" spc="0" normalizeH="0" noProof="0" dirty="0" smtClean="0">
                <a:ln>
                  <a:noFill/>
                </a:ln>
                <a:solidFill>
                  <a:srgbClr val="FF0000"/>
                </a:solidFill>
                <a:effectLst/>
                <a:uLnTx/>
                <a:uFillTx/>
                <a:latin typeface="+mn-lt"/>
                <a:ea typeface="+mn-ea"/>
                <a:cs typeface="+mn-cs"/>
              </a:rPr>
              <a:t>First exit time </a:t>
            </a:r>
            <a:r>
              <a:rPr kumimoji="0" lang="en-US" sz="2100" b="0" i="0" u="none" strike="noStrike" kern="1200" cap="none" spc="0" normalizeH="0" noProof="0" dirty="0" smtClean="0">
                <a:ln>
                  <a:noFill/>
                </a:ln>
                <a:solidFill>
                  <a:schemeClr val="tx1"/>
                </a:solidFill>
                <a:effectLst/>
                <a:uLnTx/>
                <a:uFillTx/>
                <a:latin typeface="+mn-lt"/>
                <a:ea typeface="+mn-ea"/>
                <a:cs typeface="+mn-cs"/>
              </a:rPr>
              <a:t>analysis for L</a:t>
            </a:r>
            <a:r>
              <a:rPr lang="en-US" altLang="ko-KR" sz="2100" dirty="0" err="1" smtClean="0"/>
              <a:t>é</a:t>
            </a:r>
            <a:r>
              <a:rPr kumimoji="0" lang="en-US" sz="2100" b="0" i="0" u="none" strike="noStrike" kern="1200" cap="none" spc="0" normalizeH="0" noProof="0" dirty="0" err="1" smtClean="0">
                <a:ln>
                  <a:noFill/>
                </a:ln>
                <a:solidFill>
                  <a:schemeClr val="tx1"/>
                </a:solidFill>
                <a:effectLst/>
                <a:uLnTx/>
                <a:uFillTx/>
                <a:latin typeface="+mn-lt"/>
                <a:ea typeface="+mn-ea"/>
                <a:cs typeface="+mn-cs"/>
              </a:rPr>
              <a:t>vy</a:t>
            </a:r>
            <a:r>
              <a:rPr kumimoji="0" lang="en-US" sz="2100" b="0" i="0" u="none" strike="noStrike" kern="1200" cap="none" spc="0" normalizeH="0" noProof="0" dirty="0" smtClean="0">
                <a:ln>
                  <a:noFill/>
                </a:ln>
                <a:solidFill>
                  <a:schemeClr val="tx1"/>
                </a:solidFill>
                <a:effectLst/>
                <a:uLnTx/>
                <a:uFillTx/>
                <a:latin typeface="+mn-lt"/>
                <a:ea typeface="+mn-ea"/>
                <a:cs typeface="+mn-cs"/>
              </a:rPr>
              <a:t> flight model </a:t>
            </a:r>
            <a:r>
              <a:rPr kumimoji="0" lang="en-US" sz="2100" b="0" i="0" u="none" strike="noStrike" kern="1200" cap="none" spc="0" normalizeH="0" noProof="0" dirty="0" smtClean="0">
                <a:ln>
                  <a:noFill/>
                </a:ln>
                <a:solidFill>
                  <a:srgbClr val="333399"/>
                </a:solidFill>
                <a:effectLst/>
                <a:uLnTx/>
                <a:uFillTx/>
                <a:latin typeface="+mn-lt"/>
                <a:ea typeface="+mn-ea"/>
                <a:cs typeface="+mn-cs"/>
              </a:rPr>
              <a:t>(Submitted to AAP</a:t>
            </a:r>
            <a:r>
              <a:rPr lang="en-US" sz="2100" dirty="0" smtClean="0">
                <a:solidFill>
                  <a:srgbClr val="333399"/>
                </a:solidFill>
                <a:latin typeface="+mn-lt"/>
                <a:ea typeface="+mn-ea"/>
              </a:rPr>
              <a:t>) </a:t>
            </a:r>
            <a:endParaRPr kumimoji="0" lang="en-US" sz="2100" b="0" i="0" u="none" strike="noStrike" kern="1200" cap="none" spc="0" normalizeH="0" baseline="0" noProof="0" dirty="0" smtClean="0">
              <a:ln>
                <a:noFill/>
              </a:ln>
              <a:solidFill>
                <a:srgbClr val="333399"/>
              </a:solidFill>
              <a:effectLst/>
              <a:uLnTx/>
              <a:uFillTx/>
              <a:latin typeface="+mn-lt"/>
              <a:ea typeface="+mn-ea"/>
            </a:endParaRPr>
          </a:p>
          <a:p>
            <a:pPr marL="742950" lvl="1" indent="-285750" fontAlgn="auto">
              <a:spcBef>
                <a:spcPct val="20000"/>
              </a:spcBef>
              <a:spcAft>
                <a:spcPts val="0"/>
              </a:spcAft>
              <a:buFont typeface="Arial" pitchFamily="34" charset="0"/>
              <a:buChar char="•"/>
              <a:defRPr/>
            </a:pPr>
            <a:r>
              <a:rPr lang="en-US" sz="2100" dirty="0"/>
              <a:t>Extension to </a:t>
            </a:r>
            <a:r>
              <a:rPr lang="en-US" sz="2100" dirty="0">
                <a:solidFill>
                  <a:srgbClr val="FF0000"/>
                </a:solidFill>
              </a:rPr>
              <a:t>Explore/Return model </a:t>
            </a:r>
            <a:r>
              <a:rPr lang="en-US" sz="2100" dirty="0"/>
              <a:t>for more detailed human mobility modeling </a:t>
            </a:r>
            <a:r>
              <a:rPr lang="en-US" altLang="ko-KR" sz="2100" dirty="0">
                <a:solidFill>
                  <a:srgbClr val="333399"/>
                </a:solidFill>
              </a:rPr>
              <a:t>(ongoing work)</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Content Placeholder 3"/>
          <p:cNvSpPr txBox="1">
            <a:spLocks/>
          </p:cNvSpPr>
          <p:nvPr/>
        </p:nvSpPr>
        <p:spPr>
          <a:xfrm>
            <a:off x="566848" y="4176494"/>
            <a:ext cx="8325632" cy="467683"/>
          </a:xfrm>
          <a:prstGeom prst="rect">
            <a:avLst/>
          </a:prstGeom>
          <a:noFill/>
          <a:ln>
            <a:noFill/>
          </a:ln>
          <a:effectLst/>
        </p:spPr>
        <p:txBody>
          <a:bodyPr vert="horz" lIns="91440" tIns="45720" rIns="91440" bIns="45720" rtlCol="0" anchor="t">
            <a:noAutofit/>
          </a:bodyPr>
          <a:lstStyle/>
          <a:p>
            <a:pPr marL="742950" lvl="1" indent="-285750" fontAlgn="auto">
              <a:spcBef>
                <a:spcPct val="20000"/>
              </a:spcBef>
              <a:spcAft>
                <a:spcPts val="0"/>
              </a:spcAft>
              <a:buFont typeface="Arial" pitchFamily="34" charset="0"/>
              <a:buChar char="•"/>
              <a:defRPr/>
            </a:pPr>
            <a:endParaRPr lang="en-US" altLang="ko-KR" sz="2100" dirty="0" smtClean="0"/>
          </a:p>
          <a:p>
            <a:pPr lvl="1" fontAlgn="auto">
              <a:spcBef>
                <a:spcPct val="20000"/>
              </a:spcBef>
              <a:spcAft>
                <a:spcPts val="0"/>
              </a:spcAft>
              <a:defRPr/>
            </a:pPr>
            <a:endParaRPr lang="en-US" altLang="ko-KR" sz="2100" dirty="0" smtClean="0"/>
          </a:p>
          <a:p>
            <a:pPr marL="742950" lvl="1" indent="-285750" fontAlgn="auto">
              <a:spcBef>
                <a:spcPct val="20000"/>
              </a:spcBef>
              <a:spcAft>
                <a:spcPts val="0"/>
              </a:spcAft>
              <a:buFont typeface="Arial" pitchFamily="34" charset="0"/>
              <a:buChar char="•"/>
              <a:defRPr/>
            </a:pPr>
            <a:r>
              <a:rPr lang="en-US" altLang="ko-KR" sz="2100" dirty="0" smtClean="0"/>
              <a:t>Optimal scheduler design for </a:t>
            </a:r>
            <a:r>
              <a:rPr lang="en-US" altLang="ko-KR" sz="2100" dirty="0" smtClean="0">
                <a:solidFill>
                  <a:srgbClr val="FF0000"/>
                </a:solidFill>
              </a:rPr>
              <a:t>content sharing </a:t>
            </a:r>
            <a:r>
              <a:rPr lang="en-US" altLang="ko-KR" sz="2100" dirty="0" smtClean="0">
                <a:solidFill>
                  <a:srgbClr val="333399"/>
                </a:solidFill>
              </a:rPr>
              <a:t>(IEEE INFOCOM’13)</a:t>
            </a:r>
          </a:p>
          <a:p>
            <a:pPr marL="742950" lvl="1" indent="-285750" fontAlgn="auto">
              <a:spcBef>
                <a:spcPct val="20000"/>
              </a:spcBef>
              <a:spcAft>
                <a:spcPts val="0"/>
              </a:spcAft>
              <a:buFont typeface="Arial" pitchFamily="34" charset="0"/>
              <a:buChar char="•"/>
              <a:defRPr/>
            </a:pPr>
            <a:r>
              <a:rPr lang="en-US" altLang="ko-KR" sz="2100" dirty="0" smtClean="0"/>
              <a:t>Design of </a:t>
            </a:r>
            <a:r>
              <a:rPr lang="en-US" altLang="ko-KR" sz="2100" dirty="0" smtClean="0">
                <a:solidFill>
                  <a:srgbClr val="FF0000"/>
                </a:solidFill>
              </a:rPr>
              <a:t>data off-loading schemes: </a:t>
            </a:r>
            <a:r>
              <a:rPr lang="en-US" altLang="ko-KR" sz="2100" dirty="0" smtClean="0"/>
              <a:t>A </a:t>
            </a:r>
            <a:r>
              <a:rPr lang="en-US" altLang="ko-KR" sz="2100" dirty="0" smtClean="0">
                <a:solidFill>
                  <a:srgbClr val="FF0000"/>
                </a:solidFill>
              </a:rPr>
              <a:t>coupled </a:t>
            </a:r>
            <a:r>
              <a:rPr lang="en-US" altLang="ko-KR" sz="2100" dirty="0" err="1" smtClean="0">
                <a:solidFill>
                  <a:srgbClr val="FF0000"/>
                </a:solidFill>
              </a:rPr>
              <a:t>queueing</a:t>
            </a:r>
            <a:r>
              <a:rPr lang="en-US" altLang="ko-KR" sz="2100" dirty="0" smtClean="0">
                <a:solidFill>
                  <a:srgbClr val="FF0000"/>
                </a:solidFill>
              </a:rPr>
              <a:t> </a:t>
            </a:r>
            <a:r>
              <a:rPr lang="en-US" altLang="ko-KR" sz="2100" dirty="0" smtClean="0"/>
              <a:t>problem with </a:t>
            </a:r>
            <a:r>
              <a:rPr lang="en-US" altLang="ko-KR" sz="2100" dirty="0" smtClean="0">
                <a:solidFill>
                  <a:srgbClr val="FF0000"/>
                </a:solidFill>
              </a:rPr>
              <a:t>bi-</a:t>
            </a:r>
            <a:r>
              <a:rPr lang="en-US" altLang="ko-KR" sz="2100" dirty="0" err="1" smtClean="0">
                <a:solidFill>
                  <a:srgbClr val="FF0000"/>
                </a:solidFill>
              </a:rPr>
              <a:t>variate</a:t>
            </a:r>
            <a:r>
              <a:rPr lang="en-US" altLang="ko-KR" sz="2100" dirty="0" smtClean="0">
                <a:solidFill>
                  <a:srgbClr val="FF0000"/>
                </a:solidFill>
              </a:rPr>
              <a:t> heavy tailed </a:t>
            </a:r>
            <a:r>
              <a:rPr lang="en-US" altLang="ko-KR" sz="2100" dirty="0" smtClean="0"/>
              <a:t>on/off service time distribution </a:t>
            </a:r>
          </a:p>
          <a:p>
            <a:pPr marL="742950" lvl="1" indent="-285750" fontAlgn="auto">
              <a:spcBef>
                <a:spcPct val="20000"/>
              </a:spcBef>
              <a:spcAft>
                <a:spcPts val="0"/>
              </a:spcAft>
              <a:buFont typeface="Arial" pitchFamily="34" charset="0"/>
              <a:buChar char="•"/>
              <a:defRPr/>
            </a:pPr>
            <a:r>
              <a:rPr lang="en-US" altLang="ko-KR" sz="2100" dirty="0" smtClean="0"/>
              <a:t>Analysis of </a:t>
            </a:r>
            <a:r>
              <a:rPr lang="en-US" altLang="ko-KR" sz="2100" dirty="0" smtClean="0">
                <a:solidFill>
                  <a:srgbClr val="FF0000"/>
                </a:solidFill>
              </a:rPr>
              <a:t>reneging probability </a:t>
            </a:r>
            <a:r>
              <a:rPr lang="en-US" altLang="ko-KR" sz="2100" dirty="0" smtClean="0"/>
              <a:t>and </a:t>
            </a:r>
            <a:r>
              <a:rPr lang="en-US" altLang="ko-KR" sz="2100" dirty="0" smtClean="0">
                <a:solidFill>
                  <a:srgbClr val="FF0000"/>
                </a:solidFill>
              </a:rPr>
              <a:t>expected waiting time </a:t>
            </a:r>
            <a:r>
              <a:rPr lang="en-US" altLang="ko-KR" sz="2100" dirty="0" smtClean="0">
                <a:solidFill>
                  <a:schemeClr val="tx2"/>
                </a:solidFill>
              </a:rPr>
              <a:t>(Submitted to IEEE INFOCOM’14)</a:t>
            </a:r>
            <a:r>
              <a:rPr lang="en-US" altLang="ko-KR" sz="2100" dirty="0" smtClean="0"/>
              <a:t> </a:t>
            </a:r>
          </a:p>
        </p:txBody>
      </p:sp>
    </p:spTree>
    <p:extLst>
      <p:ext uri="{BB962C8B-B14F-4D97-AF65-F5344CB8AC3E}">
        <p14:creationId xmlns:p14="http://schemas.microsoft.com/office/powerpoint/2010/main" val="97491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animEffect transition="in" filter="fade">
                                      <p:cBhvr>
                                        <p:cTn id="21" dur="500"/>
                                        <p:tgtEl>
                                          <p:spTgt spid="1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3" end="3"/>
                                            </p:txEl>
                                          </p:spTgt>
                                        </p:tgtEl>
                                        <p:attrNameLst>
                                          <p:attrName>style.visibility</p:attrName>
                                        </p:attrNameLst>
                                      </p:cBhvr>
                                      <p:to>
                                        <p:strVal val="visible"/>
                                      </p:to>
                                    </p:set>
                                    <p:animEffect transition="in" filter="fade">
                                      <p:cBhvr>
                                        <p:cTn id="24" dur="500"/>
                                        <p:tgtEl>
                                          <p:spTgt spid="16">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6"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descr="R_50.jpg"/>
          <p:cNvPicPr>
            <a:picLocks noChangeAspect="1"/>
          </p:cNvPicPr>
          <p:nvPr/>
        </p:nvPicPr>
        <p:blipFill>
          <a:blip r:embed="rId3" cstate="print"/>
          <a:stretch>
            <a:fillRect/>
          </a:stretch>
        </p:blipFill>
        <p:spPr>
          <a:xfrm>
            <a:off x="1363724" y="1412708"/>
            <a:ext cx="6400800" cy="4800600"/>
          </a:xfrm>
          <a:prstGeom prst="rect">
            <a:avLst/>
          </a:prstGeom>
        </p:spPr>
      </p:pic>
      <p:sp>
        <p:nvSpPr>
          <p:cNvPr id="6" name="Title 1"/>
          <p:cNvSpPr>
            <a:spLocks noGrp="1"/>
          </p:cNvSpPr>
          <p:nvPr>
            <p:ph type="title"/>
          </p:nvPr>
        </p:nvSpPr>
        <p:spPr>
          <a:xfrm>
            <a:off x="381000" y="76200"/>
            <a:ext cx="8275638" cy="838200"/>
          </a:xfrm>
        </p:spPr>
        <p:txBody>
          <a:bodyPr/>
          <a:lstStyle/>
          <a:p>
            <a:pPr eaLnBrk="1" hangingPunct="1"/>
            <a:r>
              <a:rPr lang="en-US" altLang="zh-CN" sz="3600" dirty="0" smtClean="0">
                <a:ea typeface="宋体" pitchFamily="2" charset="-122"/>
              </a:rPr>
              <a:t>Empirical Results (2/2)</a:t>
            </a:r>
          </a:p>
        </p:txBody>
      </p:sp>
      <p:cxnSp>
        <p:nvCxnSpPr>
          <p:cNvPr id="8" name="직선 화살표 연결선 7"/>
          <p:cNvCxnSpPr/>
          <p:nvPr/>
        </p:nvCxnSpPr>
        <p:spPr bwMode="auto">
          <a:xfrm>
            <a:off x="1907704" y="4941168"/>
            <a:ext cx="2232248" cy="1080120"/>
          </a:xfrm>
          <a:prstGeom prst="straightConnector1">
            <a:avLst/>
          </a:prstGeom>
          <a:solidFill>
            <a:schemeClr val="accent1"/>
          </a:solidFill>
          <a:ln w="9525" cap="flat" cmpd="sng" algn="ctr">
            <a:solidFill>
              <a:schemeClr val="tx1"/>
            </a:solidFill>
            <a:prstDash val="solid"/>
            <a:round/>
            <a:headEnd type="triangle" w="lg" len="lg"/>
            <a:tailEnd type="triangle" w="lg" len="lg"/>
          </a:ln>
          <a:effectLst/>
        </p:spPr>
      </p:cxnSp>
      <p:sp>
        <p:nvSpPr>
          <p:cNvPr id="9" name="TextBox 8"/>
          <p:cNvSpPr txBox="1"/>
          <p:nvPr/>
        </p:nvSpPr>
        <p:spPr>
          <a:xfrm>
            <a:off x="395536" y="4653136"/>
            <a:ext cx="1584176" cy="707886"/>
          </a:xfrm>
          <a:prstGeom prst="rect">
            <a:avLst/>
          </a:prstGeom>
          <a:noFill/>
        </p:spPr>
        <p:txBody>
          <a:bodyPr wrap="square" rtlCol="0">
            <a:spAutoFit/>
          </a:bodyPr>
          <a:lstStyle/>
          <a:p>
            <a:pPr algn="ctr"/>
            <a:r>
              <a:rPr lang="en-US" altLang="ko-KR" sz="2000" dirty="0" smtClean="0">
                <a:solidFill>
                  <a:srgbClr val="0035CC"/>
                </a:solidFill>
              </a:rPr>
              <a:t>One-sided </a:t>
            </a:r>
            <a:r>
              <a:rPr lang="en-US" altLang="ko-KR" sz="2000" dirty="0" err="1" smtClean="0">
                <a:solidFill>
                  <a:srgbClr val="0035CC"/>
                </a:solidFill>
              </a:rPr>
              <a:t>Lévy</a:t>
            </a:r>
            <a:r>
              <a:rPr lang="en-US" altLang="ko-KR" sz="2000" dirty="0" smtClean="0">
                <a:solidFill>
                  <a:srgbClr val="0035CC"/>
                </a:solidFill>
              </a:rPr>
              <a:t> flight</a:t>
            </a:r>
          </a:p>
        </p:txBody>
      </p:sp>
      <p:sp>
        <p:nvSpPr>
          <p:cNvPr id="10" name="TextBox 9"/>
          <p:cNvSpPr txBox="1"/>
          <p:nvPr/>
        </p:nvSpPr>
        <p:spPr>
          <a:xfrm>
            <a:off x="2843808" y="6033482"/>
            <a:ext cx="1656184" cy="707886"/>
          </a:xfrm>
          <a:prstGeom prst="rect">
            <a:avLst/>
          </a:prstGeom>
          <a:noFill/>
        </p:spPr>
        <p:txBody>
          <a:bodyPr wrap="square" rtlCol="0">
            <a:spAutoFit/>
          </a:bodyPr>
          <a:lstStyle/>
          <a:p>
            <a:pPr algn="ctr"/>
            <a:r>
              <a:rPr lang="en-US" altLang="ko-KR" sz="2000" dirty="0" smtClean="0">
                <a:solidFill>
                  <a:srgbClr val="0035CC"/>
                </a:solidFill>
              </a:rPr>
              <a:t>Isotropic </a:t>
            </a:r>
            <a:r>
              <a:rPr lang="en-US" altLang="ko-KR" sz="2000" dirty="0" err="1" smtClean="0">
                <a:solidFill>
                  <a:srgbClr val="0035CC"/>
                </a:solidFill>
              </a:rPr>
              <a:t>Lévy</a:t>
            </a:r>
            <a:r>
              <a:rPr lang="en-US" altLang="ko-KR" sz="2000" dirty="0" smtClean="0">
                <a:solidFill>
                  <a:srgbClr val="0035CC"/>
                </a:solidFill>
              </a:rPr>
              <a:t> flight</a:t>
            </a:r>
          </a:p>
        </p:txBody>
      </p:sp>
      <p:cxnSp>
        <p:nvCxnSpPr>
          <p:cNvPr id="11" name="직선 화살표 연결선 10"/>
          <p:cNvCxnSpPr/>
          <p:nvPr/>
        </p:nvCxnSpPr>
        <p:spPr bwMode="auto">
          <a:xfrm flipH="1">
            <a:off x="4572000" y="5229200"/>
            <a:ext cx="2808312" cy="792088"/>
          </a:xfrm>
          <a:prstGeom prst="straightConnector1">
            <a:avLst/>
          </a:prstGeom>
          <a:solidFill>
            <a:schemeClr val="accent1"/>
          </a:solidFill>
          <a:ln w="9525" cap="flat" cmpd="sng" algn="ctr">
            <a:solidFill>
              <a:schemeClr val="tx1"/>
            </a:solidFill>
            <a:prstDash val="solid"/>
            <a:round/>
            <a:headEnd type="triangle" w="lg" len="lg"/>
            <a:tailEnd type="triangle" w="lg" len="lg"/>
          </a:ln>
          <a:effectLst/>
        </p:spPr>
      </p:cxnSp>
      <p:sp>
        <p:nvSpPr>
          <p:cNvPr id="12" name="TextBox 11"/>
          <p:cNvSpPr txBox="1"/>
          <p:nvPr/>
        </p:nvSpPr>
        <p:spPr>
          <a:xfrm>
            <a:off x="4572000" y="6150114"/>
            <a:ext cx="1512168" cy="400110"/>
          </a:xfrm>
          <a:prstGeom prst="rect">
            <a:avLst/>
          </a:prstGeom>
          <a:noFill/>
        </p:spPr>
        <p:txBody>
          <a:bodyPr wrap="square" rtlCol="0">
            <a:spAutoFit/>
          </a:bodyPr>
          <a:lstStyle/>
          <a:p>
            <a:pPr algn="ctr"/>
            <a:r>
              <a:rPr lang="en-US" altLang="ko-KR" sz="2000" dirty="0" smtClean="0">
                <a:solidFill>
                  <a:srgbClr val="0035CC"/>
                </a:solidFill>
              </a:rPr>
              <a:t>Heavier tail </a:t>
            </a:r>
          </a:p>
        </p:txBody>
      </p:sp>
      <p:sp>
        <p:nvSpPr>
          <p:cNvPr id="13" name="TextBox 12"/>
          <p:cNvSpPr txBox="1"/>
          <p:nvPr/>
        </p:nvSpPr>
        <p:spPr>
          <a:xfrm>
            <a:off x="7308304" y="5045114"/>
            <a:ext cx="1512168" cy="400110"/>
          </a:xfrm>
          <a:prstGeom prst="rect">
            <a:avLst/>
          </a:prstGeom>
          <a:noFill/>
        </p:spPr>
        <p:txBody>
          <a:bodyPr wrap="square" rtlCol="0">
            <a:spAutoFit/>
          </a:bodyPr>
          <a:lstStyle/>
          <a:p>
            <a:pPr algn="ctr"/>
            <a:r>
              <a:rPr lang="en-US" altLang="ko-KR" sz="2000" dirty="0" smtClean="0">
                <a:solidFill>
                  <a:srgbClr val="0035CC"/>
                </a:solidFill>
              </a:rPr>
              <a:t>Lighter tail</a:t>
            </a:r>
          </a:p>
        </p:txBody>
      </p:sp>
      <p:sp>
        <p:nvSpPr>
          <p:cNvPr id="14" name="TextBox 13"/>
          <p:cNvSpPr txBox="1"/>
          <p:nvPr/>
        </p:nvSpPr>
        <p:spPr>
          <a:xfrm>
            <a:off x="323528" y="1074989"/>
            <a:ext cx="8640960" cy="400110"/>
          </a:xfrm>
          <a:prstGeom prst="rect">
            <a:avLst/>
          </a:prstGeom>
          <a:solidFill>
            <a:schemeClr val="accent1"/>
          </a:solidFill>
        </p:spPr>
        <p:txBody>
          <a:bodyPr wrap="square" rtlCol="0">
            <a:spAutoFit/>
          </a:bodyPr>
          <a:lstStyle/>
          <a:p>
            <a:pPr marL="457200" indent="-457200"/>
            <a:r>
              <a:rPr lang="en-US" altLang="ko-KR" sz="2000" dirty="0" smtClean="0"/>
              <a:t>We increased the radius from R = 10 to R = 50, and we can observe similar results.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80728"/>
            <a:ext cx="8655050" cy="5526088"/>
          </a:xfrm>
          <a:ln>
            <a:solidFill>
              <a:schemeClr val="bg1"/>
            </a:solidFill>
            <a:miter lim="800000"/>
            <a:headEnd/>
            <a:tailEnd/>
          </a:ln>
        </p:spPr>
        <p:txBody>
          <a:bodyPr/>
          <a:lstStyle/>
          <a:p>
            <a:pPr eaLnBrk="1" hangingPunct="1"/>
            <a:r>
              <a:rPr lang="en-US" altLang="ko-KR" dirty="0" smtClean="0"/>
              <a:t>Explore/Return mobility model [</a:t>
            </a:r>
            <a:r>
              <a:rPr lang="en-US" altLang="ko-KR" sz="2000" dirty="0" smtClean="0"/>
              <a:t>Song et al. in </a:t>
            </a:r>
            <a:r>
              <a:rPr lang="en-US" altLang="zh-CN" sz="2000" kern="1200" dirty="0" smtClean="0">
                <a:solidFill>
                  <a:srgbClr val="000000"/>
                </a:solidFill>
                <a:latin typeface="Times New Roman" pitchFamily="18" charset="0"/>
                <a:ea typeface="宋体" pitchFamily="2" charset="-122"/>
              </a:rPr>
              <a:t>Nature Physics’06</a:t>
            </a:r>
            <a:r>
              <a:rPr lang="en-US" altLang="ko-KR" dirty="0" smtClean="0"/>
              <a:t>]</a:t>
            </a:r>
          </a:p>
          <a:p>
            <a:pPr lvl="1" eaLnBrk="1" hangingPunct="1"/>
            <a:r>
              <a:rPr lang="en-US" altLang="ko-KR" dirty="0" smtClean="0"/>
              <a:t>Evaluated for a very large dataset (trajectories of over 3M mobile users for a 1 year period) </a:t>
            </a:r>
          </a:p>
          <a:p>
            <a:pPr eaLnBrk="1" hangingPunct="1"/>
            <a:endParaRPr lang="en-US" altLang="ko-KR" dirty="0" smtClean="0"/>
          </a:p>
          <a:p>
            <a:pPr eaLnBrk="1" hangingPunct="1"/>
            <a:endParaRPr lang="en-US" altLang="ko-KR" dirty="0" smtClean="0"/>
          </a:p>
          <a:p>
            <a:pPr eaLnBrk="1" hangingPunct="1"/>
            <a:endParaRPr lang="en-US" altLang="ko-KR" dirty="0" smtClean="0"/>
          </a:p>
          <a:p>
            <a:pPr eaLnBrk="1" hangingPunct="1"/>
            <a:endParaRPr lang="en-US" altLang="ko-KR" dirty="0" smtClean="0"/>
          </a:p>
          <a:p>
            <a:pPr eaLnBrk="1" hangingPunct="1">
              <a:buNone/>
            </a:pPr>
            <a:endParaRPr lang="en-US" altLang="ko-KR" dirty="0" smtClean="0"/>
          </a:p>
          <a:p>
            <a:pPr eaLnBrk="1" hangingPunct="1">
              <a:buNone/>
            </a:pPr>
            <a:endParaRPr lang="en-US" altLang="ko-KR" dirty="0" smtClean="0">
              <a:solidFill>
                <a:srgbClr val="0035CC"/>
              </a:solidFill>
            </a:endParaRPr>
          </a:p>
          <a:p>
            <a:pPr eaLnBrk="1" hangingPunct="1"/>
            <a:r>
              <a:rPr lang="en-US" altLang="ko-KR" dirty="0" smtClean="0">
                <a:solidFill>
                  <a:srgbClr val="0035CC"/>
                </a:solidFill>
              </a:rPr>
              <a:t>Explore: </a:t>
            </a:r>
            <a:r>
              <a:rPr lang="en-US" altLang="ko-KR" dirty="0" smtClean="0"/>
              <a:t>with jump-length </a:t>
            </a:r>
            <a:r>
              <a:rPr lang="en-US" altLang="ko-KR" i="1" dirty="0"/>
              <a:t>S</a:t>
            </a:r>
            <a:r>
              <a:rPr lang="en-US" altLang="ko-KR" dirty="0" smtClean="0"/>
              <a:t> and random direction </a:t>
            </a:r>
            <a:r>
              <a:rPr lang="en-US" altLang="ko-KR" dirty="0" smtClean="0">
                <a:latin typeface="Symbol" pitchFamily="18" charset="2"/>
              </a:rPr>
              <a:t>q</a:t>
            </a:r>
          </a:p>
          <a:p>
            <a:pPr eaLnBrk="1" hangingPunct="1"/>
            <a:r>
              <a:rPr lang="en-US" altLang="ko-KR" dirty="0" smtClean="0">
                <a:solidFill>
                  <a:srgbClr val="FF0000"/>
                </a:solidFill>
              </a:rPr>
              <a:t>Return: </a:t>
            </a:r>
            <a:r>
              <a:rPr lang="en-US" altLang="ko-KR" dirty="0" smtClean="0"/>
              <a:t>return to one of the </a:t>
            </a:r>
            <a:r>
              <a:rPr lang="en-US" altLang="ko-KR" i="1" dirty="0" err="1" smtClean="0"/>
              <a:t>K</a:t>
            </a:r>
            <a:r>
              <a:rPr lang="en-US" altLang="ko-KR" i="1" baseline="-25000" dirty="0" err="1" smtClean="0"/>
              <a:t>t</a:t>
            </a:r>
            <a:r>
              <a:rPr lang="en-US" altLang="ko-KR" i="1" dirty="0" smtClean="0"/>
              <a:t> </a:t>
            </a:r>
            <a:r>
              <a:rPr lang="en-US" altLang="ko-KR" dirty="0" smtClean="0"/>
              <a:t>previously visited locations</a:t>
            </a:r>
          </a:p>
          <a:p>
            <a:pPr eaLnBrk="1" hangingPunct="1"/>
            <a:endParaRPr lang="en-US" altLang="ko-KR" dirty="0" smtClean="0"/>
          </a:p>
          <a:p>
            <a:pPr eaLnBrk="1" hangingPunct="1"/>
            <a:endParaRPr lang="en-US" altLang="ko-KR" dirty="0" smtClean="0"/>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38978" y="2004847"/>
            <a:ext cx="4648988" cy="3220868"/>
          </a:xfrm>
          <a:prstGeom prst="rect">
            <a:avLst/>
          </a:prstGeom>
          <a:noFill/>
          <a:ln w="9525">
            <a:noFill/>
            <a:miter lim="800000"/>
            <a:headEnd/>
            <a:tailEnd/>
          </a:ln>
        </p:spPr>
      </p:pic>
      <p:sp>
        <p:nvSpPr>
          <p:cNvPr id="7" name="TextBox 6"/>
          <p:cNvSpPr txBox="1"/>
          <p:nvPr/>
        </p:nvSpPr>
        <p:spPr>
          <a:xfrm>
            <a:off x="555318" y="6237312"/>
            <a:ext cx="8008654" cy="584775"/>
          </a:xfrm>
          <a:prstGeom prst="rect">
            <a:avLst/>
          </a:prstGeom>
          <a:noFill/>
        </p:spPr>
        <p:txBody>
          <a:bodyPr wrap="square" rtlCol="0">
            <a:spAutoFit/>
          </a:bodyPr>
          <a:lstStyle/>
          <a:p>
            <a:pPr eaLnBrk="1" hangingPunct="1">
              <a:buNone/>
            </a:pPr>
            <a:r>
              <a:rPr lang="en-US" altLang="ko-KR" sz="1600" dirty="0" smtClean="0"/>
              <a:t>[Song. et. al] C. Song, T. </a:t>
            </a:r>
            <a:r>
              <a:rPr lang="en-US" altLang="ko-KR" sz="1600" dirty="0" err="1" smtClean="0"/>
              <a:t>Koren</a:t>
            </a:r>
            <a:r>
              <a:rPr lang="en-US" altLang="ko-KR" sz="1600" dirty="0" smtClean="0"/>
              <a:t>, P. Wang, and A.-L. </a:t>
            </a:r>
            <a:r>
              <a:rPr lang="en-US" altLang="ko-KR" sz="1600" dirty="0" err="1" smtClean="0"/>
              <a:t>Barabási</a:t>
            </a:r>
            <a:r>
              <a:rPr lang="en-US" altLang="ko-KR" sz="1600" dirty="0" smtClean="0"/>
              <a:t>, “Modeling the Scaling Properties of Human Mobility”, Nature Physics, 2010.</a:t>
            </a:r>
          </a:p>
        </p:txBody>
      </p:sp>
      <p:sp>
        <p:nvSpPr>
          <p:cNvPr id="9" name="TextBox 8"/>
          <p:cNvSpPr txBox="1"/>
          <p:nvPr/>
        </p:nvSpPr>
        <p:spPr>
          <a:xfrm>
            <a:off x="6468918" y="4024278"/>
            <a:ext cx="1737360" cy="923330"/>
          </a:xfrm>
          <a:prstGeom prst="rect">
            <a:avLst/>
          </a:prstGeom>
          <a:solidFill>
            <a:schemeClr val="bg2">
              <a:lumMod val="10000"/>
              <a:lumOff val="90000"/>
            </a:schemeClr>
          </a:solidFill>
        </p:spPr>
        <p:txBody>
          <a:bodyPr wrap="square" rtlCol="0">
            <a:spAutoFit/>
          </a:bodyPr>
          <a:lstStyle/>
          <a:p>
            <a:r>
              <a:rPr lang="en-US" dirty="0" smtClean="0">
                <a:solidFill>
                  <a:srgbClr val="FF0000"/>
                </a:solidFill>
              </a:rPr>
              <a:t>Return</a:t>
            </a:r>
            <a:r>
              <a:rPr lang="en-US" dirty="0" smtClean="0"/>
              <a:t> </a:t>
            </a:r>
          </a:p>
          <a:p>
            <a:r>
              <a:rPr lang="en-US" dirty="0" smtClean="0"/>
              <a:t>with probability </a:t>
            </a:r>
          </a:p>
          <a:p>
            <a:r>
              <a:rPr lang="en-US" altLang="ko-KR" dirty="0" err="1" smtClean="0"/>
              <a:t>P</a:t>
            </a:r>
            <a:r>
              <a:rPr lang="en-US" altLang="ko-KR" baseline="-25000" dirty="0" err="1" smtClean="0"/>
              <a:t>return</a:t>
            </a:r>
            <a:r>
              <a:rPr lang="en-US" altLang="ko-KR" dirty="0" smtClean="0"/>
              <a:t> :=</a:t>
            </a:r>
            <a:r>
              <a:rPr lang="en-US" dirty="0" smtClean="0"/>
              <a:t>1-P</a:t>
            </a:r>
            <a:r>
              <a:rPr lang="en-US" baseline="-25000" dirty="0" smtClean="0"/>
              <a:t>explore</a:t>
            </a:r>
            <a:endParaRPr lang="en-US" dirty="0"/>
          </a:p>
        </p:txBody>
      </p:sp>
      <p:sp>
        <p:nvSpPr>
          <p:cNvPr id="13" name="Title 1"/>
          <p:cNvSpPr>
            <a:spLocks noGrp="1"/>
          </p:cNvSpPr>
          <p:nvPr>
            <p:ph type="title"/>
          </p:nvPr>
        </p:nvSpPr>
        <p:spPr>
          <a:xfrm>
            <a:off x="395536" y="76200"/>
            <a:ext cx="8424936" cy="838200"/>
          </a:xfrm>
        </p:spPr>
        <p:txBody>
          <a:bodyPr/>
          <a:lstStyle/>
          <a:p>
            <a:pPr eaLnBrk="1" hangingPunct="1"/>
            <a:r>
              <a:rPr lang="en-US" altLang="zh-CN" sz="3600" dirty="0" smtClean="0">
                <a:ea typeface="宋体" pitchFamily="2" charset="-122"/>
              </a:rPr>
              <a:t>Refined </a:t>
            </a:r>
            <a:r>
              <a:rPr lang="en-US" altLang="ko-KR" sz="3600" dirty="0" smtClean="0"/>
              <a:t>Human Mobility Model </a:t>
            </a:r>
            <a:r>
              <a:rPr lang="en-US" altLang="ko-KR" sz="3200" dirty="0" smtClean="0"/>
              <a:t>(1/2)</a:t>
            </a:r>
            <a:r>
              <a:rPr lang="en-US" altLang="ko-KR" sz="3600" dirty="0" smtClean="0"/>
              <a:t> </a:t>
            </a:r>
            <a:endParaRPr lang="en-US" altLang="zh-CN" sz="3600" dirty="0" smtClean="0">
              <a:ea typeface="宋体" pitchFamily="2" charset="-122"/>
            </a:endParaRPr>
          </a:p>
        </p:txBody>
      </p:sp>
      <p:pic>
        <p:nvPicPr>
          <p:cNvPr id="14" name="Picture 2" descr="http://stereolizeshop.com/3d-objekte/icons/b4441569e6d0ee8a600.jpg"/>
          <p:cNvPicPr>
            <a:picLocks noChangeAspect="1" noChangeArrowheads="1"/>
          </p:cNvPicPr>
          <p:nvPr/>
        </p:nvPicPr>
        <p:blipFill>
          <a:blip r:embed="rId4" cstate="print">
            <a:clrChange>
              <a:clrFrom>
                <a:srgbClr val="ECECEC"/>
              </a:clrFrom>
              <a:clrTo>
                <a:srgbClr val="ECECEC">
                  <a:alpha val="0"/>
                </a:srgbClr>
              </a:clrTo>
            </a:clrChange>
            <a:extLst>
              <a:ext uri="{28A0092B-C50C-407E-A947-70E740481C1C}">
                <a14:useLocalDpi xmlns:a14="http://schemas.microsoft.com/office/drawing/2010/main" val="0"/>
              </a:ext>
            </a:extLst>
          </a:blip>
          <a:srcRect/>
          <a:stretch>
            <a:fillRect/>
          </a:stretch>
        </p:blipFill>
        <p:spPr bwMode="auto">
          <a:xfrm>
            <a:off x="1907704" y="2996952"/>
            <a:ext cx="556499" cy="457200"/>
          </a:xfrm>
          <a:prstGeom prst="rect">
            <a:avLst/>
          </a:prstGeom>
          <a:noFill/>
          <a:ln w="25400">
            <a:noFill/>
          </a:ln>
          <a:extLst>
            <a:ext uri="{909E8E84-426E-40dd-AFC4-6F175D3DCCD1}">
              <a14:hiddenFill xmlns="" xmlns:a14="http://schemas.microsoft.com/office/drawing/2010/main">
                <a:solidFill>
                  <a:srgbClr val="FFFFFF"/>
                </a:solidFill>
              </a14:hiddenFill>
            </a:ext>
          </a:extLst>
        </p:spPr>
      </p:pic>
      <p:pic>
        <p:nvPicPr>
          <p:cNvPr id="16" name="Picture 2" descr="http://stereolizeshop.com/3d-objekte/icons/b4441569e6d0ee8a600.jpg"/>
          <p:cNvPicPr>
            <a:picLocks noChangeAspect="1" noChangeArrowheads="1"/>
          </p:cNvPicPr>
          <p:nvPr/>
        </p:nvPicPr>
        <p:blipFill>
          <a:blip r:embed="rId4" cstate="print">
            <a:clrChange>
              <a:clrFrom>
                <a:srgbClr val="ECECEC"/>
              </a:clrFrom>
              <a:clrTo>
                <a:srgbClr val="ECECEC">
                  <a:alpha val="0"/>
                </a:srgbClr>
              </a:clrTo>
            </a:clrChange>
            <a:extLst>
              <a:ext uri="{28A0092B-C50C-407E-A947-70E740481C1C}">
                <a14:useLocalDpi xmlns:a14="http://schemas.microsoft.com/office/drawing/2010/main" val="0"/>
              </a:ext>
            </a:extLst>
          </a:blip>
          <a:srcRect/>
          <a:stretch>
            <a:fillRect/>
          </a:stretch>
        </p:blipFill>
        <p:spPr bwMode="auto">
          <a:xfrm>
            <a:off x="5455661" y="4916016"/>
            <a:ext cx="556499" cy="457200"/>
          </a:xfrm>
          <a:prstGeom prst="rect">
            <a:avLst/>
          </a:prstGeom>
          <a:noFill/>
          <a:ln w="25400">
            <a:noFill/>
          </a:ln>
          <a:extLst>
            <a:ext uri="{909E8E84-426E-40dd-AFC4-6F175D3DCCD1}">
              <a14:hiddenFill xmlns="" xmlns:a14="http://schemas.microsoft.com/office/drawing/2010/main">
                <a:solidFill>
                  <a:srgbClr val="FFFFFF"/>
                </a:solidFill>
              </a14:hiddenFill>
            </a:ext>
          </a:extLst>
        </p:spPr>
      </p:pic>
      <p:sp>
        <p:nvSpPr>
          <p:cNvPr id="17" name="직사각형 16"/>
          <p:cNvSpPr/>
          <p:nvPr/>
        </p:nvSpPr>
        <p:spPr bwMode="auto">
          <a:xfrm>
            <a:off x="3203848" y="2492896"/>
            <a:ext cx="1728192" cy="25922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dirty="0" smtClean="0">
              <a:ln>
                <a:noFill/>
              </a:ln>
              <a:solidFill>
                <a:schemeClr val="tx1"/>
              </a:solidFill>
              <a:effectLst/>
              <a:latin typeface="Arial" charset="0"/>
            </a:endParaRPr>
          </a:p>
        </p:txBody>
      </p:sp>
      <p:sp>
        <p:nvSpPr>
          <p:cNvPr id="6" name="TextBox 5"/>
          <p:cNvSpPr txBox="1"/>
          <p:nvPr/>
        </p:nvSpPr>
        <p:spPr>
          <a:xfrm>
            <a:off x="971600" y="4434990"/>
            <a:ext cx="2880320" cy="646331"/>
          </a:xfrm>
          <a:prstGeom prst="rect">
            <a:avLst/>
          </a:prstGeom>
          <a:noFill/>
        </p:spPr>
        <p:txBody>
          <a:bodyPr wrap="square" rtlCol="0">
            <a:spAutoFit/>
          </a:bodyPr>
          <a:lstStyle/>
          <a:p>
            <a:pPr algn="ctr"/>
            <a:r>
              <a:rPr lang="en-US" i="1" dirty="0" err="1"/>
              <a:t>K</a:t>
            </a:r>
            <a:r>
              <a:rPr lang="en-US" i="1" baseline="-25000" dirty="0" err="1" smtClean="0"/>
              <a:t>t</a:t>
            </a:r>
            <a:r>
              <a:rPr lang="en-US" dirty="0" smtClean="0"/>
              <a:t> := number of visited distinct points (e.g. </a:t>
            </a:r>
            <a:r>
              <a:rPr lang="en-US" dirty="0" err="1" smtClean="0"/>
              <a:t>K</a:t>
            </a:r>
            <a:r>
              <a:rPr lang="en-US" altLang="ko-KR" baseline="-25000" dirty="0" err="1" smtClean="0"/>
              <a:t>t</a:t>
            </a:r>
            <a:r>
              <a:rPr lang="en-US" dirty="0" smtClean="0"/>
              <a:t> = 4)</a:t>
            </a:r>
            <a:endParaRPr lang="en-US" dirty="0"/>
          </a:p>
        </p:txBody>
      </p:sp>
      <p:cxnSp>
        <p:nvCxnSpPr>
          <p:cNvPr id="21" name="직선 화살표 연결선 20"/>
          <p:cNvCxnSpPr/>
          <p:nvPr/>
        </p:nvCxnSpPr>
        <p:spPr bwMode="auto">
          <a:xfrm flipV="1">
            <a:off x="3152751" y="2852936"/>
            <a:ext cx="1707281" cy="745232"/>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cxnSp>
        <p:nvCxnSpPr>
          <p:cNvPr id="24" name="직선 화살표 연결선 23"/>
          <p:cNvCxnSpPr/>
          <p:nvPr/>
        </p:nvCxnSpPr>
        <p:spPr bwMode="auto">
          <a:xfrm>
            <a:off x="3131840" y="3601482"/>
            <a:ext cx="1800200" cy="979646"/>
          </a:xfrm>
          <a:prstGeom prst="straightConnector1">
            <a:avLst/>
          </a:prstGeom>
          <a:solidFill>
            <a:schemeClr val="accent1"/>
          </a:solidFill>
          <a:ln w="19050" cap="flat" cmpd="sng" algn="ctr">
            <a:solidFill>
              <a:schemeClr val="tx1"/>
            </a:solidFill>
            <a:prstDash val="solid"/>
            <a:round/>
            <a:headEnd type="none" w="med" len="med"/>
            <a:tailEnd type="triangle" w="lg" len="lg"/>
          </a:ln>
          <a:effectLst/>
        </p:spPr>
      </p:cxnSp>
      <p:pic>
        <p:nvPicPr>
          <p:cNvPr id="25" name="Picture 2" descr="http://stereolizeshop.com/3d-objekte/icons/b4441569e6d0ee8a600.jpg"/>
          <p:cNvPicPr>
            <a:picLocks noChangeAspect="1" noChangeArrowheads="1"/>
          </p:cNvPicPr>
          <p:nvPr/>
        </p:nvPicPr>
        <p:blipFill>
          <a:blip r:embed="rId4" cstate="print">
            <a:clrChange>
              <a:clrFrom>
                <a:srgbClr val="ECECEC"/>
              </a:clrFrom>
              <a:clrTo>
                <a:srgbClr val="ECECEC">
                  <a:alpha val="0"/>
                </a:srgbClr>
              </a:clrTo>
            </a:clrChange>
            <a:extLst>
              <a:ext uri="{28A0092B-C50C-407E-A947-70E740481C1C}">
                <a14:useLocalDpi xmlns:a14="http://schemas.microsoft.com/office/drawing/2010/main" val="0"/>
              </a:ext>
            </a:extLst>
          </a:blip>
          <a:srcRect/>
          <a:stretch>
            <a:fillRect/>
          </a:stretch>
        </p:blipFill>
        <p:spPr bwMode="auto">
          <a:xfrm>
            <a:off x="4744482" y="2983000"/>
            <a:ext cx="556499" cy="457200"/>
          </a:xfrm>
          <a:prstGeom prst="rect">
            <a:avLst/>
          </a:prstGeom>
          <a:noFill/>
          <a:ln w="25400">
            <a:noFill/>
          </a:ln>
          <a:extLst>
            <a:ext uri="{909E8E84-426E-40dd-AFC4-6F175D3DCCD1}">
              <a14:hiddenFill xmlns="" xmlns:a14="http://schemas.microsoft.com/office/drawing/2010/main">
                <a:solidFill>
                  <a:srgbClr val="FFFFFF"/>
                </a:solidFill>
              </a14:hiddenFill>
            </a:ext>
          </a:extLst>
        </p:spPr>
      </p:pic>
      <p:sp>
        <p:nvSpPr>
          <p:cNvPr id="28" name="TextBox 27"/>
          <p:cNvSpPr txBox="1"/>
          <p:nvPr/>
        </p:nvSpPr>
        <p:spPr>
          <a:xfrm>
            <a:off x="3319569" y="2843644"/>
            <a:ext cx="973343" cy="369332"/>
          </a:xfrm>
          <a:prstGeom prst="rect">
            <a:avLst/>
          </a:prstGeom>
          <a:noFill/>
        </p:spPr>
        <p:txBody>
          <a:bodyPr wrap="none" rtlCol="0">
            <a:spAutoFit/>
          </a:bodyPr>
          <a:lstStyle/>
          <a:p>
            <a:r>
              <a:rPr lang="en-US" altLang="ko-KR" dirty="0" smtClean="0">
                <a:solidFill>
                  <a:srgbClr val="0035CC"/>
                </a:solidFill>
              </a:rPr>
              <a:t>Explore</a:t>
            </a:r>
            <a:r>
              <a:rPr lang="en-US" altLang="ko-KR" dirty="0" smtClean="0"/>
              <a:t> </a:t>
            </a:r>
          </a:p>
        </p:txBody>
      </p:sp>
      <p:sp>
        <p:nvSpPr>
          <p:cNvPr id="29" name="TextBox 28"/>
          <p:cNvSpPr txBox="1"/>
          <p:nvPr/>
        </p:nvSpPr>
        <p:spPr>
          <a:xfrm>
            <a:off x="3362378" y="4077072"/>
            <a:ext cx="813043" cy="369332"/>
          </a:xfrm>
          <a:prstGeom prst="rect">
            <a:avLst/>
          </a:prstGeom>
          <a:noFill/>
        </p:spPr>
        <p:txBody>
          <a:bodyPr wrap="none" rtlCol="0">
            <a:spAutoFit/>
          </a:bodyPr>
          <a:lstStyle/>
          <a:p>
            <a:r>
              <a:rPr lang="en-US" altLang="ko-KR" dirty="0" smtClean="0">
                <a:solidFill>
                  <a:srgbClr val="FF0000"/>
                </a:solidFill>
              </a:rPr>
              <a:t>Return</a:t>
            </a:r>
          </a:p>
        </p:txBody>
      </p:sp>
      <p:sp>
        <p:nvSpPr>
          <p:cNvPr id="18" name="TextBox 17"/>
          <p:cNvSpPr txBox="1"/>
          <p:nvPr/>
        </p:nvSpPr>
        <p:spPr>
          <a:xfrm>
            <a:off x="6444208" y="2435402"/>
            <a:ext cx="1737360" cy="923330"/>
          </a:xfrm>
          <a:prstGeom prst="rect">
            <a:avLst/>
          </a:prstGeom>
          <a:solidFill>
            <a:schemeClr val="bg2">
              <a:lumMod val="10000"/>
              <a:lumOff val="90000"/>
            </a:schemeClr>
          </a:solidFill>
        </p:spPr>
        <p:txBody>
          <a:bodyPr wrap="square" rtlCol="0">
            <a:spAutoFit/>
          </a:bodyPr>
          <a:lstStyle/>
          <a:p>
            <a:r>
              <a:rPr lang="en-US" dirty="0" smtClean="0">
                <a:solidFill>
                  <a:srgbClr val="0035CC"/>
                </a:solidFill>
              </a:rPr>
              <a:t>Explore</a:t>
            </a:r>
            <a:r>
              <a:rPr lang="en-US" dirty="0" smtClean="0"/>
              <a:t> </a:t>
            </a:r>
          </a:p>
          <a:p>
            <a:r>
              <a:rPr lang="en-US" dirty="0" smtClean="0"/>
              <a:t>with probability </a:t>
            </a:r>
          </a:p>
          <a:p>
            <a:r>
              <a:rPr lang="en-US" dirty="0" err="1" smtClean="0"/>
              <a:t>P</a:t>
            </a:r>
            <a:r>
              <a:rPr lang="en-US" baseline="-25000" dirty="0" err="1" smtClean="0"/>
              <a:t>explore</a:t>
            </a:r>
            <a:r>
              <a:rPr lang="en-US" dirty="0" smtClean="0"/>
              <a:t> := </a:t>
            </a:r>
            <a:r>
              <a:rPr lang="en-US" dirty="0" err="1" smtClean="0">
                <a:latin typeface="Symbol" pitchFamily="18" charset="2"/>
              </a:rPr>
              <a:t>r</a:t>
            </a:r>
            <a:r>
              <a:rPr lang="en-US" dirty="0" err="1"/>
              <a:t>K</a:t>
            </a:r>
            <a:r>
              <a:rPr lang="en-US" baseline="-25000" dirty="0" err="1" smtClean="0"/>
              <a:t>t</a:t>
            </a:r>
            <a:r>
              <a:rPr lang="en-US" baseline="30000" dirty="0" smtClean="0"/>
              <a:t>-</a:t>
            </a:r>
            <a:r>
              <a:rPr lang="en-US" baseline="30000" dirty="0" smtClean="0">
                <a:latin typeface="Symbol" pitchFamily="18" charset="2"/>
              </a:rPr>
              <a:t>g</a:t>
            </a:r>
            <a:endParaRPr lang="en-US" baseline="30000" dirty="0">
              <a:latin typeface="Symbol" pitchFamily="18" charset="2"/>
            </a:endParaRPr>
          </a:p>
        </p:txBody>
      </p:sp>
      <p:sp>
        <p:nvSpPr>
          <p:cNvPr id="2" name="TextBox 1"/>
          <p:cNvSpPr txBox="1"/>
          <p:nvPr/>
        </p:nvSpPr>
        <p:spPr>
          <a:xfrm>
            <a:off x="2627784" y="4057327"/>
            <a:ext cx="504056" cy="307777"/>
          </a:xfrm>
          <a:prstGeom prst="rect">
            <a:avLst/>
          </a:prstGeom>
          <a:solidFill>
            <a:srgbClr val="ECECEC"/>
          </a:solidFill>
        </p:spPr>
        <p:txBody>
          <a:bodyPr wrap="square" rtlCol="0">
            <a:spAutoFit/>
          </a:bodyPr>
          <a:lstStyle/>
          <a:p>
            <a:r>
              <a:rPr lang="en-US" sz="1400" dirty="0" smtClean="0"/>
              <a:t>K=4</a:t>
            </a:r>
            <a:endParaRPr lang="en-US" sz="1400" dirty="0"/>
          </a:p>
        </p:txBody>
      </p:sp>
      <p:sp>
        <p:nvSpPr>
          <p:cNvPr id="22" name="TextBox 21"/>
          <p:cNvSpPr txBox="1"/>
          <p:nvPr/>
        </p:nvSpPr>
        <p:spPr>
          <a:xfrm flipH="1">
            <a:off x="5868144" y="4849415"/>
            <a:ext cx="504056" cy="307777"/>
          </a:xfrm>
          <a:prstGeom prst="rect">
            <a:avLst/>
          </a:prstGeom>
          <a:solidFill>
            <a:srgbClr val="29D0E6"/>
          </a:solidFill>
          <a:ln>
            <a:noFill/>
          </a:ln>
        </p:spPr>
        <p:txBody>
          <a:bodyPr wrap="square" rtlCol="0">
            <a:spAutoFit/>
          </a:bodyPr>
          <a:lstStyle/>
          <a:p>
            <a:r>
              <a:rPr lang="en-US" sz="1400" dirty="0" smtClean="0"/>
              <a:t>K=4</a:t>
            </a:r>
            <a:endParaRPr lang="en-US" sz="1400" dirty="0"/>
          </a:p>
        </p:txBody>
      </p:sp>
      <p:sp>
        <p:nvSpPr>
          <p:cNvPr id="23" name="TextBox 22"/>
          <p:cNvSpPr txBox="1"/>
          <p:nvPr/>
        </p:nvSpPr>
        <p:spPr>
          <a:xfrm>
            <a:off x="5796136" y="3311406"/>
            <a:ext cx="504056" cy="261610"/>
          </a:xfrm>
          <a:prstGeom prst="rect">
            <a:avLst/>
          </a:prstGeom>
          <a:solidFill>
            <a:srgbClr val="EAEECE"/>
          </a:solidFill>
        </p:spPr>
        <p:txBody>
          <a:bodyPr wrap="square" rtlCol="0">
            <a:spAutoFit/>
          </a:bodyPr>
          <a:lstStyle/>
          <a:p>
            <a:r>
              <a:rPr lang="en-US" sz="1100" dirty="0" smtClean="0"/>
              <a:t>K=5</a:t>
            </a:r>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fade">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67464" cy="5526088"/>
          </a:xfrm>
          <a:ln>
            <a:solidFill>
              <a:schemeClr val="bg1"/>
            </a:solidFill>
            <a:miter lim="800000"/>
            <a:headEnd/>
            <a:tailEnd/>
          </a:ln>
        </p:spPr>
        <p:txBody>
          <a:bodyPr/>
          <a:lstStyle/>
          <a:p>
            <a:pPr eaLnBrk="1" hangingPunct="1"/>
            <a:r>
              <a:rPr lang="en-US" altLang="ko-KR" dirty="0" smtClean="0">
                <a:solidFill>
                  <a:srgbClr val="333399"/>
                </a:solidFill>
              </a:rPr>
              <a:t>Simplified</a:t>
            </a:r>
            <a:r>
              <a:rPr lang="en-US" altLang="ko-KR" dirty="0" smtClean="0"/>
              <a:t> Explore/Return mobility model </a:t>
            </a:r>
          </a:p>
          <a:p>
            <a:pPr lvl="1" eaLnBrk="1" hangingPunct="1"/>
            <a:r>
              <a:rPr lang="en-US" altLang="ko-KR" dirty="0" smtClean="0"/>
              <a:t>The probability to explore/return does not depend on the number of previously visited locations (i.e. </a:t>
            </a:r>
            <a:r>
              <a:rPr lang="en-US" altLang="ko-KR" sz="2000" dirty="0" smtClean="0">
                <a:latin typeface="Symbol" pitchFamily="18" charset="2"/>
              </a:rPr>
              <a:t>g</a:t>
            </a:r>
            <a:r>
              <a:rPr lang="en-US" altLang="ko-KR" dirty="0" smtClean="0"/>
              <a:t> = 0).  </a:t>
            </a:r>
          </a:p>
          <a:p>
            <a:pPr lvl="1" eaLnBrk="1" hangingPunct="1"/>
            <a:r>
              <a:rPr lang="en-US" altLang="ko-KR" dirty="0" smtClean="0"/>
              <a:t>Hence, at each step an individual acts one of the following: </a:t>
            </a:r>
          </a:p>
          <a:p>
            <a:pPr lvl="2" eaLnBrk="1" hangingPunct="1"/>
            <a:r>
              <a:rPr lang="en-US" altLang="ko-KR" dirty="0" smtClean="0">
                <a:latin typeface="+mn-lt"/>
              </a:rPr>
              <a:t> either explore with probability </a:t>
            </a:r>
            <a:r>
              <a:rPr lang="en-US" altLang="ko-KR" dirty="0" err="1" smtClean="0">
                <a:solidFill>
                  <a:srgbClr val="0035CC"/>
                </a:solidFill>
                <a:latin typeface="+mn-lt"/>
              </a:rPr>
              <a:t>P</a:t>
            </a:r>
            <a:r>
              <a:rPr lang="en-US" altLang="ko-KR" baseline="-25000" dirty="0" err="1" smtClean="0">
                <a:solidFill>
                  <a:srgbClr val="0035CC"/>
                </a:solidFill>
                <a:latin typeface="+mn-lt"/>
              </a:rPr>
              <a:t>explore</a:t>
            </a:r>
            <a:r>
              <a:rPr lang="en-US" altLang="ko-KR" baseline="-25000" dirty="0" smtClean="0">
                <a:solidFill>
                  <a:srgbClr val="0035CC"/>
                </a:solidFill>
                <a:latin typeface="+mn-lt"/>
              </a:rPr>
              <a:t> </a:t>
            </a:r>
            <a:r>
              <a:rPr lang="en-US" altLang="ko-KR" dirty="0" smtClean="0">
                <a:solidFill>
                  <a:srgbClr val="0035CC"/>
                </a:solidFill>
                <a:latin typeface="+mn-lt"/>
              </a:rPr>
              <a:t>= </a:t>
            </a:r>
            <a:r>
              <a:rPr lang="en-US" altLang="ko-KR" dirty="0" err="1" smtClean="0">
                <a:solidFill>
                  <a:srgbClr val="0035CC"/>
                </a:solidFill>
                <a:latin typeface="+mn-lt"/>
              </a:rPr>
              <a:t>ρ</a:t>
            </a:r>
            <a:endParaRPr lang="en-US" altLang="ko-KR" dirty="0" smtClean="0">
              <a:solidFill>
                <a:srgbClr val="0035CC"/>
              </a:solidFill>
              <a:latin typeface="+mn-lt"/>
            </a:endParaRPr>
          </a:p>
          <a:p>
            <a:pPr lvl="2" eaLnBrk="1" hangingPunct="1"/>
            <a:r>
              <a:rPr lang="en-US" altLang="ko-KR" dirty="0" smtClean="0">
                <a:latin typeface="+mn-lt"/>
              </a:rPr>
              <a:t> or return with probability </a:t>
            </a:r>
            <a:r>
              <a:rPr lang="en-US" altLang="ko-KR" dirty="0" err="1" smtClean="0">
                <a:solidFill>
                  <a:srgbClr val="0035CC"/>
                </a:solidFill>
                <a:latin typeface="+mn-lt"/>
              </a:rPr>
              <a:t>P</a:t>
            </a:r>
            <a:r>
              <a:rPr lang="en-US" altLang="ko-KR" baseline="-25000" dirty="0" err="1" smtClean="0">
                <a:solidFill>
                  <a:srgbClr val="0035CC"/>
                </a:solidFill>
                <a:latin typeface="+mn-lt"/>
              </a:rPr>
              <a:t>return</a:t>
            </a:r>
            <a:r>
              <a:rPr lang="en-US" altLang="ko-KR" dirty="0" smtClean="0">
                <a:solidFill>
                  <a:srgbClr val="0035CC"/>
                </a:solidFill>
                <a:latin typeface="+mn-lt"/>
              </a:rPr>
              <a:t> = 1 − </a:t>
            </a:r>
            <a:r>
              <a:rPr lang="en-US" altLang="ko-KR" dirty="0" err="1" smtClean="0">
                <a:solidFill>
                  <a:srgbClr val="0035CC"/>
                </a:solidFill>
                <a:latin typeface="+mn-lt"/>
              </a:rPr>
              <a:t>ρ</a:t>
            </a:r>
            <a:r>
              <a:rPr lang="en-US" altLang="ko-KR" dirty="0" smtClean="0">
                <a:latin typeface="+mn-lt"/>
              </a:rPr>
              <a:t> </a:t>
            </a:r>
            <a:endParaRPr lang="en-US" altLang="zh-CN" kern="1200" dirty="0" smtClean="0">
              <a:solidFill>
                <a:srgbClr val="000000"/>
              </a:solidFill>
              <a:latin typeface="Times New Roman" pitchFamily="18" charset="0"/>
              <a:ea typeface="宋体" pitchFamily="2" charset="-122"/>
            </a:endParaRPr>
          </a:p>
          <a:p>
            <a:pPr eaLnBrk="1" hangingPunct="1"/>
            <a:r>
              <a:rPr lang="en-US" altLang="zh-CN" kern="1200" dirty="0" smtClean="0">
                <a:solidFill>
                  <a:srgbClr val="000000"/>
                </a:solidFill>
                <a:latin typeface="Times New Roman" pitchFamily="18" charset="0"/>
                <a:ea typeface="宋体" pitchFamily="2" charset="-122"/>
              </a:rPr>
              <a:t>Location after the nth step </a:t>
            </a:r>
          </a:p>
          <a:p>
            <a:pPr eaLnBrk="1" hangingPunct="1"/>
            <a:endParaRPr lang="en-US" altLang="zh-CN" kern="1200" dirty="0" smtClean="0">
              <a:solidFill>
                <a:srgbClr val="000000"/>
              </a:solidFill>
              <a:latin typeface="Times New Roman" pitchFamily="18" charset="0"/>
              <a:ea typeface="宋体" pitchFamily="2" charset="-122"/>
            </a:endParaRPr>
          </a:p>
          <a:p>
            <a:pPr eaLnBrk="1" hangingPunct="1">
              <a:buNone/>
            </a:pPr>
            <a:endParaRPr lang="en-US" altLang="ko-KR" dirty="0" smtClean="0"/>
          </a:p>
          <a:p>
            <a:pPr eaLnBrk="1" hangingPunct="1"/>
            <a:r>
              <a:rPr lang="en-US" altLang="ko-KR" dirty="0" smtClean="0"/>
              <a:t>Note</a:t>
            </a:r>
          </a:p>
          <a:p>
            <a:pPr lvl="1" eaLnBrk="1" hangingPunct="1"/>
            <a:r>
              <a:rPr lang="en-US" altLang="ko-KR" dirty="0" smtClean="0"/>
              <a:t>The return probability need not be uniform over </a:t>
            </a:r>
            <a:r>
              <a:rPr lang="en-US" altLang="zh-CN" dirty="0" err="1" smtClean="0">
                <a:solidFill>
                  <a:srgbClr val="000000"/>
                </a:solidFill>
                <a:ea typeface="宋体" pitchFamily="2" charset="-122"/>
              </a:rPr>
              <a:t>Z</a:t>
            </a:r>
            <a:r>
              <a:rPr lang="en-US" altLang="zh-CN" baseline="-25000" dirty="0" err="1" smtClean="0">
                <a:solidFill>
                  <a:srgbClr val="000000"/>
                </a:solidFill>
                <a:ea typeface="宋体" pitchFamily="2" charset="-122"/>
              </a:rPr>
              <a:t>k</a:t>
            </a:r>
            <a:r>
              <a:rPr lang="en-US" altLang="zh-CN" baseline="-25000" dirty="0" smtClean="0">
                <a:solidFill>
                  <a:srgbClr val="000000"/>
                </a:solidFill>
                <a:ea typeface="宋体" pitchFamily="2" charset="-122"/>
              </a:rPr>
              <a:t>  </a:t>
            </a:r>
            <a:r>
              <a:rPr lang="en-US" altLang="zh-CN" dirty="0" smtClean="0">
                <a:solidFill>
                  <a:srgbClr val="000000"/>
                </a:solidFill>
                <a:ea typeface="宋体" pitchFamily="2" charset="-122"/>
              </a:rPr>
              <a:t>(k=1,2,…</a:t>
            </a:r>
            <a:r>
              <a:rPr lang="en-US" altLang="ko-KR" dirty="0" smtClean="0"/>
              <a:t>,n-1) i.e., one could give preference to certain locations</a:t>
            </a:r>
            <a:r>
              <a:rPr lang="en-US" altLang="zh-CN" dirty="0" smtClean="0">
                <a:solidFill>
                  <a:srgbClr val="000000"/>
                </a:solidFill>
                <a:ea typeface="宋体" pitchFamily="2" charset="-122"/>
                <a:sym typeface="Symbol"/>
              </a:rPr>
              <a:t>. </a:t>
            </a:r>
            <a:endParaRPr lang="en-US" altLang="ko-KR" dirty="0" smtClean="0"/>
          </a:p>
        </p:txBody>
      </p:sp>
      <p:sp>
        <p:nvSpPr>
          <p:cNvPr id="11" name="Title 1"/>
          <p:cNvSpPr>
            <a:spLocks noGrp="1"/>
          </p:cNvSpPr>
          <p:nvPr>
            <p:ph type="title"/>
          </p:nvPr>
        </p:nvSpPr>
        <p:spPr>
          <a:xfrm>
            <a:off x="395536" y="76200"/>
            <a:ext cx="8424936" cy="838200"/>
          </a:xfrm>
        </p:spPr>
        <p:txBody>
          <a:bodyPr/>
          <a:lstStyle/>
          <a:p>
            <a:pPr eaLnBrk="1" hangingPunct="1"/>
            <a:r>
              <a:rPr lang="en-US" altLang="zh-CN" sz="3600" dirty="0">
                <a:ea typeface="宋体" pitchFamily="2" charset="-122"/>
              </a:rPr>
              <a:t>Refined </a:t>
            </a:r>
            <a:r>
              <a:rPr lang="en-US" altLang="ko-KR" sz="3600" dirty="0"/>
              <a:t>Human Mobility Model  </a:t>
            </a:r>
            <a:r>
              <a:rPr lang="en-US" altLang="ko-KR" sz="3200" dirty="0" smtClean="0"/>
              <a:t>(2/2)</a:t>
            </a:r>
            <a:r>
              <a:rPr lang="en-US" altLang="ko-KR" sz="3600" dirty="0" smtClean="0"/>
              <a:t> </a:t>
            </a:r>
            <a:endParaRPr lang="en-US" altLang="zh-CN" sz="3600" dirty="0" smtClean="0">
              <a:ea typeface="宋体" pitchFamily="2" charset="-122"/>
            </a:endParaRPr>
          </a:p>
        </p:txBody>
      </p:sp>
      <p:sp>
        <p:nvSpPr>
          <p:cNvPr id="7" name="TextBox 6"/>
          <p:cNvSpPr txBox="1"/>
          <p:nvPr/>
        </p:nvSpPr>
        <p:spPr>
          <a:xfrm>
            <a:off x="6588224" y="4221088"/>
            <a:ext cx="2232248" cy="400110"/>
          </a:xfrm>
          <a:prstGeom prst="rect">
            <a:avLst/>
          </a:prstGeom>
          <a:noFill/>
        </p:spPr>
        <p:txBody>
          <a:bodyPr wrap="square" rtlCol="0">
            <a:spAutoFit/>
          </a:bodyPr>
          <a:lstStyle/>
          <a:p>
            <a:r>
              <a:rPr lang="en-US" sz="2000" dirty="0" smtClean="0"/>
              <a:t>with probability </a:t>
            </a:r>
            <a:r>
              <a:rPr lang="en-US" sz="2000" dirty="0" smtClean="0">
                <a:latin typeface="Symbol" charset="2"/>
                <a:cs typeface="Symbol" charset="2"/>
              </a:rPr>
              <a:t>r</a:t>
            </a:r>
            <a:endParaRPr lang="en-US" sz="2000" dirty="0">
              <a:latin typeface="Symbol" charset="2"/>
              <a:cs typeface="Symbol" charset="2"/>
            </a:endParaRPr>
          </a:p>
        </p:txBody>
      </p:sp>
      <p:sp>
        <p:nvSpPr>
          <p:cNvPr id="8" name="TextBox 7"/>
          <p:cNvSpPr txBox="1"/>
          <p:nvPr/>
        </p:nvSpPr>
        <p:spPr>
          <a:xfrm>
            <a:off x="6588224" y="4643844"/>
            <a:ext cx="2376264" cy="400110"/>
          </a:xfrm>
          <a:prstGeom prst="rect">
            <a:avLst/>
          </a:prstGeom>
          <a:noFill/>
        </p:spPr>
        <p:txBody>
          <a:bodyPr wrap="square" rtlCol="0">
            <a:spAutoFit/>
          </a:bodyPr>
          <a:lstStyle/>
          <a:p>
            <a:r>
              <a:rPr lang="en-US" sz="2000" dirty="0" smtClean="0"/>
              <a:t>with probability 1- </a:t>
            </a:r>
            <a:r>
              <a:rPr lang="en-US" sz="2000" dirty="0" smtClean="0">
                <a:latin typeface="Symbol" charset="2"/>
                <a:cs typeface="Symbol" charset="2"/>
              </a:rPr>
              <a:t>r</a:t>
            </a:r>
            <a:endParaRPr lang="en-US" sz="2000" dirty="0">
              <a:latin typeface="Symbol" charset="2"/>
              <a:cs typeface="Symbol" charset="2"/>
            </a:endParaRPr>
          </a:p>
        </p:txBody>
      </p:sp>
      <p:pic>
        <p:nvPicPr>
          <p:cNvPr id="13" name="Picture 12"/>
          <p:cNvPicPr>
            <a:picLocks noChangeAspect="1"/>
          </p:cNvPicPr>
          <p:nvPr/>
        </p:nvPicPr>
        <p:blipFill>
          <a:blip r:embed="rId3"/>
          <a:stretch>
            <a:fillRect/>
          </a:stretch>
        </p:blipFill>
        <p:spPr>
          <a:xfrm>
            <a:off x="971600" y="4293096"/>
            <a:ext cx="5544616" cy="745567"/>
          </a:xfrm>
          <a:prstGeom prst="rect">
            <a:avLst/>
          </a:prstGeom>
        </p:spPr>
      </p:pic>
      <p:pic>
        <p:nvPicPr>
          <p:cNvPr id="5" name="Picture 4"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4297536"/>
            <a:ext cx="4000500" cy="355600"/>
          </a:xfrm>
          <a:prstGeom prst="rect">
            <a:avLst/>
          </a:prstGeom>
          <a:solidFill>
            <a:schemeClr val="bg1"/>
          </a:solid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Our Analytic Results on the E/R model</a:t>
            </a:r>
          </a:p>
        </p:txBody>
      </p:sp>
      <p:sp>
        <p:nvSpPr>
          <p:cNvPr id="6" name="TextBox 5"/>
          <p:cNvSpPr txBox="1"/>
          <p:nvPr/>
        </p:nvSpPr>
        <p:spPr>
          <a:xfrm>
            <a:off x="683568" y="1268760"/>
            <a:ext cx="7776864" cy="2092881"/>
          </a:xfrm>
          <a:prstGeom prst="rect">
            <a:avLst/>
          </a:prstGeom>
          <a:noFill/>
          <a:ln w="25400">
            <a:solidFill>
              <a:srgbClr val="0035CC"/>
            </a:solidFill>
          </a:ln>
        </p:spPr>
        <p:txBody>
          <a:bodyPr wrap="square" rtlCol="0">
            <a:spAutoFit/>
          </a:bodyPr>
          <a:lstStyle/>
          <a:p>
            <a:r>
              <a:rPr lang="en-US" altLang="zh-CN" sz="2400" b="1" dirty="0" smtClean="0">
                <a:ea typeface="宋体" pitchFamily="2" charset="-122"/>
              </a:rPr>
              <a:t>Theorem 3 (Distribution of the first exit time). </a:t>
            </a:r>
          </a:p>
          <a:p>
            <a:r>
              <a:rPr lang="en-US" altLang="zh-CN" sz="2200" dirty="0" smtClean="0">
                <a:ea typeface="宋体" pitchFamily="2" charset="-122"/>
              </a:rPr>
              <a:t>For an Explore/Return </a:t>
            </a:r>
            <a:r>
              <a:rPr lang="en-US" altLang="zh-CN" sz="2200" dirty="0" err="1" smtClean="0">
                <a:ea typeface="宋体" pitchFamily="2" charset="-122"/>
              </a:rPr>
              <a:t>Lévy</a:t>
            </a:r>
            <a:r>
              <a:rPr lang="en-US" altLang="zh-CN" sz="2200" dirty="0" smtClean="0">
                <a:ea typeface="宋体" pitchFamily="2" charset="-122"/>
              </a:rPr>
              <a:t> flight, the first exit time from a ball of radius R is geometrically bounded as</a:t>
            </a:r>
          </a:p>
          <a:p>
            <a:endParaRPr lang="en-US" altLang="zh-CN" sz="1000" dirty="0" smtClean="0">
              <a:ea typeface="宋体" pitchFamily="2" charset="-122"/>
            </a:endParaRPr>
          </a:p>
          <a:p>
            <a:pPr algn="ctr"/>
            <a:endParaRPr lang="en-US" altLang="zh-CN" sz="1000" dirty="0" smtClean="0">
              <a:ea typeface="宋体" pitchFamily="2" charset="-122"/>
            </a:endParaRPr>
          </a:p>
          <a:p>
            <a:pPr algn="ctr"/>
            <a:endParaRPr lang="en-US" altLang="zh-CN" sz="1000" dirty="0">
              <a:ea typeface="宋体" pitchFamily="2" charset="-122"/>
            </a:endParaRPr>
          </a:p>
          <a:p>
            <a:pPr algn="ctr"/>
            <a:endParaRPr lang="en-US" altLang="zh-CN" sz="1000" dirty="0" smtClean="0">
              <a:ea typeface="宋体" pitchFamily="2" charset="-122"/>
            </a:endParaRPr>
          </a:p>
          <a:p>
            <a:r>
              <a:rPr lang="en-US" altLang="zh-CN" sz="2200" dirty="0" smtClean="0">
                <a:ea typeface="宋体" pitchFamily="2" charset="-122"/>
              </a:rPr>
              <a:t>Where </a:t>
            </a:r>
            <a:r>
              <a:rPr lang="en-US" altLang="zh-CN" sz="2200" i="1" dirty="0" err="1" smtClean="0">
                <a:ea typeface="宋体" pitchFamily="2" charset="-122"/>
              </a:rPr>
              <a:t>u</a:t>
            </a:r>
            <a:r>
              <a:rPr lang="en-US" altLang="zh-CN" sz="2200" i="1" baseline="-25000" dirty="0" err="1" smtClean="0">
                <a:ea typeface="宋体" pitchFamily="2" charset="-122"/>
              </a:rPr>
              <a:t>R</a:t>
            </a:r>
            <a:r>
              <a:rPr lang="en-US" altLang="zh-CN" sz="2200" dirty="0" smtClean="0">
                <a:ea typeface="宋体" pitchFamily="2" charset="-122"/>
              </a:rPr>
              <a:t> and </a:t>
            </a:r>
            <a:r>
              <a:rPr lang="en-US" altLang="zh-CN" sz="2200" i="1" dirty="0" err="1" smtClean="0">
                <a:ea typeface="宋体" pitchFamily="2" charset="-122"/>
              </a:rPr>
              <a:t>l</a:t>
            </a:r>
            <a:r>
              <a:rPr lang="en-US" altLang="zh-CN" sz="2200" i="1" baseline="-25000" dirty="0" err="1" smtClean="0">
                <a:ea typeface="宋体" pitchFamily="2" charset="-122"/>
              </a:rPr>
              <a:t>R</a:t>
            </a:r>
            <a:r>
              <a:rPr lang="en-US" altLang="zh-CN" sz="2200" dirty="0" smtClean="0">
                <a:ea typeface="宋体" pitchFamily="2" charset="-122"/>
              </a:rPr>
              <a:t> are given as in Theorem 1. </a:t>
            </a:r>
          </a:p>
        </p:txBody>
      </p:sp>
      <p:sp>
        <p:nvSpPr>
          <p:cNvPr id="5" name="TextBox 4"/>
          <p:cNvSpPr txBox="1"/>
          <p:nvPr/>
        </p:nvSpPr>
        <p:spPr>
          <a:xfrm>
            <a:off x="683568" y="3743741"/>
            <a:ext cx="7776864" cy="2277547"/>
          </a:xfrm>
          <a:prstGeom prst="rect">
            <a:avLst/>
          </a:prstGeom>
          <a:noFill/>
          <a:ln w="25400">
            <a:solidFill>
              <a:srgbClr val="0035CC"/>
            </a:solidFill>
          </a:ln>
        </p:spPr>
        <p:txBody>
          <a:bodyPr wrap="square" rtlCol="0">
            <a:spAutoFit/>
          </a:bodyPr>
          <a:lstStyle/>
          <a:p>
            <a:r>
              <a:rPr lang="en-US" altLang="zh-CN" sz="2400" b="1" dirty="0" smtClean="0">
                <a:ea typeface="宋体" pitchFamily="2" charset="-122"/>
              </a:rPr>
              <a:t>Theorem 4 (Mean first exit time). </a:t>
            </a:r>
          </a:p>
          <a:p>
            <a:r>
              <a:rPr lang="en-US" altLang="zh-CN" sz="2200" dirty="0" smtClean="0">
                <a:ea typeface="宋体" pitchFamily="2" charset="-122"/>
              </a:rPr>
              <a:t>The mean first exit time is bounded by</a:t>
            </a:r>
          </a:p>
          <a:p>
            <a:endParaRPr lang="en-US" altLang="zh-CN" sz="1000" dirty="0" smtClean="0">
              <a:ea typeface="宋体" pitchFamily="2" charset="-122"/>
            </a:endParaRPr>
          </a:p>
          <a:p>
            <a:pPr algn="ctr"/>
            <a:endParaRPr lang="en-US" altLang="zh-CN" sz="2200" dirty="0" smtClean="0">
              <a:ea typeface="宋体" pitchFamily="2" charset="-122"/>
            </a:endParaRPr>
          </a:p>
          <a:p>
            <a:pPr algn="ctr"/>
            <a:endParaRPr lang="en-US" altLang="zh-CN" sz="1000" dirty="0" smtClean="0">
              <a:ea typeface="宋体" pitchFamily="2" charset="-122"/>
            </a:endParaRPr>
          </a:p>
          <a:p>
            <a:r>
              <a:rPr lang="en-US" altLang="zh-CN" sz="2200" dirty="0" smtClean="0">
                <a:ea typeface="宋体" pitchFamily="2" charset="-122"/>
              </a:rPr>
              <a:t>and the scaling behavior of E[</a:t>
            </a:r>
            <a:r>
              <a:rPr lang="en-US" altLang="zh-CN" sz="2200" dirty="0" err="1" smtClean="0">
                <a:ea typeface="宋体" pitchFamily="2" charset="-122"/>
              </a:rPr>
              <a:t>τ</a:t>
            </a:r>
            <a:r>
              <a:rPr lang="en-US" altLang="zh-CN" sz="2200" baseline="-25000" dirty="0" err="1" smtClean="0">
                <a:ea typeface="宋体" pitchFamily="2" charset="-122"/>
              </a:rPr>
              <a:t>R</a:t>
            </a:r>
            <a:r>
              <a:rPr lang="en-US" altLang="zh-CN" sz="2200" dirty="0" smtClean="0">
                <a:ea typeface="宋体" pitchFamily="2" charset="-122"/>
              </a:rPr>
              <a:t>] with respect to R is given as</a:t>
            </a:r>
          </a:p>
          <a:p>
            <a:endParaRPr lang="en-US" altLang="zh-CN" sz="1000" dirty="0" smtClean="0">
              <a:ea typeface="宋体" pitchFamily="2" charset="-122"/>
            </a:endParaRPr>
          </a:p>
          <a:p>
            <a:pPr algn="ctr"/>
            <a:r>
              <a:rPr lang="en-US" altLang="zh-CN" sz="2200" dirty="0" smtClean="0">
                <a:ea typeface="宋体" pitchFamily="2" charset="-122"/>
              </a:rPr>
              <a:t>                  for  0 &lt; </a:t>
            </a:r>
            <a:r>
              <a:rPr lang="el-GR" altLang="zh-CN" sz="2200" dirty="0" smtClean="0">
                <a:ea typeface="宋体" pitchFamily="2" charset="-122"/>
              </a:rPr>
              <a:t>α </a:t>
            </a:r>
            <a:r>
              <a:rPr lang="en-US" altLang="zh-CN" sz="2200" dirty="0" smtClean="0">
                <a:ea typeface="宋体" pitchFamily="2" charset="-122"/>
              </a:rPr>
              <a:t>&lt; 1.</a:t>
            </a:r>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5661248"/>
            <a:ext cx="1800200" cy="276104"/>
          </a:xfrm>
          <a:prstGeom prst="rect">
            <a:avLst/>
          </a:prstGeom>
        </p:spPr>
      </p:pic>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2526552"/>
            <a:ext cx="7488832" cy="254376"/>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3750" y="4603750"/>
            <a:ext cx="5067300" cy="342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Future Work </a:t>
            </a:r>
          </a:p>
        </p:txBody>
      </p:sp>
      <p:sp>
        <p:nvSpPr>
          <p:cNvPr id="3" name="Content Placeholder 2"/>
          <p:cNvSpPr>
            <a:spLocks noGrp="1"/>
          </p:cNvSpPr>
          <p:nvPr>
            <p:ph idx="1"/>
          </p:nvPr>
        </p:nvSpPr>
        <p:spPr>
          <a:xfrm>
            <a:off x="381000" y="1143000"/>
            <a:ext cx="8655050" cy="5526088"/>
          </a:xfrm>
          <a:ln>
            <a:solidFill>
              <a:schemeClr val="bg1"/>
            </a:solidFill>
            <a:miter lim="800000"/>
            <a:headEnd/>
            <a:tailEnd/>
          </a:ln>
        </p:spPr>
        <p:txBody>
          <a:bodyPr/>
          <a:lstStyle/>
          <a:p>
            <a:pPr eaLnBrk="1" hangingPunct="1"/>
            <a:r>
              <a:rPr lang="en-US" altLang="ko-KR" dirty="0" smtClean="0"/>
              <a:t>Complete our analysis on the first exit time</a:t>
            </a:r>
          </a:p>
          <a:p>
            <a:pPr lvl="1" eaLnBrk="1" hangingPunct="1"/>
            <a:r>
              <a:rPr lang="en-US" altLang="ko-KR" dirty="0" smtClean="0"/>
              <a:t>Fill the gap between the lower and upper bounds for </a:t>
            </a:r>
            <a:r>
              <a:rPr lang="el-GR" altLang="zh-CN" dirty="0" smtClean="0">
                <a:ea typeface="宋体" pitchFamily="2" charset="-122"/>
              </a:rPr>
              <a:t>α</a:t>
            </a:r>
            <a:r>
              <a:rPr lang="en-US" altLang="ko-KR" dirty="0" smtClean="0"/>
              <a:t> in [1, 2)</a:t>
            </a:r>
          </a:p>
          <a:p>
            <a:pPr lvl="1" eaLnBrk="1" hangingPunct="1"/>
            <a:r>
              <a:rPr lang="en-US" altLang="ko-KR" dirty="0" smtClean="0"/>
              <a:t>Analysis for </a:t>
            </a:r>
            <a:r>
              <a:rPr lang="en-US" altLang="ko-KR" dirty="0" smtClean="0">
                <a:solidFill>
                  <a:srgbClr val="800000"/>
                </a:solidFill>
              </a:rPr>
              <a:t>Explore/Return </a:t>
            </a:r>
            <a:r>
              <a:rPr lang="en-US" altLang="ko-KR" dirty="0" smtClean="0"/>
              <a:t>human mobility model and </a:t>
            </a:r>
            <a:r>
              <a:rPr lang="en-US" altLang="ko-KR" dirty="0" smtClean="0">
                <a:solidFill>
                  <a:srgbClr val="800000"/>
                </a:solidFill>
              </a:rPr>
              <a:t>direction mobility models </a:t>
            </a:r>
          </a:p>
          <a:p>
            <a:pPr lvl="1" eaLnBrk="1" hangingPunct="1"/>
            <a:r>
              <a:rPr lang="en-US" altLang="ko-KR" dirty="0" smtClean="0"/>
              <a:t>Analysis for various </a:t>
            </a:r>
            <a:r>
              <a:rPr lang="en-US" altLang="ko-KR" dirty="0" smtClean="0">
                <a:solidFill>
                  <a:srgbClr val="800000"/>
                </a:solidFill>
              </a:rPr>
              <a:t>direction </a:t>
            </a:r>
            <a:r>
              <a:rPr lang="en-US" altLang="ko-KR" dirty="0">
                <a:solidFill>
                  <a:srgbClr val="800000"/>
                </a:solidFill>
              </a:rPr>
              <a:t>mobility models </a:t>
            </a:r>
            <a:endParaRPr lang="en-US" altLang="ko-KR" dirty="0" smtClean="0">
              <a:solidFill>
                <a:srgbClr val="800000"/>
              </a:solidFill>
            </a:endParaRPr>
          </a:p>
          <a:p>
            <a:pPr lvl="2" eaLnBrk="1" hangingPunct="1"/>
            <a:r>
              <a:rPr lang="en-US" altLang="ko-KR" dirty="0">
                <a:solidFill>
                  <a:srgbClr val="800000"/>
                </a:solidFill>
              </a:rPr>
              <a:t> </a:t>
            </a:r>
            <a:r>
              <a:rPr lang="en-US" altLang="ko-KR" dirty="0" smtClean="0">
                <a:solidFill>
                  <a:srgbClr val="800000"/>
                </a:solidFill>
              </a:rPr>
              <a:t>E.g., </a:t>
            </a:r>
            <a:r>
              <a:rPr lang="en-US" altLang="ko-KR" sz="1800" dirty="0" smtClean="0">
                <a:solidFill>
                  <a:srgbClr val="000000"/>
                </a:solidFill>
              </a:rPr>
              <a:t>One to multiple directional drift (vector of </a:t>
            </a:r>
            <a:r>
              <a:rPr lang="en-US" altLang="ko-KR" sz="1800" dirty="0" err="1" smtClean="0">
                <a:solidFill>
                  <a:srgbClr val="000000"/>
                </a:solidFill>
              </a:rPr>
              <a:t>d</a:t>
            </a:r>
            <a:r>
              <a:rPr lang="en-US" altLang="ko-KR" sz="1800" baseline="-25000" dirty="0" err="1" smtClean="0">
                <a:solidFill>
                  <a:srgbClr val="000000"/>
                </a:solidFill>
              </a:rPr>
              <a:t>i</a:t>
            </a:r>
            <a:r>
              <a:rPr lang="en-US" altLang="ko-KR" sz="1800" dirty="0" err="1" smtClean="0">
                <a:solidFill>
                  <a:srgbClr val="000000"/>
                </a:solidFill>
              </a:rPr>
              <a:t>’s</a:t>
            </a:r>
            <a:r>
              <a:rPr lang="en-US" altLang="ko-KR" sz="1800" dirty="0" smtClean="0">
                <a:solidFill>
                  <a:srgbClr val="000000"/>
                </a:solidFill>
              </a:rPr>
              <a:t> for each direction </a:t>
            </a:r>
            <a:r>
              <a:rPr lang="en-US" altLang="ko-KR" sz="1800" dirty="0" err="1" smtClean="0">
                <a:solidFill>
                  <a:srgbClr val="000000"/>
                </a:solidFill>
              </a:rPr>
              <a:t>i</a:t>
            </a:r>
            <a:r>
              <a:rPr lang="en-US" altLang="ko-KR" sz="1800" dirty="0" smtClean="0">
                <a:solidFill>
                  <a:srgbClr val="000000"/>
                </a:solidFill>
              </a:rPr>
              <a:t>)</a:t>
            </a:r>
            <a:endParaRPr lang="en-US" altLang="ko-KR" dirty="0" smtClean="0">
              <a:solidFill>
                <a:srgbClr val="800000"/>
              </a:solidFill>
            </a:endParaRPr>
          </a:p>
          <a:p>
            <a:pPr eaLnBrk="1" hangingPunct="1"/>
            <a:r>
              <a:rPr lang="en-US" altLang="ko-KR" dirty="0" smtClean="0"/>
              <a:t>Large Deviation analysis </a:t>
            </a:r>
          </a:p>
          <a:p>
            <a:pPr lvl="1" eaLnBrk="1" hangingPunct="1"/>
            <a:r>
              <a:rPr lang="en-US" altLang="ko-KR" dirty="0" smtClean="0"/>
              <a:t> </a:t>
            </a:r>
            <a:r>
              <a:rPr lang="en-US" altLang="ko-KR" dirty="0"/>
              <a:t>The exact decay rate of first exit time distribution for a fixed radius R (i.e., beyond bounds and scaling analysis as R goes to infinity)</a:t>
            </a:r>
            <a:endParaRPr lang="en-US" altLang="ko-KR" dirty="0" smtClean="0">
              <a:latin typeface="+mn-lt"/>
            </a:endParaRPr>
          </a:p>
          <a:p>
            <a:pPr eaLnBrk="1" hangingPunct="1"/>
            <a:r>
              <a:rPr lang="en-US" altLang="ko-KR" dirty="0" smtClean="0"/>
              <a:t>Other statistical metrics</a:t>
            </a:r>
          </a:p>
          <a:p>
            <a:pPr lvl="1" eaLnBrk="1" hangingPunct="1"/>
            <a:r>
              <a:rPr lang="en-US" altLang="ko-KR" dirty="0" smtClean="0"/>
              <a:t>Contact time</a:t>
            </a:r>
          </a:p>
          <a:p>
            <a:pPr lvl="1" eaLnBrk="1" hangingPunct="1"/>
            <a:r>
              <a:rPr lang="en-US" altLang="ko-KR" dirty="0" smtClean="0"/>
              <a:t>Relation between contact time &amp; first exit time (preliminary results here --- still under verification) </a:t>
            </a:r>
          </a:p>
          <a:p>
            <a:pPr lvl="1" eaLnBrk="1" hangingPunct="1"/>
            <a:endParaRPr lang="en-US" altLang="zh-CN" dirty="0" smtClean="0">
              <a:ea typeface="宋体" pitchFamily="2" charset="-122"/>
            </a:endParaRPr>
          </a:p>
          <a:p>
            <a:pPr eaLnBrk="1" hangingPunct="1"/>
            <a:endParaRPr lang="en-US" altLang="ko-KR" dirty="0" smtClean="0"/>
          </a:p>
          <a:p>
            <a:pPr eaLnBrk="1" hangingPunct="1"/>
            <a:endParaRPr lang="en-US" altLang="ko-KR" dirty="0" smtClean="0"/>
          </a:p>
          <a:p>
            <a:pPr lvl="1" eaLnBrk="1" hangingPunct="1"/>
            <a:endParaRPr lang="en-US" altLang="ko-KR" dirty="0" smtClean="0"/>
          </a:p>
          <a:p>
            <a:pPr lvl="1" eaLnBrk="1" hangingPunct="1"/>
            <a:endParaRPr lang="en-US" altLang="ko-KR"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Future Work (cont’d)</a:t>
            </a:r>
          </a:p>
        </p:txBody>
      </p:sp>
      <p:sp>
        <p:nvSpPr>
          <p:cNvPr id="3" name="Content Placeholder 2"/>
          <p:cNvSpPr>
            <a:spLocks noGrp="1"/>
          </p:cNvSpPr>
          <p:nvPr>
            <p:ph idx="1"/>
          </p:nvPr>
        </p:nvSpPr>
        <p:spPr>
          <a:xfrm>
            <a:off x="381000" y="1143000"/>
            <a:ext cx="8655050" cy="5526088"/>
          </a:xfrm>
          <a:ln>
            <a:solidFill>
              <a:schemeClr val="bg1"/>
            </a:solidFill>
            <a:miter lim="800000"/>
            <a:headEnd/>
            <a:tailEnd/>
          </a:ln>
        </p:spPr>
        <p:txBody>
          <a:bodyPr/>
          <a:lstStyle/>
          <a:p>
            <a:pPr eaLnBrk="1" hangingPunct="1"/>
            <a:r>
              <a:rPr lang="en-US" altLang="zh-CN" dirty="0" smtClean="0">
                <a:ea typeface="宋体" pitchFamily="2" charset="-122"/>
              </a:rPr>
              <a:t>Extensions to </a:t>
            </a:r>
            <a:r>
              <a:rPr lang="en-US" altLang="zh-CN" dirty="0" err="1" smtClean="0">
                <a:ea typeface="宋体" pitchFamily="2" charset="-122"/>
              </a:rPr>
              <a:t>L</a:t>
            </a:r>
            <a:r>
              <a:rPr lang="en-US" altLang="ko-KR" dirty="0" err="1" smtClean="0"/>
              <a:t>é</a:t>
            </a:r>
            <a:r>
              <a:rPr lang="en-US" altLang="zh-CN" dirty="0" err="1" smtClean="0">
                <a:ea typeface="宋体" pitchFamily="2" charset="-122"/>
              </a:rPr>
              <a:t>vy</a:t>
            </a:r>
            <a:r>
              <a:rPr lang="en-US" altLang="zh-CN" dirty="0" smtClean="0">
                <a:ea typeface="宋体" pitchFamily="2" charset="-122"/>
              </a:rPr>
              <a:t> walk</a:t>
            </a:r>
            <a:endParaRPr lang="en-US" altLang="zh-CN" dirty="0" smtClean="0"/>
          </a:p>
          <a:p>
            <a:pPr lvl="1" eaLnBrk="1" hangingPunct="1"/>
            <a:r>
              <a:rPr lang="en-US" altLang="ko-KR" dirty="0" smtClean="0"/>
              <a:t>One-dimension as well as two-dimension</a:t>
            </a:r>
          </a:p>
          <a:p>
            <a:pPr lvl="1" eaLnBrk="1" hangingPunct="1"/>
            <a:r>
              <a:rPr lang="en-US" altLang="ko-KR" dirty="0" smtClean="0"/>
              <a:t>Challenges due to </a:t>
            </a:r>
            <a:r>
              <a:rPr lang="en-US" altLang="ko-KR" dirty="0" err="1" smtClean="0">
                <a:solidFill>
                  <a:srgbClr val="FF0000"/>
                </a:solidFill>
              </a:rPr>
              <a:t>spatio</a:t>
            </a:r>
            <a:r>
              <a:rPr lang="en-US" altLang="ko-KR" dirty="0" smtClean="0">
                <a:solidFill>
                  <a:srgbClr val="FF0000"/>
                </a:solidFill>
              </a:rPr>
              <a:t>-temporal </a:t>
            </a:r>
            <a:r>
              <a:rPr lang="en-US" altLang="ko-KR" dirty="0" smtClean="0"/>
              <a:t>dependency</a:t>
            </a:r>
          </a:p>
          <a:p>
            <a:pPr lvl="2" eaLnBrk="1" hangingPunct="1"/>
            <a:r>
              <a:rPr lang="en-US" sz="1600" dirty="0"/>
              <a:t>Time depends on size of the jump, hence dependency between space and </a:t>
            </a:r>
            <a:r>
              <a:rPr lang="en-US" sz="1600" dirty="0" smtClean="0"/>
              <a:t>time</a:t>
            </a:r>
          </a:p>
          <a:p>
            <a:pPr eaLnBrk="1" hangingPunct="1"/>
            <a:r>
              <a:rPr lang="en-US" altLang="ko-KR" dirty="0" smtClean="0"/>
              <a:t>Work with ARL to apply results to problems of interest </a:t>
            </a:r>
          </a:p>
          <a:p>
            <a:pPr lvl="1" eaLnBrk="1" hangingPunct="1"/>
            <a:r>
              <a:rPr lang="en-US" altLang="ko-KR" dirty="0" smtClean="0"/>
              <a:t>Levy mobility analysis for UAV and communications (3-D?)</a:t>
            </a:r>
          </a:p>
          <a:p>
            <a:pPr lvl="1" eaLnBrk="1" hangingPunct="1"/>
            <a:r>
              <a:rPr lang="en-US" altLang="ko-KR" dirty="0" smtClean="0"/>
              <a:t>Development of new proactive Routing protocols</a:t>
            </a:r>
          </a:p>
          <a:p>
            <a:pPr eaLnBrk="1" hangingPunct="1"/>
            <a:r>
              <a:rPr lang="en-US" altLang="ko-KR" dirty="0" smtClean="0"/>
              <a:t>Analyze contact patterns if data is available from Army? (talks with ARL)</a:t>
            </a:r>
          </a:p>
          <a:p>
            <a:pPr lvl="1" eaLnBrk="1" hangingPunct="1"/>
            <a:r>
              <a:rPr lang="en-US" altLang="ko-KR" dirty="0" smtClean="0"/>
              <a:t>Distribution of the first-meeting time</a:t>
            </a:r>
          </a:p>
          <a:p>
            <a:pPr lvl="1" eaLnBrk="1" hangingPunct="1"/>
            <a:r>
              <a:rPr lang="en-US" altLang="ko-KR" dirty="0" smtClean="0"/>
              <a:t>Distribution of the contact time </a:t>
            </a:r>
          </a:p>
          <a:p>
            <a:pPr lvl="1" eaLnBrk="1" hangingPunct="1"/>
            <a:r>
              <a:rPr lang="en-US" altLang="ko-KR" dirty="0" smtClean="0"/>
              <a:t>Distribution of the inter-contact time</a:t>
            </a:r>
          </a:p>
          <a:p>
            <a:pPr lvl="1" eaLnBrk="1" hangingPunct="1"/>
            <a:endParaRPr lang="en-US" altLang="ko-KR" dirty="0" smtClean="0"/>
          </a:p>
          <a:p>
            <a:pPr lvl="1" eaLnBrk="1" hangingPunct="1"/>
            <a:endParaRPr lang="en-US" altLang="ko-KR" dirty="0" smtClean="0"/>
          </a:p>
          <a:p>
            <a:pPr lvl="1" eaLnBrk="1" hangingPunct="1"/>
            <a:endParaRPr lang="en-US" altLang="ko-KR"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altLang="zh-CN" sz="3600" dirty="0" smtClean="0">
                <a:ea typeface="宋体" pitchFamily="2" charset="-122"/>
              </a:rPr>
              <a:t>Progress Overview</a:t>
            </a:r>
          </a:p>
        </p:txBody>
      </p:sp>
      <p:sp>
        <p:nvSpPr>
          <p:cNvPr id="14" name="Rounded Rectangle 5"/>
          <p:cNvSpPr/>
          <p:nvPr/>
        </p:nvSpPr>
        <p:spPr>
          <a:xfrm>
            <a:off x="539552" y="1412776"/>
            <a:ext cx="8064896" cy="864096"/>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15" name="Content Placeholder 3"/>
          <p:cNvSpPr>
            <a:spLocks noGrp="1"/>
          </p:cNvSpPr>
          <p:nvPr>
            <p:ph idx="1"/>
          </p:nvPr>
        </p:nvSpPr>
        <p:spPr>
          <a:xfrm>
            <a:off x="568126" y="1462095"/>
            <a:ext cx="8036321" cy="886785"/>
          </a:xfrm>
          <a:noFill/>
          <a:ln>
            <a:noFill/>
          </a:ln>
          <a:effectLst/>
        </p:spPr>
        <p:txBody>
          <a:bodyPr anchor="t">
            <a:normAutofit/>
          </a:bodyPr>
          <a:lstStyle/>
          <a:p>
            <a:pPr marL="0" indent="0">
              <a:buNone/>
            </a:pPr>
            <a:r>
              <a:rPr lang="en-US" sz="2100" dirty="0" smtClean="0">
                <a:solidFill>
                  <a:schemeClr val="bg1">
                    <a:lumMod val="85000"/>
                  </a:schemeClr>
                </a:solidFill>
              </a:rPr>
              <a:t>Direction I  </a:t>
            </a:r>
            <a:r>
              <a:rPr lang="en-US" altLang="ko-KR" sz="2100" dirty="0" smtClean="0">
                <a:solidFill>
                  <a:schemeClr val="bg1">
                    <a:lumMod val="85000"/>
                  </a:schemeClr>
                </a:solidFill>
              </a:rPr>
              <a:t>Analyzing statistical metrics of </a:t>
            </a:r>
            <a:r>
              <a:rPr lang="en-US" altLang="ko-KR" sz="2100" dirty="0" err="1" smtClean="0">
                <a:solidFill>
                  <a:schemeClr val="bg1">
                    <a:lumMod val="85000"/>
                  </a:schemeClr>
                </a:solidFill>
              </a:rPr>
              <a:t>Lévy</a:t>
            </a:r>
            <a:r>
              <a:rPr lang="en-US" altLang="ko-KR" sz="2100" dirty="0" smtClean="0">
                <a:solidFill>
                  <a:schemeClr val="bg1">
                    <a:lumMod val="85000"/>
                  </a:schemeClr>
                </a:solidFill>
              </a:rPr>
              <a:t> mobility: first exit time, contact time, and inter-contact time</a:t>
            </a:r>
            <a:endParaRPr lang="en-US" sz="2100" dirty="0" smtClean="0">
              <a:solidFill>
                <a:schemeClr val="bg1">
                  <a:lumMod val="85000"/>
                </a:schemeClr>
              </a:solidFill>
            </a:endParaRPr>
          </a:p>
          <a:p>
            <a:pPr marL="0" indent="0" algn="ctr">
              <a:buNone/>
            </a:pPr>
            <a:endParaRPr lang="en-US" sz="2100" dirty="0"/>
          </a:p>
        </p:txBody>
      </p:sp>
      <p:sp>
        <p:nvSpPr>
          <p:cNvPr id="18" name="Rounded Rectangle 6"/>
          <p:cNvSpPr/>
          <p:nvPr/>
        </p:nvSpPr>
        <p:spPr>
          <a:xfrm>
            <a:off x="539552" y="3861048"/>
            <a:ext cx="8064896" cy="792088"/>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19" name="Content Placeholder 3"/>
          <p:cNvSpPr txBox="1">
            <a:spLocks/>
          </p:cNvSpPr>
          <p:nvPr/>
        </p:nvSpPr>
        <p:spPr>
          <a:xfrm>
            <a:off x="601216" y="3861048"/>
            <a:ext cx="8003232" cy="698758"/>
          </a:xfrm>
          <a:prstGeom prst="rect">
            <a:avLst/>
          </a:prstGeom>
          <a:noFill/>
          <a:ln>
            <a:noFill/>
          </a:ln>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dirty="0" smtClean="0">
                <a:solidFill>
                  <a:srgbClr val="FF0000"/>
                </a:solidFill>
              </a:rPr>
              <a:t>Direction </a:t>
            </a:r>
            <a:r>
              <a:rPr lang="en-US" sz="2100" dirty="0">
                <a:solidFill>
                  <a:srgbClr val="FF0000"/>
                </a:solidFill>
              </a:rPr>
              <a:t>II  </a:t>
            </a:r>
            <a:r>
              <a:rPr lang="en-US" sz="2100" dirty="0"/>
              <a:t>Exploiting various opportunities (node mobility,  channel variation, user </a:t>
            </a:r>
            <a:r>
              <a:rPr lang="en-US" sz="2100" dirty="0" err="1"/>
              <a:t>predictibility</a:t>
            </a:r>
            <a:r>
              <a:rPr lang="en-US" sz="2100" dirty="0"/>
              <a:t>) for resource allocation in wireless networks</a:t>
            </a:r>
          </a:p>
        </p:txBody>
      </p:sp>
      <p:sp>
        <p:nvSpPr>
          <p:cNvPr id="13" name="Content Placeholder 3"/>
          <p:cNvSpPr txBox="1">
            <a:spLocks/>
          </p:cNvSpPr>
          <p:nvPr/>
        </p:nvSpPr>
        <p:spPr>
          <a:xfrm>
            <a:off x="568127" y="2104720"/>
            <a:ext cx="8003232" cy="1540304"/>
          </a:xfrm>
          <a:prstGeom prst="rect">
            <a:avLst/>
          </a:prstGeom>
          <a:noFill/>
          <a:ln>
            <a:noFill/>
          </a:ln>
          <a:effectLst/>
        </p:spPr>
        <p:txBody>
          <a:bodyPr vert="horz" lIns="91440" tIns="45720" rIns="91440" bIns="45720" rtlCol="0" anchor="t">
            <a:noAutofit/>
          </a:bodyPr>
          <a:lstStyle/>
          <a:p>
            <a:pPr marL="742950" lvl="1" indent="-285750" fontAlgn="auto">
              <a:spcBef>
                <a:spcPct val="20000"/>
              </a:spcBef>
              <a:spcAft>
                <a:spcPts val="0"/>
              </a:spcAft>
              <a:buFont typeface="Arial" pitchFamily="34" charset="0"/>
              <a:buChar char="•"/>
              <a:defRPr/>
            </a:pPr>
            <a:endParaRPr kumimoji="0" lang="en-US" sz="2100" b="0" i="0" u="none" strike="noStrike" kern="1200" cap="none" spc="0" normalizeH="0" noProof="0" dirty="0" smtClean="0">
              <a:ln>
                <a:noFill/>
              </a:ln>
              <a:solidFill>
                <a:schemeClr val="tx1"/>
              </a:solidFill>
              <a:effectLst/>
              <a:uLnTx/>
              <a:uFillTx/>
              <a:latin typeface="+mn-lt"/>
              <a:ea typeface="+mn-ea"/>
              <a:cs typeface="+mn-cs"/>
            </a:endParaRPr>
          </a:p>
          <a:p>
            <a:pPr marL="742950" lvl="1" indent="-285750" fontAlgn="auto">
              <a:spcBef>
                <a:spcPct val="20000"/>
              </a:spcBef>
              <a:spcAft>
                <a:spcPts val="0"/>
              </a:spcAft>
              <a:buFont typeface="Arial" pitchFamily="34" charset="0"/>
              <a:buChar char="•"/>
              <a:defRPr/>
            </a:pPr>
            <a:r>
              <a:rPr kumimoji="0" lang="en-US" sz="2100" b="0" i="0" u="none" strike="noStrike" kern="1200" cap="none" spc="0" normalizeH="0" noProof="0" dirty="0" smtClean="0">
                <a:ln>
                  <a:noFill/>
                </a:ln>
                <a:solidFill>
                  <a:schemeClr val="bg1">
                    <a:lumMod val="85000"/>
                  </a:schemeClr>
                </a:solidFill>
                <a:effectLst/>
                <a:uLnTx/>
                <a:uFillTx/>
                <a:latin typeface="+mn-lt"/>
                <a:ea typeface="+mn-ea"/>
              </a:rPr>
              <a:t>First exit time analysis for L</a:t>
            </a:r>
            <a:r>
              <a:rPr lang="en-US" altLang="ko-KR" sz="2100" dirty="0" smtClean="0">
                <a:solidFill>
                  <a:schemeClr val="bg1">
                    <a:lumMod val="85000"/>
                  </a:schemeClr>
                </a:solidFill>
                <a:latin typeface="+mn-lt"/>
              </a:rPr>
              <a:t>é</a:t>
            </a:r>
            <a:r>
              <a:rPr kumimoji="0" lang="en-US" sz="2100" b="0" i="0" u="none" strike="noStrike" kern="1200" cap="none" spc="0" normalizeH="0" noProof="0" dirty="0" err="1" smtClean="0">
                <a:ln>
                  <a:noFill/>
                </a:ln>
                <a:solidFill>
                  <a:schemeClr val="bg1">
                    <a:lumMod val="85000"/>
                  </a:schemeClr>
                </a:solidFill>
                <a:effectLst/>
                <a:uLnTx/>
                <a:uFillTx/>
                <a:latin typeface="+mn-lt"/>
                <a:ea typeface="+mn-ea"/>
              </a:rPr>
              <a:t>vy</a:t>
            </a:r>
            <a:r>
              <a:rPr kumimoji="0" lang="en-US" sz="2100" b="0" i="0" u="none" strike="noStrike" kern="1200" cap="none" spc="0" normalizeH="0" noProof="0" dirty="0" smtClean="0">
                <a:ln>
                  <a:noFill/>
                </a:ln>
                <a:solidFill>
                  <a:schemeClr val="bg1">
                    <a:lumMod val="85000"/>
                  </a:schemeClr>
                </a:solidFill>
                <a:effectLst/>
                <a:uLnTx/>
                <a:uFillTx/>
                <a:latin typeface="+mn-lt"/>
                <a:ea typeface="+mn-ea"/>
              </a:rPr>
              <a:t> flight (Submitted to AAP</a:t>
            </a:r>
            <a:r>
              <a:rPr lang="en-US" sz="2100" dirty="0" smtClean="0">
                <a:solidFill>
                  <a:schemeClr val="bg1">
                    <a:lumMod val="85000"/>
                  </a:schemeClr>
                </a:solidFill>
                <a:latin typeface="+mn-lt"/>
                <a:ea typeface="+mn-ea"/>
              </a:rPr>
              <a:t>) </a:t>
            </a:r>
            <a:endParaRPr kumimoji="0" lang="en-US" sz="2100" b="0" i="0" u="none" strike="noStrike" kern="1200" cap="none" spc="0" normalizeH="0" baseline="0" noProof="0" dirty="0" smtClean="0">
              <a:ln>
                <a:noFill/>
              </a:ln>
              <a:solidFill>
                <a:schemeClr val="bg1">
                  <a:lumMod val="85000"/>
                </a:schemeClr>
              </a:solidFill>
              <a:effectLst/>
              <a:uLnTx/>
              <a:uFillTx/>
              <a:latin typeface="+mn-lt"/>
              <a:ea typeface="+mn-ea"/>
            </a:endParaRPr>
          </a:p>
          <a:p>
            <a:pPr marL="742950" lvl="1" indent="-285750" fontAlgn="auto">
              <a:spcBef>
                <a:spcPct val="20000"/>
              </a:spcBef>
              <a:spcAft>
                <a:spcPts val="0"/>
              </a:spcAft>
              <a:buFont typeface="Arial" pitchFamily="34" charset="0"/>
              <a:buChar char="•"/>
              <a:defRPr/>
            </a:pPr>
            <a:r>
              <a:rPr lang="en-US" sz="2100" dirty="0">
                <a:solidFill>
                  <a:schemeClr val="bg1">
                    <a:lumMod val="85000"/>
                  </a:schemeClr>
                </a:solidFill>
                <a:latin typeface="+mn-lt"/>
              </a:rPr>
              <a:t>Extension to Explore/Return model for more detailed human mobility modeling </a:t>
            </a:r>
            <a:r>
              <a:rPr lang="en-US" altLang="ko-KR" sz="2100" dirty="0">
                <a:solidFill>
                  <a:schemeClr val="bg1">
                    <a:lumMod val="85000"/>
                  </a:schemeClr>
                </a:solidFill>
                <a:latin typeface="+mn-lt"/>
              </a:rPr>
              <a:t>(ongoing work)</a:t>
            </a:r>
            <a:endParaRPr kumimoji="0" lang="en-US" sz="2100" b="0" i="0" u="none" strike="noStrike" kern="1200" cap="none" spc="0" normalizeH="0" baseline="0" noProof="0" dirty="0">
              <a:ln>
                <a:noFill/>
              </a:ln>
              <a:solidFill>
                <a:schemeClr val="bg1">
                  <a:lumMod val="85000"/>
                </a:schemeClr>
              </a:solidFill>
              <a:effectLst/>
              <a:uLnTx/>
              <a:uFillTx/>
              <a:latin typeface="+mn-lt"/>
              <a:ea typeface="+mn-ea"/>
            </a:endParaRPr>
          </a:p>
        </p:txBody>
      </p:sp>
      <p:sp>
        <p:nvSpPr>
          <p:cNvPr id="16" name="Content Placeholder 3"/>
          <p:cNvSpPr txBox="1">
            <a:spLocks/>
          </p:cNvSpPr>
          <p:nvPr/>
        </p:nvSpPr>
        <p:spPr>
          <a:xfrm>
            <a:off x="566848" y="4176494"/>
            <a:ext cx="8325632" cy="467683"/>
          </a:xfrm>
          <a:prstGeom prst="rect">
            <a:avLst/>
          </a:prstGeom>
          <a:noFill/>
          <a:ln>
            <a:noFill/>
          </a:ln>
          <a:effectLst/>
        </p:spPr>
        <p:txBody>
          <a:bodyPr vert="horz" lIns="91440" tIns="45720" rIns="91440" bIns="45720" rtlCol="0" anchor="t">
            <a:noAutofit/>
          </a:bodyPr>
          <a:lstStyle/>
          <a:p>
            <a:pPr marL="742950" lvl="1" indent="-285750" fontAlgn="auto">
              <a:spcBef>
                <a:spcPct val="20000"/>
              </a:spcBef>
              <a:spcAft>
                <a:spcPts val="0"/>
              </a:spcAft>
              <a:buFont typeface="Arial" pitchFamily="34" charset="0"/>
              <a:buChar char="•"/>
              <a:defRPr/>
            </a:pPr>
            <a:endParaRPr lang="en-US" altLang="ko-KR" sz="2100" dirty="0" smtClean="0"/>
          </a:p>
          <a:p>
            <a:pPr lvl="1" fontAlgn="auto">
              <a:spcBef>
                <a:spcPct val="20000"/>
              </a:spcBef>
              <a:spcAft>
                <a:spcPts val="0"/>
              </a:spcAft>
              <a:defRPr/>
            </a:pPr>
            <a:endParaRPr lang="en-US" altLang="ko-KR" sz="2100" dirty="0" smtClean="0"/>
          </a:p>
          <a:p>
            <a:pPr marL="742950" lvl="1" indent="-285750" fontAlgn="auto">
              <a:spcBef>
                <a:spcPct val="20000"/>
              </a:spcBef>
              <a:spcAft>
                <a:spcPts val="0"/>
              </a:spcAft>
              <a:buFont typeface="Arial" pitchFamily="34" charset="0"/>
              <a:buChar char="•"/>
              <a:defRPr/>
            </a:pPr>
            <a:r>
              <a:rPr lang="en-US" altLang="ko-KR" sz="2100" dirty="0" smtClean="0"/>
              <a:t>Optimal scheduler design for </a:t>
            </a:r>
            <a:r>
              <a:rPr lang="en-US" altLang="ko-KR" sz="2100" dirty="0" smtClean="0">
                <a:solidFill>
                  <a:srgbClr val="800000"/>
                </a:solidFill>
              </a:rPr>
              <a:t>content sharing </a:t>
            </a:r>
            <a:r>
              <a:rPr lang="en-US" altLang="ko-KR" sz="2100" dirty="0" smtClean="0">
                <a:solidFill>
                  <a:srgbClr val="333399"/>
                </a:solidFill>
              </a:rPr>
              <a:t>(IEEE INFOCOM’13)</a:t>
            </a:r>
          </a:p>
          <a:p>
            <a:pPr marL="742950" lvl="1" indent="-285750" fontAlgn="auto">
              <a:spcBef>
                <a:spcPct val="20000"/>
              </a:spcBef>
              <a:spcAft>
                <a:spcPts val="0"/>
              </a:spcAft>
              <a:buFont typeface="Arial" pitchFamily="34" charset="0"/>
              <a:buChar char="•"/>
              <a:defRPr/>
            </a:pPr>
            <a:r>
              <a:rPr lang="en-US" altLang="ko-KR" sz="2100" dirty="0" smtClean="0"/>
              <a:t>Design of </a:t>
            </a:r>
            <a:r>
              <a:rPr lang="en-US" altLang="ko-KR" sz="2100" dirty="0" smtClean="0">
                <a:solidFill>
                  <a:srgbClr val="800000"/>
                </a:solidFill>
              </a:rPr>
              <a:t>data off-loading schemes</a:t>
            </a:r>
            <a:r>
              <a:rPr lang="en-US" altLang="ko-KR" sz="2100" dirty="0" smtClean="0"/>
              <a:t>: A </a:t>
            </a:r>
            <a:r>
              <a:rPr lang="en-US" altLang="ko-KR" sz="2100" dirty="0" smtClean="0">
                <a:solidFill>
                  <a:srgbClr val="800000"/>
                </a:solidFill>
              </a:rPr>
              <a:t>coupled </a:t>
            </a:r>
            <a:r>
              <a:rPr lang="en-US" altLang="ko-KR" sz="2100" dirty="0" err="1" smtClean="0">
                <a:solidFill>
                  <a:srgbClr val="800000"/>
                </a:solidFill>
              </a:rPr>
              <a:t>queueing</a:t>
            </a:r>
            <a:r>
              <a:rPr lang="en-US" altLang="ko-KR" sz="2100" dirty="0" smtClean="0">
                <a:solidFill>
                  <a:srgbClr val="800000"/>
                </a:solidFill>
              </a:rPr>
              <a:t> </a:t>
            </a:r>
            <a:r>
              <a:rPr lang="en-US" altLang="ko-KR" sz="2100" dirty="0" smtClean="0"/>
              <a:t>problem with </a:t>
            </a:r>
            <a:r>
              <a:rPr lang="en-US" altLang="ko-KR" sz="2100" dirty="0" smtClean="0">
                <a:solidFill>
                  <a:srgbClr val="800000"/>
                </a:solidFill>
              </a:rPr>
              <a:t>bi-</a:t>
            </a:r>
            <a:r>
              <a:rPr lang="en-US" altLang="ko-KR" sz="2100" dirty="0" err="1" smtClean="0">
                <a:solidFill>
                  <a:srgbClr val="800000"/>
                </a:solidFill>
              </a:rPr>
              <a:t>variate</a:t>
            </a:r>
            <a:r>
              <a:rPr lang="en-US" altLang="ko-KR" sz="2100" dirty="0" smtClean="0">
                <a:solidFill>
                  <a:srgbClr val="800000"/>
                </a:solidFill>
              </a:rPr>
              <a:t> heavy tailed </a:t>
            </a:r>
            <a:r>
              <a:rPr lang="en-US" altLang="ko-KR" sz="2100" dirty="0" smtClean="0"/>
              <a:t>on/off service time distribution </a:t>
            </a:r>
          </a:p>
          <a:p>
            <a:pPr marL="742950" lvl="1" indent="-285750" fontAlgn="auto">
              <a:spcBef>
                <a:spcPct val="20000"/>
              </a:spcBef>
              <a:spcAft>
                <a:spcPts val="0"/>
              </a:spcAft>
              <a:buFont typeface="Arial" pitchFamily="34" charset="0"/>
              <a:buChar char="•"/>
              <a:defRPr/>
            </a:pPr>
            <a:r>
              <a:rPr lang="en-US" altLang="ko-KR" sz="2100" dirty="0" smtClean="0"/>
              <a:t>Analysis of reneging probability and expected delay </a:t>
            </a:r>
            <a:r>
              <a:rPr lang="en-US" altLang="ko-KR" sz="2100" dirty="0" smtClean="0">
                <a:solidFill>
                  <a:schemeClr val="tx2"/>
                </a:solidFill>
              </a:rPr>
              <a:t>(Submitted to IEEE INFOCOM’14)</a:t>
            </a:r>
            <a:r>
              <a:rPr lang="en-US" altLang="ko-KR" sz="2100" dirty="0" smtClean="0"/>
              <a:t> </a:t>
            </a:r>
          </a:p>
        </p:txBody>
      </p:sp>
    </p:spTree>
    <p:extLst>
      <p:ext uri="{BB962C8B-B14F-4D97-AF65-F5344CB8AC3E}">
        <p14:creationId xmlns:p14="http://schemas.microsoft.com/office/powerpoint/2010/main" val="230537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6">
                                            <p:txEl>
                                              <p:pRg st="2" end="2"/>
                                            </p:txEl>
                                          </p:spTgt>
                                        </p:tgtEl>
                                        <p:attrNameLst>
                                          <p:attrName>style.opacity</p:attrName>
                                        </p:attrNameLst>
                                      </p:cBhvr>
                                      <p:to>
                                        <p:strVal val="0.5"/>
                                      </p:to>
                                    </p:set>
                                    <p:animEffect filter="image" prLst="opacity: 0.5">
                                      <p:cBhvr rctx="IE">
                                        <p:cTn id="7" dur="indefinite"/>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67544" y="1268760"/>
            <a:ext cx="8219256" cy="5328592"/>
          </a:xfrm>
        </p:spPr>
        <p:txBody>
          <a:bodyPr/>
          <a:lstStyle/>
          <a:p>
            <a:pPr marL="0" indent="0">
              <a:buNone/>
            </a:pPr>
            <a:endParaRPr lang="en-US" sz="2500" dirty="0" smtClean="0">
              <a:solidFill>
                <a:schemeClr val="tx2"/>
              </a:solidFill>
            </a:endParaRPr>
          </a:p>
          <a:p>
            <a:pPr marL="0" indent="0">
              <a:buNone/>
            </a:pPr>
            <a:endParaRPr lang="en-US" sz="2500" dirty="0">
              <a:solidFill>
                <a:schemeClr val="tx2"/>
              </a:solidFill>
            </a:endParaRPr>
          </a:p>
          <a:p>
            <a:pPr marL="0" indent="0">
              <a:buNone/>
            </a:pPr>
            <a:endParaRPr lang="en-US" sz="2500" dirty="0" smtClean="0">
              <a:solidFill>
                <a:schemeClr val="tx2"/>
              </a:solidFill>
            </a:endParaRPr>
          </a:p>
          <a:p>
            <a:pPr marL="0" indent="0">
              <a:buNone/>
            </a:pPr>
            <a:endParaRPr lang="en-US" sz="2500" dirty="0">
              <a:solidFill>
                <a:schemeClr val="tx2"/>
              </a:solidFill>
            </a:endParaRPr>
          </a:p>
          <a:p>
            <a:pPr marL="0" lvl="0" indent="0">
              <a:buNone/>
            </a:pPr>
            <a:endParaRPr lang="en-US" sz="1050" dirty="0" smtClean="0">
              <a:solidFill>
                <a:srgbClr val="1F497D"/>
              </a:solidFill>
            </a:endParaRPr>
          </a:p>
          <a:p>
            <a:pPr marL="0" lvl="0" indent="0">
              <a:buNone/>
            </a:pPr>
            <a:endParaRPr lang="en-US" sz="1050" dirty="0" smtClean="0">
              <a:solidFill>
                <a:srgbClr val="1F497D"/>
              </a:solidFill>
            </a:endParaRPr>
          </a:p>
          <a:p>
            <a:pPr marL="0" lvl="0" indent="0">
              <a:buNone/>
            </a:pPr>
            <a:endParaRPr lang="en-US" sz="1050" dirty="0" smtClean="0">
              <a:solidFill>
                <a:srgbClr val="1F497D"/>
              </a:solidFill>
            </a:endParaRPr>
          </a:p>
          <a:p>
            <a:pPr marL="0" lvl="0" indent="0">
              <a:buNone/>
            </a:pPr>
            <a:endParaRPr lang="en-US" sz="2500" dirty="0" smtClean="0">
              <a:solidFill>
                <a:schemeClr val="tx2"/>
              </a:solidFill>
            </a:endParaRPr>
          </a:p>
          <a:p>
            <a:pPr marL="0" indent="0">
              <a:buNone/>
            </a:pPr>
            <a:endParaRPr lang="en-US" sz="2500" dirty="0" smtClean="0">
              <a:solidFill>
                <a:schemeClr val="tx2"/>
              </a:solidFill>
            </a:endParaRPr>
          </a:p>
          <a:p>
            <a:pPr lvl="1"/>
            <a:endParaRPr lang="en-US" sz="2300" dirty="0"/>
          </a:p>
        </p:txBody>
      </p:sp>
      <p:sp>
        <p:nvSpPr>
          <p:cNvPr id="19" name="TextBox 18"/>
          <p:cNvSpPr txBox="1"/>
          <p:nvPr/>
        </p:nvSpPr>
        <p:spPr>
          <a:xfrm>
            <a:off x="251520" y="260648"/>
            <a:ext cx="8640960" cy="584776"/>
          </a:xfrm>
          <a:prstGeom prst="rect">
            <a:avLst/>
          </a:prstGeom>
          <a:noFill/>
        </p:spPr>
        <p:txBody>
          <a:bodyPr wrap="square" rtlCol="0">
            <a:spAutoFit/>
          </a:bodyPr>
          <a:lstStyle/>
          <a:p>
            <a:pPr algn="ctr">
              <a:buNone/>
            </a:pPr>
            <a:r>
              <a:rPr lang="en-US" altLang="ko-KR" sz="3200" dirty="0" smtClean="0">
                <a:solidFill>
                  <a:schemeClr val="tx2"/>
                </a:solidFill>
                <a:latin typeface="+mj-lt"/>
              </a:rPr>
              <a:t>Exploiting double opportunities by data off-loading</a:t>
            </a:r>
            <a:endParaRPr lang="en-US" altLang="ko-KR" sz="3200" dirty="0">
              <a:solidFill>
                <a:schemeClr val="tx2"/>
              </a:solidFill>
              <a:latin typeface="+mj-lt"/>
            </a:endParaRPr>
          </a:p>
        </p:txBody>
      </p:sp>
      <p:sp>
        <p:nvSpPr>
          <p:cNvPr id="24" name="Content Placeholder 2"/>
          <p:cNvSpPr txBox="1">
            <a:spLocks/>
          </p:cNvSpPr>
          <p:nvPr/>
        </p:nvSpPr>
        <p:spPr>
          <a:xfrm>
            <a:off x="467544" y="1124744"/>
            <a:ext cx="8208912" cy="5328592"/>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chemeClr val="tx2"/>
                </a:solidFill>
                <a:effectLst/>
                <a:uLnTx/>
                <a:uFillTx/>
                <a:latin typeface="+mn-lt"/>
                <a:ea typeface="+mn-ea"/>
                <a:cs typeface="+mn-cs"/>
              </a:rPr>
              <a:t>Mobile data offloading</a:t>
            </a:r>
            <a:endParaRPr kumimoji="0" lang="en-US" sz="2500" b="0" i="0" u="none" strike="noStrike" kern="1200" cap="none" spc="0" normalizeH="0" baseline="0" noProof="0" dirty="0" smtClean="0">
              <a:ln>
                <a:noFill/>
              </a:ln>
              <a:solidFill>
                <a:srgbClr val="000000"/>
              </a:solidFill>
              <a:effectLst/>
              <a:uLnTx/>
              <a:uFillTx/>
              <a:latin typeface="+mn-lt"/>
              <a:ea typeface="+mn-ea"/>
              <a:cs typeface="+mn-cs"/>
            </a:endParaRPr>
          </a:p>
          <a:p>
            <a:pPr marL="742950" lvl="1" indent="-285750" eaLnBrk="1" fontAlgn="auto" hangingPunct="1">
              <a:spcAft>
                <a:spcPts val="0"/>
              </a:spcAft>
              <a:buClrTx/>
              <a:buSzTx/>
              <a:buFont typeface="Arial" pitchFamily="34" charset="0"/>
              <a:buChar char="–"/>
              <a:defRPr/>
            </a:pPr>
            <a:r>
              <a:rPr lang="en-US" dirty="0" smtClean="0">
                <a:latin typeface="+mn-lt"/>
              </a:rPr>
              <a:t>Cellular </a:t>
            </a:r>
            <a:r>
              <a:rPr lang="en-US" sz="1800" dirty="0" smtClean="0">
                <a:latin typeface="+mn-lt"/>
              </a:rPr>
              <a:t>networks are highly </a:t>
            </a:r>
            <a:r>
              <a:rPr lang="en-US" sz="1800" dirty="0">
                <a:latin typeface="+mn-lt"/>
              </a:rPr>
              <a:t>constrained </a:t>
            </a:r>
            <a:r>
              <a:rPr lang="en-US" sz="1800" dirty="0" smtClean="0">
                <a:latin typeface="+mn-lt"/>
              </a:rPr>
              <a:t>(esp. in </a:t>
            </a:r>
            <a:r>
              <a:rPr lang="en-US" sz="1800" dirty="0">
                <a:latin typeface="+mn-lt"/>
              </a:rPr>
              <a:t>military </a:t>
            </a:r>
            <a:r>
              <a:rPr lang="en-US" sz="1800" dirty="0" smtClean="0">
                <a:latin typeface="+mn-lt"/>
              </a:rPr>
              <a:t>settings)</a:t>
            </a:r>
            <a:endParaRPr lang="en-US" sz="1800" dirty="0" smtClean="0">
              <a:latin typeface="+mn-lt"/>
              <a:ea typeface="+mn-ea"/>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800" dirty="0" smtClean="0">
                <a:latin typeface="+mn-lt"/>
                <a:ea typeface="+mn-ea"/>
              </a:rPr>
              <a:t>Use </a:t>
            </a:r>
            <a:r>
              <a:rPr lang="en-US" sz="1800" dirty="0" err="1" smtClean="0">
                <a:latin typeface="+mn-lt"/>
                <a:ea typeface="+mn-ea"/>
              </a:rPr>
              <a:t>WiFi</a:t>
            </a:r>
            <a:r>
              <a:rPr lang="en-US" sz="1800" dirty="0" smtClean="0">
                <a:latin typeface="+mn-lt"/>
                <a:ea typeface="+mn-ea"/>
              </a:rPr>
              <a:t> LANs, </a:t>
            </a:r>
            <a:r>
              <a:rPr lang="en-US" sz="1800" dirty="0" err="1" smtClean="0">
                <a:latin typeface="+mn-lt"/>
                <a:ea typeface="+mn-ea"/>
              </a:rPr>
              <a:t>mmW</a:t>
            </a:r>
            <a:r>
              <a:rPr lang="en-US" dirty="0" err="1" smtClean="0">
                <a:latin typeface="+mn-lt"/>
                <a:ea typeface="+mn-ea"/>
              </a:rPr>
              <a:t>ave</a:t>
            </a:r>
            <a:r>
              <a:rPr lang="en-US" dirty="0" smtClean="0">
                <a:latin typeface="+mn-lt"/>
                <a:ea typeface="+mn-ea"/>
              </a:rPr>
              <a:t> or</a:t>
            </a:r>
            <a:r>
              <a:rPr lang="en-US" sz="1800" dirty="0" smtClean="0">
                <a:latin typeface="+mn-lt"/>
                <a:ea typeface="+mn-ea"/>
              </a:rPr>
              <a:t> direct contact opportunities for delivering data originally targeted for cellular networks  (</a:t>
            </a:r>
            <a:r>
              <a:rPr lang="en-US" sz="1800" dirty="0" smtClean="0">
                <a:solidFill>
                  <a:srgbClr val="FF0000"/>
                </a:solidFill>
                <a:latin typeface="+mn-lt"/>
                <a:ea typeface="+mn-ea"/>
              </a:rPr>
              <a:t>WiFi </a:t>
            </a:r>
            <a:r>
              <a:rPr lang="en-US" sz="1800" dirty="0" smtClean="0">
                <a:latin typeface="+mn-lt"/>
                <a:ea typeface="+mn-ea"/>
              </a:rPr>
              <a:t>and</a:t>
            </a:r>
            <a:r>
              <a:rPr lang="en-US" sz="1800" dirty="0" smtClean="0">
                <a:solidFill>
                  <a:srgbClr val="FF0000"/>
                </a:solidFill>
                <a:latin typeface="+mn-lt"/>
                <a:ea typeface="+mn-ea"/>
              </a:rPr>
              <a:t> cellular </a:t>
            </a:r>
            <a:r>
              <a:rPr lang="en-US" sz="1800" dirty="0" smtClean="0">
                <a:latin typeface="+mn-lt"/>
                <a:ea typeface="+mn-ea"/>
              </a:rPr>
              <a:t>network</a:t>
            </a:r>
            <a:r>
              <a:rPr lang="en-US" sz="1800" dirty="0" smtClean="0">
                <a:solidFill>
                  <a:srgbClr val="FF0000"/>
                </a:solidFill>
                <a:latin typeface="+mn-lt"/>
                <a:ea typeface="+mn-ea"/>
              </a:rPr>
              <a:t> interworking</a:t>
            </a:r>
            <a:r>
              <a:rPr lang="en-US" sz="1800" dirty="0" smtClean="0">
                <a:latin typeface="+mn-lt"/>
                <a:ea typeface="+mn-ea"/>
              </a:rPr>
              <a:t>)</a:t>
            </a:r>
            <a:endParaRPr kumimoji="0" lang="en-US" sz="1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smtClean="0">
                <a:ln>
                  <a:noFill/>
                </a:ln>
                <a:solidFill>
                  <a:schemeClr val="tx2"/>
                </a:solidFill>
                <a:effectLst/>
                <a:uLnTx/>
                <a:uFillTx/>
                <a:latin typeface="+mn-lt"/>
                <a:ea typeface="+mn-ea"/>
                <a:cs typeface="+mn-cs"/>
              </a:rPr>
              <a:t>Sketch of delayed offloading system (through</a:t>
            </a:r>
            <a:r>
              <a:rPr kumimoji="0" lang="en-US" sz="2500" b="0" i="0" u="none" strike="noStrike" kern="1200" cap="none" spc="0" normalizeH="0" noProof="0" dirty="0" smtClean="0">
                <a:ln>
                  <a:noFill/>
                </a:ln>
                <a:solidFill>
                  <a:schemeClr val="tx2"/>
                </a:solidFill>
                <a:effectLst/>
                <a:uLnTx/>
                <a:uFillTx/>
                <a:latin typeface="+mn-lt"/>
                <a:ea typeface="+mn-ea"/>
                <a:cs typeface="+mn-cs"/>
              </a:rPr>
              <a:t> </a:t>
            </a:r>
            <a:r>
              <a:rPr kumimoji="0" lang="en-US" sz="2500" b="0" i="0" u="none" strike="noStrike" kern="1200" cap="none" spc="0" normalizeH="0" noProof="0" dirty="0" err="1" smtClean="0">
                <a:ln>
                  <a:noFill/>
                </a:ln>
                <a:solidFill>
                  <a:schemeClr val="tx2"/>
                </a:solidFill>
                <a:effectLst/>
                <a:uLnTx/>
                <a:uFillTx/>
                <a:latin typeface="+mn-lt"/>
                <a:ea typeface="+mn-ea"/>
                <a:cs typeface="+mn-cs"/>
              </a:rPr>
              <a:t>WiFi</a:t>
            </a:r>
            <a:r>
              <a:rPr kumimoji="0" lang="en-US" sz="2500" b="0" i="0" u="none" strike="noStrike" kern="1200" cap="none" spc="0" normalizeH="0" noProof="0" dirty="0" smtClean="0">
                <a:ln>
                  <a:noFill/>
                </a:ln>
                <a:solidFill>
                  <a:schemeClr val="tx2"/>
                </a:solidFill>
                <a:effectLst/>
                <a:uLnTx/>
                <a:uFillTx/>
                <a:latin typeface="+mn-lt"/>
                <a:ea typeface="+mn-ea"/>
                <a:cs typeface="+mn-cs"/>
              </a:rPr>
              <a:t> only)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500" dirty="0" smtClean="0">
              <a:solidFill>
                <a:schemeClr val="tx2"/>
              </a:solidFill>
              <a:latin typeface="+mn-lt"/>
              <a:ea typeface="+mn-ea"/>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500" dirty="0" smtClean="0">
              <a:solidFill>
                <a:schemeClr val="tx2"/>
              </a:solidFill>
              <a:latin typeface="+mn-lt"/>
              <a:ea typeface="+mn-ea"/>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smtClean="0">
              <a:ln>
                <a:noFill/>
              </a:ln>
              <a:solidFill>
                <a:schemeClr val="tx2"/>
              </a:solidFill>
              <a:effectLst/>
              <a:uLnTx/>
              <a:uFillTx/>
              <a:latin typeface="+mn-lt"/>
              <a:ea typeface="+mn-ea"/>
              <a:cs typeface="+mn-cs"/>
            </a:endParaRPr>
          </a:p>
          <a:p>
            <a:pPr marL="742950" lvl="1" indent="-285750" eaLnBrk="1" fontAlgn="auto" hangingPunct="1">
              <a:spcAft>
                <a:spcPts val="0"/>
              </a:spcAft>
              <a:buClrTx/>
              <a:buSzTx/>
              <a:buFont typeface="Arial" pitchFamily="34" charset="0"/>
              <a:buChar char="–"/>
              <a:defRPr/>
            </a:pPr>
            <a:r>
              <a:rPr lang="en-US" altLang="ko-KR" sz="1800" dirty="0" smtClean="0">
                <a:solidFill>
                  <a:prstClr val="black"/>
                </a:solidFill>
                <a:latin typeface="+mn-lt"/>
              </a:rPr>
              <a:t>Traffic generated by a device </a:t>
            </a:r>
            <a:r>
              <a:rPr lang="en-US" altLang="ko-KR" sz="1800" dirty="0" smtClean="0">
                <a:latin typeface="+mn-lt"/>
              </a:rPr>
              <a:t>first seeks WiFi APs.</a:t>
            </a:r>
          </a:p>
          <a:p>
            <a:pPr marL="742950" lvl="1" indent="-285750" eaLnBrk="1" fontAlgn="auto" hangingPunct="1">
              <a:spcAft>
                <a:spcPts val="0"/>
              </a:spcAft>
              <a:buClrTx/>
              <a:buSzTx/>
              <a:buFont typeface="Arial" pitchFamily="34" charset="0"/>
              <a:buChar char="–"/>
              <a:defRPr/>
            </a:pPr>
            <a:r>
              <a:rPr lang="en-US" altLang="ko-KR" sz="1800" dirty="0" smtClean="0">
                <a:solidFill>
                  <a:prstClr val="black"/>
                </a:solidFill>
                <a:latin typeface="+mn-lt"/>
              </a:rPr>
              <a:t>If the </a:t>
            </a:r>
            <a:r>
              <a:rPr lang="en-US" altLang="ko-KR" sz="1800" dirty="0" smtClean="0">
                <a:latin typeface="+mn-lt"/>
              </a:rPr>
              <a:t>device fails to meet WiFi APs </a:t>
            </a:r>
            <a:r>
              <a:rPr lang="en-US" altLang="ko-KR" sz="1800" dirty="0" smtClean="0">
                <a:solidFill>
                  <a:prstClr val="black"/>
                </a:solidFill>
                <a:latin typeface="+mn-lt"/>
              </a:rPr>
              <a:t>until </a:t>
            </a:r>
            <a:r>
              <a:rPr lang="en-US" altLang="ko-KR" sz="1800" dirty="0" smtClean="0">
                <a:solidFill>
                  <a:srgbClr val="FF0000"/>
                </a:solidFill>
                <a:latin typeface="+mn-lt"/>
              </a:rPr>
              <a:t>timeout </a:t>
            </a:r>
            <a:r>
              <a:rPr lang="en-US" altLang="ko-KR" sz="1800" dirty="0" smtClean="0">
                <a:solidFill>
                  <a:prstClr val="black"/>
                </a:solidFill>
                <a:latin typeface="+mn-lt"/>
              </a:rPr>
              <a:t>expires, then </a:t>
            </a:r>
            <a:r>
              <a:rPr lang="en-US" altLang="ko-KR" sz="1800" dirty="0" smtClean="0">
                <a:latin typeface="+mn-lt"/>
              </a:rPr>
              <a:t>cellular network takes care of the delivery. </a:t>
            </a:r>
          </a:p>
          <a:p>
            <a:pPr marL="742950" lvl="1" indent="-285750" eaLnBrk="1" fontAlgn="auto" hangingPunct="1">
              <a:spcAft>
                <a:spcPts val="0"/>
              </a:spcAft>
              <a:buClrTx/>
              <a:buSzTx/>
              <a:buFont typeface="Arial" pitchFamily="34" charset="0"/>
              <a:buChar char="–"/>
              <a:defRPr/>
            </a:pPr>
            <a:endParaRPr lang="en-US" altLang="ko-KR" sz="1800" dirty="0" smtClean="0">
              <a:solidFill>
                <a:prstClr val="black"/>
              </a:solidFill>
              <a:latin typeface="+mn-lt"/>
            </a:endParaRPr>
          </a:p>
          <a:p>
            <a:pPr marL="742950" lvl="1" indent="-285750" eaLnBrk="1" fontAlgn="auto" hangingPunct="1">
              <a:spcAft>
                <a:spcPts val="0"/>
              </a:spcAft>
              <a:buClrTx/>
              <a:buSzTx/>
              <a:buFont typeface="Arial" pitchFamily="34" charset="0"/>
              <a:buChar char="–"/>
              <a:defRPr/>
            </a:pPr>
            <a:endParaRPr lang="en-US" altLang="ko-KR" sz="1800" dirty="0" smtClean="0">
              <a:solidFill>
                <a:prstClr val="black"/>
              </a:solidFill>
              <a:latin typeface="Calibri"/>
            </a:endParaRPr>
          </a:p>
          <a:p>
            <a:pPr marL="742950" lvl="1" indent="-285750" eaLnBrk="1" fontAlgn="auto" hangingPunct="1">
              <a:spcAft>
                <a:spcPts val="0"/>
              </a:spcAft>
              <a:buClrTx/>
              <a:buSzTx/>
              <a:buFont typeface="Arial" pitchFamily="34" charset="0"/>
              <a:buChar char="–"/>
              <a:defRPr/>
            </a:pPr>
            <a:endParaRPr lang="en-US" altLang="ko-KR" sz="1800" dirty="0" smtClean="0">
              <a:solidFill>
                <a:prstClr val="black"/>
              </a:solidFill>
              <a:latin typeface="Calibri"/>
            </a:endParaRPr>
          </a:p>
          <a:p>
            <a:pPr marL="342900" marR="0" lvl="0" indent="-342900" algn="l" defTabSz="914400" rtl="0" eaLnBrk="1" fontAlgn="auto" latinLnBrk="0" hangingPunct="1">
              <a:lnSpc>
                <a:spcPct val="100000"/>
              </a:lnSpc>
              <a:spcBef>
                <a:spcPct val="20000"/>
              </a:spcBef>
              <a:spcAft>
                <a:spcPts val="0"/>
              </a:spcAft>
              <a:buClrTx/>
              <a:buSzTx/>
              <a:buNone/>
              <a:tabLst/>
              <a:defRPr/>
            </a:pPr>
            <a:endParaRPr kumimoji="0" lang="en-US" sz="25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500" b="0"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3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6" name="그룹 15"/>
          <p:cNvGrpSpPr/>
          <p:nvPr/>
        </p:nvGrpSpPr>
        <p:grpSpPr>
          <a:xfrm>
            <a:off x="1289222" y="3401096"/>
            <a:ext cx="6545378" cy="2103775"/>
            <a:chOff x="1231166" y="3097989"/>
            <a:chExt cx="6545378" cy="2103775"/>
          </a:xfrm>
          <a:solidFill>
            <a:schemeClr val="bg1"/>
          </a:solidFill>
          <a:effectLst>
            <a:outerShdw blurRad="50800" dist="38100" dir="2700000" algn="tl" rotWithShape="0">
              <a:prstClr val="black">
                <a:alpha val="40000"/>
              </a:prstClr>
            </a:outerShdw>
          </a:effectLst>
        </p:grpSpPr>
        <p:grpSp>
          <p:nvGrpSpPr>
            <p:cNvPr id="21" name="그룹 20"/>
            <p:cNvGrpSpPr/>
            <p:nvPr/>
          </p:nvGrpSpPr>
          <p:grpSpPr>
            <a:xfrm>
              <a:off x="2076272" y="3097989"/>
              <a:ext cx="5700272" cy="2103120"/>
              <a:chOff x="1446628" y="4270493"/>
              <a:chExt cx="6299194" cy="2282928"/>
            </a:xfrm>
            <a:grpFill/>
          </p:grpSpPr>
          <p:pic>
            <p:nvPicPr>
              <p:cNvPr id="1026" name="Picture 2"/>
              <p:cNvPicPr>
                <a:picLocks noChangeAspect="1" noChangeArrowheads="1"/>
              </p:cNvPicPr>
              <p:nvPr/>
            </p:nvPicPr>
            <p:blipFill>
              <a:blip r:embed="rId3"/>
              <a:srcRect/>
              <a:stretch>
                <a:fillRect/>
              </a:stretch>
            </p:blipFill>
            <p:spPr bwMode="auto">
              <a:xfrm>
                <a:off x="1446628" y="4270493"/>
                <a:ext cx="6299194" cy="2282928"/>
              </a:xfrm>
              <a:prstGeom prst="rect">
                <a:avLst/>
              </a:prstGeom>
              <a:grpFill/>
              <a:ln w="9525">
                <a:noFill/>
                <a:miter lim="800000"/>
                <a:headEnd/>
                <a:tailEnd/>
              </a:ln>
            </p:spPr>
          </p:pic>
          <p:pic>
            <p:nvPicPr>
              <p:cNvPr id="20" name="Picture 34" descr="https://encrypted-tbn2.gstatic.com/images?q=tbn:ANd9GcQtamHfQUDIe3rOJTQir0-KH5fC3fw8HEVy4xFgufHFBKMF02WajQ"/>
              <p:cNvPicPr>
                <a:picLocks noChangeAspect="1" noChangeArrowheads="1"/>
              </p:cNvPicPr>
              <p:nvPr/>
            </p:nvPicPr>
            <p:blipFill>
              <a:blip r:embed="rId4"/>
              <a:stretch>
                <a:fillRect/>
              </a:stretch>
            </p:blipFill>
            <p:spPr bwMode="auto">
              <a:xfrm flipH="1">
                <a:off x="5311832" y="4451064"/>
                <a:ext cx="373500" cy="701452"/>
              </a:xfrm>
              <a:prstGeom prst="rect">
                <a:avLst/>
              </a:prstGeom>
              <a:grpFill/>
              <a:ln>
                <a:noFill/>
              </a:ln>
            </p:spPr>
          </p:pic>
        </p:grpSp>
        <p:pic>
          <p:nvPicPr>
            <p:cNvPr id="49160" name="Picture 8" descr="https://encrypted-tbn1.gstatic.com/images?q=tbn:ANd9GcRopR-GIqlzJ8CZPpkTdHMU4DArerpT6X_X8wyIp9144XmwFLs6Bw"/>
            <p:cNvPicPr>
              <a:picLocks noChangeAspect="1" noChangeArrowheads="1"/>
            </p:cNvPicPr>
            <p:nvPr/>
          </p:nvPicPr>
          <p:blipFill>
            <a:blip r:embed="rId5"/>
            <a:srcRect/>
            <a:stretch>
              <a:fillRect/>
            </a:stretch>
          </p:blipFill>
          <p:spPr bwMode="auto">
            <a:xfrm>
              <a:off x="1231166" y="4149642"/>
              <a:ext cx="1631475" cy="1052122"/>
            </a:xfrm>
            <a:prstGeom prst="rect">
              <a:avLst/>
            </a:prstGeom>
            <a:grpFill/>
          </p:spPr>
        </p:pic>
      </p:grpSp>
    </p:spTree>
    <p:extLst>
      <p:ext uri="{BB962C8B-B14F-4D97-AF65-F5344CB8AC3E}">
        <p14:creationId xmlns:p14="http://schemas.microsoft.com/office/powerpoint/2010/main" val="182915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xEl>
                                              <p:pRg st="3" end="3"/>
                                            </p:txEl>
                                          </p:spTgt>
                                        </p:tgtEl>
                                        <p:attrNameLst>
                                          <p:attrName>style.visibility</p:attrName>
                                        </p:attrNameLst>
                                      </p:cBhvr>
                                      <p:to>
                                        <p:strVal val="visible"/>
                                      </p:to>
                                    </p:set>
                                    <p:animEffect transition="in" filter="fade">
                                      <p:cBhvr>
                                        <p:cTn id="7" dur="500"/>
                                        <p:tgtEl>
                                          <p:spTgt spid="2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
                                            <p:txEl>
                                              <p:pRg st="10" end="10"/>
                                            </p:txEl>
                                          </p:spTgt>
                                        </p:tgtEl>
                                        <p:attrNameLst>
                                          <p:attrName>style.visibility</p:attrName>
                                        </p:attrNameLst>
                                      </p:cBhvr>
                                      <p:to>
                                        <p:strVal val="visible"/>
                                      </p:to>
                                    </p:set>
                                    <p:animEffect transition="in" filter="fade">
                                      <p:cBhvr>
                                        <p:cTn id="10" dur="500"/>
                                        <p:tgtEl>
                                          <p:spTgt spid="24">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xEl>
                                              <p:pRg st="11" end="11"/>
                                            </p:txEl>
                                          </p:spTgt>
                                        </p:tgtEl>
                                        <p:attrNameLst>
                                          <p:attrName>style.visibility</p:attrName>
                                        </p:attrNameLst>
                                      </p:cBhvr>
                                      <p:to>
                                        <p:strVal val="visible"/>
                                      </p:to>
                                    </p:set>
                                    <p:animEffect transition="in" filter="fade">
                                      <p:cBhvr>
                                        <p:cTn id="13" dur="500"/>
                                        <p:tgtEl>
                                          <p:spTgt spid="2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Reminder: Delayed Offloading System </a:t>
            </a:r>
          </a:p>
        </p:txBody>
      </p:sp>
      <p:sp>
        <p:nvSpPr>
          <p:cNvPr id="3" name="Content Placeholder 2"/>
          <p:cNvSpPr>
            <a:spLocks noGrp="1"/>
          </p:cNvSpPr>
          <p:nvPr>
            <p:ph idx="1"/>
          </p:nvPr>
        </p:nvSpPr>
        <p:spPr>
          <a:xfrm>
            <a:off x="381000" y="1124744"/>
            <a:ext cx="8655050" cy="5526088"/>
          </a:xfrm>
          <a:ln>
            <a:solidFill>
              <a:schemeClr val="bg1"/>
            </a:solidFill>
            <a:miter lim="800000"/>
            <a:headEnd/>
            <a:tailEnd/>
          </a:ln>
        </p:spPr>
        <p:txBody>
          <a:bodyPr/>
          <a:lstStyle/>
          <a:p>
            <a:pPr eaLnBrk="1" hangingPunct="1"/>
            <a:r>
              <a:rPr lang="en-US" altLang="zh-CN" dirty="0" smtClean="0">
                <a:ea typeface="宋体" pitchFamily="2" charset="-122"/>
              </a:rPr>
              <a:t>Coupled (upload) queuing structure at each user</a:t>
            </a: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marL="0" indent="0" eaLnBrk="1" hangingPunct="1">
              <a:buNone/>
            </a:pPr>
            <a:endParaRPr lang="en-US" altLang="zh-CN" dirty="0" smtClean="0">
              <a:ea typeface="宋体" pitchFamily="2" charset="-122"/>
            </a:endParaRPr>
          </a:p>
          <a:p>
            <a:pPr eaLnBrk="1" hangingPunct="1"/>
            <a:r>
              <a:rPr lang="en-US" altLang="zh-CN" dirty="0" smtClean="0">
                <a:ea typeface="宋体" pitchFamily="2" charset="-122"/>
              </a:rPr>
              <a:t>Server state in </a:t>
            </a:r>
            <a:r>
              <a:rPr lang="en-US" altLang="zh-CN" dirty="0" err="1" smtClean="0">
                <a:ea typeface="宋体" pitchFamily="2" charset="-122"/>
              </a:rPr>
              <a:t>WiFi</a:t>
            </a:r>
            <a:r>
              <a:rPr lang="en-US" altLang="zh-CN" dirty="0" smtClean="0">
                <a:ea typeface="宋体" pitchFamily="2" charset="-122"/>
              </a:rPr>
              <a:t> queue - alternating on/off process</a:t>
            </a:r>
          </a:p>
          <a:p>
            <a:pPr lvl="1" eaLnBrk="1" hangingPunct="1">
              <a:buNone/>
            </a:pPr>
            <a:endParaRPr lang="en-US" altLang="zh-CN" sz="2000" dirty="0" smtClean="0">
              <a:ea typeface="宋体" pitchFamily="2" charset="-122"/>
            </a:endParaRPr>
          </a:p>
          <a:p>
            <a:pPr lvl="1" eaLnBrk="1" hangingPunct="1">
              <a:buNone/>
            </a:pPr>
            <a:endParaRPr lang="en-US" altLang="zh-CN" sz="2000" dirty="0" smtClean="0">
              <a:ea typeface="宋体" pitchFamily="2" charset="-122"/>
            </a:endParaRPr>
          </a:p>
          <a:p>
            <a:pPr lvl="1" eaLnBrk="1" hangingPunct="1"/>
            <a:r>
              <a:rPr lang="en-US" altLang="zh-CN" sz="2000" dirty="0" smtClean="0">
                <a:ea typeface="宋体" pitchFamily="2" charset="-122"/>
              </a:rPr>
              <a:t>On period (in </a:t>
            </a:r>
            <a:r>
              <a:rPr lang="en-US" altLang="zh-CN" sz="2000" dirty="0" err="1" smtClean="0">
                <a:ea typeface="宋体" pitchFamily="2" charset="-122"/>
              </a:rPr>
              <a:t>WiFi</a:t>
            </a:r>
            <a:r>
              <a:rPr lang="en-US" altLang="zh-CN" sz="2000" dirty="0" smtClean="0">
                <a:ea typeface="宋体" pitchFamily="2" charset="-122"/>
              </a:rPr>
              <a:t> coverage) </a:t>
            </a:r>
            <a:r>
              <a:rPr lang="en-US" altLang="zh-CN" sz="2000" dirty="0" smtClean="0">
                <a:solidFill>
                  <a:srgbClr val="FF0000"/>
                </a:solidFill>
                <a:ea typeface="宋体" pitchFamily="2" charset="-122"/>
              </a:rPr>
              <a:t>~ heavy tailed</a:t>
            </a:r>
          </a:p>
          <a:p>
            <a:pPr lvl="1" eaLnBrk="1" hangingPunct="1"/>
            <a:r>
              <a:rPr lang="en-US" altLang="zh-CN" sz="2000" dirty="0" smtClean="0">
                <a:ea typeface="宋体" pitchFamily="2" charset="-122"/>
              </a:rPr>
              <a:t>Off period (out of </a:t>
            </a:r>
            <a:r>
              <a:rPr lang="en-US" altLang="zh-CN" sz="2000" dirty="0" err="1" smtClean="0">
                <a:ea typeface="宋体" pitchFamily="2" charset="-122"/>
              </a:rPr>
              <a:t>WiFi</a:t>
            </a:r>
            <a:r>
              <a:rPr lang="en-US" altLang="zh-CN" sz="2000" dirty="0" smtClean="0">
                <a:ea typeface="宋体" pitchFamily="2" charset="-122"/>
              </a:rPr>
              <a:t> coverage) </a:t>
            </a:r>
            <a:r>
              <a:rPr lang="en-US" altLang="zh-CN" sz="2000" dirty="0" smtClean="0">
                <a:solidFill>
                  <a:srgbClr val="FF0000"/>
                </a:solidFill>
                <a:ea typeface="宋体" pitchFamily="2" charset="-122"/>
              </a:rPr>
              <a:t>~ heavy tailed</a:t>
            </a:r>
          </a:p>
          <a:p>
            <a:pPr lvl="1" eaLnBrk="1" hangingPunct="1"/>
            <a:r>
              <a:rPr lang="en-US" altLang="zh-CN" sz="2000" b="1" dirty="0" smtClean="0">
                <a:solidFill>
                  <a:srgbClr val="0035CC"/>
                </a:solidFill>
                <a:ea typeface="宋体" pitchFamily="2" charset="-122"/>
              </a:rPr>
              <a:t>Relationship to the project: </a:t>
            </a:r>
            <a:r>
              <a:rPr lang="en-US" altLang="zh-CN" sz="2000" b="1" dirty="0" smtClean="0">
                <a:ea typeface="宋体" pitchFamily="2" charset="-122"/>
              </a:rPr>
              <a:t>bivariate heavy-tailed on/off periods</a:t>
            </a:r>
          </a:p>
          <a:p>
            <a:pPr marL="457200" lvl="1" indent="0" eaLnBrk="1" hangingPunct="1">
              <a:spcBef>
                <a:spcPts val="1842"/>
              </a:spcBef>
              <a:buNone/>
            </a:pPr>
            <a:r>
              <a:rPr lang="en-US" altLang="zh-CN" sz="1600" dirty="0" smtClean="0">
                <a:ea typeface="宋体" pitchFamily="2" charset="-122"/>
              </a:rPr>
              <a:t>K. Lee et. al, “Mobile data offloading: How much can </a:t>
            </a:r>
            <a:r>
              <a:rPr lang="en-US" altLang="zh-CN" sz="1600" dirty="0" err="1" smtClean="0">
                <a:ea typeface="宋体" pitchFamily="2" charset="-122"/>
              </a:rPr>
              <a:t>WiFi</a:t>
            </a:r>
            <a:r>
              <a:rPr lang="en-US" altLang="zh-CN" sz="1600" dirty="0" smtClean="0">
                <a:ea typeface="宋体" pitchFamily="2" charset="-122"/>
              </a:rPr>
              <a:t> deliver?” IEEE/ACM Trans. on Networking, 2013. </a:t>
            </a:r>
          </a:p>
        </p:txBody>
      </p:sp>
      <p:cxnSp>
        <p:nvCxnSpPr>
          <p:cNvPr id="4" name="Straight Connector 134"/>
          <p:cNvCxnSpPr/>
          <p:nvPr/>
        </p:nvCxnSpPr>
        <p:spPr bwMode="auto">
          <a:xfrm>
            <a:off x="2691906" y="2047936"/>
            <a:ext cx="2520280" cy="0"/>
          </a:xfrm>
          <a:prstGeom prst="line">
            <a:avLst/>
          </a:prstGeom>
          <a:noFill/>
          <a:ln w="19050" cap="flat" cmpd="sng" algn="ctr">
            <a:solidFill>
              <a:schemeClr val="tx1"/>
            </a:solidFill>
            <a:prstDash val="solid"/>
            <a:round/>
            <a:headEnd type="none" w="med" len="med"/>
            <a:tailEnd type="none" w="med" len="med"/>
          </a:ln>
          <a:effectLst/>
        </p:spPr>
      </p:cxnSp>
      <p:cxnSp>
        <p:nvCxnSpPr>
          <p:cNvPr id="5" name="Straight Connector 135"/>
          <p:cNvCxnSpPr/>
          <p:nvPr/>
        </p:nvCxnSpPr>
        <p:spPr bwMode="auto">
          <a:xfrm>
            <a:off x="2691906" y="2411958"/>
            <a:ext cx="2520280" cy="0"/>
          </a:xfrm>
          <a:prstGeom prst="line">
            <a:avLst/>
          </a:prstGeom>
          <a:noFill/>
          <a:ln w="19050" cap="flat" cmpd="sng" algn="ctr">
            <a:solidFill>
              <a:schemeClr val="tx1"/>
            </a:solidFill>
            <a:prstDash val="solid"/>
            <a:round/>
            <a:headEnd type="none" w="med" len="med"/>
            <a:tailEnd type="none" w="med" len="med"/>
          </a:ln>
          <a:effectLst/>
        </p:spPr>
      </p:cxnSp>
      <p:cxnSp>
        <p:nvCxnSpPr>
          <p:cNvPr id="6" name="Straight Connector 137"/>
          <p:cNvCxnSpPr/>
          <p:nvPr/>
        </p:nvCxnSpPr>
        <p:spPr bwMode="auto">
          <a:xfrm>
            <a:off x="2725814" y="3195451"/>
            <a:ext cx="2520280" cy="0"/>
          </a:xfrm>
          <a:prstGeom prst="line">
            <a:avLst/>
          </a:prstGeom>
          <a:noFill/>
          <a:ln w="19050" cap="flat" cmpd="sng" algn="ctr">
            <a:solidFill>
              <a:schemeClr val="tx1"/>
            </a:solidFill>
            <a:prstDash val="solid"/>
            <a:round/>
            <a:headEnd type="none" w="med" len="med"/>
            <a:tailEnd type="none" w="med" len="med"/>
          </a:ln>
          <a:effectLst/>
        </p:spPr>
      </p:cxnSp>
      <p:cxnSp>
        <p:nvCxnSpPr>
          <p:cNvPr id="7" name="Straight Connector 138"/>
          <p:cNvCxnSpPr/>
          <p:nvPr/>
        </p:nvCxnSpPr>
        <p:spPr bwMode="auto">
          <a:xfrm>
            <a:off x="2725814" y="3560386"/>
            <a:ext cx="2520280" cy="0"/>
          </a:xfrm>
          <a:prstGeom prst="line">
            <a:avLst/>
          </a:prstGeom>
          <a:noFill/>
          <a:ln w="19050" cap="flat" cmpd="sng" algn="ctr">
            <a:solidFill>
              <a:schemeClr val="tx1"/>
            </a:solidFill>
            <a:prstDash val="solid"/>
            <a:round/>
            <a:headEnd type="none" w="med" len="med"/>
            <a:tailEnd type="none" w="med" len="med"/>
          </a:ln>
          <a:effectLst/>
        </p:spPr>
      </p:cxnSp>
      <p:cxnSp>
        <p:nvCxnSpPr>
          <p:cNvPr id="8" name="Straight Connector 144"/>
          <p:cNvCxnSpPr/>
          <p:nvPr/>
        </p:nvCxnSpPr>
        <p:spPr bwMode="auto">
          <a:xfrm>
            <a:off x="973436" y="2209925"/>
            <a:ext cx="1645840" cy="0"/>
          </a:xfrm>
          <a:prstGeom prst="line">
            <a:avLst/>
          </a:prstGeom>
          <a:noFill/>
          <a:ln w="19050" cap="flat" cmpd="sng" algn="ctr">
            <a:solidFill>
              <a:schemeClr val="tx1"/>
            </a:solidFill>
            <a:prstDash val="solid"/>
            <a:round/>
            <a:headEnd type="none" w="med" len="med"/>
            <a:tailEnd type="triangle" w="lg" len="lg"/>
          </a:ln>
          <a:effectLst/>
        </p:spPr>
      </p:cxnSp>
      <p:sp>
        <p:nvSpPr>
          <p:cNvPr id="9" name="Oval 145"/>
          <p:cNvSpPr/>
          <p:nvPr/>
        </p:nvSpPr>
        <p:spPr bwMode="auto">
          <a:xfrm>
            <a:off x="5230416" y="2003837"/>
            <a:ext cx="457200" cy="432792"/>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latinLnBrk="1" hangingPunct="1">
              <a:spcBef>
                <a:spcPct val="0"/>
              </a:spcBef>
              <a:buClrTx/>
              <a:buSzTx/>
              <a:buFontTx/>
              <a:buNone/>
            </a:pPr>
            <a:endParaRPr kumimoji="1" lang="en-US" sz="1400" smtClean="0">
              <a:solidFill>
                <a:prstClr val="black"/>
              </a:solidFill>
              <a:latin typeface="+mn-lt"/>
              <a:ea typeface="굴림" charset="-127"/>
            </a:endParaRPr>
          </a:p>
        </p:txBody>
      </p:sp>
      <p:sp>
        <p:nvSpPr>
          <p:cNvPr id="10" name="Rectangle 8191"/>
          <p:cNvSpPr/>
          <p:nvPr/>
        </p:nvSpPr>
        <p:spPr>
          <a:xfrm>
            <a:off x="4765905" y="2045555"/>
            <a:ext cx="449456" cy="365760"/>
          </a:xfrm>
          <a:prstGeom prst="rect">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prstClr val="black"/>
              </a:solidFill>
            </a:endParaRPr>
          </a:p>
        </p:txBody>
      </p:sp>
      <p:sp>
        <p:nvSpPr>
          <p:cNvPr id="11" name="TextBox 10"/>
          <p:cNvSpPr txBox="1"/>
          <p:nvPr/>
        </p:nvSpPr>
        <p:spPr>
          <a:xfrm>
            <a:off x="965726" y="1830670"/>
            <a:ext cx="1563761" cy="369332"/>
          </a:xfrm>
          <a:prstGeom prst="rect">
            <a:avLst/>
          </a:prstGeom>
          <a:noFill/>
        </p:spPr>
        <p:txBody>
          <a:bodyPr wrap="none" rtlCol="0">
            <a:spAutoFit/>
          </a:bodyPr>
          <a:lstStyle/>
          <a:p>
            <a:pPr>
              <a:buFont typeface="Tahoma" charset="0"/>
              <a:buNone/>
            </a:pPr>
            <a:r>
              <a:rPr lang="en-US" sz="1800" dirty="0" smtClean="0">
                <a:solidFill>
                  <a:prstClr val="black"/>
                </a:solidFill>
                <a:latin typeface="+mn-lt"/>
              </a:rPr>
              <a:t>Traffic arrivals</a:t>
            </a:r>
            <a:endParaRPr lang="en-US" sz="1800" dirty="0">
              <a:solidFill>
                <a:prstClr val="black"/>
              </a:solidFill>
              <a:latin typeface="+mn-lt"/>
            </a:endParaRPr>
          </a:p>
        </p:txBody>
      </p:sp>
      <p:sp>
        <p:nvSpPr>
          <p:cNvPr id="12" name="TextBox 11"/>
          <p:cNvSpPr txBox="1"/>
          <p:nvPr/>
        </p:nvSpPr>
        <p:spPr>
          <a:xfrm>
            <a:off x="2692172" y="1664722"/>
            <a:ext cx="1250663" cy="369332"/>
          </a:xfrm>
          <a:prstGeom prst="rect">
            <a:avLst/>
          </a:prstGeom>
          <a:noFill/>
        </p:spPr>
        <p:txBody>
          <a:bodyPr wrap="none" rtlCol="0">
            <a:spAutoFit/>
          </a:bodyPr>
          <a:lstStyle/>
          <a:p>
            <a:pPr>
              <a:buFont typeface="Tahoma" charset="0"/>
              <a:buNone/>
            </a:pPr>
            <a:r>
              <a:rPr lang="en-US" sz="1800" dirty="0" smtClean="0">
                <a:solidFill>
                  <a:srgbClr val="008000"/>
                </a:solidFill>
                <a:latin typeface="+mn-lt"/>
              </a:rPr>
              <a:t>WiFi queue</a:t>
            </a:r>
            <a:endParaRPr lang="en-US" sz="1800" dirty="0">
              <a:solidFill>
                <a:srgbClr val="008000"/>
              </a:solidFill>
              <a:latin typeface="+mn-lt"/>
            </a:endParaRPr>
          </a:p>
        </p:txBody>
      </p:sp>
      <p:sp>
        <p:nvSpPr>
          <p:cNvPr id="13" name="TextBox 12"/>
          <p:cNvSpPr txBox="1"/>
          <p:nvPr/>
        </p:nvSpPr>
        <p:spPr>
          <a:xfrm>
            <a:off x="2733434" y="2817956"/>
            <a:ext cx="1544012" cy="369332"/>
          </a:xfrm>
          <a:prstGeom prst="rect">
            <a:avLst/>
          </a:prstGeom>
          <a:noFill/>
        </p:spPr>
        <p:txBody>
          <a:bodyPr wrap="none" rtlCol="0">
            <a:spAutoFit/>
          </a:bodyPr>
          <a:lstStyle/>
          <a:p>
            <a:pPr>
              <a:buFont typeface="Tahoma" charset="0"/>
              <a:buNone/>
            </a:pPr>
            <a:r>
              <a:rPr lang="en-US" sz="1800" dirty="0" smtClean="0">
                <a:solidFill>
                  <a:srgbClr val="008000"/>
                </a:solidFill>
                <a:latin typeface="+mn-lt"/>
              </a:rPr>
              <a:t>Cellular queue</a:t>
            </a:r>
            <a:endParaRPr lang="en-US" sz="1800" dirty="0">
              <a:solidFill>
                <a:srgbClr val="008000"/>
              </a:solidFill>
              <a:latin typeface="+mn-lt"/>
            </a:endParaRPr>
          </a:p>
        </p:txBody>
      </p:sp>
      <p:sp>
        <p:nvSpPr>
          <p:cNvPr id="14" name="TextBox 13"/>
          <p:cNvSpPr txBox="1"/>
          <p:nvPr/>
        </p:nvSpPr>
        <p:spPr>
          <a:xfrm>
            <a:off x="5834127" y="2040111"/>
            <a:ext cx="3096344" cy="369332"/>
          </a:xfrm>
          <a:prstGeom prst="rect">
            <a:avLst/>
          </a:prstGeom>
          <a:noFill/>
        </p:spPr>
        <p:txBody>
          <a:bodyPr wrap="square" rtlCol="0">
            <a:spAutoFit/>
          </a:bodyPr>
          <a:lstStyle/>
          <a:p>
            <a:pPr>
              <a:buFont typeface="Tahoma" charset="0"/>
              <a:buNone/>
            </a:pPr>
            <a:r>
              <a:rPr lang="en-US" sz="1800" dirty="0" smtClean="0">
                <a:solidFill>
                  <a:prstClr val="black"/>
                </a:solidFill>
                <a:latin typeface="+mn-lt"/>
              </a:rPr>
              <a:t>Served by WiFi networks</a:t>
            </a:r>
          </a:p>
        </p:txBody>
      </p:sp>
      <p:sp>
        <p:nvSpPr>
          <p:cNvPr id="15" name="TextBox 14"/>
          <p:cNvSpPr txBox="1"/>
          <p:nvPr/>
        </p:nvSpPr>
        <p:spPr>
          <a:xfrm>
            <a:off x="5810088" y="3188914"/>
            <a:ext cx="2749151" cy="369332"/>
          </a:xfrm>
          <a:prstGeom prst="rect">
            <a:avLst/>
          </a:prstGeom>
          <a:noFill/>
        </p:spPr>
        <p:txBody>
          <a:bodyPr wrap="none" rtlCol="0">
            <a:spAutoFit/>
          </a:bodyPr>
          <a:lstStyle/>
          <a:p>
            <a:pPr>
              <a:buFont typeface="Tahoma" charset="0"/>
              <a:buNone/>
            </a:pPr>
            <a:r>
              <a:rPr lang="en-US" sz="1800" dirty="0" smtClean="0">
                <a:solidFill>
                  <a:prstClr val="black"/>
                </a:solidFill>
                <a:latin typeface="+mn-lt"/>
              </a:rPr>
              <a:t>Served by 3G/4G networks </a:t>
            </a:r>
          </a:p>
        </p:txBody>
      </p:sp>
      <p:sp>
        <p:nvSpPr>
          <p:cNvPr id="16" name="Oval 35"/>
          <p:cNvSpPr/>
          <p:nvPr/>
        </p:nvSpPr>
        <p:spPr bwMode="auto">
          <a:xfrm>
            <a:off x="5266928" y="3150428"/>
            <a:ext cx="457200" cy="432792"/>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eaLnBrk="1" latinLnBrk="1" hangingPunct="1">
              <a:spcBef>
                <a:spcPct val="0"/>
              </a:spcBef>
              <a:buClrTx/>
              <a:buSzTx/>
              <a:buFontTx/>
              <a:buNone/>
            </a:pPr>
            <a:endParaRPr kumimoji="1" lang="en-US" sz="1400" smtClean="0">
              <a:solidFill>
                <a:prstClr val="black"/>
              </a:solidFill>
              <a:latin typeface="+mn-lt"/>
              <a:ea typeface="굴림" charset="-127"/>
            </a:endParaRPr>
          </a:p>
        </p:txBody>
      </p:sp>
      <p:sp>
        <p:nvSpPr>
          <p:cNvPr id="17" name="Rectangle 36"/>
          <p:cNvSpPr/>
          <p:nvPr/>
        </p:nvSpPr>
        <p:spPr>
          <a:xfrm>
            <a:off x="4363968" y="2046594"/>
            <a:ext cx="449456" cy="365760"/>
          </a:xfrm>
          <a:prstGeom prst="rect">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prstClr val="black"/>
              </a:solidFill>
            </a:endParaRPr>
          </a:p>
        </p:txBody>
      </p:sp>
      <p:sp>
        <p:nvSpPr>
          <p:cNvPr id="18" name="Rectangle 37"/>
          <p:cNvSpPr/>
          <p:nvPr/>
        </p:nvSpPr>
        <p:spPr>
          <a:xfrm>
            <a:off x="3532136" y="2047157"/>
            <a:ext cx="955156" cy="365760"/>
          </a:xfrm>
          <a:prstGeom prst="rect">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prstClr val="black"/>
              </a:solidFill>
            </a:endParaRPr>
          </a:p>
        </p:txBody>
      </p:sp>
      <p:sp>
        <p:nvSpPr>
          <p:cNvPr id="19" name="TextBox 18"/>
          <p:cNvSpPr txBox="1"/>
          <p:nvPr/>
        </p:nvSpPr>
        <p:spPr>
          <a:xfrm>
            <a:off x="4672474" y="2709624"/>
            <a:ext cx="3533340" cy="369332"/>
          </a:xfrm>
          <a:prstGeom prst="rect">
            <a:avLst/>
          </a:prstGeom>
          <a:noFill/>
        </p:spPr>
        <p:txBody>
          <a:bodyPr wrap="none" rtlCol="0">
            <a:spAutoFit/>
          </a:bodyPr>
          <a:lstStyle/>
          <a:p>
            <a:pPr>
              <a:buFont typeface="Tahoma" charset="0"/>
              <a:buNone/>
            </a:pPr>
            <a:r>
              <a:rPr lang="en-US" sz="1800" dirty="0" smtClean="0">
                <a:solidFill>
                  <a:srgbClr val="FF0000"/>
                </a:solidFill>
                <a:latin typeface="+mn-lt"/>
              </a:rPr>
              <a:t>Timeout expires (“Reneging event”)</a:t>
            </a:r>
            <a:endParaRPr lang="en-US" sz="1800" dirty="0">
              <a:solidFill>
                <a:srgbClr val="FF0000"/>
              </a:solidFill>
              <a:latin typeface="+mn-lt"/>
            </a:endParaRPr>
          </a:p>
        </p:txBody>
      </p:sp>
      <p:sp>
        <p:nvSpPr>
          <p:cNvPr id="20" name="Rectangle 8191"/>
          <p:cNvSpPr/>
          <p:nvPr/>
        </p:nvSpPr>
        <p:spPr>
          <a:xfrm>
            <a:off x="4796904" y="3193797"/>
            <a:ext cx="449456" cy="365760"/>
          </a:xfrm>
          <a:prstGeom prst="rect">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prstClr val="black"/>
              </a:solidFill>
            </a:endParaRPr>
          </a:p>
        </p:txBody>
      </p:sp>
      <p:sp>
        <p:nvSpPr>
          <p:cNvPr id="21" name="Rectangle 36"/>
          <p:cNvSpPr/>
          <p:nvPr/>
        </p:nvSpPr>
        <p:spPr>
          <a:xfrm>
            <a:off x="4394967" y="3193249"/>
            <a:ext cx="449456" cy="365760"/>
          </a:xfrm>
          <a:prstGeom prst="rect">
            <a:avLst/>
          </a:prstGeom>
          <a:pattFill prst="ltVert">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prstClr val="black"/>
              </a:solidFill>
            </a:endParaRPr>
          </a:p>
        </p:txBody>
      </p:sp>
      <p:cxnSp>
        <p:nvCxnSpPr>
          <p:cNvPr id="22" name="꺾인 연결선 71"/>
          <p:cNvCxnSpPr>
            <a:endCxn id="21" idx="0"/>
          </p:cNvCxnSpPr>
          <p:nvPr/>
        </p:nvCxnSpPr>
        <p:spPr>
          <a:xfrm rot="5400000">
            <a:off x="4334986" y="2524186"/>
            <a:ext cx="953773" cy="384353"/>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23" name="그룹 87"/>
          <p:cNvGrpSpPr/>
          <p:nvPr/>
        </p:nvGrpSpPr>
        <p:grpSpPr>
          <a:xfrm>
            <a:off x="1074850" y="4303983"/>
            <a:ext cx="4426396" cy="375280"/>
            <a:chOff x="395536" y="6307415"/>
            <a:chExt cx="3744416" cy="219456"/>
          </a:xfrm>
        </p:grpSpPr>
        <p:sp>
          <p:nvSpPr>
            <p:cNvPr id="24" name="직사각형 88"/>
            <p:cNvSpPr/>
            <p:nvPr/>
          </p:nvSpPr>
          <p:spPr>
            <a:xfrm>
              <a:off x="1403648" y="6309294"/>
              <a:ext cx="792088" cy="216023"/>
            </a:xfrm>
            <a:prstGeom prst="rect">
              <a:avLst/>
            </a:prstGeom>
            <a:solidFill>
              <a:schemeClr val="accent1">
                <a:lumMod val="20000"/>
                <a:lumOff val="80000"/>
                <a:alpha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black"/>
                </a:solidFill>
              </a:endParaRPr>
            </a:p>
          </p:txBody>
        </p:sp>
        <p:sp>
          <p:nvSpPr>
            <p:cNvPr id="25" name="직사각형 89"/>
            <p:cNvSpPr/>
            <p:nvPr/>
          </p:nvSpPr>
          <p:spPr>
            <a:xfrm>
              <a:off x="2195736" y="6309320"/>
              <a:ext cx="1152128" cy="216024"/>
            </a:xfrm>
            <a:prstGeom prst="rect">
              <a:avLst/>
            </a:pr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black"/>
                </a:solidFill>
              </a:endParaRPr>
            </a:p>
          </p:txBody>
        </p:sp>
        <p:sp>
          <p:nvSpPr>
            <p:cNvPr id="26" name="직사각형 90"/>
            <p:cNvSpPr/>
            <p:nvPr/>
          </p:nvSpPr>
          <p:spPr>
            <a:xfrm>
              <a:off x="3347864" y="6307415"/>
              <a:ext cx="792088" cy="219456"/>
            </a:xfrm>
            <a:prstGeom prst="rect">
              <a:avLst/>
            </a:prstGeom>
            <a:solidFill>
              <a:schemeClr val="accent1">
                <a:lumMod val="20000"/>
                <a:lumOff val="80000"/>
                <a:alpha val="5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solidFill>
                  <a:prstClr val="black"/>
                </a:solidFill>
              </a:endParaRPr>
            </a:p>
          </p:txBody>
        </p:sp>
        <p:sp>
          <p:nvSpPr>
            <p:cNvPr id="27" name="직사각형 92"/>
            <p:cNvSpPr/>
            <p:nvPr/>
          </p:nvSpPr>
          <p:spPr>
            <a:xfrm>
              <a:off x="395536" y="6309306"/>
              <a:ext cx="1008112" cy="216023"/>
            </a:xfrm>
            <a:prstGeom prst="rect">
              <a:avLst/>
            </a:prstGeom>
            <a:noFill/>
            <a:ln w="158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prstClr val="black"/>
                </a:solidFill>
              </a:endParaRPr>
            </a:p>
          </p:txBody>
        </p:sp>
      </p:grpSp>
      <p:sp>
        <p:nvSpPr>
          <p:cNvPr id="28" name="TextBox 49"/>
          <p:cNvSpPr txBox="1"/>
          <p:nvPr/>
        </p:nvSpPr>
        <p:spPr>
          <a:xfrm>
            <a:off x="995544" y="4293096"/>
            <a:ext cx="4612704" cy="369332"/>
          </a:xfrm>
          <a:prstGeom prst="rect">
            <a:avLst/>
          </a:prstGeom>
          <a:noFill/>
        </p:spPr>
        <p:txBody>
          <a:bodyPr wrap="square" rtlCol="0">
            <a:spAutoFit/>
          </a:bodyPr>
          <a:lstStyle>
            <a:defPPr>
              <a:defRPr lang="en-US"/>
            </a:defPPr>
            <a:lvl1pPr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1pPr>
            <a:lvl2pPr marL="4572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2pPr>
            <a:lvl3pPr marL="9144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3pPr>
            <a:lvl4pPr marL="13716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4pPr>
            <a:lvl5pPr marL="18288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5pPr>
            <a:lvl6pPr marL="2286000" algn="l" defTabSz="914400" rtl="0" eaLnBrk="1" latinLnBrk="0" hangingPunct="1">
              <a:defRPr sz="2800" kern="1200">
                <a:solidFill>
                  <a:schemeClr val="tx1"/>
                </a:solidFill>
                <a:latin typeface="Tahoma" charset="0"/>
                <a:ea typeface="ＭＳ Ｐゴシック" charset="-128"/>
                <a:cs typeface="+mn-cs"/>
              </a:defRPr>
            </a:lvl6pPr>
            <a:lvl7pPr marL="2743200" algn="l" defTabSz="914400" rtl="0" eaLnBrk="1" latinLnBrk="0" hangingPunct="1">
              <a:defRPr sz="2800" kern="1200">
                <a:solidFill>
                  <a:schemeClr val="tx1"/>
                </a:solidFill>
                <a:latin typeface="Tahoma" charset="0"/>
                <a:ea typeface="ＭＳ Ｐゴシック" charset="-128"/>
                <a:cs typeface="+mn-cs"/>
              </a:defRPr>
            </a:lvl7pPr>
            <a:lvl8pPr marL="3200400" algn="l" defTabSz="914400" rtl="0" eaLnBrk="1" latinLnBrk="0" hangingPunct="1">
              <a:defRPr sz="2800" kern="1200">
                <a:solidFill>
                  <a:schemeClr val="tx1"/>
                </a:solidFill>
                <a:latin typeface="Tahoma" charset="0"/>
                <a:ea typeface="ＭＳ Ｐゴシック" charset="-128"/>
                <a:cs typeface="+mn-cs"/>
              </a:defRPr>
            </a:lvl8pPr>
            <a:lvl9pPr marL="3657600" algn="l" defTabSz="914400" rtl="0" eaLnBrk="1" latinLnBrk="0" hangingPunct="1">
              <a:defRPr sz="2800" kern="1200">
                <a:solidFill>
                  <a:schemeClr val="tx1"/>
                </a:solidFill>
                <a:latin typeface="Tahoma" charset="0"/>
                <a:ea typeface="ＭＳ Ｐゴシック" charset="-128"/>
                <a:cs typeface="+mn-cs"/>
              </a:defRPr>
            </a:lvl9pPr>
          </a:lstStyle>
          <a:p>
            <a:pPr>
              <a:buFont typeface="Tahoma" charset="0"/>
              <a:buNone/>
            </a:pPr>
            <a:r>
              <a:rPr lang="en-US" sz="1800" dirty="0" smtClean="0">
                <a:solidFill>
                  <a:srgbClr val="008000"/>
                </a:solidFill>
                <a:latin typeface="Calibri"/>
              </a:rPr>
              <a:t>   out (off)        in (on)        out (off)          in (on)</a:t>
            </a:r>
          </a:p>
        </p:txBody>
      </p:sp>
      <p:grpSp>
        <p:nvGrpSpPr>
          <p:cNvPr id="29" name="그룹 70"/>
          <p:cNvGrpSpPr/>
          <p:nvPr/>
        </p:nvGrpSpPr>
        <p:grpSpPr>
          <a:xfrm>
            <a:off x="6050754" y="4353887"/>
            <a:ext cx="2625702" cy="1307361"/>
            <a:chOff x="5292080" y="4930823"/>
            <a:chExt cx="3182732" cy="1594521"/>
          </a:xfrm>
        </p:grpSpPr>
        <p:grpSp>
          <p:nvGrpSpPr>
            <p:cNvPr id="30" name="그룹 45"/>
            <p:cNvGrpSpPr/>
            <p:nvPr/>
          </p:nvGrpSpPr>
          <p:grpSpPr>
            <a:xfrm>
              <a:off x="5580112" y="4930823"/>
              <a:ext cx="2242871" cy="1594521"/>
              <a:chOff x="830816" y="4264664"/>
              <a:chExt cx="2455663" cy="1766969"/>
            </a:xfrm>
          </p:grpSpPr>
          <p:sp>
            <p:nvSpPr>
              <p:cNvPr id="33" name="Oval 37"/>
              <p:cNvSpPr/>
              <p:nvPr/>
            </p:nvSpPr>
            <p:spPr>
              <a:xfrm>
                <a:off x="2372079" y="5117233"/>
                <a:ext cx="914400" cy="914400"/>
              </a:xfrm>
              <a:prstGeom prst="ellipse">
                <a:avLst/>
              </a:prstGeom>
              <a:solidFill>
                <a:schemeClr val="accent1">
                  <a:lumMod val="20000"/>
                  <a:lumOff val="80000"/>
                  <a:alpha val="50000"/>
                </a:schemeClr>
              </a:solidFill>
              <a:ln w="15875">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prstClr val="black"/>
                  </a:solidFill>
                </a:endParaRPr>
              </a:p>
            </p:txBody>
          </p:sp>
          <p:sp>
            <p:nvSpPr>
              <p:cNvPr id="34" name="Oval 31"/>
              <p:cNvSpPr/>
              <p:nvPr/>
            </p:nvSpPr>
            <p:spPr>
              <a:xfrm>
                <a:off x="1046840" y="4264664"/>
                <a:ext cx="914400" cy="914400"/>
              </a:xfrm>
              <a:prstGeom prst="ellipse">
                <a:avLst/>
              </a:prstGeom>
              <a:solidFill>
                <a:schemeClr val="accent1">
                  <a:lumMod val="20000"/>
                  <a:lumOff val="80000"/>
                  <a:alpha val="50000"/>
                </a:schemeClr>
              </a:solidFill>
              <a:ln w="15875">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prstClr val="black"/>
                  </a:solidFill>
                </a:endParaRPr>
              </a:p>
            </p:txBody>
          </p:sp>
          <p:sp>
            <p:nvSpPr>
              <p:cNvPr id="35" name="Oval 15"/>
              <p:cNvSpPr/>
              <p:nvPr/>
            </p:nvSpPr>
            <p:spPr>
              <a:xfrm>
                <a:off x="830816" y="5056752"/>
                <a:ext cx="914400" cy="914400"/>
              </a:xfrm>
              <a:prstGeom prst="ellipse">
                <a:avLst/>
              </a:prstGeom>
              <a:solidFill>
                <a:schemeClr val="accent1">
                  <a:lumMod val="20000"/>
                  <a:lumOff val="80000"/>
                  <a:alpha val="50000"/>
                </a:schemeClr>
              </a:solidFill>
              <a:ln w="15875">
                <a:solidFill>
                  <a:schemeClr val="tx2">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solidFill>
                    <a:prstClr val="black"/>
                  </a:solidFill>
                </a:endParaRPr>
              </a:p>
            </p:txBody>
          </p:sp>
          <p:pic>
            <p:nvPicPr>
              <p:cNvPr id="36" name="Picture 36" descr="https://encrypted-tbn2.gstatic.com/images?q=tbn:ANd9GcT9o35eJ9HRUKOZsM89jkjG9jEyjoaWSSZc7EBjPvmjiFpNKp7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03854" y="4529383"/>
                <a:ext cx="375745" cy="405317"/>
              </a:xfrm>
              <a:prstGeom prst="rect">
                <a:avLst/>
              </a:prstGeom>
              <a:noFill/>
            </p:spPr>
          </p:pic>
          <p:pic>
            <p:nvPicPr>
              <p:cNvPr id="37" name="Picture 36" descr="https://encrypted-tbn2.gstatic.com/images?q=tbn:ANd9GcT9o35eJ9HRUKOZsM89jkjG9jEyjoaWSSZc7EBjPvmjiFpNKp7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94131" y="5321002"/>
                <a:ext cx="375746" cy="405317"/>
              </a:xfrm>
              <a:prstGeom prst="rect">
                <a:avLst/>
              </a:prstGeom>
              <a:noFill/>
            </p:spPr>
          </p:pic>
          <p:pic>
            <p:nvPicPr>
              <p:cNvPr id="38" name="Picture 36" descr="https://encrypted-tbn2.gstatic.com/images?q=tbn:ANd9GcT9o35eJ9HRUKOZsM89jkjG9jEyjoaWSSZc7EBjPvmjiFpNKp7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637554" y="5375465"/>
                <a:ext cx="375746" cy="405317"/>
              </a:xfrm>
              <a:prstGeom prst="rect">
                <a:avLst/>
              </a:prstGeom>
              <a:noFill/>
            </p:spPr>
          </p:pic>
        </p:grpSp>
        <p:cxnSp>
          <p:nvCxnSpPr>
            <p:cNvPr id="31" name="Curved Connector 11"/>
            <p:cNvCxnSpPr/>
            <p:nvPr/>
          </p:nvCxnSpPr>
          <p:spPr bwMode="auto">
            <a:xfrm>
              <a:off x="5292080" y="4966650"/>
              <a:ext cx="3182732" cy="1495391"/>
            </a:xfrm>
            <a:prstGeom prst="curvedConnector3">
              <a:avLst>
                <a:gd name="adj1" fmla="val 50000"/>
              </a:avLst>
            </a:prstGeom>
            <a:ln w="19050">
              <a:solidFill>
                <a:schemeClr val="tx2"/>
              </a:solidFill>
              <a:prstDash val="sysDash"/>
              <a:headEnd type="arrow" w="med" len="med"/>
              <a:tailEnd type="none"/>
            </a:ln>
          </p:spPr>
          <p:style>
            <a:lnRef idx="3">
              <a:schemeClr val="accent2"/>
            </a:lnRef>
            <a:fillRef idx="0">
              <a:schemeClr val="accent2"/>
            </a:fillRef>
            <a:effectRef idx="2">
              <a:schemeClr val="accent2"/>
            </a:effectRef>
            <a:fontRef idx="minor">
              <a:schemeClr val="tx1"/>
            </a:fontRef>
          </p:style>
        </p:cxnSp>
        <p:pic>
          <p:nvPicPr>
            <p:cNvPr id="32" name="Picture 34" descr="https://encrypted-tbn2.gstatic.com/images?q=tbn:ANd9GcQtamHfQUDIe3rOJTQir0-KH5fC3fw8HEVy4xFgufHFBKMF02WajQ"/>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028384" y="5661248"/>
              <a:ext cx="432048" cy="811407"/>
            </a:xfrm>
            <a:prstGeom prst="rect">
              <a:avLst/>
            </a:prstGeom>
            <a:noFill/>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Preliminary Results (Kickoff)</a:t>
            </a:r>
          </a:p>
        </p:txBody>
      </p:sp>
      <p:sp>
        <p:nvSpPr>
          <p:cNvPr id="3" name="Content Placeholder 2"/>
          <p:cNvSpPr>
            <a:spLocks noGrp="1"/>
          </p:cNvSpPr>
          <p:nvPr>
            <p:ph idx="1"/>
          </p:nvPr>
        </p:nvSpPr>
        <p:spPr>
          <a:xfrm>
            <a:off x="381000" y="1159038"/>
            <a:ext cx="8655050" cy="5526088"/>
          </a:xfrm>
          <a:ln>
            <a:solidFill>
              <a:schemeClr val="bg1"/>
            </a:solidFill>
            <a:miter lim="800000"/>
            <a:headEnd/>
            <a:tailEnd/>
          </a:ln>
        </p:spPr>
        <p:txBody>
          <a:bodyPr/>
          <a:lstStyle/>
          <a:p>
            <a:pPr eaLnBrk="1" hangingPunct="1"/>
            <a:r>
              <a:rPr lang="en-US" altLang="zh-CN" dirty="0" smtClean="0">
                <a:ea typeface="宋体" pitchFamily="2" charset="-122"/>
              </a:rPr>
              <a:t>Simplifying assumptions </a:t>
            </a:r>
          </a:p>
          <a:p>
            <a:pPr lvl="1"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lvl="1" eaLnBrk="1" hangingPunct="1">
              <a:buNone/>
            </a:pPr>
            <a:endParaRPr lang="en-US" altLang="zh-CN" dirty="0" smtClean="0">
              <a:ea typeface="宋体" pitchFamily="2" charset="-122"/>
            </a:endParaRPr>
          </a:p>
          <a:p>
            <a:pPr lvl="1" eaLnBrk="1" hangingPunct="1"/>
            <a:r>
              <a:rPr lang="en-US" altLang="zh-CN" sz="2000" dirty="0" smtClean="0">
                <a:ea typeface="宋体" pitchFamily="2" charset="-122"/>
              </a:rPr>
              <a:t>A1. </a:t>
            </a:r>
            <a:r>
              <a:rPr lang="en-US" altLang="ko-KR" sz="2000" dirty="0" smtClean="0"/>
              <a:t>(</a:t>
            </a:r>
            <a:r>
              <a:rPr lang="en-US" altLang="ko-KR" sz="2000" dirty="0" err="1" smtClean="0"/>
              <a:t>X</a:t>
            </a:r>
            <a:r>
              <a:rPr lang="en-US" altLang="ko-KR" sz="2000" baseline="-25000" dirty="0" err="1" smtClean="0"/>
              <a:t>n</a:t>
            </a:r>
            <a:r>
              <a:rPr lang="en-US" altLang="ko-KR" sz="2000" dirty="0" err="1" smtClean="0"/>
              <a:t>,Y</a:t>
            </a:r>
            <a:r>
              <a:rPr lang="en-US" altLang="ko-KR" sz="2000" baseline="-25000" dirty="0" err="1" smtClean="0"/>
              <a:t>n</a:t>
            </a:r>
            <a:r>
              <a:rPr lang="en-US" altLang="ko-KR" sz="2000" dirty="0" smtClean="0"/>
              <a:t>) : </a:t>
            </a:r>
            <a:r>
              <a:rPr lang="en-US" altLang="ko-KR" sz="2000" i="1" dirty="0" err="1" smtClean="0"/>
              <a:t>i.i.d</a:t>
            </a:r>
            <a:r>
              <a:rPr lang="en-US" altLang="ko-KR" sz="2000" i="1" dirty="0" smtClean="0"/>
              <a:t>.</a:t>
            </a:r>
            <a:r>
              <a:rPr lang="en-US" altLang="ko-KR" sz="2000" dirty="0" smtClean="0"/>
              <a:t> across n, but </a:t>
            </a:r>
            <a:r>
              <a:rPr lang="en-US" altLang="ko-KR" sz="2000" dirty="0" err="1" smtClean="0"/>
              <a:t>X</a:t>
            </a:r>
            <a:r>
              <a:rPr lang="en-US" altLang="ko-KR" sz="2000" baseline="-25000" dirty="0" err="1" smtClean="0"/>
              <a:t>n</a:t>
            </a:r>
            <a:r>
              <a:rPr lang="en-US" altLang="ko-KR" sz="2000" dirty="0" smtClean="0"/>
              <a:t> and </a:t>
            </a:r>
            <a:r>
              <a:rPr lang="en-US" altLang="ko-KR" sz="2000" dirty="0" err="1" smtClean="0"/>
              <a:t>Y</a:t>
            </a:r>
            <a:r>
              <a:rPr lang="en-US" altLang="ko-KR" sz="2000" baseline="-25000" dirty="0" err="1" smtClean="0"/>
              <a:t>n</a:t>
            </a:r>
            <a:r>
              <a:rPr lang="en-US" altLang="ko-KR" sz="2000" dirty="0" smtClean="0"/>
              <a:t> could be dependent.</a:t>
            </a:r>
            <a:r>
              <a:rPr lang="en-US" altLang="zh-CN" sz="2000" dirty="0" smtClean="0">
                <a:ea typeface="宋体" pitchFamily="2" charset="-122"/>
              </a:rPr>
              <a:t>  </a:t>
            </a:r>
          </a:p>
          <a:p>
            <a:pPr lvl="1" eaLnBrk="1" hangingPunct="1"/>
            <a:r>
              <a:rPr lang="en-US" altLang="zh-CN" sz="2000" dirty="0" smtClean="0">
                <a:ea typeface="宋体" pitchFamily="2" charset="-122"/>
              </a:rPr>
              <a:t>A2. </a:t>
            </a:r>
            <a:r>
              <a:rPr lang="en-US" altLang="zh-CN" sz="2000" dirty="0" err="1" smtClean="0">
                <a:ea typeface="宋体" pitchFamily="2" charset="-122"/>
              </a:rPr>
              <a:t>WiFi</a:t>
            </a:r>
            <a:r>
              <a:rPr lang="en-US" altLang="zh-CN" sz="2000" dirty="0" smtClean="0">
                <a:ea typeface="宋体" pitchFamily="2" charset="-122"/>
              </a:rPr>
              <a:t> service rate (fixed): c [bits/slot]</a:t>
            </a:r>
          </a:p>
          <a:p>
            <a:pPr lvl="1" eaLnBrk="1" hangingPunct="1"/>
            <a:r>
              <a:rPr lang="en-US" altLang="zh-CN" sz="2000" dirty="0" smtClean="0">
                <a:ea typeface="宋体" pitchFamily="2" charset="-122"/>
              </a:rPr>
              <a:t>A3. Bernoulli arrival process</a:t>
            </a:r>
          </a:p>
          <a:p>
            <a:pPr lvl="1" eaLnBrk="1" hangingPunct="1"/>
            <a:r>
              <a:rPr lang="en-US" altLang="zh-CN" sz="2000" dirty="0" smtClean="0">
                <a:ea typeface="宋体" pitchFamily="2" charset="-122"/>
              </a:rPr>
              <a:t>A4. Packet size (fixed): c [bits]</a:t>
            </a:r>
          </a:p>
          <a:p>
            <a:r>
              <a:rPr lang="en-US" altLang="ko-KR" dirty="0" smtClean="0"/>
              <a:t>Performance metrics </a:t>
            </a:r>
          </a:p>
          <a:p>
            <a:pPr lvl="1"/>
            <a:r>
              <a:rPr lang="en-US" altLang="ko-KR" sz="2000" dirty="0" smtClean="0">
                <a:solidFill>
                  <a:prstClr val="black"/>
                </a:solidFill>
              </a:rPr>
              <a:t>Reneging probability (that a packet leaves the </a:t>
            </a:r>
            <a:r>
              <a:rPr lang="en-US" altLang="ko-KR" sz="2000" dirty="0" err="1" smtClean="0">
                <a:solidFill>
                  <a:prstClr val="black"/>
                </a:solidFill>
              </a:rPr>
              <a:t>WiFi</a:t>
            </a:r>
            <a:r>
              <a:rPr lang="en-US" altLang="ko-KR" sz="2000" dirty="0" smtClean="0">
                <a:solidFill>
                  <a:prstClr val="black"/>
                </a:solidFill>
              </a:rPr>
              <a:t> queue) </a:t>
            </a:r>
          </a:p>
          <a:p>
            <a:pPr lvl="1"/>
            <a:r>
              <a:rPr lang="en-US" altLang="ko-KR" sz="2000" dirty="0" smtClean="0">
                <a:solidFill>
                  <a:prstClr val="black"/>
                </a:solidFill>
              </a:rPr>
              <a:t>Average waiting time at the </a:t>
            </a:r>
            <a:r>
              <a:rPr lang="en-US" altLang="ko-KR" sz="2000" dirty="0" err="1" smtClean="0">
                <a:solidFill>
                  <a:prstClr val="black"/>
                </a:solidFill>
              </a:rPr>
              <a:t>WiFi</a:t>
            </a:r>
            <a:r>
              <a:rPr lang="en-US" altLang="ko-KR" sz="2000" dirty="0" smtClean="0">
                <a:solidFill>
                  <a:prstClr val="black"/>
                </a:solidFill>
              </a:rPr>
              <a:t> queue</a:t>
            </a:r>
          </a:p>
          <a:p>
            <a:pPr eaLnBrk="1" hangingPunct="1"/>
            <a:endParaRPr lang="en-US" altLang="zh-CN" dirty="0" smtClean="0">
              <a:ea typeface="宋体" pitchFamily="2" charset="-122"/>
            </a:endParaRPr>
          </a:p>
          <a:p>
            <a:pPr lvl="1"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endParaRPr lang="en-US" altLang="zh-CN" dirty="0" smtClean="0">
              <a:ea typeface="宋体" pitchFamily="2" charset="-122"/>
            </a:endParaRPr>
          </a:p>
          <a:p>
            <a:pPr eaLnBrk="1" hangingPunct="1"/>
            <a:r>
              <a:rPr lang="en-US" altLang="zh-CN" dirty="0" smtClean="0">
                <a:ea typeface="宋体" pitchFamily="2" charset="-122"/>
              </a:rPr>
              <a:t>Server state in </a:t>
            </a:r>
            <a:r>
              <a:rPr lang="en-US" altLang="zh-CN" dirty="0" err="1" smtClean="0">
                <a:ea typeface="宋体" pitchFamily="2" charset="-122"/>
              </a:rPr>
              <a:t>WiFi</a:t>
            </a:r>
            <a:r>
              <a:rPr lang="en-US" altLang="zh-CN" dirty="0" smtClean="0">
                <a:ea typeface="宋体" pitchFamily="2" charset="-122"/>
              </a:rPr>
              <a:t> queue - alternating on/off process</a:t>
            </a:r>
          </a:p>
          <a:p>
            <a:pPr lvl="1" eaLnBrk="1" hangingPunct="1">
              <a:buNone/>
            </a:pPr>
            <a:endParaRPr lang="en-US" altLang="zh-CN" sz="2000" dirty="0" smtClean="0">
              <a:ea typeface="宋体" pitchFamily="2" charset="-122"/>
            </a:endParaRPr>
          </a:p>
          <a:p>
            <a:pPr lvl="1" eaLnBrk="1" hangingPunct="1">
              <a:buNone/>
            </a:pPr>
            <a:endParaRPr lang="en-US" altLang="zh-CN" sz="2000" dirty="0" smtClean="0">
              <a:ea typeface="宋体" pitchFamily="2" charset="-122"/>
            </a:endParaRPr>
          </a:p>
          <a:p>
            <a:pPr lvl="1" eaLnBrk="1" hangingPunct="1"/>
            <a:r>
              <a:rPr lang="en-US" altLang="zh-CN" sz="2000" dirty="0" smtClean="0">
                <a:ea typeface="宋体" pitchFamily="2" charset="-122"/>
              </a:rPr>
              <a:t>On period (in </a:t>
            </a:r>
            <a:r>
              <a:rPr lang="en-US" altLang="zh-CN" sz="2000" dirty="0" err="1" smtClean="0">
                <a:ea typeface="宋体" pitchFamily="2" charset="-122"/>
              </a:rPr>
              <a:t>WiFi</a:t>
            </a:r>
            <a:r>
              <a:rPr lang="en-US" altLang="zh-CN" sz="2000" dirty="0" smtClean="0">
                <a:ea typeface="宋体" pitchFamily="2" charset="-122"/>
              </a:rPr>
              <a:t> coverage) </a:t>
            </a:r>
            <a:r>
              <a:rPr lang="en-US" altLang="zh-CN" sz="2000" dirty="0" smtClean="0">
                <a:solidFill>
                  <a:srgbClr val="FF0000"/>
                </a:solidFill>
                <a:ea typeface="宋体" pitchFamily="2" charset="-122"/>
              </a:rPr>
              <a:t>~ heavy tailed</a:t>
            </a:r>
          </a:p>
          <a:p>
            <a:pPr lvl="1" eaLnBrk="1" hangingPunct="1"/>
            <a:r>
              <a:rPr lang="en-US" altLang="zh-CN" sz="2000" dirty="0" smtClean="0">
                <a:ea typeface="宋体" pitchFamily="2" charset="-122"/>
              </a:rPr>
              <a:t>Off period (</a:t>
            </a:r>
            <a:r>
              <a:rPr lang="en-US" altLang="zh-CN" sz="2000" dirty="0" err="1" smtClean="0">
                <a:ea typeface="宋体" pitchFamily="2" charset="-122"/>
              </a:rPr>
              <a:t>outof</a:t>
            </a:r>
            <a:r>
              <a:rPr lang="en-US" altLang="zh-CN" sz="2000" dirty="0" smtClean="0">
                <a:ea typeface="宋体" pitchFamily="2" charset="-122"/>
              </a:rPr>
              <a:t> </a:t>
            </a:r>
            <a:r>
              <a:rPr lang="en-US" altLang="zh-CN" sz="2000" dirty="0" err="1" smtClean="0">
                <a:ea typeface="宋体" pitchFamily="2" charset="-122"/>
              </a:rPr>
              <a:t>WiFi</a:t>
            </a:r>
            <a:r>
              <a:rPr lang="en-US" altLang="zh-CN" sz="2000" dirty="0" smtClean="0">
                <a:ea typeface="宋体" pitchFamily="2" charset="-122"/>
              </a:rPr>
              <a:t> coverage) </a:t>
            </a:r>
            <a:r>
              <a:rPr lang="en-US" altLang="zh-CN" sz="2000" dirty="0" smtClean="0">
                <a:solidFill>
                  <a:srgbClr val="FF0000"/>
                </a:solidFill>
                <a:ea typeface="宋体" pitchFamily="2" charset="-122"/>
              </a:rPr>
              <a:t>~ heavy tailed</a:t>
            </a:r>
          </a:p>
          <a:p>
            <a:pPr lvl="1" eaLnBrk="1" hangingPunct="1"/>
            <a:r>
              <a:rPr lang="en-US" altLang="zh-CN" sz="2000" dirty="0" smtClean="0">
                <a:ea typeface="宋体" pitchFamily="2" charset="-122"/>
              </a:rPr>
              <a:t>Goal: analyze impact of HT and dependency on network performance</a:t>
            </a:r>
          </a:p>
          <a:p>
            <a:pPr lvl="1" eaLnBrk="1" hangingPunct="1"/>
            <a:endParaRPr lang="en-US" altLang="zh-CN" dirty="0" smtClean="0">
              <a:ea typeface="宋体" pitchFamily="2" charset="-122"/>
            </a:endParaRPr>
          </a:p>
        </p:txBody>
      </p:sp>
      <p:sp>
        <p:nvSpPr>
          <p:cNvPr id="39" name="Rectangle 39"/>
          <p:cNvSpPr/>
          <p:nvPr/>
        </p:nvSpPr>
        <p:spPr bwMode="auto">
          <a:xfrm>
            <a:off x="2159181" y="2226044"/>
            <a:ext cx="1069848" cy="369332"/>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mn-lt"/>
              <a:ea typeface="굴림" charset="-127"/>
            </a:endParaRPr>
          </a:p>
        </p:txBody>
      </p:sp>
      <p:sp>
        <p:nvSpPr>
          <p:cNvPr id="40" name="Rectangle 40"/>
          <p:cNvSpPr/>
          <p:nvPr/>
        </p:nvSpPr>
        <p:spPr bwMode="auto">
          <a:xfrm>
            <a:off x="3945091" y="2232319"/>
            <a:ext cx="676656" cy="365760"/>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mn-lt"/>
              <a:ea typeface="굴림" charset="-127"/>
            </a:endParaRPr>
          </a:p>
        </p:txBody>
      </p:sp>
      <p:sp>
        <p:nvSpPr>
          <p:cNvPr id="41" name="Rectangle 41"/>
          <p:cNvSpPr/>
          <p:nvPr/>
        </p:nvSpPr>
        <p:spPr bwMode="auto">
          <a:xfrm>
            <a:off x="5693923" y="2232319"/>
            <a:ext cx="1417320" cy="365760"/>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en-US" sz="1800" b="0" i="0" u="none" strike="noStrike" cap="none" normalizeH="0" baseline="0" smtClean="0">
              <a:ln>
                <a:noFill/>
              </a:ln>
              <a:solidFill>
                <a:schemeClr val="tx1"/>
              </a:solidFill>
              <a:effectLst/>
              <a:latin typeface="+mn-lt"/>
              <a:ea typeface="굴림" charset="-127"/>
            </a:endParaRPr>
          </a:p>
        </p:txBody>
      </p:sp>
      <p:sp>
        <p:nvSpPr>
          <p:cNvPr id="42" name="TextBox 41"/>
          <p:cNvSpPr txBox="1"/>
          <p:nvPr/>
        </p:nvSpPr>
        <p:spPr>
          <a:xfrm>
            <a:off x="6191629" y="2197947"/>
            <a:ext cx="428322" cy="369332"/>
          </a:xfrm>
          <a:prstGeom prst="rect">
            <a:avLst/>
          </a:prstGeom>
          <a:noFill/>
        </p:spPr>
        <p:txBody>
          <a:bodyPr wrap="none" rtlCol="0">
            <a:spAutoFit/>
          </a:bodyPr>
          <a:lstStyle/>
          <a:p>
            <a:pPr>
              <a:buNone/>
            </a:pPr>
            <a:r>
              <a:rPr lang="en-US" sz="1800" dirty="0" smtClean="0">
                <a:latin typeface="+mn-lt"/>
                <a:cs typeface="Arial" pitchFamily="34" charset="0"/>
              </a:rPr>
              <a:t>on</a:t>
            </a:r>
            <a:endParaRPr lang="en-US" sz="1800" dirty="0">
              <a:latin typeface="+mn-lt"/>
              <a:cs typeface="Arial" pitchFamily="34" charset="0"/>
            </a:endParaRPr>
          </a:p>
        </p:txBody>
      </p:sp>
      <p:sp>
        <p:nvSpPr>
          <p:cNvPr id="43" name="TextBox 42"/>
          <p:cNvSpPr txBox="1"/>
          <p:nvPr/>
        </p:nvSpPr>
        <p:spPr>
          <a:xfrm>
            <a:off x="2471591" y="2210423"/>
            <a:ext cx="428322" cy="369332"/>
          </a:xfrm>
          <a:prstGeom prst="rect">
            <a:avLst/>
          </a:prstGeom>
          <a:noFill/>
        </p:spPr>
        <p:txBody>
          <a:bodyPr wrap="none" rtlCol="0">
            <a:spAutoFit/>
          </a:bodyPr>
          <a:lstStyle/>
          <a:p>
            <a:pPr>
              <a:buNone/>
            </a:pPr>
            <a:r>
              <a:rPr lang="en-US" sz="1800" dirty="0" smtClean="0">
                <a:latin typeface="+mn-lt"/>
                <a:cs typeface="Arial" pitchFamily="34" charset="0"/>
              </a:rPr>
              <a:t>on</a:t>
            </a:r>
            <a:endParaRPr lang="en-US" sz="1800" dirty="0">
              <a:latin typeface="+mn-lt"/>
              <a:cs typeface="Arial" pitchFamily="34" charset="0"/>
            </a:endParaRPr>
          </a:p>
        </p:txBody>
      </p:sp>
      <p:cxnSp>
        <p:nvCxnSpPr>
          <p:cNvPr id="44" name="Straight Arrow Connector 44"/>
          <p:cNvCxnSpPr/>
          <p:nvPr/>
        </p:nvCxnSpPr>
        <p:spPr bwMode="auto">
          <a:xfrm>
            <a:off x="2159181" y="2063890"/>
            <a:ext cx="1069848" cy="0"/>
          </a:xfrm>
          <a:prstGeom prst="straightConnector1">
            <a:avLst/>
          </a:prstGeom>
          <a:noFill/>
          <a:ln w="19050" cap="flat" cmpd="sng" algn="ctr">
            <a:solidFill>
              <a:srgbClr val="FF0000"/>
            </a:solidFill>
            <a:prstDash val="solid"/>
            <a:round/>
            <a:headEnd type="triangle" w="med" len="med"/>
            <a:tailEnd type="triangle"/>
          </a:ln>
          <a:effectLst/>
        </p:spPr>
      </p:cxnSp>
      <p:cxnSp>
        <p:nvCxnSpPr>
          <p:cNvPr id="45" name="Straight Arrow Connector 45"/>
          <p:cNvCxnSpPr/>
          <p:nvPr/>
        </p:nvCxnSpPr>
        <p:spPr bwMode="auto">
          <a:xfrm>
            <a:off x="3946681" y="2072780"/>
            <a:ext cx="694944" cy="0"/>
          </a:xfrm>
          <a:prstGeom prst="straightConnector1">
            <a:avLst/>
          </a:prstGeom>
          <a:noFill/>
          <a:ln w="19050" cap="flat" cmpd="sng" algn="ctr">
            <a:solidFill>
              <a:srgbClr val="FF0000"/>
            </a:solidFill>
            <a:prstDash val="solid"/>
            <a:round/>
            <a:headEnd type="triangle" w="med" len="med"/>
            <a:tailEnd type="triangle"/>
          </a:ln>
          <a:effectLst/>
        </p:spPr>
      </p:cxnSp>
      <p:cxnSp>
        <p:nvCxnSpPr>
          <p:cNvPr id="46" name="Straight Arrow Connector 46"/>
          <p:cNvCxnSpPr/>
          <p:nvPr/>
        </p:nvCxnSpPr>
        <p:spPr bwMode="auto">
          <a:xfrm>
            <a:off x="5700679" y="2072780"/>
            <a:ext cx="1420704" cy="0"/>
          </a:xfrm>
          <a:prstGeom prst="straightConnector1">
            <a:avLst/>
          </a:prstGeom>
          <a:noFill/>
          <a:ln w="19050" cap="flat" cmpd="sng" algn="ctr">
            <a:solidFill>
              <a:srgbClr val="FF0000"/>
            </a:solidFill>
            <a:prstDash val="solid"/>
            <a:round/>
            <a:headEnd type="triangle" w="med" len="med"/>
            <a:tailEnd type="triangle"/>
          </a:ln>
          <a:effectLst/>
        </p:spPr>
      </p:cxnSp>
      <p:cxnSp>
        <p:nvCxnSpPr>
          <p:cNvPr id="47" name="Straight Arrow Connector 47"/>
          <p:cNvCxnSpPr/>
          <p:nvPr/>
        </p:nvCxnSpPr>
        <p:spPr bwMode="auto">
          <a:xfrm>
            <a:off x="3236532" y="2066430"/>
            <a:ext cx="731520" cy="0"/>
          </a:xfrm>
          <a:prstGeom prst="straightConnector1">
            <a:avLst/>
          </a:prstGeom>
          <a:noFill/>
          <a:ln w="19050" cap="flat" cmpd="sng" algn="ctr">
            <a:solidFill>
              <a:srgbClr val="008000"/>
            </a:solidFill>
            <a:prstDash val="solid"/>
            <a:round/>
            <a:headEnd type="triangle" w="med" len="med"/>
            <a:tailEnd type="triangle"/>
          </a:ln>
          <a:effectLst/>
        </p:spPr>
      </p:cxnSp>
      <p:cxnSp>
        <p:nvCxnSpPr>
          <p:cNvPr id="48" name="Straight Arrow Connector 48"/>
          <p:cNvCxnSpPr/>
          <p:nvPr/>
        </p:nvCxnSpPr>
        <p:spPr bwMode="auto">
          <a:xfrm>
            <a:off x="4636901" y="2072780"/>
            <a:ext cx="1078992" cy="0"/>
          </a:xfrm>
          <a:prstGeom prst="straightConnector1">
            <a:avLst/>
          </a:prstGeom>
          <a:noFill/>
          <a:ln w="19050" cap="flat" cmpd="sng" algn="ctr">
            <a:solidFill>
              <a:srgbClr val="008000"/>
            </a:solidFill>
            <a:prstDash val="solid"/>
            <a:round/>
            <a:headEnd type="triangle" w="med" len="med"/>
            <a:tailEnd type="triangle"/>
          </a:ln>
          <a:effectLst/>
        </p:spPr>
      </p:cxnSp>
      <p:sp>
        <p:nvSpPr>
          <p:cNvPr id="49" name="TextBox 48"/>
          <p:cNvSpPr txBox="1"/>
          <p:nvPr/>
        </p:nvSpPr>
        <p:spPr>
          <a:xfrm>
            <a:off x="4059462" y="2194583"/>
            <a:ext cx="450874" cy="292608"/>
          </a:xfrm>
          <a:prstGeom prst="rect">
            <a:avLst/>
          </a:prstGeom>
          <a:noFill/>
        </p:spPr>
        <p:txBody>
          <a:bodyPr wrap="square" rtlCol="0">
            <a:spAutoFit/>
          </a:bodyPr>
          <a:lstStyle/>
          <a:p>
            <a:pPr>
              <a:buNone/>
            </a:pPr>
            <a:r>
              <a:rPr lang="en-US" sz="1800" dirty="0" smtClean="0">
                <a:latin typeface="+mn-lt"/>
                <a:cs typeface="Arial" pitchFamily="34" charset="0"/>
              </a:rPr>
              <a:t>on</a:t>
            </a:r>
            <a:endParaRPr lang="en-US" sz="1800" dirty="0">
              <a:latin typeface="+mn-lt"/>
              <a:cs typeface="Arial" pitchFamily="34" charset="0"/>
            </a:endParaRPr>
          </a:p>
        </p:txBody>
      </p:sp>
      <p:pic>
        <p:nvPicPr>
          <p:cNvPr id="50" name="그림 44" descr="그림5.png"/>
          <p:cNvPicPr>
            <a:picLocks noChangeAspect="1"/>
          </p:cNvPicPr>
          <p:nvPr/>
        </p:nvPicPr>
        <p:blipFill>
          <a:blip r:embed="rId3" cstate="print"/>
          <a:stretch>
            <a:fillRect/>
          </a:stretch>
        </p:blipFill>
        <p:spPr>
          <a:xfrm>
            <a:off x="6189754" y="1679441"/>
            <a:ext cx="444971" cy="384016"/>
          </a:xfrm>
          <a:prstGeom prst="rect">
            <a:avLst/>
          </a:prstGeom>
        </p:spPr>
      </p:pic>
      <p:pic>
        <p:nvPicPr>
          <p:cNvPr id="51" name="그림 48" descr="그림4.png"/>
          <p:cNvPicPr>
            <a:picLocks noChangeAspect="1"/>
          </p:cNvPicPr>
          <p:nvPr/>
        </p:nvPicPr>
        <p:blipFill>
          <a:blip r:embed="rId4" cstate="print"/>
          <a:stretch>
            <a:fillRect/>
          </a:stretch>
        </p:blipFill>
        <p:spPr>
          <a:xfrm>
            <a:off x="4975905" y="1679441"/>
            <a:ext cx="438876" cy="384016"/>
          </a:xfrm>
          <a:prstGeom prst="rect">
            <a:avLst/>
          </a:prstGeom>
        </p:spPr>
      </p:pic>
      <p:pic>
        <p:nvPicPr>
          <p:cNvPr id="52" name="그림 49" descr="그림3.png"/>
          <p:cNvPicPr>
            <a:picLocks noChangeAspect="1"/>
          </p:cNvPicPr>
          <p:nvPr/>
        </p:nvPicPr>
        <p:blipFill>
          <a:blip r:embed="rId5" cstate="print"/>
          <a:stretch>
            <a:fillRect/>
          </a:stretch>
        </p:blipFill>
        <p:spPr>
          <a:xfrm>
            <a:off x="4075234" y="1671992"/>
            <a:ext cx="444971" cy="384016"/>
          </a:xfrm>
          <a:prstGeom prst="rect">
            <a:avLst/>
          </a:prstGeom>
        </p:spPr>
      </p:pic>
      <p:pic>
        <p:nvPicPr>
          <p:cNvPr id="53" name="그림 50" descr="그림2.png"/>
          <p:cNvPicPr>
            <a:picLocks noChangeAspect="1"/>
          </p:cNvPicPr>
          <p:nvPr/>
        </p:nvPicPr>
        <p:blipFill>
          <a:blip r:embed="rId6" cstate="print"/>
          <a:stretch>
            <a:fillRect/>
          </a:stretch>
        </p:blipFill>
        <p:spPr>
          <a:xfrm>
            <a:off x="3380711" y="1669916"/>
            <a:ext cx="438876" cy="384016"/>
          </a:xfrm>
          <a:prstGeom prst="rect">
            <a:avLst/>
          </a:prstGeom>
        </p:spPr>
      </p:pic>
      <p:pic>
        <p:nvPicPr>
          <p:cNvPr id="54" name="그림 51" descr="그림1.png"/>
          <p:cNvPicPr>
            <a:picLocks noChangeAspect="1"/>
          </p:cNvPicPr>
          <p:nvPr/>
        </p:nvPicPr>
        <p:blipFill>
          <a:blip r:embed="rId7" cstate="print"/>
          <a:stretch>
            <a:fillRect/>
          </a:stretch>
        </p:blipFill>
        <p:spPr>
          <a:xfrm>
            <a:off x="2480010" y="1680076"/>
            <a:ext cx="444971" cy="384016"/>
          </a:xfrm>
          <a:prstGeom prst="rect">
            <a:avLst/>
          </a:prstGeom>
        </p:spPr>
      </p:pic>
      <p:cxnSp>
        <p:nvCxnSpPr>
          <p:cNvPr id="55" name="직선 연결선 53"/>
          <p:cNvCxnSpPr/>
          <p:nvPr/>
        </p:nvCxnSpPr>
        <p:spPr>
          <a:xfrm>
            <a:off x="1439101" y="250607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직선 연결선 55"/>
          <p:cNvCxnSpPr/>
          <p:nvPr/>
        </p:nvCxnSpPr>
        <p:spPr>
          <a:xfrm>
            <a:off x="2159181" y="249083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직선 연결선 56"/>
          <p:cNvCxnSpPr/>
          <p:nvPr/>
        </p:nvCxnSpPr>
        <p:spPr>
          <a:xfrm>
            <a:off x="2511601" y="248740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직선 연결선 62"/>
          <p:cNvCxnSpPr/>
          <p:nvPr/>
        </p:nvCxnSpPr>
        <p:spPr>
          <a:xfrm>
            <a:off x="2871641" y="250607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직선 연결선 63"/>
          <p:cNvCxnSpPr/>
          <p:nvPr/>
        </p:nvCxnSpPr>
        <p:spPr>
          <a:xfrm>
            <a:off x="3231681" y="250264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직선 연결선 64"/>
          <p:cNvCxnSpPr/>
          <p:nvPr/>
        </p:nvCxnSpPr>
        <p:spPr>
          <a:xfrm>
            <a:off x="3591721" y="249083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직선 연결선 65"/>
          <p:cNvCxnSpPr/>
          <p:nvPr/>
        </p:nvCxnSpPr>
        <p:spPr>
          <a:xfrm>
            <a:off x="3944141" y="248740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직선 연결선 66"/>
          <p:cNvCxnSpPr/>
          <p:nvPr/>
        </p:nvCxnSpPr>
        <p:spPr>
          <a:xfrm>
            <a:off x="4262653" y="250607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직선 연결선 67"/>
          <p:cNvCxnSpPr/>
          <p:nvPr/>
        </p:nvCxnSpPr>
        <p:spPr>
          <a:xfrm>
            <a:off x="4622693" y="250264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직선 연결선 68"/>
          <p:cNvCxnSpPr/>
          <p:nvPr/>
        </p:nvCxnSpPr>
        <p:spPr>
          <a:xfrm>
            <a:off x="4982733" y="249083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직선 연결선 69"/>
          <p:cNvCxnSpPr/>
          <p:nvPr/>
        </p:nvCxnSpPr>
        <p:spPr>
          <a:xfrm>
            <a:off x="5335153" y="248740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직선 연결선 70"/>
          <p:cNvCxnSpPr/>
          <p:nvPr/>
        </p:nvCxnSpPr>
        <p:spPr>
          <a:xfrm>
            <a:off x="5695193" y="250607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직선 연결선 71"/>
          <p:cNvCxnSpPr/>
          <p:nvPr/>
        </p:nvCxnSpPr>
        <p:spPr>
          <a:xfrm>
            <a:off x="6055233" y="250264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직선 연결선 72"/>
          <p:cNvCxnSpPr/>
          <p:nvPr/>
        </p:nvCxnSpPr>
        <p:spPr>
          <a:xfrm>
            <a:off x="6415273" y="249083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직선 연결선 73"/>
          <p:cNvCxnSpPr/>
          <p:nvPr/>
        </p:nvCxnSpPr>
        <p:spPr>
          <a:xfrm>
            <a:off x="6767693" y="248740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직선 연결선 74"/>
          <p:cNvCxnSpPr/>
          <p:nvPr/>
        </p:nvCxnSpPr>
        <p:spPr>
          <a:xfrm>
            <a:off x="7112493" y="2498451"/>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1" name="아래쪽 화살표 78"/>
          <p:cNvSpPr/>
          <p:nvPr/>
        </p:nvSpPr>
        <p:spPr>
          <a:xfrm flipV="1">
            <a:off x="1761041" y="2781786"/>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2" name="아래쪽 화살표 80"/>
          <p:cNvSpPr/>
          <p:nvPr/>
        </p:nvSpPr>
        <p:spPr>
          <a:xfrm flipV="1">
            <a:off x="2825921" y="2775436"/>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3" name="아래쪽 화살표 81"/>
          <p:cNvSpPr/>
          <p:nvPr/>
        </p:nvSpPr>
        <p:spPr>
          <a:xfrm flipV="1">
            <a:off x="3548541" y="2771175"/>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4" name="아래쪽 화살표 82"/>
          <p:cNvSpPr/>
          <p:nvPr/>
        </p:nvSpPr>
        <p:spPr>
          <a:xfrm flipV="1">
            <a:off x="4941711" y="2770480"/>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5" name="아래쪽 화살표 83"/>
          <p:cNvSpPr/>
          <p:nvPr/>
        </p:nvSpPr>
        <p:spPr>
          <a:xfrm flipV="1">
            <a:off x="6373745" y="2781786"/>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6" name="아래쪽 화살표 84"/>
          <p:cNvSpPr/>
          <p:nvPr/>
        </p:nvSpPr>
        <p:spPr>
          <a:xfrm flipV="1">
            <a:off x="6015481" y="2775436"/>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7" name="Rectangle 80"/>
          <p:cNvSpPr/>
          <p:nvPr/>
        </p:nvSpPr>
        <p:spPr>
          <a:xfrm>
            <a:off x="1782207" y="3022992"/>
            <a:ext cx="36004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78" name="Rectangle 81"/>
          <p:cNvSpPr/>
          <p:nvPr/>
        </p:nvSpPr>
        <p:spPr>
          <a:xfrm>
            <a:off x="2843812" y="3022992"/>
            <a:ext cx="36004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79" name="Rectangle 82"/>
          <p:cNvSpPr/>
          <p:nvPr/>
        </p:nvSpPr>
        <p:spPr>
          <a:xfrm>
            <a:off x="3582407" y="3022992"/>
            <a:ext cx="36004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80" name="Rectangle 83"/>
          <p:cNvSpPr/>
          <p:nvPr/>
        </p:nvSpPr>
        <p:spPr>
          <a:xfrm>
            <a:off x="4959026" y="3022992"/>
            <a:ext cx="36004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81" name="Rectangle 84"/>
          <p:cNvSpPr/>
          <p:nvPr/>
        </p:nvSpPr>
        <p:spPr>
          <a:xfrm>
            <a:off x="6047613" y="3022992"/>
            <a:ext cx="36004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82" name="Rectangle 85"/>
          <p:cNvSpPr/>
          <p:nvPr/>
        </p:nvSpPr>
        <p:spPr>
          <a:xfrm>
            <a:off x="6407653" y="3022992"/>
            <a:ext cx="36004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cxnSp>
        <p:nvCxnSpPr>
          <p:cNvPr id="83" name="Straight Arrow Connector 126"/>
          <p:cNvCxnSpPr/>
          <p:nvPr/>
        </p:nvCxnSpPr>
        <p:spPr bwMode="auto">
          <a:xfrm>
            <a:off x="7425813" y="2183046"/>
            <a:ext cx="0" cy="445177"/>
          </a:xfrm>
          <a:prstGeom prst="straightConnector1">
            <a:avLst/>
          </a:prstGeom>
          <a:noFill/>
          <a:ln w="19050" cap="flat" cmpd="sng" algn="ctr">
            <a:solidFill>
              <a:schemeClr val="tx2"/>
            </a:solidFill>
            <a:prstDash val="solid"/>
            <a:round/>
            <a:headEnd type="triangle" w="med" len="med"/>
            <a:tailEnd type="triangle"/>
          </a:ln>
          <a:effectLst/>
        </p:spPr>
      </p:cxnSp>
      <p:cxnSp>
        <p:nvCxnSpPr>
          <p:cNvPr id="84" name="직선 연결선 54"/>
          <p:cNvCxnSpPr/>
          <p:nvPr/>
        </p:nvCxnSpPr>
        <p:spPr>
          <a:xfrm>
            <a:off x="1799141" y="2502644"/>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38"/>
          <p:cNvCxnSpPr/>
          <p:nvPr/>
        </p:nvCxnSpPr>
        <p:spPr bwMode="auto">
          <a:xfrm>
            <a:off x="1439101" y="2596575"/>
            <a:ext cx="5832648" cy="0"/>
          </a:xfrm>
          <a:prstGeom prst="line">
            <a:avLst/>
          </a:prstGeom>
          <a:noFill/>
          <a:ln w="19050" cap="flat" cmpd="sng" algn="ctr">
            <a:solidFill>
              <a:schemeClr val="tx1"/>
            </a:solidFill>
            <a:prstDash val="solid"/>
            <a:round/>
            <a:headEnd type="none" w="med" len="med"/>
            <a:tailEnd type="none" w="med" len="med"/>
          </a:ln>
          <a:effectLst/>
        </p:spPr>
      </p:cxnSp>
      <p:grpSp>
        <p:nvGrpSpPr>
          <p:cNvPr id="86" name="Group 8"/>
          <p:cNvGrpSpPr/>
          <p:nvPr/>
        </p:nvGrpSpPr>
        <p:grpSpPr>
          <a:xfrm>
            <a:off x="7421325" y="2164959"/>
            <a:ext cx="1367792" cy="420589"/>
            <a:chOff x="7421325" y="2230265"/>
            <a:chExt cx="1367792" cy="420589"/>
          </a:xfrm>
        </p:grpSpPr>
        <p:sp>
          <p:nvSpPr>
            <p:cNvPr id="87" name="TextBox 86"/>
            <p:cNvSpPr txBox="1"/>
            <p:nvPr/>
          </p:nvSpPr>
          <p:spPr>
            <a:xfrm>
              <a:off x="7435861" y="2328784"/>
              <a:ext cx="1353256" cy="276999"/>
            </a:xfrm>
            <a:prstGeom prst="rect">
              <a:avLst/>
            </a:prstGeom>
            <a:noFill/>
          </p:spPr>
          <p:txBody>
            <a:bodyPr wrap="none" rtlCol="0">
              <a:spAutoFit/>
            </a:bodyPr>
            <a:lstStyle/>
            <a:p>
              <a:pPr>
                <a:buNone/>
              </a:pPr>
              <a:r>
                <a:rPr lang="en-US" sz="1200" dirty="0" smtClean="0">
                  <a:latin typeface="+mn-lt"/>
                </a:rPr>
                <a:t>          (service rate)</a:t>
              </a:r>
            </a:p>
          </p:txBody>
        </p:sp>
        <p:pic>
          <p:nvPicPr>
            <p:cNvPr id="88"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21325" y="2230265"/>
              <a:ext cx="518117" cy="420589"/>
            </a:xfrm>
            <a:prstGeom prst="rect">
              <a:avLst/>
            </a:prstGeom>
          </p:spPr>
        </p:pic>
      </p:grpSp>
      <p:grpSp>
        <p:nvGrpSpPr>
          <p:cNvPr id="90" name="그룹 86"/>
          <p:cNvGrpSpPr/>
          <p:nvPr/>
        </p:nvGrpSpPr>
        <p:grpSpPr>
          <a:xfrm>
            <a:off x="5796136" y="4149080"/>
            <a:ext cx="2699792" cy="731520"/>
            <a:chOff x="4355976" y="4261280"/>
            <a:chExt cx="3303111" cy="731520"/>
          </a:xfrm>
        </p:grpSpPr>
        <p:cxnSp>
          <p:nvCxnSpPr>
            <p:cNvPr id="91" name="Straight Arrow Connector 127"/>
            <p:cNvCxnSpPr/>
            <p:nvPr/>
          </p:nvCxnSpPr>
          <p:spPr>
            <a:xfrm>
              <a:off x="4355976" y="4261280"/>
              <a:ext cx="648072" cy="0"/>
            </a:xfrm>
            <a:prstGeom prst="straightConnector1">
              <a:avLst/>
            </a:prstGeom>
            <a:ln w="22225">
              <a:solidFill>
                <a:srgbClr val="008000"/>
              </a:solidFill>
              <a:headEnd type="none"/>
              <a:tailEnd type="none"/>
            </a:ln>
          </p:spPr>
          <p:style>
            <a:lnRef idx="2">
              <a:schemeClr val="accent2"/>
            </a:lnRef>
            <a:fillRef idx="0">
              <a:schemeClr val="accent2"/>
            </a:fillRef>
            <a:effectRef idx="1">
              <a:schemeClr val="accent2"/>
            </a:effectRef>
            <a:fontRef idx="minor">
              <a:schemeClr val="tx1"/>
            </a:fontRef>
          </p:style>
        </p:cxnSp>
        <p:cxnSp>
          <p:nvCxnSpPr>
            <p:cNvPr id="92" name="Straight Connector 128"/>
            <p:cNvCxnSpPr/>
            <p:nvPr/>
          </p:nvCxnSpPr>
          <p:spPr>
            <a:xfrm>
              <a:off x="5004048" y="4261280"/>
              <a:ext cx="0" cy="731520"/>
            </a:xfrm>
            <a:prstGeom prst="line">
              <a:avLst/>
            </a:prstGeom>
            <a:ln w="22225">
              <a:solidFill>
                <a:srgbClr val="008000"/>
              </a:solidFill>
              <a:headEnd type="none"/>
              <a:tailEnd type="none"/>
            </a:ln>
          </p:spPr>
          <p:style>
            <a:lnRef idx="2">
              <a:schemeClr val="accent2"/>
            </a:lnRef>
            <a:fillRef idx="0">
              <a:schemeClr val="accent2"/>
            </a:fillRef>
            <a:effectRef idx="1">
              <a:schemeClr val="accent2"/>
            </a:effectRef>
            <a:fontRef idx="minor">
              <a:schemeClr val="tx1"/>
            </a:fontRef>
          </p:style>
        </p:cxnSp>
        <p:cxnSp>
          <p:nvCxnSpPr>
            <p:cNvPr id="93" name="Straight Arrow Connector 129"/>
            <p:cNvCxnSpPr/>
            <p:nvPr/>
          </p:nvCxnSpPr>
          <p:spPr>
            <a:xfrm>
              <a:off x="5004048" y="4622992"/>
              <a:ext cx="396044" cy="0"/>
            </a:xfrm>
            <a:prstGeom prst="straightConnector1">
              <a:avLst/>
            </a:prstGeom>
            <a:ln w="22225">
              <a:solidFill>
                <a:srgbClr val="008000"/>
              </a:solidFill>
              <a:tailEnd type="arrow"/>
            </a:ln>
          </p:spPr>
          <p:style>
            <a:lnRef idx="2">
              <a:schemeClr val="accent2"/>
            </a:lnRef>
            <a:fillRef idx="0">
              <a:schemeClr val="accent2"/>
            </a:fillRef>
            <a:effectRef idx="1">
              <a:schemeClr val="accent2"/>
            </a:effectRef>
            <a:fontRef idx="minor">
              <a:schemeClr val="tx1"/>
            </a:fontRef>
          </p:style>
        </p:cxnSp>
        <p:sp>
          <p:nvSpPr>
            <p:cNvPr id="94" name="Rectangle 130"/>
            <p:cNvSpPr/>
            <p:nvPr/>
          </p:nvSpPr>
          <p:spPr>
            <a:xfrm>
              <a:off x="4928003" y="4333288"/>
              <a:ext cx="2731084" cy="646331"/>
            </a:xfrm>
            <a:prstGeom prst="rect">
              <a:avLst/>
            </a:prstGeom>
          </p:spPr>
          <p:txBody>
            <a:bodyPr wrap="square">
              <a:spAutoFit/>
            </a:bodyPr>
            <a:lstStyle/>
            <a:p>
              <a:pPr lvl="1">
                <a:buNone/>
              </a:pPr>
              <a:r>
                <a:rPr lang="en-US" sz="1800" dirty="0" smtClean="0">
                  <a:solidFill>
                    <a:srgbClr val="FF0000"/>
                  </a:solidFill>
                  <a:latin typeface="+mn-lt"/>
                </a:rPr>
                <a:t>Generalization: A2, A3, and A4</a:t>
              </a:r>
              <a:endParaRPr lang="en-US" sz="1800" dirty="0">
                <a:solidFill>
                  <a:srgbClr val="FF0000"/>
                </a:solidFill>
                <a:latin typeface="+mn-lt"/>
              </a:endParaRPr>
            </a:p>
          </p:txBody>
        </p:sp>
        <p:cxnSp>
          <p:nvCxnSpPr>
            <p:cNvPr id="95" name="Straight Arrow Connector 131"/>
            <p:cNvCxnSpPr/>
            <p:nvPr/>
          </p:nvCxnSpPr>
          <p:spPr>
            <a:xfrm>
              <a:off x="4355976" y="4983032"/>
              <a:ext cx="648072" cy="0"/>
            </a:xfrm>
            <a:prstGeom prst="straightConnector1">
              <a:avLst/>
            </a:prstGeom>
            <a:ln w="22225">
              <a:solidFill>
                <a:srgbClr val="008000"/>
              </a:solidFill>
              <a:headEnd type="none"/>
              <a:tailEnd type="none"/>
            </a:ln>
          </p:spPr>
          <p:style>
            <a:lnRef idx="2">
              <a:schemeClr val="accent2"/>
            </a:lnRef>
            <a:fillRef idx="0">
              <a:schemeClr val="accent2"/>
            </a:fillRef>
            <a:effectRef idx="1">
              <a:schemeClr val="accent2"/>
            </a:effectRef>
            <a:fontRef idx="minor">
              <a:schemeClr val="tx1"/>
            </a:fontRef>
          </p:style>
        </p:cxnSp>
        <p:cxnSp>
          <p:nvCxnSpPr>
            <p:cNvPr id="96" name="Straight Arrow Connector 132"/>
            <p:cNvCxnSpPr/>
            <p:nvPr/>
          </p:nvCxnSpPr>
          <p:spPr>
            <a:xfrm>
              <a:off x="4355976" y="4622992"/>
              <a:ext cx="648072" cy="0"/>
            </a:xfrm>
            <a:prstGeom prst="straightConnector1">
              <a:avLst/>
            </a:prstGeom>
            <a:ln w="22225">
              <a:solidFill>
                <a:srgbClr val="008000"/>
              </a:solidFill>
              <a:headEnd type="none"/>
              <a:tailEnd type="none"/>
            </a:ln>
          </p:spPr>
          <p:style>
            <a:lnRef idx="2">
              <a:schemeClr val="accent2"/>
            </a:lnRef>
            <a:fillRef idx="0">
              <a:schemeClr val="accent2"/>
            </a:fillRef>
            <a:effectRef idx="1">
              <a:schemeClr val="accent2"/>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linds(horizontal)">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altLang="zh-CN" sz="3600" dirty="0" smtClean="0">
                <a:ea typeface="宋体" pitchFamily="2" charset="-122"/>
              </a:rPr>
              <a:t>Progress Overview (cont’d)</a:t>
            </a:r>
          </a:p>
        </p:txBody>
      </p:sp>
      <p:sp>
        <p:nvSpPr>
          <p:cNvPr id="24" name="Rounded Rectangle 8"/>
          <p:cNvSpPr/>
          <p:nvPr/>
        </p:nvSpPr>
        <p:spPr>
          <a:xfrm>
            <a:off x="539552" y="1124744"/>
            <a:ext cx="8064896" cy="1152128"/>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25" name="Content Placeholder 3"/>
          <p:cNvSpPr txBox="1">
            <a:spLocks/>
          </p:cNvSpPr>
          <p:nvPr/>
        </p:nvSpPr>
        <p:spPr>
          <a:xfrm>
            <a:off x="568127" y="1340768"/>
            <a:ext cx="8003232" cy="486842"/>
          </a:xfrm>
          <a:prstGeom prst="rect">
            <a:avLst/>
          </a:prstGeom>
          <a:noFill/>
          <a:ln>
            <a:noFill/>
          </a:ln>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dirty="0" smtClean="0">
                <a:solidFill>
                  <a:srgbClr val="FF0000"/>
                </a:solidFill>
              </a:rPr>
              <a:t>Direction III  </a:t>
            </a:r>
            <a:r>
              <a:rPr lang="en-US" sz="2100" dirty="0" smtClean="0"/>
              <a:t>Developing scheduling algorithms for data center/cloud computing systems </a:t>
            </a:r>
            <a:r>
              <a:rPr lang="en-US" sz="2100" dirty="0" smtClean="0">
                <a:solidFill>
                  <a:srgbClr val="FF0000"/>
                </a:solidFill>
              </a:rPr>
              <a:t> </a:t>
            </a:r>
            <a:endParaRPr lang="en-US" sz="2100" dirty="0"/>
          </a:p>
          <a:p>
            <a:pPr marL="0" indent="0">
              <a:buFont typeface="Arial" pitchFamily="34" charset="0"/>
              <a:buNone/>
            </a:pPr>
            <a:endParaRPr lang="en-US" sz="2100" dirty="0" smtClean="0"/>
          </a:p>
          <a:p>
            <a:pPr marL="0" indent="0" algn="ctr">
              <a:buFont typeface="Arial" pitchFamily="34" charset="0"/>
              <a:buNone/>
            </a:pPr>
            <a:endParaRPr lang="en-US" sz="2100" dirty="0"/>
          </a:p>
        </p:txBody>
      </p:sp>
      <p:sp>
        <p:nvSpPr>
          <p:cNvPr id="17" name="Content Placeholder 3"/>
          <p:cNvSpPr txBox="1">
            <a:spLocks/>
          </p:cNvSpPr>
          <p:nvPr/>
        </p:nvSpPr>
        <p:spPr>
          <a:xfrm>
            <a:off x="251520" y="2420888"/>
            <a:ext cx="8315974" cy="4428153"/>
          </a:xfrm>
          <a:prstGeom prst="rect">
            <a:avLst/>
          </a:prstGeom>
          <a:noFill/>
          <a:ln>
            <a:noFill/>
          </a:ln>
          <a:effectLst/>
        </p:spPr>
        <p:txBody>
          <a:bodyPr vert="horz" lIns="91440" tIns="45720" rIns="91440" bIns="45720" rtlCol="0" anchor="t">
            <a:no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baseline="0" noProof="0" dirty="0" smtClean="0">
                <a:ln>
                  <a:noFill/>
                </a:ln>
                <a:solidFill>
                  <a:schemeClr val="tx1"/>
                </a:solidFill>
                <a:effectLst/>
                <a:uLnTx/>
                <a:uFillTx/>
                <a:latin typeface="+mn-lt"/>
                <a:ea typeface="+mn-ea"/>
                <a:cs typeface="+mn-cs"/>
              </a:rPr>
              <a:t>Analysis and design</a:t>
            </a:r>
            <a:r>
              <a:rPr kumimoji="0" lang="en-US" sz="2100" b="0" i="0" u="none" strike="noStrike" kern="1200" cap="none" spc="0" normalizeH="0" noProof="0" dirty="0" smtClean="0">
                <a:ln>
                  <a:noFill/>
                </a:ln>
                <a:solidFill>
                  <a:schemeClr val="tx1"/>
                </a:solidFill>
                <a:effectLst/>
                <a:uLnTx/>
                <a:uFillTx/>
                <a:latin typeface="+mn-lt"/>
                <a:ea typeface="+mn-ea"/>
                <a:cs typeface="+mn-cs"/>
              </a:rPr>
              <a:t> of </a:t>
            </a:r>
            <a:r>
              <a:rPr kumimoji="0" lang="en-US" sz="2100" b="0" i="0" u="none" strike="noStrike" kern="1200" cap="none" spc="0" normalizeH="0" noProof="0" dirty="0" err="1" smtClean="0">
                <a:ln>
                  <a:noFill/>
                </a:ln>
                <a:solidFill>
                  <a:srgbClr val="800000"/>
                </a:solidFill>
                <a:effectLst/>
                <a:uLnTx/>
                <a:uFillTx/>
                <a:latin typeface="+mn-lt"/>
                <a:ea typeface="+mn-ea"/>
                <a:cs typeface="+mn-cs"/>
              </a:rPr>
              <a:t>MaP</a:t>
            </a:r>
            <a:r>
              <a:rPr kumimoji="0" lang="en-US" sz="2100" b="0" i="0" u="none" strike="noStrike" kern="1200" cap="none" spc="0" normalizeH="0" noProof="0" dirty="0" smtClean="0">
                <a:ln>
                  <a:noFill/>
                </a:ln>
                <a:solidFill>
                  <a:srgbClr val="800000"/>
                </a:solidFill>
                <a:effectLst/>
                <a:uLnTx/>
                <a:uFillTx/>
                <a:latin typeface="+mn-lt"/>
                <a:ea typeface="+mn-ea"/>
                <a:cs typeface="+mn-cs"/>
              </a:rPr>
              <a:t>/Reduce</a:t>
            </a:r>
            <a:r>
              <a:rPr kumimoji="0" lang="en-US" sz="2100" b="0" i="0" u="none" strike="noStrike" kern="1200" cap="none" spc="0" normalizeH="0" noProof="0" dirty="0" smtClean="0">
                <a:ln>
                  <a:noFill/>
                </a:ln>
                <a:solidFill>
                  <a:schemeClr val="tx1"/>
                </a:solidFill>
                <a:effectLst/>
                <a:uLnTx/>
                <a:uFillTx/>
                <a:latin typeface="+mn-lt"/>
                <a:ea typeface="+mn-ea"/>
                <a:cs typeface="+mn-cs"/>
              </a:rPr>
              <a:t> type scheduling algorithms with </a:t>
            </a:r>
            <a:r>
              <a:rPr kumimoji="0" lang="en-US" sz="2100" b="0" i="0" u="none" strike="noStrike" kern="1200" cap="none" spc="0" normalizeH="0" noProof="0" dirty="0" smtClean="0">
                <a:ln>
                  <a:noFill/>
                </a:ln>
                <a:solidFill>
                  <a:srgbClr val="800000"/>
                </a:solidFill>
                <a:effectLst/>
                <a:uLnTx/>
                <a:uFillTx/>
                <a:latin typeface="+mn-lt"/>
                <a:ea typeface="+mn-ea"/>
                <a:cs typeface="+mn-cs"/>
              </a:rPr>
              <a:t>multi-</a:t>
            </a:r>
            <a:r>
              <a:rPr kumimoji="0" lang="en-US" sz="2100" b="0" i="0" u="none" strike="noStrike" kern="1200" cap="none" spc="0" normalizeH="0" noProof="0" dirty="0" err="1" smtClean="0">
                <a:ln>
                  <a:noFill/>
                </a:ln>
                <a:solidFill>
                  <a:srgbClr val="800000"/>
                </a:solidFill>
                <a:effectLst/>
                <a:uLnTx/>
                <a:uFillTx/>
                <a:latin typeface="+mn-lt"/>
                <a:ea typeface="+mn-ea"/>
                <a:cs typeface="+mn-cs"/>
              </a:rPr>
              <a:t>variate</a:t>
            </a:r>
            <a:r>
              <a:rPr kumimoji="0" lang="en-US" sz="2100" b="0" i="0" u="none" strike="noStrike" kern="1200" cap="none" spc="0" normalizeH="0" noProof="0" dirty="0" smtClean="0">
                <a:ln>
                  <a:noFill/>
                </a:ln>
                <a:solidFill>
                  <a:srgbClr val="800000"/>
                </a:solidFill>
                <a:effectLst/>
                <a:uLnTx/>
                <a:uFillTx/>
                <a:latin typeface="+mn-lt"/>
                <a:ea typeface="+mn-ea"/>
                <a:cs typeface="+mn-cs"/>
              </a:rPr>
              <a:t> heavy tailed dependency</a:t>
            </a:r>
            <a:r>
              <a:rPr kumimoji="0" lang="en-US" sz="2100" b="0" i="0" u="none" strike="noStrike" kern="1200" cap="none" spc="0" normalizeH="0" noProof="0" dirty="0" smtClean="0">
                <a:ln>
                  <a:noFill/>
                </a:ln>
                <a:solidFill>
                  <a:schemeClr val="tx1"/>
                </a:solidFill>
                <a:effectLst/>
                <a:uLnTx/>
                <a:uFillTx/>
                <a:latin typeface="+mn-lt"/>
                <a:ea typeface="+mn-ea"/>
                <a:cs typeface="+mn-cs"/>
              </a:rPr>
              <a:t> for minimizing the total flow time in the system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100" dirty="0" smtClean="0">
                <a:latin typeface="+mn-lt"/>
                <a:ea typeface="+mn-ea"/>
              </a:rPr>
              <a:t>Prove that the flow time minimization problem is strongly NP-hard and does not yield a finite competitive ratio </a:t>
            </a:r>
            <a:r>
              <a:rPr lang="en-US" sz="2100" dirty="0" smtClean="0">
                <a:solidFill>
                  <a:srgbClr val="333399"/>
                </a:solidFill>
                <a:latin typeface="+mn-lt"/>
                <a:ea typeface="+mn-ea"/>
              </a:rPr>
              <a:t>(IEEE INFOCOM’13)</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100" dirty="0" smtClean="0">
                <a:latin typeface="+mn-lt"/>
                <a:ea typeface="+mn-ea"/>
              </a:rPr>
              <a:t>Developed </a:t>
            </a:r>
            <a:r>
              <a:rPr lang="en-US" sz="2100" dirty="0" smtClean="0">
                <a:solidFill>
                  <a:srgbClr val="800000"/>
                </a:solidFill>
                <a:latin typeface="+mn-lt"/>
                <a:ea typeface="+mn-ea"/>
              </a:rPr>
              <a:t>2-approximation</a:t>
            </a:r>
            <a:r>
              <a:rPr lang="en-US" sz="2100" dirty="0" smtClean="0">
                <a:solidFill>
                  <a:srgbClr val="333399"/>
                </a:solidFill>
                <a:latin typeface="+mn-lt"/>
                <a:ea typeface="+mn-ea"/>
              </a:rPr>
              <a:t> </a:t>
            </a:r>
            <a:r>
              <a:rPr lang="en-US" sz="2100" dirty="0" smtClean="0">
                <a:latin typeface="+mn-lt"/>
                <a:ea typeface="+mn-ea"/>
              </a:rPr>
              <a:t>probabilistic competitive ratio pre-emptive scheduler that is independent of the nature of job size distributions </a:t>
            </a:r>
            <a:r>
              <a:rPr lang="en-US" sz="2100" dirty="0" smtClean="0">
                <a:solidFill>
                  <a:schemeClr val="tx2"/>
                </a:solidFill>
                <a:latin typeface="+mn-lt"/>
                <a:ea typeface="+mn-ea"/>
              </a:rPr>
              <a:t>(IEEE INFOCOM’13)</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100" b="0" i="0" u="none" strike="noStrike" kern="1200" cap="none" spc="0" normalizeH="0" noProof="0" dirty="0" smtClean="0">
                <a:ln>
                  <a:noFill/>
                </a:ln>
                <a:solidFill>
                  <a:srgbClr val="800000"/>
                </a:solidFill>
                <a:effectLst/>
                <a:uLnTx/>
                <a:uFillTx/>
                <a:latin typeface="+mn-lt"/>
                <a:ea typeface="+mn-ea"/>
              </a:rPr>
              <a:t>Low-latency </a:t>
            </a:r>
            <a:r>
              <a:rPr kumimoji="0" lang="en-US" sz="2100" b="0" i="0" u="none" strike="noStrike" kern="1200" cap="none" spc="0" normalizeH="0" noProof="0" dirty="0" smtClean="0">
                <a:ln>
                  <a:noFill/>
                </a:ln>
                <a:effectLst/>
                <a:uLnTx/>
                <a:uFillTx/>
                <a:latin typeface="+mn-lt"/>
                <a:ea typeface="+mn-ea"/>
              </a:rPr>
              <a:t>algorithms in the </a:t>
            </a:r>
            <a:r>
              <a:rPr kumimoji="0" lang="en-US" sz="2100" b="0" i="0" u="none" strike="noStrike" kern="1200" cap="none" spc="0" normalizeH="0" noProof="0" dirty="0" smtClean="0">
                <a:ln>
                  <a:noFill/>
                </a:ln>
                <a:solidFill>
                  <a:srgbClr val="800000"/>
                </a:solidFill>
                <a:effectLst/>
                <a:uLnTx/>
                <a:uFillTx/>
                <a:latin typeface="+mn-lt"/>
                <a:ea typeface="+mn-ea"/>
              </a:rPr>
              <a:t>large-system limit </a:t>
            </a:r>
            <a:r>
              <a:rPr kumimoji="0" lang="en-US" sz="2100" b="0" i="0" u="none" strike="noStrike" kern="1200" cap="none" spc="0" normalizeH="0" noProof="0" dirty="0" smtClean="0">
                <a:ln>
                  <a:noFill/>
                </a:ln>
                <a:effectLst/>
                <a:uLnTx/>
                <a:uFillTx/>
                <a:latin typeface="+mn-lt"/>
                <a:ea typeface="+mn-ea"/>
              </a:rPr>
              <a:t>for both pre-emptive and non-pre-emptive schedulers </a:t>
            </a:r>
            <a:r>
              <a:rPr kumimoji="0" lang="en-US" sz="2100" b="0" i="0" u="none" strike="noStrike" kern="1200" cap="none" spc="0" normalizeH="0" noProof="0" dirty="0" smtClean="0">
                <a:ln>
                  <a:noFill/>
                </a:ln>
                <a:solidFill>
                  <a:srgbClr val="333399"/>
                </a:solidFill>
                <a:effectLst/>
                <a:uLnTx/>
                <a:uFillTx/>
                <a:latin typeface="+mn-lt"/>
                <a:ea typeface="+mn-ea"/>
              </a:rPr>
              <a:t>(ongoing work)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100" dirty="0" smtClean="0">
                <a:latin typeface="+mn-lt"/>
                <a:ea typeface="+mn-ea"/>
              </a:rPr>
              <a:t>Characterization of the auto-correlation function of the number of servers </a:t>
            </a:r>
            <a:r>
              <a:rPr lang="en-US" sz="2100" dirty="0" smtClean="0">
                <a:solidFill>
                  <a:schemeClr val="tx2"/>
                </a:solidFill>
                <a:latin typeface="+mn-lt"/>
                <a:ea typeface="+mn-ea"/>
              </a:rPr>
              <a:t>(ongoing work)</a:t>
            </a:r>
            <a:endParaRPr kumimoji="0" lang="en-US" sz="2100" b="0" i="0" u="none" strike="noStrike" kern="1200" cap="none" spc="0" normalizeH="0" noProof="0" dirty="0" smtClean="0">
              <a:ln>
                <a:noFill/>
              </a:ln>
              <a:solidFill>
                <a:schemeClr val="tx2"/>
              </a:solidFill>
              <a:effectLst/>
              <a:uLnTx/>
              <a:uFillTx/>
              <a:latin typeface="+mn-lt"/>
              <a:ea typeface="+mn-ea"/>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100" b="0" i="0" u="none" strike="noStrike" kern="1200" cap="none" spc="0" normalizeH="0" noProof="0" dirty="0" smtClean="0">
              <a:ln>
                <a:noFill/>
              </a:ln>
              <a:solidFill>
                <a:srgbClr val="333399"/>
              </a:solidFill>
              <a:effectLst/>
              <a:uLnTx/>
              <a:uFillTx/>
              <a:latin typeface="+mn-lt"/>
              <a:ea typeface="+mn-ea"/>
            </a:endParaRPr>
          </a:p>
        </p:txBody>
      </p:sp>
    </p:spTree>
    <p:extLst>
      <p:ext uri="{BB962C8B-B14F-4D97-AF65-F5344CB8AC3E}">
        <p14:creationId xmlns:p14="http://schemas.microsoft.com/office/powerpoint/2010/main" val="8440141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Generalized System Model </a:t>
            </a:r>
          </a:p>
        </p:txBody>
      </p:sp>
      <p:sp>
        <p:nvSpPr>
          <p:cNvPr id="39" name="내용 개체 틀 38"/>
          <p:cNvSpPr>
            <a:spLocks noGrp="1"/>
          </p:cNvSpPr>
          <p:nvPr>
            <p:ph idx="1"/>
          </p:nvPr>
        </p:nvSpPr>
        <p:spPr>
          <a:xfrm>
            <a:off x="381000" y="1484784"/>
            <a:ext cx="8763000" cy="5105400"/>
          </a:xfrm>
        </p:spPr>
        <p:txBody>
          <a:bodyPr/>
          <a:lstStyle/>
          <a:p>
            <a:endParaRPr lang="en-US" altLang="ko-KR" dirty="0" smtClean="0"/>
          </a:p>
          <a:p>
            <a:endParaRPr lang="en-US" altLang="ko-KR" dirty="0" smtClean="0"/>
          </a:p>
          <a:p>
            <a:endParaRPr lang="en-US" altLang="ko-KR" dirty="0" smtClean="0"/>
          </a:p>
          <a:p>
            <a:endParaRPr lang="en-US" altLang="ko-KR" dirty="0" smtClean="0"/>
          </a:p>
          <a:p>
            <a:pPr>
              <a:buNone/>
            </a:pPr>
            <a:endParaRPr lang="en-US" altLang="ko-KR" dirty="0" smtClean="0"/>
          </a:p>
          <a:p>
            <a:r>
              <a:rPr lang="en-US" altLang="ko-KR" dirty="0" smtClean="0"/>
              <a:t>Assumptions</a:t>
            </a:r>
          </a:p>
          <a:p>
            <a:pPr lvl="1"/>
            <a:r>
              <a:rPr lang="en-US" altLang="ko-KR" sz="2000" dirty="0" smtClean="0"/>
              <a:t>A1. (</a:t>
            </a:r>
            <a:r>
              <a:rPr lang="en-US" altLang="ko-KR" sz="2000" dirty="0" err="1" smtClean="0"/>
              <a:t>X</a:t>
            </a:r>
            <a:r>
              <a:rPr lang="en-US" altLang="ko-KR" sz="2000" baseline="-25000" dirty="0" err="1" smtClean="0"/>
              <a:t>n</a:t>
            </a:r>
            <a:r>
              <a:rPr lang="en-US" altLang="ko-KR" sz="2000" dirty="0" err="1" smtClean="0"/>
              <a:t>,Y</a:t>
            </a:r>
            <a:r>
              <a:rPr lang="en-US" altLang="ko-KR" sz="2000" baseline="-25000" dirty="0" err="1" smtClean="0"/>
              <a:t>n</a:t>
            </a:r>
            <a:r>
              <a:rPr lang="en-US" altLang="ko-KR" sz="2000" dirty="0" smtClean="0"/>
              <a:t>) : </a:t>
            </a:r>
            <a:r>
              <a:rPr lang="en-US" altLang="ko-KR" sz="2000" i="1" dirty="0" err="1" smtClean="0"/>
              <a:t>i.i.d</a:t>
            </a:r>
            <a:r>
              <a:rPr lang="en-US" altLang="ko-KR" sz="2000" i="1" dirty="0" smtClean="0"/>
              <a:t>.</a:t>
            </a:r>
            <a:r>
              <a:rPr lang="en-US" altLang="ko-KR" sz="2000" dirty="0" smtClean="0"/>
              <a:t> across n, but </a:t>
            </a:r>
            <a:r>
              <a:rPr lang="en-US" altLang="ko-KR" sz="2000" dirty="0" err="1" smtClean="0"/>
              <a:t>X</a:t>
            </a:r>
            <a:r>
              <a:rPr lang="en-US" altLang="ko-KR" sz="2000" baseline="-25000" dirty="0" err="1" smtClean="0"/>
              <a:t>n</a:t>
            </a:r>
            <a:r>
              <a:rPr lang="en-US" altLang="ko-KR" sz="2000" dirty="0" smtClean="0"/>
              <a:t> and </a:t>
            </a:r>
            <a:r>
              <a:rPr lang="en-US" altLang="ko-KR" sz="2000" dirty="0" err="1" smtClean="0"/>
              <a:t>Y</a:t>
            </a:r>
            <a:r>
              <a:rPr lang="en-US" altLang="ko-KR" sz="2000" baseline="-25000" dirty="0" err="1" smtClean="0"/>
              <a:t>n</a:t>
            </a:r>
            <a:r>
              <a:rPr lang="en-US" altLang="ko-KR" sz="2000" dirty="0" smtClean="0"/>
              <a:t> could be dependent.</a:t>
            </a:r>
          </a:p>
          <a:p>
            <a:pPr lvl="1"/>
            <a:r>
              <a:rPr lang="en-US" altLang="ko-KR" sz="2000" dirty="0" smtClean="0"/>
              <a:t>A2. </a:t>
            </a:r>
            <a:r>
              <a:rPr lang="en-US" altLang="zh-CN" sz="2000" dirty="0" err="1" smtClean="0">
                <a:ea typeface="宋体" pitchFamily="2" charset="-122"/>
              </a:rPr>
              <a:t>WiFi</a:t>
            </a:r>
            <a:r>
              <a:rPr lang="en-US" altLang="zh-CN" sz="2000" dirty="0" smtClean="0">
                <a:ea typeface="宋体" pitchFamily="2" charset="-122"/>
              </a:rPr>
              <a:t> service rate (fixed): c [bits/slot]   Variable</a:t>
            </a:r>
            <a:r>
              <a:rPr lang="en-US" altLang="ko-KR" sz="2000" dirty="0" smtClean="0"/>
              <a:t> service rate (General distribution)</a:t>
            </a:r>
          </a:p>
          <a:p>
            <a:pPr lvl="1"/>
            <a:r>
              <a:rPr lang="en-US" altLang="ko-KR" sz="2000" dirty="0" smtClean="0"/>
              <a:t>A3. </a:t>
            </a:r>
            <a:r>
              <a:rPr lang="en-US" altLang="zh-CN" sz="2000" dirty="0" smtClean="0">
                <a:ea typeface="宋体" pitchFamily="2" charset="-122"/>
              </a:rPr>
              <a:t>Bernoulli arrival process   A</a:t>
            </a:r>
            <a:r>
              <a:rPr lang="en-US" altLang="ko-KR" sz="2000" dirty="0" smtClean="0"/>
              <a:t>rrival process is renewal process.</a:t>
            </a:r>
          </a:p>
          <a:p>
            <a:pPr lvl="1"/>
            <a:r>
              <a:rPr lang="en-US" altLang="ko-KR" sz="2000" dirty="0" smtClean="0"/>
              <a:t>A4. </a:t>
            </a:r>
            <a:r>
              <a:rPr lang="en-US" altLang="zh-CN" sz="2000" dirty="0" smtClean="0">
                <a:ea typeface="宋体" pitchFamily="2" charset="-122"/>
              </a:rPr>
              <a:t>Packet size (fixed): c [bits]    Variable </a:t>
            </a:r>
            <a:r>
              <a:rPr lang="en-US" altLang="ko-KR" sz="2000" dirty="0" smtClean="0"/>
              <a:t>packet size (General distribution)</a:t>
            </a:r>
            <a:endParaRPr lang="en-US" altLang="ko-KR" dirty="0" smtClean="0"/>
          </a:p>
        </p:txBody>
      </p:sp>
      <p:cxnSp>
        <p:nvCxnSpPr>
          <p:cNvPr id="40" name="Straight Connector 3"/>
          <p:cNvCxnSpPr/>
          <p:nvPr/>
        </p:nvCxnSpPr>
        <p:spPr bwMode="auto">
          <a:xfrm flipV="1">
            <a:off x="1485182" y="2791386"/>
            <a:ext cx="5967138" cy="2491"/>
          </a:xfrm>
          <a:prstGeom prst="line">
            <a:avLst/>
          </a:prstGeom>
          <a:noFill/>
          <a:ln w="19050" cap="flat" cmpd="sng" algn="ctr">
            <a:solidFill>
              <a:schemeClr val="tx1"/>
            </a:solidFill>
            <a:prstDash val="solid"/>
            <a:round/>
            <a:headEnd type="none" w="med" len="med"/>
            <a:tailEnd type="none" w="med" len="med"/>
          </a:ln>
          <a:effectLst/>
        </p:spPr>
      </p:cxnSp>
      <p:sp>
        <p:nvSpPr>
          <p:cNvPr id="41" name="TextBox 40"/>
          <p:cNvSpPr txBox="1"/>
          <p:nvPr/>
        </p:nvSpPr>
        <p:spPr>
          <a:xfrm>
            <a:off x="6237710" y="2355057"/>
            <a:ext cx="428322" cy="369332"/>
          </a:xfrm>
          <a:prstGeom prst="rect">
            <a:avLst/>
          </a:prstGeom>
          <a:noFill/>
        </p:spPr>
        <p:txBody>
          <a:bodyPr wrap="none" rtlCol="0">
            <a:spAutoFit/>
          </a:bodyPr>
          <a:lstStyle/>
          <a:p>
            <a:pPr>
              <a:buNone/>
            </a:pPr>
            <a:r>
              <a:rPr lang="en-US" sz="1800" dirty="0" smtClean="0">
                <a:latin typeface="+mn-lt"/>
                <a:cs typeface="Arial" pitchFamily="34" charset="0"/>
              </a:rPr>
              <a:t>on</a:t>
            </a:r>
            <a:endParaRPr lang="en-US" sz="1800" dirty="0">
              <a:latin typeface="+mn-lt"/>
              <a:cs typeface="Arial" pitchFamily="34" charset="0"/>
            </a:endParaRPr>
          </a:p>
        </p:txBody>
      </p:sp>
      <p:sp>
        <p:nvSpPr>
          <p:cNvPr id="42" name="TextBox 41"/>
          <p:cNvSpPr txBox="1"/>
          <p:nvPr/>
        </p:nvSpPr>
        <p:spPr>
          <a:xfrm>
            <a:off x="2517672" y="2364140"/>
            <a:ext cx="428322" cy="369332"/>
          </a:xfrm>
          <a:prstGeom prst="rect">
            <a:avLst/>
          </a:prstGeom>
          <a:noFill/>
        </p:spPr>
        <p:txBody>
          <a:bodyPr wrap="none" rtlCol="0">
            <a:spAutoFit/>
          </a:bodyPr>
          <a:lstStyle/>
          <a:p>
            <a:pPr>
              <a:buNone/>
            </a:pPr>
            <a:r>
              <a:rPr lang="en-US" sz="1800" dirty="0" smtClean="0">
                <a:latin typeface="+mn-lt"/>
                <a:cs typeface="Arial" pitchFamily="34" charset="0"/>
              </a:rPr>
              <a:t>on</a:t>
            </a:r>
            <a:endParaRPr lang="en-US" sz="1800" dirty="0">
              <a:latin typeface="+mn-lt"/>
              <a:cs typeface="Arial" pitchFamily="34" charset="0"/>
            </a:endParaRPr>
          </a:p>
        </p:txBody>
      </p:sp>
      <p:cxnSp>
        <p:nvCxnSpPr>
          <p:cNvPr id="43" name="Straight Arrow Connector 12"/>
          <p:cNvCxnSpPr/>
          <p:nvPr/>
        </p:nvCxnSpPr>
        <p:spPr bwMode="auto">
          <a:xfrm>
            <a:off x="2205262" y="1734742"/>
            <a:ext cx="1069848" cy="0"/>
          </a:xfrm>
          <a:prstGeom prst="straightConnector1">
            <a:avLst/>
          </a:prstGeom>
          <a:noFill/>
          <a:ln w="19050" cap="flat" cmpd="sng" algn="ctr">
            <a:solidFill>
              <a:srgbClr val="FF0000"/>
            </a:solidFill>
            <a:prstDash val="solid"/>
            <a:round/>
            <a:headEnd type="triangle" w="med" len="med"/>
            <a:tailEnd type="triangle"/>
          </a:ln>
          <a:effectLst/>
        </p:spPr>
      </p:cxnSp>
      <p:cxnSp>
        <p:nvCxnSpPr>
          <p:cNvPr id="44" name="Straight Arrow Connector 15"/>
          <p:cNvCxnSpPr/>
          <p:nvPr/>
        </p:nvCxnSpPr>
        <p:spPr bwMode="auto">
          <a:xfrm>
            <a:off x="3992762" y="1743632"/>
            <a:ext cx="694944" cy="0"/>
          </a:xfrm>
          <a:prstGeom prst="straightConnector1">
            <a:avLst/>
          </a:prstGeom>
          <a:noFill/>
          <a:ln w="19050" cap="flat" cmpd="sng" algn="ctr">
            <a:solidFill>
              <a:srgbClr val="FF0000"/>
            </a:solidFill>
            <a:prstDash val="solid"/>
            <a:round/>
            <a:headEnd type="triangle" w="med" len="med"/>
            <a:tailEnd type="triangle"/>
          </a:ln>
          <a:effectLst/>
        </p:spPr>
      </p:cxnSp>
      <p:cxnSp>
        <p:nvCxnSpPr>
          <p:cNvPr id="45" name="Straight Arrow Connector 16"/>
          <p:cNvCxnSpPr/>
          <p:nvPr/>
        </p:nvCxnSpPr>
        <p:spPr bwMode="auto">
          <a:xfrm>
            <a:off x="5746760" y="1743632"/>
            <a:ext cx="1420704" cy="0"/>
          </a:xfrm>
          <a:prstGeom prst="straightConnector1">
            <a:avLst/>
          </a:prstGeom>
          <a:noFill/>
          <a:ln w="19050" cap="flat" cmpd="sng" algn="ctr">
            <a:solidFill>
              <a:srgbClr val="FF0000"/>
            </a:solidFill>
            <a:prstDash val="solid"/>
            <a:round/>
            <a:headEnd type="triangle" w="med" len="med"/>
            <a:tailEnd type="triangle"/>
          </a:ln>
          <a:effectLst/>
        </p:spPr>
      </p:cxnSp>
      <p:cxnSp>
        <p:nvCxnSpPr>
          <p:cNvPr id="46" name="Straight Arrow Connector 17"/>
          <p:cNvCxnSpPr/>
          <p:nvPr/>
        </p:nvCxnSpPr>
        <p:spPr bwMode="auto">
          <a:xfrm>
            <a:off x="3282613" y="1737282"/>
            <a:ext cx="731520" cy="0"/>
          </a:xfrm>
          <a:prstGeom prst="straightConnector1">
            <a:avLst/>
          </a:prstGeom>
          <a:noFill/>
          <a:ln w="19050" cap="flat" cmpd="sng" algn="ctr">
            <a:solidFill>
              <a:srgbClr val="008000"/>
            </a:solidFill>
            <a:prstDash val="solid"/>
            <a:round/>
            <a:headEnd type="triangle" w="med" len="med"/>
            <a:tailEnd type="triangle"/>
          </a:ln>
          <a:effectLst/>
        </p:spPr>
      </p:cxnSp>
      <p:cxnSp>
        <p:nvCxnSpPr>
          <p:cNvPr id="47" name="Straight Arrow Connector 19"/>
          <p:cNvCxnSpPr/>
          <p:nvPr/>
        </p:nvCxnSpPr>
        <p:spPr bwMode="auto">
          <a:xfrm>
            <a:off x="4682982" y="1743632"/>
            <a:ext cx="1078992" cy="0"/>
          </a:xfrm>
          <a:prstGeom prst="straightConnector1">
            <a:avLst/>
          </a:prstGeom>
          <a:noFill/>
          <a:ln w="19050" cap="flat" cmpd="sng" algn="ctr">
            <a:solidFill>
              <a:srgbClr val="008000"/>
            </a:solidFill>
            <a:prstDash val="solid"/>
            <a:round/>
            <a:headEnd type="triangle" w="med" len="med"/>
            <a:tailEnd type="triangle"/>
          </a:ln>
          <a:effectLst/>
        </p:spPr>
      </p:cxnSp>
      <p:sp>
        <p:nvSpPr>
          <p:cNvPr id="48" name="TextBox 47"/>
          <p:cNvSpPr txBox="1"/>
          <p:nvPr/>
        </p:nvSpPr>
        <p:spPr>
          <a:xfrm>
            <a:off x="4105543" y="2351693"/>
            <a:ext cx="450874" cy="292608"/>
          </a:xfrm>
          <a:prstGeom prst="rect">
            <a:avLst/>
          </a:prstGeom>
          <a:noFill/>
        </p:spPr>
        <p:txBody>
          <a:bodyPr wrap="square" rtlCol="0">
            <a:spAutoFit/>
          </a:bodyPr>
          <a:lstStyle/>
          <a:p>
            <a:pPr>
              <a:buNone/>
            </a:pPr>
            <a:r>
              <a:rPr lang="en-US" sz="1800" dirty="0" smtClean="0">
                <a:latin typeface="+mn-lt"/>
                <a:cs typeface="Arial" pitchFamily="34" charset="0"/>
              </a:rPr>
              <a:t>on</a:t>
            </a:r>
            <a:endParaRPr lang="en-US" sz="1800" dirty="0">
              <a:latin typeface="+mn-lt"/>
              <a:cs typeface="Arial" pitchFamily="34" charset="0"/>
            </a:endParaRPr>
          </a:p>
        </p:txBody>
      </p:sp>
      <p:pic>
        <p:nvPicPr>
          <p:cNvPr id="49" name="그림 48" descr="그림5.png"/>
          <p:cNvPicPr>
            <a:picLocks noChangeAspect="1"/>
          </p:cNvPicPr>
          <p:nvPr/>
        </p:nvPicPr>
        <p:blipFill>
          <a:blip r:embed="rId3" cstate="print"/>
          <a:stretch>
            <a:fillRect/>
          </a:stretch>
        </p:blipFill>
        <p:spPr>
          <a:xfrm>
            <a:off x="6235835" y="1350293"/>
            <a:ext cx="444971" cy="384016"/>
          </a:xfrm>
          <a:prstGeom prst="rect">
            <a:avLst/>
          </a:prstGeom>
        </p:spPr>
      </p:pic>
      <p:pic>
        <p:nvPicPr>
          <p:cNvPr id="50" name="그림 49" descr="그림4.png"/>
          <p:cNvPicPr>
            <a:picLocks noChangeAspect="1"/>
          </p:cNvPicPr>
          <p:nvPr/>
        </p:nvPicPr>
        <p:blipFill>
          <a:blip r:embed="rId4" cstate="print"/>
          <a:stretch>
            <a:fillRect/>
          </a:stretch>
        </p:blipFill>
        <p:spPr>
          <a:xfrm>
            <a:off x="5021986" y="1350293"/>
            <a:ext cx="438876" cy="384016"/>
          </a:xfrm>
          <a:prstGeom prst="rect">
            <a:avLst/>
          </a:prstGeom>
        </p:spPr>
      </p:pic>
      <p:pic>
        <p:nvPicPr>
          <p:cNvPr id="51" name="그림 50" descr="그림3.png"/>
          <p:cNvPicPr>
            <a:picLocks noChangeAspect="1"/>
          </p:cNvPicPr>
          <p:nvPr/>
        </p:nvPicPr>
        <p:blipFill>
          <a:blip r:embed="rId5" cstate="print"/>
          <a:stretch>
            <a:fillRect/>
          </a:stretch>
        </p:blipFill>
        <p:spPr>
          <a:xfrm>
            <a:off x="4121315" y="1342844"/>
            <a:ext cx="444971" cy="384016"/>
          </a:xfrm>
          <a:prstGeom prst="rect">
            <a:avLst/>
          </a:prstGeom>
        </p:spPr>
      </p:pic>
      <p:pic>
        <p:nvPicPr>
          <p:cNvPr id="52" name="그림 51" descr="그림2.png"/>
          <p:cNvPicPr>
            <a:picLocks noChangeAspect="1"/>
          </p:cNvPicPr>
          <p:nvPr/>
        </p:nvPicPr>
        <p:blipFill>
          <a:blip r:embed="rId6" cstate="print"/>
          <a:stretch>
            <a:fillRect/>
          </a:stretch>
        </p:blipFill>
        <p:spPr>
          <a:xfrm>
            <a:off x="3426792" y="1340768"/>
            <a:ext cx="438876" cy="384016"/>
          </a:xfrm>
          <a:prstGeom prst="rect">
            <a:avLst/>
          </a:prstGeom>
        </p:spPr>
      </p:pic>
      <p:pic>
        <p:nvPicPr>
          <p:cNvPr id="53" name="그림 52" descr="그림1.png"/>
          <p:cNvPicPr>
            <a:picLocks noChangeAspect="1"/>
          </p:cNvPicPr>
          <p:nvPr/>
        </p:nvPicPr>
        <p:blipFill>
          <a:blip r:embed="rId7" cstate="print"/>
          <a:stretch>
            <a:fillRect/>
          </a:stretch>
        </p:blipFill>
        <p:spPr>
          <a:xfrm>
            <a:off x="2526091" y="1350928"/>
            <a:ext cx="444971" cy="384016"/>
          </a:xfrm>
          <a:prstGeom prst="rect">
            <a:avLst/>
          </a:prstGeom>
        </p:spPr>
      </p:pic>
      <p:cxnSp>
        <p:nvCxnSpPr>
          <p:cNvPr id="54" name="직선 연결선 53"/>
          <p:cNvCxnSpPr/>
          <p:nvPr/>
        </p:nvCxnSpPr>
        <p:spPr>
          <a:xfrm>
            <a:off x="1485182" y="270337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직선 연결선 54"/>
          <p:cNvCxnSpPr/>
          <p:nvPr/>
        </p:nvCxnSpPr>
        <p:spPr>
          <a:xfrm>
            <a:off x="1845222" y="269994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직선 연결선 55"/>
          <p:cNvCxnSpPr/>
          <p:nvPr/>
        </p:nvCxnSpPr>
        <p:spPr>
          <a:xfrm>
            <a:off x="2205262" y="268813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직선 연결선 56"/>
          <p:cNvCxnSpPr/>
          <p:nvPr/>
        </p:nvCxnSpPr>
        <p:spPr>
          <a:xfrm>
            <a:off x="2557682" y="268470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직선 연결선 57"/>
          <p:cNvCxnSpPr/>
          <p:nvPr/>
        </p:nvCxnSpPr>
        <p:spPr>
          <a:xfrm>
            <a:off x="2917722" y="270337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직선 연결선 58"/>
          <p:cNvCxnSpPr/>
          <p:nvPr/>
        </p:nvCxnSpPr>
        <p:spPr>
          <a:xfrm>
            <a:off x="3277762" y="269994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직선 연결선 59"/>
          <p:cNvCxnSpPr/>
          <p:nvPr/>
        </p:nvCxnSpPr>
        <p:spPr>
          <a:xfrm>
            <a:off x="3637802" y="268813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직선 연결선 60"/>
          <p:cNvCxnSpPr/>
          <p:nvPr/>
        </p:nvCxnSpPr>
        <p:spPr>
          <a:xfrm>
            <a:off x="3990222" y="268470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직선 연결선 61"/>
          <p:cNvCxnSpPr/>
          <p:nvPr/>
        </p:nvCxnSpPr>
        <p:spPr>
          <a:xfrm>
            <a:off x="4308734" y="270337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직선 연결선 62"/>
          <p:cNvCxnSpPr/>
          <p:nvPr/>
        </p:nvCxnSpPr>
        <p:spPr>
          <a:xfrm>
            <a:off x="4668774" y="269994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직선 연결선 63"/>
          <p:cNvCxnSpPr/>
          <p:nvPr/>
        </p:nvCxnSpPr>
        <p:spPr>
          <a:xfrm>
            <a:off x="5028814" y="268813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직선 연결선 64"/>
          <p:cNvCxnSpPr/>
          <p:nvPr/>
        </p:nvCxnSpPr>
        <p:spPr>
          <a:xfrm>
            <a:off x="5381234" y="268470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직선 연결선 65"/>
          <p:cNvCxnSpPr/>
          <p:nvPr/>
        </p:nvCxnSpPr>
        <p:spPr>
          <a:xfrm>
            <a:off x="5741274" y="270337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직선 연결선 66"/>
          <p:cNvCxnSpPr/>
          <p:nvPr/>
        </p:nvCxnSpPr>
        <p:spPr>
          <a:xfrm>
            <a:off x="6101314" y="269994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직선 연결선 67"/>
          <p:cNvCxnSpPr/>
          <p:nvPr/>
        </p:nvCxnSpPr>
        <p:spPr>
          <a:xfrm>
            <a:off x="6461354" y="268813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직선 연결선 68"/>
          <p:cNvCxnSpPr/>
          <p:nvPr/>
        </p:nvCxnSpPr>
        <p:spPr>
          <a:xfrm>
            <a:off x="6813774" y="2684706"/>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직선 연결선 69"/>
          <p:cNvCxnSpPr/>
          <p:nvPr/>
        </p:nvCxnSpPr>
        <p:spPr>
          <a:xfrm>
            <a:off x="7158574" y="2695753"/>
            <a:ext cx="0" cy="182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71" name="아래쪽 화살표 70"/>
          <p:cNvSpPr/>
          <p:nvPr/>
        </p:nvSpPr>
        <p:spPr>
          <a:xfrm flipV="1">
            <a:off x="1807122" y="3030652"/>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2" name="아래쪽 화살표 71"/>
          <p:cNvSpPr/>
          <p:nvPr/>
        </p:nvSpPr>
        <p:spPr>
          <a:xfrm flipV="1">
            <a:off x="2872002" y="3024302"/>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3" name="아래쪽 화살표 72"/>
          <p:cNvSpPr/>
          <p:nvPr/>
        </p:nvSpPr>
        <p:spPr>
          <a:xfrm flipV="1">
            <a:off x="3594622" y="3020041"/>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4" name="아래쪽 화살표 73"/>
          <p:cNvSpPr/>
          <p:nvPr/>
        </p:nvSpPr>
        <p:spPr>
          <a:xfrm flipV="1">
            <a:off x="4987792" y="3019346"/>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5" name="아래쪽 화살표 74"/>
          <p:cNvSpPr/>
          <p:nvPr/>
        </p:nvSpPr>
        <p:spPr>
          <a:xfrm flipV="1">
            <a:off x="6419826" y="3030652"/>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
        <p:nvSpPr>
          <p:cNvPr id="76" name="아래쪽 화살표 75"/>
          <p:cNvSpPr/>
          <p:nvPr/>
        </p:nvSpPr>
        <p:spPr>
          <a:xfrm flipV="1">
            <a:off x="6061562" y="3024302"/>
            <a:ext cx="91440" cy="182880"/>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cxnSp>
        <p:nvCxnSpPr>
          <p:cNvPr id="77" name="Straight Connector 18"/>
          <p:cNvCxnSpPr/>
          <p:nvPr/>
        </p:nvCxnSpPr>
        <p:spPr>
          <a:xfrm flipV="1">
            <a:off x="2205262" y="1877378"/>
            <a:ext cx="0" cy="90219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26"/>
          <p:cNvCxnSpPr/>
          <p:nvPr/>
        </p:nvCxnSpPr>
        <p:spPr>
          <a:xfrm>
            <a:off x="2205262" y="1889346"/>
            <a:ext cx="35242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5"/>
          <p:cNvCxnSpPr/>
          <p:nvPr/>
        </p:nvCxnSpPr>
        <p:spPr>
          <a:xfrm flipV="1">
            <a:off x="2560303" y="1887230"/>
            <a:ext cx="0" cy="55605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Straight Connector 31"/>
          <p:cNvCxnSpPr/>
          <p:nvPr/>
        </p:nvCxnSpPr>
        <p:spPr>
          <a:xfrm>
            <a:off x="2560303" y="2443282"/>
            <a:ext cx="3574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Straight Connector 34"/>
          <p:cNvCxnSpPr/>
          <p:nvPr/>
        </p:nvCxnSpPr>
        <p:spPr>
          <a:xfrm flipV="1">
            <a:off x="2917722" y="2274420"/>
            <a:ext cx="0" cy="1688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37"/>
          <p:cNvCxnSpPr/>
          <p:nvPr/>
        </p:nvCxnSpPr>
        <p:spPr>
          <a:xfrm>
            <a:off x="2917722" y="2271245"/>
            <a:ext cx="36489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39"/>
          <p:cNvCxnSpPr/>
          <p:nvPr/>
        </p:nvCxnSpPr>
        <p:spPr>
          <a:xfrm>
            <a:off x="3282613" y="2260759"/>
            <a:ext cx="0" cy="5153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41"/>
          <p:cNvCxnSpPr/>
          <p:nvPr/>
        </p:nvCxnSpPr>
        <p:spPr>
          <a:xfrm flipV="1">
            <a:off x="3990222" y="2165256"/>
            <a:ext cx="0" cy="6143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45"/>
          <p:cNvCxnSpPr/>
          <p:nvPr/>
        </p:nvCxnSpPr>
        <p:spPr>
          <a:xfrm>
            <a:off x="3992762" y="2165256"/>
            <a:ext cx="3159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6" name="Straight Connector 47"/>
          <p:cNvCxnSpPr/>
          <p:nvPr/>
        </p:nvCxnSpPr>
        <p:spPr>
          <a:xfrm>
            <a:off x="4308734" y="2165256"/>
            <a:ext cx="0" cy="1632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7" name="Straight Connector 76"/>
          <p:cNvCxnSpPr/>
          <p:nvPr/>
        </p:nvCxnSpPr>
        <p:spPr>
          <a:xfrm>
            <a:off x="4312544" y="2328475"/>
            <a:ext cx="35672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Straight Connector 79"/>
          <p:cNvCxnSpPr/>
          <p:nvPr/>
        </p:nvCxnSpPr>
        <p:spPr>
          <a:xfrm>
            <a:off x="4667828" y="2328475"/>
            <a:ext cx="0" cy="4049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Straight Connector 86"/>
          <p:cNvCxnSpPr/>
          <p:nvPr/>
        </p:nvCxnSpPr>
        <p:spPr>
          <a:xfrm flipV="1">
            <a:off x="5741274" y="2443282"/>
            <a:ext cx="0" cy="3618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0" name="Straight Connector 88"/>
          <p:cNvCxnSpPr/>
          <p:nvPr/>
        </p:nvCxnSpPr>
        <p:spPr>
          <a:xfrm>
            <a:off x="5745590" y="2443282"/>
            <a:ext cx="35572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6107282" y="1877378"/>
            <a:ext cx="0" cy="57883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2" name="Straight Connector 93"/>
          <p:cNvCxnSpPr/>
          <p:nvPr/>
        </p:nvCxnSpPr>
        <p:spPr>
          <a:xfrm>
            <a:off x="6107282" y="1877378"/>
            <a:ext cx="105129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Straight Connector 95"/>
          <p:cNvCxnSpPr/>
          <p:nvPr/>
        </p:nvCxnSpPr>
        <p:spPr>
          <a:xfrm>
            <a:off x="7150113" y="1877378"/>
            <a:ext cx="0" cy="91743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4" name="Rectangle 96"/>
          <p:cNvSpPr/>
          <p:nvPr/>
        </p:nvSpPr>
        <p:spPr>
          <a:xfrm>
            <a:off x="1828287" y="3298654"/>
            <a:ext cx="732015"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5" name="Rectangle 97"/>
          <p:cNvSpPr/>
          <p:nvPr/>
        </p:nvSpPr>
        <p:spPr>
          <a:xfrm>
            <a:off x="2899940" y="3298654"/>
            <a:ext cx="1088587"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6" name="Rectangle 98"/>
          <p:cNvSpPr/>
          <p:nvPr/>
        </p:nvSpPr>
        <p:spPr>
          <a:xfrm>
            <a:off x="3628488" y="3514678"/>
            <a:ext cx="680246"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7" name="Rectangle 99"/>
          <p:cNvSpPr/>
          <p:nvPr/>
        </p:nvSpPr>
        <p:spPr>
          <a:xfrm>
            <a:off x="5005107" y="3298654"/>
            <a:ext cx="36004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8" name="Rectangle 100"/>
          <p:cNvSpPr/>
          <p:nvPr/>
        </p:nvSpPr>
        <p:spPr>
          <a:xfrm>
            <a:off x="6093693" y="3298654"/>
            <a:ext cx="1358627"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99" name="Rectangle 101"/>
          <p:cNvSpPr/>
          <p:nvPr/>
        </p:nvSpPr>
        <p:spPr>
          <a:xfrm>
            <a:off x="6453734" y="3514678"/>
            <a:ext cx="713730" cy="2160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cxnSp>
        <p:nvCxnSpPr>
          <p:cNvPr id="101" name="직선 화살표 연결선 100"/>
          <p:cNvCxnSpPr/>
          <p:nvPr/>
        </p:nvCxnSpPr>
        <p:spPr bwMode="auto">
          <a:xfrm>
            <a:off x="1619672" y="5053652"/>
            <a:ext cx="3931920" cy="0"/>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102" name="직선 화살표 연결선 101"/>
          <p:cNvCxnSpPr/>
          <p:nvPr/>
        </p:nvCxnSpPr>
        <p:spPr bwMode="auto">
          <a:xfrm>
            <a:off x="1619672" y="5773732"/>
            <a:ext cx="2651760" cy="0"/>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cxnSp>
        <p:nvCxnSpPr>
          <p:cNvPr id="104" name="직선 화살표 연결선 103"/>
          <p:cNvCxnSpPr/>
          <p:nvPr/>
        </p:nvCxnSpPr>
        <p:spPr bwMode="auto">
          <a:xfrm>
            <a:off x="1675914" y="6181070"/>
            <a:ext cx="2834640" cy="0"/>
          </a:xfrm>
          <a:prstGeom prst="straightConnector1">
            <a:avLst/>
          </a:prstGeom>
          <a:solidFill>
            <a:schemeClr val="accent1"/>
          </a:solidFill>
          <a:ln w="127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Summary of Our Analytic Results</a:t>
            </a:r>
          </a:p>
        </p:txBody>
      </p:sp>
      <p:sp>
        <p:nvSpPr>
          <p:cNvPr id="39" name="내용 개체 틀 38"/>
          <p:cNvSpPr>
            <a:spLocks noGrp="1"/>
          </p:cNvSpPr>
          <p:nvPr>
            <p:ph idx="1"/>
          </p:nvPr>
        </p:nvSpPr>
        <p:spPr/>
        <p:txBody>
          <a:bodyPr/>
          <a:lstStyle/>
          <a:p>
            <a:r>
              <a:rPr lang="en-US" altLang="ko-KR" dirty="0" smtClean="0"/>
              <a:t>We obtain a formula for the </a:t>
            </a:r>
            <a:r>
              <a:rPr lang="en-US" altLang="ko-KR" dirty="0" smtClean="0">
                <a:solidFill>
                  <a:srgbClr val="FF0000"/>
                </a:solidFill>
              </a:rPr>
              <a:t>queue length distribution </a:t>
            </a:r>
            <a:r>
              <a:rPr lang="en-US" altLang="ko-KR" dirty="0" smtClean="0"/>
              <a:t>at the </a:t>
            </a:r>
            <a:r>
              <a:rPr lang="en-US" altLang="ko-KR" dirty="0" err="1" smtClean="0"/>
              <a:t>WiFi</a:t>
            </a:r>
            <a:r>
              <a:rPr lang="en-US" altLang="ko-KR" dirty="0" smtClean="0"/>
              <a:t> queue at an arbitrary point in time</a:t>
            </a:r>
          </a:p>
          <a:p>
            <a:r>
              <a:rPr lang="en-US" altLang="ko-KR" dirty="0" smtClean="0"/>
              <a:t>Performance metric I: </a:t>
            </a:r>
            <a:r>
              <a:rPr lang="en-US" altLang="ko-KR" dirty="0" smtClean="0">
                <a:solidFill>
                  <a:srgbClr val="FF0000"/>
                </a:solidFill>
              </a:rPr>
              <a:t>Reneging probability </a:t>
            </a:r>
          </a:p>
          <a:p>
            <a:pPr lvl="1"/>
            <a:r>
              <a:rPr lang="en-US" altLang="ko-KR" dirty="0" smtClean="0"/>
              <a:t>From the queue length distribution, we can obtain the formula for the reneging probability. </a:t>
            </a:r>
          </a:p>
          <a:p>
            <a:pPr lvl="1"/>
            <a:r>
              <a:rPr lang="en-US" altLang="ko-KR" dirty="0" smtClean="0"/>
              <a:t>The reneging probability determines the offloading efficiency. </a:t>
            </a:r>
          </a:p>
          <a:p>
            <a:r>
              <a:rPr lang="en-US" altLang="ko-KR" dirty="0" smtClean="0"/>
              <a:t>Performance metric II: </a:t>
            </a:r>
            <a:r>
              <a:rPr lang="en-US" altLang="ko-KR" dirty="0" smtClean="0">
                <a:solidFill>
                  <a:srgbClr val="FF0000"/>
                </a:solidFill>
              </a:rPr>
              <a:t>Average waiting time </a:t>
            </a:r>
            <a:r>
              <a:rPr lang="en-US" altLang="ko-KR" dirty="0" smtClean="0"/>
              <a:t>in the </a:t>
            </a:r>
            <a:r>
              <a:rPr lang="en-US" altLang="ko-KR" dirty="0" err="1" smtClean="0"/>
              <a:t>WiFi</a:t>
            </a:r>
            <a:r>
              <a:rPr lang="en-US" altLang="ko-KR" dirty="0" smtClean="0"/>
              <a:t> queue </a:t>
            </a:r>
          </a:p>
          <a:p>
            <a:r>
              <a:rPr lang="en-US" altLang="ko-KR" dirty="0" smtClean="0"/>
              <a:t>Extensive numerical study </a:t>
            </a:r>
          </a:p>
          <a:p>
            <a:pPr lvl="1"/>
            <a:r>
              <a:rPr lang="en-US" altLang="ko-KR" dirty="0" smtClean="0"/>
              <a:t> Understand the impact of time-out on the performance of mobile delayed offloading system</a:t>
            </a:r>
          </a:p>
          <a:p>
            <a:pPr lvl="1"/>
            <a:endParaRPr lang="en-US" altLang="ko-KR"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Future Work </a:t>
            </a:r>
          </a:p>
        </p:txBody>
      </p:sp>
      <p:sp>
        <p:nvSpPr>
          <p:cNvPr id="3" name="Content Placeholder 2"/>
          <p:cNvSpPr>
            <a:spLocks noGrp="1"/>
          </p:cNvSpPr>
          <p:nvPr>
            <p:ph idx="1"/>
          </p:nvPr>
        </p:nvSpPr>
        <p:spPr>
          <a:xfrm>
            <a:off x="381000" y="1143000"/>
            <a:ext cx="8655050" cy="5526088"/>
          </a:xfrm>
          <a:ln>
            <a:solidFill>
              <a:schemeClr val="bg1"/>
            </a:solidFill>
            <a:miter lim="800000"/>
            <a:headEnd/>
            <a:tailEnd/>
          </a:ln>
        </p:spPr>
        <p:txBody>
          <a:bodyPr/>
          <a:lstStyle/>
          <a:p>
            <a:pPr eaLnBrk="1" hangingPunct="1"/>
            <a:r>
              <a:rPr lang="en-US" altLang="zh-CN" dirty="0" smtClean="0">
                <a:ea typeface="宋体" pitchFamily="2" charset="-122"/>
              </a:rPr>
              <a:t>Joint queue length distribution (</a:t>
            </a:r>
            <a:r>
              <a:rPr lang="en-US" altLang="zh-CN" dirty="0" err="1" smtClean="0">
                <a:ea typeface="宋体" pitchFamily="2" charset="-122"/>
              </a:rPr>
              <a:t>WiFi</a:t>
            </a:r>
            <a:r>
              <a:rPr lang="en-US" altLang="zh-CN" dirty="0" smtClean="0">
                <a:ea typeface="宋体" pitchFamily="2" charset="-122"/>
              </a:rPr>
              <a:t> and cellular queue) </a:t>
            </a:r>
            <a:endParaRPr lang="en-US" altLang="zh-CN" dirty="0" smtClean="0">
              <a:solidFill>
                <a:srgbClr val="0035CC"/>
              </a:solidFill>
              <a:ea typeface="宋体" pitchFamily="2" charset="-122"/>
            </a:endParaRPr>
          </a:p>
          <a:p>
            <a:pPr lvl="1"/>
            <a:r>
              <a:rPr lang="en-US" altLang="ko-KR" dirty="0" smtClean="0"/>
              <a:t>Impact of on/off </a:t>
            </a:r>
            <a:r>
              <a:rPr lang="en-US" altLang="ko-KR" dirty="0" err="1" smtClean="0"/>
              <a:t>WiFi</a:t>
            </a:r>
            <a:r>
              <a:rPr lang="en-US" altLang="ko-KR" dirty="0" smtClean="0"/>
              <a:t> channel dependency on performance</a:t>
            </a:r>
          </a:p>
          <a:p>
            <a:pPr lvl="1"/>
            <a:r>
              <a:rPr lang="en-US" altLang="ko-KR" dirty="0" smtClean="0"/>
              <a:t>Guideline for </a:t>
            </a:r>
            <a:r>
              <a:rPr lang="en-US" altLang="ko-KR" dirty="0" err="1" smtClean="0"/>
              <a:t>WiFi</a:t>
            </a:r>
            <a:r>
              <a:rPr lang="en-US" altLang="ko-KR" dirty="0" smtClean="0"/>
              <a:t> deployment strategy  </a:t>
            </a:r>
          </a:p>
          <a:p>
            <a:r>
              <a:rPr lang="en-US" altLang="ko-KR" dirty="0" smtClean="0"/>
              <a:t>Exploit direct contact opportunities </a:t>
            </a:r>
          </a:p>
          <a:p>
            <a:pPr lvl="1"/>
            <a:r>
              <a:rPr lang="en-US" altLang="ko-KR" dirty="0" smtClean="0"/>
              <a:t>Further offloading gain </a:t>
            </a:r>
          </a:p>
          <a:p>
            <a:pPr lvl="1"/>
            <a:r>
              <a:rPr lang="en-US" altLang="ko-KR" dirty="0" smtClean="0"/>
              <a:t>Delay and throughput tradeoff </a:t>
            </a:r>
          </a:p>
          <a:p>
            <a:pPr lvl="2"/>
            <a:r>
              <a:rPr lang="en-US" altLang="ko-KR" dirty="0" smtClean="0">
                <a:latin typeface="+mn-lt"/>
              </a:rPr>
              <a:t>BS could transmit to a larger group at lower throughput</a:t>
            </a:r>
          </a:p>
          <a:p>
            <a:pPr lvl="2"/>
            <a:r>
              <a:rPr lang="en-US" altLang="ko-KR" dirty="0" smtClean="0">
                <a:latin typeface="+mn-lt"/>
              </a:rPr>
              <a:t>BS could transmit to a smaller group at a </a:t>
            </a:r>
            <a:r>
              <a:rPr lang="en-US" altLang="ko-KR" dirty="0" smtClean="0">
                <a:solidFill>
                  <a:srgbClr val="0035CC"/>
                </a:solidFill>
                <a:latin typeface="+mn-lt"/>
              </a:rPr>
              <a:t>higher throughput but more delay  </a:t>
            </a:r>
          </a:p>
          <a:p>
            <a:pPr lvl="2"/>
            <a:r>
              <a:rPr lang="en-US" altLang="ko-KR" dirty="0" smtClean="0">
                <a:latin typeface="+mn-lt"/>
              </a:rPr>
              <a:t>Delay can be further controlled by predicting user needs in advance</a:t>
            </a:r>
          </a:p>
          <a:p>
            <a:r>
              <a:rPr lang="en-US" altLang="ko-KR" dirty="0" smtClean="0"/>
              <a:t>Analyze other coupled </a:t>
            </a:r>
            <a:r>
              <a:rPr lang="en-US" altLang="ko-KR" dirty="0" err="1" smtClean="0"/>
              <a:t>queueing</a:t>
            </a:r>
            <a:r>
              <a:rPr lang="en-US" altLang="ko-KR" dirty="0" smtClean="0"/>
              <a:t> systems</a:t>
            </a:r>
          </a:p>
          <a:p>
            <a:pPr lvl="1"/>
            <a:r>
              <a:rPr lang="en-US" altLang="ko-KR" dirty="0" smtClean="0"/>
              <a:t>Networks with replenishment</a:t>
            </a:r>
          </a:p>
          <a:p>
            <a:pPr lvl="1"/>
            <a:r>
              <a:rPr lang="en-US" altLang="ko-KR" dirty="0" smtClean="0"/>
              <a:t>Networks with secret communication</a:t>
            </a:r>
            <a:endParaRPr lang="en-US" altLang="ko-KR" dirty="0" smtClean="0">
              <a:solidFill>
                <a:schemeClr val="tx2"/>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8600" y="1571625"/>
            <a:ext cx="8686800" cy="1333500"/>
          </a:xfrm>
        </p:spPr>
        <p:txBody>
          <a:bodyPr/>
          <a:lstStyle/>
          <a:p>
            <a:pPr algn="ctr" eaLnBrk="1" hangingPunct="1"/>
            <a:r>
              <a:rPr lang="en-US" altLang="ko-KR" sz="5400" dirty="0" smtClean="0">
                <a:ea typeface="ＭＳ Ｐゴシック" charset="-128"/>
              </a:rPr>
              <a:t>Thank You</a:t>
            </a:r>
            <a:endParaRPr lang="en-US" altLang="zh-CN" sz="6000" dirty="0" smtClean="0">
              <a:ea typeface="宋体" pitchFamily="2" charset="-122"/>
            </a:endParaRPr>
          </a:p>
        </p:txBody>
      </p:sp>
    </p:spTree>
    <p:extLst>
      <p:ext uri="{BB962C8B-B14F-4D97-AF65-F5344CB8AC3E}">
        <p14:creationId xmlns:p14="http://schemas.microsoft.com/office/powerpoint/2010/main" val="5802575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28600" y="1571625"/>
            <a:ext cx="8686800" cy="1333500"/>
          </a:xfrm>
        </p:spPr>
        <p:txBody>
          <a:bodyPr/>
          <a:lstStyle/>
          <a:p>
            <a:pPr algn="ctr" eaLnBrk="1" hangingPunct="1"/>
            <a:r>
              <a:rPr lang="en-US" altLang="ko-KR" sz="4800" dirty="0" smtClean="0">
                <a:ea typeface="ＭＳ Ｐゴシック" charset="-128"/>
              </a:rPr>
              <a:t>Backup Slides</a:t>
            </a:r>
            <a:endParaRPr lang="en-US" altLang="zh-CN" sz="5400" dirty="0" smtClean="0">
              <a:ea typeface="宋体" pitchFamily="2" charset="-122"/>
            </a:endParaRPr>
          </a:p>
        </p:txBody>
      </p:sp>
    </p:spTree>
    <p:extLst>
      <p:ext uri="{BB962C8B-B14F-4D97-AF65-F5344CB8AC3E}">
        <p14:creationId xmlns:p14="http://schemas.microsoft.com/office/powerpoint/2010/main" val="20612120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Backup: Directional Drift Model </a:t>
            </a:r>
          </a:p>
        </p:txBody>
      </p:sp>
      <p:sp>
        <p:nvSpPr>
          <p:cNvPr id="3" name="Content Placeholder 2"/>
          <p:cNvSpPr>
            <a:spLocks noGrp="1"/>
          </p:cNvSpPr>
          <p:nvPr>
            <p:ph idx="1"/>
          </p:nvPr>
        </p:nvSpPr>
        <p:spPr>
          <a:xfrm>
            <a:off x="381000" y="1143000"/>
            <a:ext cx="8655050" cy="5526088"/>
          </a:xfrm>
          <a:ln>
            <a:solidFill>
              <a:schemeClr val="bg1"/>
            </a:solidFill>
            <a:miter lim="800000"/>
            <a:headEnd/>
            <a:tailEnd/>
          </a:ln>
        </p:spPr>
        <p:txBody>
          <a:bodyPr/>
          <a:lstStyle/>
          <a:p>
            <a:pPr eaLnBrk="1" hangingPunct="1"/>
            <a:r>
              <a:rPr lang="en-US" altLang="zh-CN" dirty="0" smtClean="0">
                <a:ea typeface="宋体" pitchFamily="2" charset="-122"/>
              </a:rPr>
              <a:t>Directional drift - tendency to move to a certain direction</a:t>
            </a:r>
          </a:p>
          <a:p>
            <a:pPr eaLnBrk="1" hangingPunct="1">
              <a:buNone/>
            </a:pPr>
            <a:endParaRPr lang="en-US" altLang="zh-CN" dirty="0" smtClean="0">
              <a:ea typeface="宋体" pitchFamily="2" charset="-122"/>
            </a:endParaRPr>
          </a:p>
          <a:p>
            <a:pPr eaLnBrk="1" hangingPunct="1"/>
            <a:r>
              <a:rPr lang="en-US" altLang="zh-CN" dirty="0" smtClean="0">
                <a:ea typeface="宋体" pitchFamily="2" charset="-122"/>
              </a:rPr>
              <a:t>Two extreme cases </a:t>
            </a:r>
            <a:endParaRPr lang="en-US" altLang="zh-CN" dirty="0" smtClean="0">
              <a:solidFill>
                <a:srgbClr val="0035CC"/>
              </a:solidFill>
              <a:ea typeface="宋体" pitchFamily="2" charset="-122"/>
            </a:endParaRPr>
          </a:p>
          <a:p>
            <a:pPr lvl="1" eaLnBrk="1" hangingPunct="1"/>
            <a:r>
              <a:rPr lang="en-US" altLang="zh-CN" dirty="0" smtClean="0">
                <a:ea typeface="宋体" pitchFamily="2" charset="-122"/>
              </a:rPr>
              <a:t>Isotropic </a:t>
            </a:r>
            <a:r>
              <a:rPr lang="en-US" altLang="zh-CN" dirty="0" err="1" smtClean="0">
                <a:ea typeface="宋体" pitchFamily="2" charset="-122"/>
              </a:rPr>
              <a:t>L</a:t>
            </a:r>
            <a:r>
              <a:rPr lang="en-US" altLang="zh-CN" kern="1200" dirty="0" err="1" smtClean="0">
                <a:solidFill>
                  <a:srgbClr val="000000"/>
                </a:solidFill>
                <a:latin typeface="Times New Roman" pitchFamily="18" charset="0"/>
                <a:ea typeface="宋体" pitchFamily="2" charset="-122"/>
              </a:rPr>
              <a:t>é</a:t>
            </a:r>
            <a:r>
              <a:rPr lang="en-US" altLang="zh-CN" dirty="0" err="1" smtClean="0">
                <a:ea typeface="宋体" pitchFamily="2" charset="-122"/>
              </a:rPr>
              <a:t>vy</a:t>
            </a:r>
            <a:r>
              <a:rPr lang="en-US" altLang="zh-CN" dirty="0" smtClean="0">
                <a:ea typeface="宋体" pitchFamily="2" charset="-122"/>
              </a:rPr>
              <a:t> flight </a:t>
            </a:r>
          </a:p>
          <a:p>
            <a:pPr lvl="2" eaLnBrk="1" hangingPunct="1"/>
            <a:r>
              <a:rPr lang="en-US" altLang="zh-CN" dirty="0" smtClean="0">
                <a:ea typeface="宋体" pitchFamily="2" charset="-122"/>
              </a:rPr>
              <a:t> </a:t>
            </a:r>
            <a:r>
              <a:rPr lang="el-GR" altLang="zh-CN" kern="1200" dirty="0" smtClean="0">
                <a:solidFill>
                  <a:srgbClr val="000000"/>
                </a:solidFill>
                <a:latin typeface="Times New Roman" pitchFamily="18" charset="0"/>
                <a:ea typeface="宋体" pitchFamily="2" charset="-122"/>
              </a:rPr>
              <a:t>θ</a:t>
            </a:r>
            <a:r>
              <a:rPr lang="en-US" altLang="zh-CN" kern="1200" dirty="0" smtClean="0">
                <a:solidFill>
                  <a:srgbClr val="000000"/>
                </a:solidFill>
                <a:latin typeface="Times New Roman" pitchFamily="18" charset="0"/>
                <a:ea typeface="宋体" pitchFamily="2" charset="-122"/>
              </a:rPr>
              <a:t> ~ Uniform[0, 2</a:t>
            </a:r>
            <a:r>
              <a:rPr lang="el-GR" altLang="ko-KR" kern="1200" dirty="0" smtClean="0">
                <a:solidFill>
                  <a:srgbClr val="000000"/>
                </a:solidFill>
                <a:latin typeface="Times New Roman" pitchFamily="18" charset="0"/>
                <a:ea typeface="MS PGothic" pitchFamily="34" charset="-128"/>
              </a:rPr>
              <a:t>π</a:t>
            </a:r>
            <a:r>
              <a:rPr lang="en-US" altLang="zh-CN" kern="1200" dirty="0" smtClean="0">
                <a:solidFill>
                  <a:srgbClr val="000000"/>
                </a:solidFill>
                <a:latin typeface="Times New Roman" pitchFamily="18" charset="0"/>
                <a:ea typeface="宋体" pitchFamily="2" charset="-122"/>
              </a:rPr>
              <a:t>]</a:t>
            </a:r>
          </a:p>
          <a:p>
            <a:pPr lvl="2" eaLnBrk="1" hangingPunct="1"/>
            <a:r>
              <a:rPr lang="en-US" altLang="zh-CN" kern="1200" dirty="0" smtClean="0">
                <a:solidFill>
                  <a:srgbClr val="000000"/>
                </a:solidFill>
                <a:latin typeface="Times New Roman" pitchFamily="18" charset="0"/>
                <a:ea typeface="宋体" pitchFamily="2" charset="-122"/>
              </a:rPr>
              <a:t> Most weak dependence between </a:t>
            </a:r>
            <a:r>
              <a:rPr lang="en-US" altLang="zh-CN" dirty="0" smtClean="0">
                <a:solidFill>
                  <a:srgbClr val="000000"/>
                </a:solidFill>
                <a:latin typeface="Times New Roman"/>
                <a:ea typeface="宋体" pitchFamily="2" charset="-122"/>
              </a:rPr>
              <a:t>X and Y</a:t>
            </a:r>
            <a:r>
              <a:rPr lang="en-US" altLang="zh-CN" sz="1800" dirty="0" smtClean="0">
                <a:ea typeface="宋体" pitchFamily="2" charset="-122"/>
              </a:rPr>
              <a:t> </a:t>
            </a:r>
            <a:endParaRPr lang="en-US" altLang="zh-CN" dirty="0" smtClean="0">
              <a:ea typeface="宋体" pitchFamily="2" charset="-122"/>
            </a:endParaRPr>
          </a:p>
          <a:p>
            <a:pPr lvl="2" eaLnBrk="1" hangingPunct="1"/>
            <a:endParaRPr lang="en-US" altLang="zh-CN" dirty="0" smtClean="0">
              <a:ea typeface="宋体" pitchFamily="2" charset="-122"/>
            </a:endParaRPr>
          </a:p>
          <a:p>
            <a:pPr lvl="1" eaLnBrk="1" hangingPunct="1"/>
            <a:r>
              <a:rPr lang="en-US" altLang="zh-CN" dirty="0" smtClean="0">
                <a:ea typeface="宋体" pitchFamily="2" charset="-122"/>
              </a:rPr>
              <a:t>One-sided </a:t>
            </a:r>
            <a:r>
              <a:rPr lang="en-US" altLang="zh-CN" dirty="0" err="1" smtClean="0">
                <a:ea typeface="宋体" pitchFamily="2" charset="-122"/>
              </a:rPr>
              <a:t>L</a:t>
            </a:r>
            <a:r>
              <a:rPr lang="en-US" altLang="zh-CN" kern="1200" dirty="0" err="1" smtClean="0">
                <a:solidFill>
                  <a:srgbClr val="000000"/>
                </a:solidFill>
                <a:latin typeface="Times New Roman" pitchFamily="18" charset="0"/>
                <a:ea typeface="宋体" pitchFamily="2" charset="-122"/>
              </a:rPr>
              <a:t>é</a:t>
            </a:r>
            <a:r>
              <a:rPr lang="en-US" altLang="zh-CN" dirty="0" err="1" smtClean="0">
                <a:ea typeface="宋体" pitchFamily="2" charset="-122"/>
              </a:rPr>
              <a:t>vy</a:t>
            </a:r>
            <a:r>
              <a:rPr lang="en-US" altLang="zh-CN" dirty="0" smtClean="0">
                <a:ea typeface="宋体" pitchFamily="2" charset="-122"/>
              </a:rPr>
              <a:t> flight</a:t>
            </a:r>
          </a:p>
          <a:p>
            <a:pPr lvl="2" eaLnBrk="1" hangingPunct="1"/>
            <a:r>
              <a:rPr lang="en-US" altLang="zh-CN" dirty="0" smtClean="0">
                <a:ea typeface="宋体" pitchFamily="2" charset="-122"/>
              </a:rPr>
              <a:t> </a:t>
            </a:r>
            <a:r>
              <a:rPr lang="el-GR" altLang="zh-CN" kern="1200" dirty="0" smtClean="0">
                <a:solidFill>
                  <a:srgbClr val="000000"/>
                </a:solidFill>
                <a:latin typeface="Times New Roman" pitchFamily="18" charset="0"/>
                <a:ea typeface="宋体" pitchFamily="2" charset="-122"/>
              </a:rPr>
              <a:t>θ</a:t>
            </a:r>
            <a:r>
              <a:rPr lang="en-US" altLang="zh-CN" kern="1200" dirty="0" smtClean="0">
                <a:solidFill>
                  <a:srgbClr val="000000"/>
                </a:solidFill>
                <a:latin typeface="Times New Roman" pitchFamily="18" charset="0"/>
                <a:ea typeface="宋体" pitchFamily="2" charset="-122"/>
              </a:rPr>
              <a:t> = c (constant, i.e., deterministic)</a:t>
            </a:r>
          </a:p>
          <a:p>
            <a:pPr lvl="2" eaLnBrk="1" hangingPunct="1"/>
            <a:r>
              <a:rPr lang="en-US" altLang="zh-CN" kern="1200" dirty="0" smtClean="0">
                <a:solidFill>
                  <a:srgbClr val="000000"/>
                </a:solidFill>
                <a:latin typeface="Times New Roman" pitchFamily="18" charset="0"/>
                <a:ea typeface="宋体" pitchFamily="2" charset="-122"/>
              </a:rPr>
              <a:t> Most strong dependence between </a:t>
            </a:r>
            <a:r>
              <a:rPr lang="en-US" altLang="zh-CN" dirty="0" smtClean="0">
                <a:solidFill>
                  <a:srgbClr val="000000"/>
                </a:solidFill>
                <a:latin typeface="Times New Roman"/>
                <a:ea typeface="宋体" pitchFamily="2" charset="-122"/>
              </a:rPr>
              <a:t>X and Y</a:t>
            </a:r>
            <a:endParaRPr lang="en-US" altLang="zh-CN" dirty="0" smtClean="0">
              <a:ea typeface="宋体" pitchFamily="2" charset="-122"/>
            </a:endParaRPr>
          </a:p>
          <a:p>
            <a:pPr lvl="2" eaLnBrk="1" hangingPunct="1"/>
            <a:r>
              <a:rPr lang="en-US" altLang="zh-CN" dirty="0" smtClean="0">
                <a:solidFill>
                  <a:srgbClr val="000000"/>
                </a:solidFill>
                <a:latin typeface="Times New Roman"/>
                <a:ea typeface="宋体" pitchFamily="2" charset="-122"/>
              </a:rPr>
              <a:t> Linear relationship between X and Y</a:t>
            </a:r>
          </a:p>
          <a:p>
            <a:pPr lvl="3" eaLnBrk="1" hangingPunct="1"/>
            <a:r>
              <a:rPr lang="en-US" altLang="zh-CN" dirty="0" smtClean="0">
                <a:solidFill>
                  <a:srgbClr val="000000"/>
                </a:solidFill>
                <a:latin typeface="Times New Roman"/>
                <a:ea typeface="宋体" pitchFamily="2" charset="-122"/>
              </a:rPr>
              <a:t> Y = </a:t>
            </a:r>
            <a:r>
              <a:rPr lang="el-GR" altLang="zh-CN" dirty="0" smtClean="0">
                <a:solidFill>
                  <a:srgbClr val="000000"/>
                </a:solidFill>
                <a:latin typeface="Times New Roman"/>
                <a:ea typeface="宋体" pitchFamily="2" charset="-122"/>
              </a:rPr>
              <a:t>η</a:t>
            </a:r>
            <a:r>
              <a:rPr lang="en-US" altLang="zh-CN" dirty="0" smtClean="0">
                <a:solidFill>
                  <a:srgbClr val="000000"/>
                </a:solidFill>
                <a:latin typeface="Times New Roman"/>
                <a:ea typeface="宋体" pitchFamily="2" charset="-122"/>
              </a:rPr>
              <a:t> X where </a:t>
            </a:r>
            <a:r>
              <a:rPr lang="el-GR" altLang="zh-CN" dirty="0" smtClean="0">
                <a:solidFill>
                  <a:srgbClr val="000000"/>
                </a:solidFill>
                <a:latin typeface="Times New Roman"/>
                <a:ea typeface="宋体" pitchFamily="2" charset="-122"/>
              </a:rPr>
              <a:t>η</a:t>
            </a:r>
            <a:r>
              <a:rPr lang="en-US" altLang="zh-CN" dirty="0" smtClean="0">
                <a:solidFill>
                  <a:srgbClr val="000000"/>
                </a:solidFill>
                <a:latin typeface="Times New Roman"/>
                <a:ea typeface="宋体" pitchFamily="2" charset="-122"/>
              </a:rPr>
              <a:t> = tan(c) is a constant. </a:t>
            </a:r>
          </a:p>
        </p:txBody>
      </p:sp>
      <p:sp>
        <p:nvSpPr>
          <p:cNvPr id="5" name="타원 4"/>
          <p:cNvSpPr/>
          <p:nvPr/>
        </p:nvSpPr>
        <p:spPr>
          <a:xfrm>
            <a:off x="6695648" y="2649700"/>
            <a:ext cx="1188720" cy="1188720"/>
          </a:xfrm>
          <a:prstGeom prst="ellipse">
            <a:avLst/>
          </a:prstGeom>
          <a:noFill/>
          <a:ln>
            <a:prstDash val="sysDash"/>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ffectLst>
                <a:glow rad="228600">
                  <a:schemeClr val="accent1">
                    <a:satMod val="175000"/>
                    <a:alpha val="40000"/>
                  </a:schemeClr>
                </a:glow>
              </a:effectLst>
            </a:endParaRPr>
          </a:p>
        </p:txBody>
      </p:sp>
      <p:cxnSp>
        <p:nvCxnSpPr>
          <p:cNvPr id="7" name="직선 연결선 6"/>
          <p:cNvCxnSpPr>
            <a:stCxn id="5" idx="2"/>
            <a:endCxn id="5" idx="6"/>
          </p:cNvCxnSpPr>
          <p:nvPr/>
        </p:nvCxnSpPr>
        <p:spPr bwMode="auto">
          <a:xfrm>
            <a:off x="6695648" y="3244060"/>
            <a:ext cx="1188720" cy="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8" name="직선 연결선 7"/>
          <p:cNvCxnSpPr/>
          <p:nvPr/>
        </p:nvCxnSpPr>
        <p:spPr bwMode="auto">
          <a:xfrm>
            <a:off x="7285532" y="2672328"/>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9" name="직선 연결선 8"/>
          <p:cNvCxnSpPr/>
          <p:nvPr/>
        </p:nvCxnSpPr>
        <p:spPr bwMode="auto">
          <a:xfrm rot="2700000">
            <a:off x="7287828" y="2656328"/>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cxnSp>
        <p:nvCxnSpPr>
          <p:cNvPr id="11" name="직선 연결선 10"/>
          <p:cNvCxnSpPr/>
          <p:nvPr/>
        </p:nvCxnSpPr>
        <p:spPr bwMode="auto">
          <a:xfrm rot="8100000">
            <a:off x="7297304" y="2686132"/>
            <a:ext cx="0" cy="1188720"/>
          </a:xfrm>
          <a:prstGeom prst="line">
            <a:avLst/>
          </a:prstGeom>
          <a:solidFill>
            <a:schemeClr val="accent1"/>
          </a:solidFill>
          <a:ln w="9525" cap="flat" cmpd="sng" algn="ctr">
            <a:solidFill>
              <a:schemeClr val="tx1"/>
            </a:solidFill>
            <a:prstDash val="solid"/>
            <a:round/>
            <a:headEnd type="arrow" w="lg" len="lg"/>
            <a:tailEnd type="arrow" w="lg" len="lg"/>
          </a:ln>
          <a:effectLst/>
        </p:spPr>
      </p:cxnSp>
      <p:sp>
        <p:nvSpPr>
          <p:cNvPr id="12" name="타원 11"/>
          <p:cNvSpPr/>
          <p:nvPr/>
        </p:nvSpPr>
        <p:spPr>
          <a:xfrm>
            <a:off x="6695648" y="4408976"/>
            <a:ext cx="1188720" cy="1188720"/>
          </a:xfrm>
          <a:prstGeom prst="ellipse">
            <a:avLst/>
          </a:prstGeom>
          <a:noFill/>
          <a:ln>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ffectLst>
                <a:glow rad="228600">
                  <a:schemeClr val="accent1">
                    <a:satMod val="175000"/>
                    <a:alpha val="40000"/>
                  </a:schemeClr>
                </a:glow>
              </a:effectLst>
            </a:endParaRPr>
          </a:p>
        </p:txBody>
      </p:sp>
      <p:sp>
        <p:nvSpPr>
          <p:cNvPr id="13" name="타원 12"/>
          <p:cNvSpPr/>
          <p:nvPr/>
        </p:nvSpPr>
        <p:spPr>
          <a:xfrm>
            <a:off x="7657078" y="4532524"/>
            <a:ext cx="144016" cy="144016"/>
          </a:xfrm>
          <a:prstGeom prst="ellipse">
            <a:avLst/>
          </a:prstGeom>
          <a:noFill/>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cxnSp>
        <p:nvCxnSpPr>
          <p:cNvPr id="15" name="직선 연결선 14"/>
          <p:cNvCxnSpPr/>
          <p:nvPr/>
        </p:nvCxnSpPr>
        <p:spPr bwMode="auto">
          <a:xfrm rot="2700000">
            <a:off x="7507176" y="4529262"/>
            <a:ext cx="0" cy="594360"/>
          </a:xfrm>
          <a:prstGeom prst="line">
            <a:avLst/>
          </a:prstGeom>
          <a:solidFill>
            <a:schemeClr val="accent1"/>
          </a:solidFill>
          <a:ln w="9525" cap="flat" cmpd="sng" algn="ctr">
            <a:solidFill>
              <a:schemeClr val="tx1"/>
            </a:solidFill>
            <a:prstDash val="solid"/>
            <a:round/>
            <a:headEnd type="arrow" w="lg" len="lg"/>
            <a:tailEnd type="none" w="lg" len="lg"/>
          </a:ln>
          <a:effectLst/>
        </p:spPr>
      </p:cxnSp>
    </p:spTree>
    <p:extLst>
      <p:ext uri="{BB962C8B-B14F-4D97-AF65-F5344CB8AC3E}">
        <p14:creationId xmlns:p14="http://schemas.microsoft.com/office/powerpoint/2010/main" val="3779053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Backup: Related Work (1/2)</a:t>
            </a:r>
          </a:p>
        </p:txBody>
      </p:sp>
      <p:sp>
        <p:nvSpPr>
          <p:cNvPr id="3" name="Content Placeholder 2"/>
          <p:cNvSpPr>
            <a:spLocks noGrp="1"/>
          </p:cNvSpPr>
          <p:nvPr>
            <p:ph idx="1"/>
          </p:nvPr>
        </p:nvSpPr>
        <p:spPr>
          <a:xfrm>
            <a:off x="381000" y="1143000"/>
            <a:ext cx="8655050" cy="5526088"/>
          </a:xfrm>
          <a:ln>
            <a:solidFill>
              <a:schemeClr val="bg1"/>
            </a:solidFill>
            <a:miter lim="800000"/>
            <a:headEnd/>
            <a:tailEnd/>
          </a:ln>
        </p:spPr>
        <p:txBody>
          <a:bodyPr/>
          <a:lstStyle/>
          <a:p>
            <a:pPr eaLnBrk="1" hangingPunct="1"/>
            <a:r>
              <a:rPr lang="en-US" altLang="zh-CN" dirty="0" smtClean="0">
                <a:ea typeface="宋体" pitchFamily="2" charset="-122"/>
              </a:rPr>
              <a:t>Distribution of the first exit time </a:t>
            </a:r>
            <a:r>
              <a:rPr lang="el-GR" altLang="ko-KR" dirty="0" smtClean="0"/>
              <a:t>τ</a:t>
            </a:r>
            <a:r>
              <a:rPr lang="en-US" altLang="ko-KR" dirty="0" smtClean="0"/>
              <a:t> </a:t>
            </a:r>
            <a:r>
              <a:rPr lang="en-US" altLang="zh-CN" dirty="0" smtClean="0">
                <a:ea typeface="宋体" pitchFamily="2" charset="-122"/>
              </a:rPr>
              <a:t> </a:t>
            </a:r>
          </a:p>
        </p:txBody>
      </p:sp>
      <p:sp>
        <p:nvSpPr>
          <p:cNvPr id="10" name="TextBox 9"/>
          <p:cNvSpPr txBox="1"/>
          <p:nvPr/>
        </p:nvSpPr>
        <p:spPr>
          <a:xfrm>
            <a:off x="3059832" y="1845477"/>
            <a:ext cx="5179623" cy="461665"/>
          </a:xfrm>
          <a:prstGeom prst="rect">
            <a:avLst/>
          </a:prstGeom>
          <a:solidFill>
            <a:schemeClr val="bg1"/>
          </a:solidFill>
        </p:spPr>
        <p:txBody>
          <a:bodyPr wrap="none" rtlCol="0">
            <a:spAutoFit/>
          </a:bodyPr>
          <a:lstStyle/>
          <a:p>
            <a:r>
              <a:rPr lang="en-US" altLang="zh-CN" sz="2400" dirty="0" smtClean="0">
                <a:solidFill>
                  <a:srgbClr val="0035CC"/>
                </a:solidFill>
                <a:ea typeface="宋体" pitchFamily="2" charset="-122"/>
              </a:rPr>
              <a:t>P(</a:t>
            </a:r>
            <a:r>
              <a:rPr lang="el-GR" altLang="zh-CN" sz="2400" dirty="0" smtClean="0">
                <a:solidFill>
                  <a:srgbClr val="0035CC"/>
                </a:solidFill>
                <a:ea typeface="宋体" pitchFamily="2" charset="-122"/>
              </a:rPr>
              <a:t>τ</a:t>
            </a:r>
            <a:r>
              <a:rPr lang="en-US" altLang="zh-CN" sz="2400" dirty="0" smtClean="0">
                <a:solidFill>
                  <a:srgbClr val="0035CC"/>
                </a:solidFill>
                <a:ea typeface="宋体" pitchFamily="2" charset="-122"/>
              </a:rPr>
              <a:t> = t) ~ exp(- ct</a:t>
            </a:r>
            <a:r>
              <a:rPr lang="en-US" altLang="zh-CN" sz="2400" baseline="30000" dirty="0" smtClean="0">
                <a:solidFill>
                  <a:srgbClr val="0035CC"/>
                </a:solidFill>
                <a:ea typeface="宋体" pitchFamily="2" charset="-122"/>
              </a:rPr>
              <a:t>1/(1-</a:t>
            </a:r>
            <a:r>
              <a:rPr lang="el-GR" altLang="zh-CN" sz="2400" baseline="30000" dirty="0" smtClean="0">
                <a:solidFill>
                  <a:srgbClr val="0035CC"/>
                </a:solidFill>
                <a:ea typeface="宋体" pitchFamily="2" charset="-122"/>
              </a:rPr>
              <a:t>α</a:t>
            </a:r>
            <a:r>
              <a:rPr lang="en-US" altLang="zh-CN" sz="2400" baseline="30000" dirty="0" smtClean="0">
                <a:solidFill>
                  <a:srgbClr val="0035CC"/>
                </a:solidFill>
                <a:ea typeface="宋体" pitchFamily="2" charset="-122"/>
              </a:rPr>
              <a:t>)</a:t>
            </a:r>
            <a:r>
              <a:rPr lang="en-US" altLang="zh-CN" sz="2400" dirty="0" smtClean="0">
                <a:solidFill>
                  <a:srgbClr val="0035CC"/>
                </a:solidFill>
                <a:ea typeface="宋体" pitchFamily="2" charset="-122"/>
              </a:rPr>
              <a:t>) </a:t>
            </a:r>
            <a:r>
              <a:rPr lang="en-US" altLang="ko-KR" sz="2400" dirty="0" smtClean="0"/>
              <a:t>[</a:t>
            </a:r>
            <a:r>
              <a:rPr lang="en-US" altLang="ko-KR" sz="2400" dirty="0" err="1" smtClean="0"/>
              <a:t>Koren</a:t>
            </a:r>
            <a:r>
              <a:rPr lang="en-US" altLang="ko-KR" sz="2400" dirty="0" smtClean="0"/>
              <a:t> et al.’07]</a:t>
            </a:r>
            <a:endParaRPr lang="ko-KR" altLang="en-US" sz="2400" dirty="0"/>
          </a:p>
        </p:txBody>
      </p:sp>
      <p:sp>
        <p:nvSpPr>
          <p:cNvPr id="13" name="TextBox 12"/>
          <p:cNvSpPr txBox="1"/>
          <p:nvPr/>
        </p:nvSpPr>
        <p:spPr>
          <a:xfrm>
            <a:off x="2123728" y="5517419"/>
            <a:ext cx="5663347" cy="830997"/>
          </a:xfrm>
          <a:prstGeom prst="rect">
            <a:avLst/>
          </a:prstGeom>
          <a:noFill/>
        </p:spPr>
        <p:txBody>
          <a:bodyPr wrap="square" rtlCol="0">
            <a:spAutoFit/>
          </a:bodyPr>
          <a:lstStyle/>
          <a:p>
            <a:r>
              <a:rPr lang="en-US" altLang="zh-CN" sz="2400" dirty="0" smtClean="0">
                <a:solidFill>
                  <a:srgbClr val="FF0000"/>
                </a:solidFill>
                <a:ea typeface="宋体" pitchFamily="2" charset="-122"/>
              </a:rPr>
              <a:t>P(</a:t>
            </a:r>
            <a:r>
              <a:rPr lang="el-GR" altLang="zh-CN" sz="2400" dirty="0" smtClean="0">
                <a:solidFill>
                  <a:srgbClr val="FF0000"/>
                </a:solidFill>
                <a:ea typeface="宋体" pitchFamily="2" charset="-122"/>
              </a:rPr>
              <a:t>τ</a:t>
            </a:r>
            <a:r>
              <a:rPr lang="en-US" altLang="zh-CN" sz="2400" dirty="0" smtClean="0">
                <a:solidFill>
                  <a:srgbClr val="FF0000"/>
                </a:solidFill>
                <a:ea typeface="宋体" pitchFamily="2" charset="-122"/>
              </a:rPr>
              <a:t> &gt; t) is bounded above and below by exponential functions </a:t>
            </a:r>
            <a:r>
              <a:rPr lang="en-US" altLang="ko-KR" sz="2400" dirty="0" smtClean="0"/>
              <a:t>[</a:t>
            </a:r>
            <a:r>
              <a:rPr lang="en-US" altLang="ko-KR" sz="2400" dirty="0" err="1" smtClean="0"/>
              <a:t>Shroff</a:t>
            </a:r>
            <a:r>
              <a:rPr lang="en-US" altLang="ko-KR" sz="2400" dirty="0" smtClean="0"/>
              <a:t> et al.’13]</a:t>
            </a:r>
            <a:endParaRPr lang="ko-KR" altLang="en-US" sz="2400" dirty="0"/>
          </a:p>
        </p:txBody>
      </p:sp>
      <p:sp>
        <p:nvSpPr>
          <p:cNvPr id="18" name="TextBox 17"/>
          <p:cNvSpPr txBox="1"/>
          <p:nvPr/>
        </p:nvSpPr>
        <p:spPr>
          <a:xfrm>
            <a:off x="3687815" y="5045114"/>
            <a:ext cx="1768369" cy="400110"/>
          </a:xfrm>
          <a:prstGeom prst="rect">
            <a:avLst/>
          </a:prstGeom>
          <a:noFill/>
        </p:spPr>
        <p:txBody>
          <a:bodyPr wrap="none" rtlCol="0">
            <a:spAutoFit/>
          </a:bodyPr>
          <a:lstStyle/>
          <a:p>
            <a:r>
              <a:rPr lang="en-US" altLang="ko-KR" sz="2000" dirty="0" smtClean="0"/>
              <a:t> Tail weight (</a:t>
            </a:r>
            <a:r>
              <a:rPr lang="el-GR" altLang="zh-CN" sz="2000" dirty="0" smtClean="0">
                <a:ea typeface="宋体" pitchFamily="2" charset="-122"/>
              </a:rPr>
              <a:t>α</a:t>
            </a:r>
            <a:r>
              <a:rPr lang="en-US" altLang="ko-KR" sz="2000" dirty="0" smtClean="0"/>
              <a:t>)</a:t>
            </a:r>
            <a:endParaRPr lang="ko-KR" altLang="en-US" sz="2000" dirty="0"/>
          </a:p>
        </p:txBody>
      </p:sp>
      <p:sp>
        <p:nvSpPr>
          <p:cNvPr id="19" name="TextBox 18"/>
          <p:cNvSpPr txBox="1"/>
          <p:nvPr/>
        </p:nvSpPr>
        <p:spPr>
          <a:xfrm>
            <a:off x="495680" y="3417253"/>
            <a:ext cx="1944216" cy="400110"/>
          </a:xfrm>
          <a:prstGeom prst="rect">
            <a:avLst/>
          </a:prstGeom>
          <a:noFill/>
        </p:spPr>
        <p:txBody>
          <a:bodyPr wrap="square" rtlCol="0">
            <a:spAutoFit/>
          </a:bodyPr>
          <a:lstStyle/>
          <a:p>
            <a:pPr algn="ctr"/>
            <a:r>
              <a:rPr lang="en-US" altLang="ko-KR" sz="2000" dirty="0" smtClean="0"/>
              <a:t>Drift index (d)</a:t>
            </a:r>
            <a:endParaRPr lang="ko-KR" altLang="en-US" sz="2000" dirty="0"/>
          </a:p>
        </p:txBody>
      </p:sp>
      <p:sp>
        <p:nvSpPr>
          <p:cNvPr id="20" name="TextBox 19"/>
          <p:cNvSpPr txBox="1"/>
          <p:nvPr/>
        </p:nvSpPr>
        <p:spPr>
          <a:xfrm>
            <a:off x="2137796" y="4727465"/>
            <a:ext cx="312906" cy="400110"/>
          </a:xfrm>
          <a:prstGeom prst="rect">
            <a:avLst/>
          </a:prstGeom>
          <a:noFill/>
        </p:spPr>
        <p:txBody>
          <a:bodyPr wrap="none" rtlCol="0">
            <a:spAutoFit/>
          </a:bodyPr>
          <a:lstStyle/>
          <a:p>
            <a:r>
              <a:rPr lang="en-US" altLang="ko-KR" sz="2000" dirty="0" smtClean="0"/>
              <a:t>0</a:t>
            </a:r>
            <a:endParaRPr lang="ko-KR" altLang="en-US" sz="2000" dirty="0"/>
          </a:p>
        </p:txBody>
      </p:sp>
      <p:sp>
        <p:nvSpPr>
          <p:cNvPr id="21" name="TextBox 20"/>
          <p:cNvSpPr txBox="1"/>
          <p:nvPr/>
        </p:nvSpPr>
        <p:spPr>
          <a:xfrm>
            <a:off x="6657314" y="4741533"/>
            <a:ext cx="377026" cy="400110"/>
          </a:xfrm>
          <a:prstGeom prst="rect">
            <a:avLst/>
          </a:prstGeom>
          <a:noFill/>
        </p:spPr>
        <p:txBody>
          <a:bodyPr wrap="none" rtlCol="0">
            <a:spAutoFit/>
          </a:bodyPr>
          <a:lstStyle/>
          <a:p>
            <a:r>
              <a:rPr lang="en-US" altLang="ko-KR" sz="2000" dirty="0" smtClean="0"/>
              <a:t>2 </a:t>
            </a:r>
            <a:endParaRPr lang="ko-KR" altLang="en-US" sz="2000" dirty="0"/>
          </a:p>
        </p:txBody>
      </p:sp>
      <p:sp>
        <p:nvSpPr>
          <p:cNvPr id="22" name="TextBox 21"/>
          <p:cNvSpPr txBox="1"/>
          <p:nvPr/>
        </p:nvSpPr>
        <p:spPr>
          <a:xfrm>
            <a:off x="2095592" y="2109175"/>
            <a:ext cx="312906" cy="400110"/>
          </a:xfrm>
          <a:prstGeom prst="rect">
            <a:avLst/>
          </a:prstGeom>
          <a:noFill/>
        </p:spPr>
        <p:txBody>
          <a:bodyPr wrap="none" rtlCol="0">
            <a:spAutoFit/>
          </a:bodyPr>
          <a:lstStyle/>
          <a:p>
            <a:r>
              <a:rPr lang="en-US" altLang="ko-KR" sz="2000" dirty="0" smtClean="0"/>
              <a:t>1</a:t>
            </a:r>
            <a:endParaRPr lang="ko-KR" altLang="en-US" sz="2000" dirty="0"/>
          </a:p>
        </p:txBody>
      </p:sp>
      <p:sp>
        <p:nvSpPr>
          <p:cNvPr id="23" name="직사각형 22"/>
          <p:cNvSpPr/>
          <p:nvPr/>
        </p:nvSpPr>
        <p:spPr bwMode="auto">
          <a:xfrm>
            <a:off x="2283480" y="2481149"/>
            <a:ext cx="4550572" cy="2259918"/>
          </a:xfrm>
          <a:prstGeom prst="rect">
            <a:avLst/>
          </a:prstGeom>
          <a:solidFill>
            <a:schemeClr val="accent1">
              <a:alpha val="1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ko-KR" alt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3535392" y="3287305"/>
            <a:ext cx="2016943" cy="769441"/>
          </a:xfrm>
          <a:prstGeom prst="rect">
            <a:avLst/>
          </a:prstGeom>
          <a:noFill/>
        </p:spPr>
        <p:txBody>
          <a:bodyPr wrap="square" rtlCol="0">
            <a:spAutoFit/>
          </a:bodyPr>
          <a:lstStyle/>
          <a:p>
            <a:pPr algn="ctr"/>
            <a:r>
              <a:rPr lang="en-US" altLang="zh-CN" sz="2200" dirty="0" smtClean="0">
                <a:ea typeface="宋体" pitchFamily="2" charset="-122"/>
              </a:rPr>
              <a:t>Parameter Set (</a:t>
            </a:r>
            <a:r>
              <a:rPr lang="el-GR" altLang="zh-CN" sz="2200" dirty="0" smtClean="0">
                <a:ea typeface="宋体" pitchFamily="2" charset="-122"/>
              </a:rPr>
              <a:t>α</a:t>
            </a:r>
            <a:r>
              <a:rPr lang="en-US" altLang="zh-CN" sz="2200" dirty="0" smtClean="0">
                <a:ea typeface="宋体" pitchFamily="2" charset="-122"/>
              </a:rPr>
              <a:t>, d)</a:t>
            </a:r>
            <a:endParaRPr lang="ko-KR" altLang="en-US" sz="2200" dirty="0"/>
          </a:p>
        </p:txBody>
      </p:sp>
      <p:cxnSp>
        <p:nvCxnSpPr>
          <p:cNvPr id="12" name="직선 연결선 11"/>
          <p:cNvCxnSpPr/>
          <p:nvPr/>
        </p:nvCxnSpPr>
        <p:spPr bwMode="auto">
          <a:xfrm flipH="1">
            <a:off x="2267744" y="4741533"/>
            <a:ext cx="4572000" cy="446"/>
          </a:xfrm>
          <a:prstGeom prst="line">
            <a:avLst/>
          </a:prstGeom>
          <a:solidFill>
            <a:schemeClr val="accent1"/>
          </a:solidFill>
          <a:ln w="50800" cap="flat" cmpd="sng" algn="ctr">
            <a:solidFill>
              <a:srgbClr val="FF0000"/>
            </a:solidFill>
            <a:prstDash val="solid"/>
            <a:round/>
            <a:headEnd type="none" w="med" len="med"/>
            <a:tailEnd type="none" w="med" len="med"/>
          </a:ln>
          <a:effectLst>
            <a:glow rad="139700">
              <a:schemeClr val="accent6">
                <a:satMod val="175000"/>
                <a:alpha val="40000"/>
              </a:schemeClr>
            </a:glow>
          </a:effectLst>
        </p:spPr>
      </p:cxnSp>
      <p:cxnSp>
        <p:nvCxnSpPr>
          <p:cNvPr id="15" name="직선 연결선 14"/>
          <p:cNvCxnSpPr/>
          <p:nvPr/>
        </p:nvCxnSpPr>
        <p:spPr bwMode="auto">
          <a:xfrm flipH="1">
            <a:off x="2297548" y="2466894"/>
            <a:ext cx="2286000" cy="0"/>
          </a:xfrm>
          <a:prstGeom prst="line">
            <a:avLst/>
          </a:prstGeom>
          <a:solidFill>
            <a:schemeClr val="accent1"/>
          </a:solidFill>
          <a:ln w="50800" cap="flat" cmpd="sng" algn="ctr">
            <a:solidFill>
              <a:srgbClr val="0035CC"/>
            </a:solidFill>
            <a:prstDash val="solid"/>
            <a:round/>
            <a:headEnd type="none" w="med" len="med"/>
            <a:tailEnd type="none" w="med" len="med"/>
          </a:ln>
          <a:effectLst>
            <a:glow rad="101600">
              <a:schemeClr val="accent1">
                <a:satMod val="175000"/>
                <a:alpha val="40000"/>
              </a:schemeClr>
            </a:glow>
          </a:effectLst>
        </p:spPr>
      </p:cxnSp>
      <p:cxnSp>
        <p:nvCxnSpPr>
          <p:cNvPr id="26" name="직선 화살표 연결선 25"/>
          <p:cNvCxnSpPr/>
          <p:nvPr/>
        </p:nvCxnSpPr>
        <p:spPr bwMode="auto">
          <a:xfrm>
            <a:off x="3059832" y="4757082"/>
            <a:ext cx="0" cy="688142"/>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28" name="꺾인 연결선 27"/>
          <p:cNvCxnSpPr>
            <a:endCxn id="10" idx="1"/>
          </p:cNvCxnSpPr>
          <p:nvPr/>
        </p:nvCxnSpPr>
        <p:spPr bwMode="auto">
          <a:xfrm flipV="1">
            <a:off x="2627784" y="2076310"/>
            <a:ext cx="432048" cy="376516"/>
          </a:xfrm>
          <a:prstGeom prst="bentConnector3">
            <a:avLst>
              <a:gd name="adj1" fmla="val 50000"/>
            </a:avLst>
          </a:prstGeom>
          <a:solidFill>
            <a:schemeClr val="accent1"/>
          </a:solidFill>
          <a:ln w="25400" cap="flat" cmpd="sng" algn="ctr">
            <a:solidFill>
              <a:srgbClr val="0035CC"/>
            </a:solidFill>
            <a:prstDash val="solid"/>
            <a:round/>
            <a:headEnd type="none" w="med" len="med"/>
            <a:tailEnd type="arrow"/>
          </a:ln>
          <a:effectLst/>
        </p:spPr>
      </p:cxnSp>
      <p:cxnSp>
        <p:nvCxnSpPr>
          <p:cNvPr id="25" name="직선 연결선 24"/>
          <p:cNvCxnSpPr>
            <a:stCxn id="23" idx="0"/>
            <a:endCxn id="23" idx="2"/>
          </p:cNvCxnSpPr>
          <p:nvPr/>
        </p:nvCxnSpPr>
        <p:spPr bwMode="auto">
          <a:xfrm>
            <a:off x="4558766" y="2481149"/>
            <a:ext cx="0" cy="2259918"/>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7" name="TextBox 26"/>
          <p:cNvSpPr txBox="1"/>
          <p:nvPr/>
        </p:nvSpPr>
        <p:spPr>
          <a:xfrm>
            <a:off x="4395262" y="4743014"/>
            <a:ext cx="377026" cy="400110"/>
          </a:xfrm>
          <a:prstGeom prst="rect">
            <a:avLst/>
          </a:prstGeom>
          <a:noFill/>
        </p:spPr>
        <p:txBody>
          <a:bodyPr wrap="square" rtlCol="0">
            <a:spAutoFit/>
          </a:bodyPr>
          <a:lstStyle/>
          <a:p>
            <a:r>
              <a:rPr lang="en-US" altLang="ko-KR" sz="2000" dirty="0" smtClean="0"/>
              <a:t>1 </a:t>
            </a:r>
            <a:endParaRPr lang="ko-KR" altLang="en-US" sz="2000" dirty="0"/>
          </a:p>
        </p:txBody>
      </p:sp>
    </p:spTree>
    <p:extLst>
      <p:ext uri="{BB962C8B-B14F-4D97-AF65-F5344CB8AC3E}">
        <p14:creationId xmlns:p14="http://schemas.microsoft.com/office/powerpoint/2010/main" val="137649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Backup: Related Work (2/2)</a:t>
            </a:r>
          </a:p>
        </p:txBody>
      </p:sp>
      <p:sp>
        <p:nvSpPr>
          <p:cNvPr id="3" name="Content Placeholder 2"/>
          <p:cNvSpPr>
            <a:spLocks noGrp="1"/>
          </p:cNvSpPr>
          <p:nvPr>
            <p:ph idx="1"/>
          </p:nvPr>
        </p:nvSpPr>
        <p:spPr>
          <a:xfrm>
            <a:off x="381000" y="1143000"/>
            <a:ext cx="8655050" cy="5526088"/>
          </a:xfrm>
          <a:ln>
            <a:solidFill>
              <a:schemeClr val="bg1"/>
            </a:solidFill>
            <a:miter lim="800000"/>
            <a:headEnd/>
            <a:tailEnd/>
          </a:ln>
        </p:spPr>
        <p:txBody>
          <a:bodyPr/>
          <a:lstStyle/>
          <a:p>
            <a:pPr eaLnBrk="1" hangingPunct="1"/>
            <a:r>
              <a:rPr lang="en-US" altLang="ko-KR" dirty="0" smtClean="0">
                <a:ea typeface="宋体" pitchFamily="2" charset="-122"/>
              </a:rPr>
              <a:t>Mean first exit time E[</a:t>
            </a:r>
            <a:r>
              <a:rPr lang="el-GR" altLang="ko-KR" dirty="0" smtClean="0"/>
              <a:t>τ</a:t>
            </a:r>
            <a:r>
              <a:rPr lang="en-US" altLang="ko-KR" dirty="0" smtClean="0"/>
              <a:t>] </a:t>
            </a:r>
            <a:r>
              <a:rPr lang="en-US" altLang="zh-CN" dirty="0" smtClean="0">
                <a:ea typeface="宋体" pitchFamily="2" charset="-122"/>
              </a:rPr>
              <a:t> </a:t>
            </a:r>
          </a:p>
        </p:txBody>
      </p:sp>
      <p:cxnSp>
        <p:nvCxnSpPr>
          <p:cNvPr id="15" name="직선 연결선 14"/>
          <p:cNvCxnSpPr/>
          <p:nvPr/>
        </p:nvCxnSpPr>
        <p:spPr bwMode="auto">
          <a:xfrm flipH="1">
            <a:off x="2281812" y="2593040"/>
            <a:ext cx="4564640" cy="0"/>
          </a:xfrm>
          <a:prstGeom prst="line">
            <a:avLst/>
          </a:prstGeom>
          <a:solidFill>
            <a:schemeClr val="accent1"/>
          </a:solidFill>
          <a:ln w="50800" cap="flat" cmpd="sng" algn="ctr">
            <a:solidFill>
              <a:srgbClr val="0035CC"/>
            </a:solidFill>
            <a:prstDash val="solid"/>
            <a:round/>
            <a:headEnd type="none" w="med" len="med"/>
            <a:tailEnd type="none" w="med" len="med"/>
          </a:ln>
          <a:effectLst>
            <a:glow rad="101600">
              <a:schemeClr val="accent1">
                <a:satMod val="175000"/>
                <a:alpha val="40000"/>
              </a:schemeClr>
            </a:glow>
          </a:effectLst>
        </p:spPr>
      </p:cxnSp>
      <p:sp>
        <p:nvSpPr>
          <p:cNvPr id="18" name="TextBox 17"/>
          <p:cNvSpPr txBox="1"/>
          <p:nvPr/>
        </p:nvSpPr>
        <p:spPr>
          <a:xfrm>
            <a:off x="3687815" y="4983559"/>
            <a:ext cx="1768369" cy="400110"/>
          </a:xfrm>
          <a:prstGeom prst="rect">
            <a:avLst/>
          </a:prstGeom>
          <a:noFill/>
        </p:spPr>
        <p:txBody>
          <a:bodyPr wrap="none" rtlCol="0">
            <a:spAutoFit/>
          </a:bodyPr>
          <a:lstStyle/>
          <a:p>
            <a:r>
              <a:rPr lang="en-US" altLang="ko-KR" sz="2000" dirty="0" smtClean="0"/>
              <a:t> Tail weight (</a:t>
            </a:r>
            <a:r>
              <a:rPr lang="el-GR" altLang="zh-CN" sz="2000" dirty="0" smtClean="0">
                <a:ea typeface="宋体" pitchFamily="2" charset="-122"/>
              </a:rPr>
              <a:t>α</a:t>
            </a:r>
            <a:r>
              <a:rPr lang="en-US" altLang="ko-KR" sz="2000" dirty="0" smtClean="0"/>
              <a:t>)</a:t>
            </a:r>
            <a:endParaRPr lang="ko-KR" altLang="en-US" sz="2000" dirty="0"/>
          </a:p>
        </p:txBody>
      </p:sp>
      <p:sp>
        <p:nvSpPr>
          <p:cNvPr id="19" name="TextBox 18"/>
          <p:cNvSpPr txBox="1"/>
          <p:nvPr/>
        </p:nvSpPr>
        <p:spPr>
          <a:xfrm>
            <a:off x="495680" y="3529331"/>
            <a:ext cx="1944216" cy="400110"/>
          </a:xfrm>
          <a:prstGeom prst="rect">
            <a:avLst/>
          </a:prstGeom>
          <a:noFill/>
        </p:spPr>
        <p:txBody>
          <a:bodyPr wrap="square" rtlCol="0">
            <a:spAutoFit/>
          </a:bodyPr>
          <a:lstStyle/>
          <a:p>
            <a:pPr algn="ctr"/>
            <a:r>
              <a:rPr lang="en-US" altLang="ko-KR" sz="2000" dirty="0" smtClean="0"/>
              <a:t>Drift index (d)</a:t>
            </a:r>
            <a:endParaRPr lang="ko-KR" altLang="en-US" sz="2000" dirty="0"/>
          </a:p>
        </p:txBody>
      </p:sp>
      <p:sp>
        <p:nvSpPr>
          <p:cNvPr id="20" name="TextBox 19"/>
          <p:cNvSpPr txBox="1"/>
          <p:nvPr/>
        </p:nvSpPr>
        <p:spPr>
          <a:xfrm>
            <a:off x="2137796" y="4839543"/>
            <a:ext cx="312906" cy="400110"/>
          </a:xfrm>
          <a:prstGeom prst="rect">
            <a:avLst/>
          </a:prstGeom>
          <a:noFill/>
        </p:spPr>
        <p:txBody>
          <a:bodyPr wrap="none" rtlCol="0">
            <a:spAutoFit/>
          </a:bodyPr>
          <a:lstStyle/>
          <a:p>
            <a:r>
              <a:rPr lang="en-US" altLang="ko-KR" sz="2000" dirty="0" smtClean="0"/>
              <a:t>0</a:t>
            </a:r>
            <a:endParaRPr lang="ko-KR" altLang="en-US" sz="2000" dirty="0"/>
          </a:p>
        </p:txBody>
      </p:sp>
      <p:sp>
        <p:nvSpPr>
          <p:cNvPr id="21" name="TextBox 20"/>
          <p:cNvSpPr txBox="1"/>
          <p:nvPr/>
        </p:nvSpPr>
        <p:spPr>
          <a:xfrm>
            <a:off x="6657314" y="4853611"/>
            <a:ext cx="377026" cy="400110"/>
          </a:xfrm>
          <a:prstGeom prst="rect">
            <a:avLst/>
          </a:prstGeom>
          <a:noFill/>
        </p:spPr>
        <p:txBody>
          <a:bodyPr wrap="none" rtlCol="0">
            <a:spAutoFit/>
          </a:bodyPr>
          <a:lstStyle/>
          <a:p>
            <a:r>
              <a:rPr lang="en-US" altLang="ko-KR" sz="2000" dirty="0" smtClean="0"/>
              <a:t>2 </a:t>
            </a:r>
            <a:endParaRPr lang="ko-KR" altLang="en-US" sz="2000" dirty="0"/>
          </a:p>
        </p:txBody>
      </p:sp>
      <p:sp>
        <p:nvSpPr>
          <p:cNvPr id="22" name="TextBox 21"/>
          <p:cNvSpPr txBox="1"/>
          <p:nvPr/>
        </p:nvSpPr>
        <p:spPr>
          <a:xfrm>
            <a:off x="2095592" y="2221253"/>
            <a:ext cx="312906" cy="400110"/>
          </a:xfrm>
          <a:prstGeom prst="rect">
            <a:avLst/>
          </a:prstGeom>
          <a:noFill/>
        </p:spPr>
        <p:txBody>
          <a:bodyPr wrap="none" rtlCol="0">
            <a:spAutoFit/>
          </a:bodyPr>
          <a:lstStyle/>
          <a:p>
            <a:r>
              <a:rPr lang="en-US" altLang="ko-KR" sz="2000" dirty="0" smtClean="0"/>
              <a:t>1</a:t>
            </a:r>
            <a:endParaRPr lang="ko-KR" altLang="en-US" sz="2000" dirty="0"/>
          </a:p>
        </p:txBody>
      </p:sp>
      <p:sp>
        <p:nvSpPr>
          <p:cNvPr id="23" name="직사각형 22"/>
          <p:cNvSpPr/>
          <p:nvPr/>
        </p:nvSpPr>
        <p:spPr bwMode="auto">
          <a:xfrm>
            <a:off x="2283480" y="2593227"/>
            <a:ext cx="4550572" cy="2259918"/>
          </a:xfrm>
          <a:prstGeom prst="rect">
            <a:avLst/>
          </a:prstGeom>
          <a:solidFill>
            <a:schemeClr val="accent1">
              <a:alpha val="1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kumimoji="0" lang="ko-KR" altLang="en-US" sz="1800" b="0" i="0" u="none" strike="noStrike" cap="none" normalizeH="0" baseline="0" dirty="0" smtClean="0">
              <a:ln>
                <a:noFill/>
              </a:ln>
              <a:solidFill>
                <a:schemeClr val="tx1"/>
              </a:solidFill>
              <a:effectLst/>
              <a:latin typeface="Arial" charset="0"/>
            </a:endParaRPr>
          </a:p>
        </p:txBody>
      </p:sp>
      <p:sp>
        <p:nvSpPr>
          <p:cNvPr id="17" name="TextBox 16"/>
          <p:cNvSpPr txBox="1"/>
          <p:nvPr/>
        </p:nvSpPr>
        <p:spPr>
          <a:xfrm>
            <a:off x="3526796" y="3399383"/>
            <a:ext cx="2016943" cy="769441"/>
          </a:xfrm>
          <a:prstGeom prst="rect">
            <a:avLst/>
          </a:prstGeom>
          <a:noFill/>
        </p:spPr>
        <p:txBody>
          <a:bodyPr wrap="square" rtlCol="0">
            <a:spAutoFit/>
          </a:bodyPr>
          <a:lstStyle/>
          <a:p>
            <a:pPr algn="ctr"/>
            <a:r>
              <a:rPr lang="en-US" altLang="zh-CN" sz="2200" dirty="0" smtClean="0">
                <a:ea typeface="宋体" pitchFamily="2" charset="-122"/>
              </a:rPr>
              <a:t>Parameter Set (</a:t>
            </a:r>
            <a:r>
              <a:rPr lang="el-GR" altLang="zh-CN" sz="2200" dirty="0" smtClean="0">
                <a:ea typeface="宋体" pitchFamily="2" charset="-122"/>
              </a:rPr>
              <a:t>α</a:t>
            </a:r>
            <a:r>
              <a:rPr lang="en-US" altLang="zh-CN" sz="2200" dirty="0" smtClean="0">
                <a:ea typeface="宋体" pitchFamily="2" charset="-122"/>
              </a:rPr>
              <a:t>, d)</a:t>
            </a:r>
            <a:endParaRPr lang="ko-KR" altLang="en-US" sz="2200" dirty="0"/>
          </a:p>
        </p:txBody>
      </p:sp>
      <p:cxnSp>
        <p:nvCxnSpPr>
          <p:cNvPr id="12" name="직선 연결선 11"/>
          <p:cNvCxnSpPr/>
          <p:nvPr/>
        </p:nvCxnSpPr>
        <p:spPr bwMode="auto">
          <a:xfrm flipH="1">
            <a:off x="2267744" y="4853611"/>
            <a:ext cx="2286000" cy="446"/>
          </a:xfrm>
          <a:prstGeom prst="line">
            <a:avLst/>
          </a:prstGeom>
          <a:solidFill>
            <a:schemeClr val="accent1"/>
          </a:solidFill>
          <a:ln w="50800" cap="flat" cmpd="sng" algn="ctr">
            <a:solidFill>
              <a:srgbClr val="FF0000"/>
            </a:solidFill>
            <a:prstDash val="solid"/>
            <a:round/>
            <a:headEnd type="none" w="med" len="med"/>
            <a:tailEnd type="none" w="med" len="med"/>
          </a:ln>
          <a:effectLst>
            <a:glow rad="139700">
              <a:schemeClr val="accent6">
                <a:satMod val="175000"/>
                <a:alpha val="40000"/>
              </a:schemeClr>
            </a:glow>
          </a:effectLst>
        </p:spPr>
      </p:cxnSp>
      <p:sp>
        <p:nvSpPr>
          <p:cNvPr id="24" name="TextBox 23"/>
          <p:cNvSpPr txBox="1"/>
          <p:nvPr/>
        </p:nvSpPr>
        <p:spPr>
          <a:xfrm>
            <a:off x="2612048" y="5504832"/>
            <a:ext cx="3915687" cy="461665"/>
          </a:xfrm>
          <a:prstGeom prst="rect">
            <a:avLst/>
          </a:prstGeom>
          <a:noFill/>
        </p:spPr>
        <p:txBody>
          <a:bodyPr wrap="none" rtlCol="0">
            <a:spAutoFit/>
          </a:bodyPr>
          <a:lstStyle/>
          <a:p>
            <a:r>
              <a:rPr lang="en-US" altLang="zh-CN" sz="2400" dirty="0" smtClean="0">
                <a:solidFill>
                  <a:srgbClr val="FF0000"/>
                </a:solidFill>
                <a:ea typeface="宋体" pitchFamily="2" charset="-122"/>
              </a:rPr>
              <a:t>E[</a:t>
            </a:r>
            <a:r>
              <a:rPr lang="el-GR" altLang="zh-CN" sz="2400" dirty="0" smtClean="0">
                <a:solidFill>
                  <a:srgbClr val="FF0000"/>
                </a:solidFill>
                <a:ea typeface="宋体" pitchFamily="2" charset="-122"/>
              </a:rPr>
              <a:t>τ</a:t>
            </a:r>
            <a:r>
              <a:rPr lang="en-US" altLang="zh-CN" sz="2400" dirty="0" smtClean="0">
                <a:solidFill>
                  <a:srgbClr val="FF0000"/>
                </a:solidFill>
                <a:ea typeface="宋体" pitchFamily="2" charset="-122"/>
              </a:rPr>
              <a:t>] = </a:t>
            </a:r>
            <a:r>
              <a:rPr lang="el-GR" altLang="zh-CN" sz="2400" dirty="0" smtClean="0">
                <a:solidFill>
                  <a:srgbClr val="FF0000"/>
                </a:solidFill>
                <a:ea typeface="宋体" pitchFamily="2" charset="-122"/>
              </a:rPr>
              <a:t>Θ</a:t>
            </a:r>
            <a:r>
              <a:rPr lang="en-US" altLang="zh-CN" sz="2400" dirty="0" smtClean="0">
                <a:solidFill>
                  <a:srgbClr val="FF0000"/>
                </a:solidFill>
                <a:ea typeface="宋体" pitchFamily="2" charset="-122"/>
              </a:rPr>
              <a:t>(R</a:t>
            </a:r>
            <a:r>
              <a:rPr lang="el-GR" altLang="zh-CN" sz="2400" baseline="30000" dirty="0" smtClean="0">
                <a:solidFill>
                  <a:srgbClr val="FF0000"/>
                </a:solidFill>
                <a:ea typeface="宋体" pitchFamily="2" charset="-122"/>
              </a:rPr>
              <a:t>α</a:t>
            </a:r>
            <a:r>
              <a:rPr lang="en-US" altLang="zh-CN" sz="2400" dirty="0" smtClean="0">
                <a:solidFill>
                  <a:srgbClr val="FF0000"/>
                </a:solidFill>
                <a:ea typeface="宋体" pitchFamily="2" charset="-122"/>
              </a:rPr>
              <a:t>) </a:t>
            </a:r>
            <a:r>
              <a:rPr lang="en-US" altLang="ko-KR" sz="2400" dirty="0" smtClean="0"/>
              <a:t>[</a:t>
            </a:r>
            <a:r>
              <a:rPr lang="en-US" altLang="ko-KR" sz="2400" dirty="0" err="1" smtClean="0"/>
              <a:t>Shroff</a:t>
            </a:r>
            <a:r>
              <a:rPr lang="en-US" altLang="ko-KR" sz="2400" dirty="0" smtClean="0"/>
              <a:t> et al.’13]</a:t>
            </a:r>
            <a:endParaRPr lang="ko-KR" altLang="en-US" sz="2400" dirty="0"/>
          </a:p>
        </p:txBody>
      </p:sp>
      <p:sp>
        <p:nvSpPr>
          <p:cNvPr id="25" name="TextBox 24"/>
          <p:cNvSpPr txBox="1"/>
          <p:nvPr/>
        </p:nvSpPr>
        <p:spPr>
          <a:xfrm>
            <a:off x="3089261" y="1959223"/>
            <a:ext cx="4003019" cy="461665"/>
          </a:xfrm>
          <a:prstGeom prst="rect">
            <a:avLst/>
          </a:prstGeom>
          <a:solidFill>
            <a:schemeClr val="bg1"/>
          </a:solidFill>
        </p:spPr>
        <p:txBody>
          <a:bodyPr wrap="none" rtlCol="0">
            <a:spAutoFit/>
          </a:bodyPr>
          <a:lstStyle/>
          <a:p>
            <a:r>
              <a:rPr lang="en-US" altLang="zh-CN" sz="2400" dirty="0" smtClean="0">
                <a:solidFill>
                  <a:srgbClr val="0035CC"/>
                </a:solidFill>
                <a:ea typeface="宋体" pitchFamily="2" charset="-122"/>
              </a:rPr>
              <a:t>E[</a:t>
            </a:r>
            <a:r>
              <a:rPr lang="el-GR" altLang="zh-CN" sz="2400" dirty="0" smtClean="0">
                <a:solidFill>
                  <a:srgbClr val="0035CC"/>
                </a:solidFill>
                <a:ea typeface="宋体" pitchFamily="2" charset="-122"/>
              </a:rPr>
              <a:t>τ</a:t>
            </a:r>
            <a:r>
              <a:rPr lang="en-US" altLang="zh-CN" sz="2400" dirty="0" smtClean="0">
                <a:solidFill>
                  <a:srgbClr val="0035CC"/>
                </a:solidFill>
                <a:ea typeface="宋体" pitchFamily="2" charset="-122"/>
              </a:rPr>
              <a:t>] = </a:t>
            </a:r>
            <a:r>
              <a:rPr lang="el-GR" altLang="zh-CN" sz="2400" dirty="0" smtClean="0">
                <a:solidFill>
                  <a:srgbClr val="0035CC"/>
                </a:solidFill>
                <a:ea typeface="宋体" pitchFamily="2" charset="-122"/>
              </a:rPr>
              <a:t>Θ</a:t>
            </a:r>
            <a:r>
              <a:rPr lang="en-US" altLang="zh-CN" sz="2400" dirty="0" smtClean="0">
                <a:solidFill>
                  <a:srgbClr val="0035CC"/>
                </a:solidFill>
                <a:ea typeface="宋体" pitchFamily="2" charset="-122"/>
              </a:rPr>
              <a:t>(R</a:t>
            </a:r>
            <a:r>
              <a:rPr lang="el-GR" altLang="zh-CN" sz="2400" baseline="30000" dirty="0" smtClean="0">
                <a:solidFill>
                  <a:srgbClr val="0035CC"/>
                </a:solidFill>
                <a:ea typeface="宋体" pitchFamily="2" charset="-122"/>
              </a:rPr>
              <a:t>α</a:t>
            </a:r>
            <a:r>
              <a:rPr lang="en-US" altLang="zh-CN" sz="2400" dirty="0" smtClean="0">
                <a:solidFill>
                  <a:srgbClr val="0035CC"/>
                </a:solidFill>
                <a:ea typeface="宋体" pitchFamily="2" charset="-122"/>
              </a:rPr>
              <a:t>) </a:t>
            </a:r>
            <a:r>
              <a:rPr lang="en-US" altLang="ko-KR" sz="2400" dirty="0" smtClean="0"/>
              <a:t>[</a:t>
            </a:r>
            <a:r>
              <a:rPr lang="en-US" altLang="zh-CN" sz="2400" dirty="0" err="1" smtClean="0">
                <a:ea typeface="宋体" pitchFamily="2" charset="-122"/>
              </a:rPr>
              <a:t>Eliazar</a:t>
            </a:r>
            <a:r>
              <a:rPr lang="en-US" altLang="zh-CN" sz="2400" dirty="0" smtClean="0">
                <a:ea typeface="宋体" pitchFamily="2" charset="-122"/>
              </a:rPr>
              <a:t> et al.’04</a:t>
            </a:r>
            <a:r>
              <a:rPr lang="en-US" altLang="ko-KR" sz="2400" dirty="0" smtClean="0"/>
              <a:t>]</a:t>
            </a:r>
            <a:endParaRPr lang="ko-KR" altLang="en-US" sz="2400" dirty="0"/>
          </a:p>
        </p:txBody>
      </p:sp>
      <p:cxnSp>
        <p:nvCxnSpPr>
          <p:cNvPr id="26" name="직선 화살표 연결선 25"/>
          <p:cNvCxnSpPr/>
          <p:nvPr/>
        </p:nvCxnSpPr>
        <p:spPr bwMode="auto">
          <a:xfrm flipH="1">
            <a:off x="5580112" y="3914025"/>
            <a:ext cx="1656184" cy="0"/>
          </a:xfrm>
          <a:prstGeom prst="straightConnector1">
            <a:avLst/>
          </a:prstGeom>
          <a:solidFill>
            <a:schemeClr val="accent1"/>
          </a:solidFill>
          <a:ln w="25400" cap="flat" cmpd="sng" algn="ctr">
            <a:solidFill>
              <a:srgbClr val="00B050"/>
            </a:solidFill>
            <a:prstDash val="solid"/>
            <a:round/>
            <a:headEnd type="none" w="med" len="med"/>
            <a:tailEnd type="arrow"/>
          </a:ln>
          <a:effectLst/>
        </p:spPr>
      </p:cxnSp>
      <p:sp>
        <p:nvSpPr>
          <p:cNvPr id="27" name="TextBox 26"/>
          <p:cNvSpPr txBox="1"/>
          <p:nvPr/>
        </p:nvSpPr>
        <p:spPr>
          <a:xfrm>
            <a:off x="7236296" y="3140968"/>
            <a:ext cx="1907704" cy="1569660"/>
          </a:xfrm>
          <a:prstGeom prst="rect">
            <a:avLst/>
          </a:prstGeom>
          <a:noFill/>
        </p:spPr>
        <p:txBody>
          <a:bodyPr wrap="square" rtlCol="0">
            <a:spAutoFit/>
          </a:bodyPr>
          <a:lstStyle/>
          <a:p>
            <a:r>
              <a:rPr lang="en-US" altLang="ko-KR" sz="2400" dirty="0" smtClean="0"/>
              <a:t>We provide simulation study for entire </a:t>
            </a:r>
            <a:r>
              <a:rPr lang="en-US" altLang="zh-CN" sz="2400" dirty="0" smtClean="0">
                <a:ea typeface="宋体" pitchFamily="2" charset="-122"/>
              </a:rPr>
              <a:t>(</a:t>
            </a:r>
            <a:r>
              <a:rPr lang="el-GR" altLang="zh-CN" sz="2400" dirty="0" smtClean="0">
                <a:ea typeface="宋体" pitchFamily="2" charset="-122"/>
              </a:rPr>
              <a:t>α</a:t>
            </a:r>
            <a:r>
              <a:rPr lang="en-US" altLang="zh-CN" sz="2400" dirty="0" smtClean="0">
                <a:ea typeface="宋体" pitchFamily="2" charset="-122"/>
              </a:rPr>
              <a:t>, d)</a:t>
            </a:r>
            <a:r>
              <a:rPr lang="en-US" altLang="ko-KR" sz="2400" dirty="0" smtClean="0"/>
              <a:t>. </a:t>
            </a:r>
            <a:endParaRPr lang="ko-KR" altLang="en-US" sz="2400" dirty="0"/>
          </a:p>
        </p:txBody>
      </p:sp>
      <p:cxnSp>
        <p:nvCxnSpPr>
          <p:cNvPr id="28" name="꺾인 연결선 27"/>
          <p:cNvCxnSpPr/>
          <p:nvPr/>
        </p:nvCxnSpPr>
        <p:spPr bwMode="auto">
          <a:xfrm flipV="1">
            <a:off x="2627784" y="2213788"/>
            <a:ext cx="432048" cy="376516"/>
          </a:xfrm>
          <a:prstGeom prst="bentConnector3">
            <a:avLst>
              <a:gd name="adj1" fmla="val 50000"/>
            </a:avLst>
          </a:prstGeom>
          <a:solidFill>
            <a:schemeClr val="accent1"/>
          </a:solidFill>
          <a:ln w="25400" cap="flat" cmpd="sng" algn="ctr">
            <a:solidFill>
              <a:srgbClr val="0035CC"/>
            </a:solidFill>
            <a:prstDash val="solid"/>
            <a:round/>
            <a:headEnd type="none" w="med" len="med"/>
            <a:tailEnd type="arrow"/>
          </a:ln>
          <a:effectLst/>
        </p:spPr>
      </p:cxnSp>
      <p:cxnSp>
        <p:nvCxnSpPr>
          <p:cNvPr id="29" name="직선 화살표 연결선 28"/>
          <p:cNvCxnSpPr/>
          <p:nvPr/>
        </p:nvCxnSpPr>
        <p:spPr bwMode="auto">
          <a:xfrm>
            <a:off x="3059832" y="4869160"/>
            <a:ext cx="0" cy="576064"/>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30" name="직선 연결선 29"/>
          <p:cNvCxnSpPr/>
          <p:nvPr/>
        </p:nvCxnSpPr>
        <p:spPr bwMode="auto">
          <a:xfrm>
            <a:off x="4558766" y="2575334"/>
            <a:ext cx="0" cy="2259918"/>
          </a:xfrm>
          <a:prstGeom prst="line">
            <a:avLst/>
          </a:prstGeom>
          <a:solidFill>
            <a:schemeClr val="accent1"/>
          </a:solidFill>
          <a:ln w="952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165152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linds(horizont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par>
                                <p:cTn id="19" presetID="3" presetClass="entr" presetSubtype="1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linds(horizontal)">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rch.png"/>
          <p:cNvPicPr>
            <a:picLocks noChangeAspect="1"/>
          </p:cNvPicPr>
          <p:nvPr/>
        </p:nvPicPr>
        <p:blipFill>
          <a:blip r:embed="rId3" cstate="print"/>
          <a:stretch>
            <a:fillRect/>
          </a:stretch>
        </p:blipFill>
        <p:spPr>
          <a:xfrm>
            <a:off x="5940152" y="1875791"/>
            <a:ext cx="3096344" cy="3929473"/>
          </a:xfrm>
          <a:prstGeom prst="rect">
            <a:avLst/>
          </a:prstGeom>
        </p:spPr>
      </p:pic>
      <p:sp>
        <p:nvSpPr>
          <p:cNvPr id="3" name="Content Placeholder 2"/>
          <p:cNvSpPr>
            <a:spLocks noGrp="1"/>
          </p:cNvSpPr>
          <p:nvPr>
            <p:ph sz="quarter" idx="1"/>
          </p:nvPr>
        </p:nvSpPr>
        <p:spPr>
          <a:xfrm>
            <a:off x="179512" y="1196752"/>
            <a:ext cx="8280920" cy="6912768"/>
          </a:xfrm>
        </p:spPr>
        <p:txBody>
          <a:bodyPr>
            <a:noAutofit/>
          </a:bodyPr>
          <a:lstStyle/>
          <a:p>
            <a:r>
              <a:rPr lang="en-US" dirty="0" smtClean="0">
                <a:solidFill>
                  <a:schemeClr val="tx2"/>
                </a:solidFill>
              </a:rPr>
              <a:t>Facility containing </a:t>
            </a:r>
            <a:r>
              <a:rPr lang="en-US" dirty="0" smtClean="0">
                <a:solidFill>
                  <a:srgbClr val="FF0000"/>
                </a:solidFill>
              </a:rPr>
              <a:t>a very large numbers of machines</a:t>
            </a:r>
          </a:p>
          <a:p>
            <a:pPr lvl="1"/>
            <a:r>
              <a:rPr lang="en-US" sz="2000" dirty="0" smtClean="0"/>
              <a:t>Has roots in huge computer rooms of the early ages!</a:t>
            </a:r>
          </a:p>
          <a:p>
            <a:r>
              <a:rPr lang="en-US" dirty="0" smtClean="0"/>
              <a:t>Process very large datasets</a:t>
            </a:r>
          </a:p>
          <a:p>
            <a:pPr lvl="1"/>
            <a:r>
              <a:rPr lang="en-US" sz="2000" dirty="0" smtClean="0"/>
              <a:t>Use </a:t>
            </a:r>
            <a:r>
              <a:rPr lang="en-US" sz="2000" dirty="0" err="1" smtClean="0">
                <a:solidFill>
                  <a:srgbClr val="FF0000"/>
                </a:solidFill>
              </a:rPr>
              <a:t>MapReduce</a:t>
            </a:r>
            <a:r>
              <a:rPr lang="en-US" sz="2000" dirty="0" smtClean="0"/>
              <a:t> programming Model</a:t>
            </a:r>
          </a:p>
          <a:p>
            <a:pPr lvl="1"/>
            <a:r>
              <a:rPr lang="en-US" sz="2000" dirty="0" smtClean="0"/>
              <a:t>Framework for processing highly parallel jobs</a:t>
            </a:r>
          </a:p>
          <a:p>
            <a:r>
              <a:rPr lang="en-US" dirty="0" err="1" smtClean="0">
                <a:solidFill>
                  <a:schemeClr val="tx2"/>
                </a:solidFill>
              </a:rPr>
              <a:t>MapReduce</a:t>
            </a:r>
            <a:r>
              <a:rPr lang="en-US" altLang="zh-CN" sz="2000" dirty="0" smtClean="0"/>
              <a:t> </a:t>
            </a:r>
            <a:r>
              <a:rPr lang="en-US" altLang="ko-KR" sz="2000" dirty="0" smtClean="0"/>
              <a:t> </a:t>
            </a:r>
            <a:endParaRPr lang="en-US" altLang="ko-KR" sz="2000" dirty="0"/>
          </a:p>
          <a:p>
            <a:pPr lvl="1"/>
            <a:r>
              <a:rPr lang="en-US" altLang="ko-KR" sz="2000" dirty="0"/>
              <a:t>Developed (popularized) by Google </a:t>
            </a:r>
          </a:p>
          <a:p>
            <a:pPr lvl="1"/>
            <a:r>
              <a:rPr lang="en-US" altLang="ko-KR" sz="2000" dirty="0"/>
              <a:t>Nearly ubiquitous</a:t>
            </a:r>
          </a:p>
          <a:p>
            <a:pPr lvl="2"/>
            <a:r>
              <a:rPr lang="en-US" altLang="ko-KR" sz="1800" dirty="0"/>
              <a:t> Google, IBM, Facebook, Microsoft, </a:t>
            </a:r>
            <a:r>
              <a:rPr lang="en-US" altLang="ko-KR" sz="1800" dirty="0" smtClean="0"/>
              <a:t>			     Yahoo</a:t>
            </a:r>
            <a:r>
              <a:rPr lang="en-US" altLang="ko-KR" sz="1800" dirty="0"/>
              <a:t>, Amazon, eBay, twitter…</a:t>
            </a:r>
          </a:p>
          <a:p>
            <a:pPr lvl="1"/>
            <a:r>
              <a:rPr lang="en-US" altLang="ko-KR" sz="2000" dirty="0"/>
              <a:t>Used in a variety of different applications</a:t>
            </a:r>
          </a:p>
          <a:p>
            <a:pPr lvl="2"/>
            <a:r>
              <a:rPr lang="en-US" altLang="ko-KR" sz="1800" dirty="0"/>
              <a:t>Distributed </a:t>
            </a:r>
            <a:r>
              <a:rPr lang="en-US" altLang="ko-KR" sz="1800" dirty="0" err="1"/>
              <a:t>Grep</a:t>
            </a:r>
            <a:r>
              <a:rPr lang="en-US" altLang="ko-KR" sz="1800" dirty="0"/>
              <a:t>, distributed sort, AI, scientific computation, Large scale </a:t>
            </a:r>
            <a:r>
              <a:rPr lang="en-US" altLang="ko-KR" sz="1800" dirty="0" err="1"/>
              <a:t>pdf</a:t>
            </a:r>
            <a:r>
              <a:rPr lang="en-US" altLang="ko-KR" sz="1800" dirty="0"/>
              <a:t> generation, Geographical data, Image processing…</a:t>
            </a:r>
          </a:p>
          <a:p>
            <a:pPr lvl="1"/>
            <a:endParaRPr lang="en-US" sz="2000" dirty="0" smtClean="0"/>
          </a:p>
          <a:p>
            <a:endParaRPr lang="en-US" sz="700" dirty="0" smtClean="0">
              <a:solidFill>
                <a:schemeClr val="tx2"/>
              </a:solidFill>
            </a:endParaRPr>
          </a:p>
          <a:p>
            <a:endParaRPr lang="en-US" sz="2100" dirty="0" smtClean="0"/>
          </a:p>
        </p:txBody>
      </p:sp>
      <p:sp>
        <p:nvSpPr>
          <p:cNvPr id="9" name="TextBox 8"/>
          <p:cNvSpPr txBox="1"/>
          <p:nvPr/>
        </p:nvSpPr>
        <p:spPr>
          <a:xfrm>
            <a:off x="467544" y="1482"/>
            <a:ext cx="8003233" cy="1077218"/>
          </a:xfrm>
          <a:prstGeom prst="rect">
            <a:avLst/>
          </a:prstGeom>
          <a:noFill/>
        </p:spPr>
        <p:txBody>
          <a:bodyPr wrap="square" rtlCol="0">
            <a:spAutoFit/>
          </a:bodyPr>
          <a:lstStyle/>
          <a:p>
            <a:pPr algn="ctr">
              <a:buNone/>
            </a:pPr>
            <a:r>
              <a:rPr lang="en-US" altLang="zh-CN" sz="3200" dirty="0" smtClean="0">
                <a:solidFill>
                  <a:srgbClr val="333399"/>
                </a:solidFill>
                <a:ea typeface="宋体" pitchFamily="2" charset="-122"/>
              </a:rPr>
              <a:t>II: Scheduling Algorithms for Data Center Systems</a:t>
            </a:r>
            <a:endParaRPr lang="en-US" sz="3200" dirty="0">
              <a:solidFill>
                <a:srgbClr val="333399"/>
              </a:solidFill>
            </a:endParaRPr>
          </a:p>
        </p:txBody>
      </p:sp>
    </p:spTree>
    <p:extLst>
      <p:ext uri="{BB962C8B-B14F-4D97-AF65-F5344CB8AC3E}">
        <p14:creationId xmlns:p14="http://schemas.microsoft.com/office/powerpoint/2010/main" val="29094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mapreduce.png"/>
          <p:cNvPicPr>
            <a:picLocks noChangeAspect="1"/>
          </p:cNvPicPr>
          <p:nvPr/>
        </p:nvPicPr>
        <p:blipFill>
          <a:blip r:embed="rId3" cstate="print"/>
          <a:stretch>
            <a:fillRect/>
          </a:stretch>
        </p:blipFill>
        <p:spPr>
          <a:xfrm>
            <a:off x="4499992" y="2534385"/>
            <a:ext cx="4427984" cy="2843023"/>
          </a:xfrm>
          <a:prstGeom prst="rect">
            <a:avLst/>
          </a:prstGeom>
        </p:spPr>
      </p:pic>
      <p:sp>
        <p:nvSpPr>
          <p:cNvPr id="3" name="Content Placeholder 2"/>
          <p:cNvSpPr>
            <a:spLocks noGrp="1"/>
          </p:cNvSpPr>
          <p:nvPr>
            <p:ph sz="quarter" idx="1"/>
          </p:nvPr>
        </p:nvSpPr>
        <p:spPr>
          <a:xfrm>
            <a:off x="403920" y="1268760"/>
            <a:ext cx="8359784" cy="5328592"/>
          </a:xfrm>
        </p:spPr>
        <p:txBody>
          <a:bodyPr>
            <a:noAutofit/>
          </a:bodyPr>
          <a:lstStyle/>
          <a:p>
            <a:r>
              <a:rPr lang="en-US" sz="2500" dirty="0" smtClean="0">
                <a:solidFill>
                  <a:schemeClr val="tx2"/>
                </a:solidFill>
              </a:rPr>
              <a:t>Map phase</a:t>
            </a:r>
          </a:p>
          <a:p>
            <a:pPr lvl="1"/>
            <a:r>
              <a:rPr lang="en-US" sz="2100" dirty="0" smtClean="0"/>
              <a:t>Takes an input </a:t>
            </a:r>
            <a:r>
              <a:rPr lang="en-US" sz="2100" dirty="0" smtClean="0">
                <a:solidFill>
                  <a:srgbClr val="1F497D"/>
                </a:solidFill>
              </a:rPr>
              <a:t>job</a:t>
            </a:r>
            <a:r>
              <a:rPr lang="en-US" sz="2100" dirty="0" smtClean="0"/>
              <a:t> and divides into many </a:t>
            </a:r>
            <a:r>
              <a:rPr lang="en-US" sz="2100" dirty="0" smtClean="0">
                <a:solidFill>
                  <a:schemeClr val="tx2"/>
                </a:solidFill>
              </a:rPr>
              <a:t>small</a:t>
            </a:r>
            <a:r>
              <a:rPr lang="en-US" sz="2100" dirty="0" smtClean="0"/>
              <a:t> sub-problems </a:t>
            </a:r>
            <a:r>
              <a:rPr lang="en-US" sz="2100" dirty="0" smtClean="0">
                <a:solidFill>
                  <a:srgbClr val="FF0000"/>
                </a:solidFill>
              </a:rPr>
              <a:t>(tasks)</a:t>
            </a:r>
          </a:p>
          <a:p>
            <a:pPr lvl="1"/>
            <a:r>
              <a:rPr lang="en-US" sz="2100" dirty="0" smtClean="0"/>
              <a:t>Map tasks can run in parallel on potentially different “machines”</a:t>
            </a:r>
          </a:p>
          <a:p>
            <a:pPr lvl="1"/>
            <a:endParaRPr lang="en-US" sz="2100" dirty="0" smtClean="0"/>
          </a:p>
          <a:p>
            <a:r>
              <a:rPr lang="en-US" sz="2500" dirty="0" smtClean="0">
                <a:solidFill>
                  <a:srgbClr val="1F497D"/>
                </a:solidFill>
              </a:rPr>
              <a:t>Reduce phase</a:t>
            </a:r>
          </a:p>
          <a:p>
            <a:pPr lvl="1"/>
            <a:r>
              <a:rPr lang="en-US" sz="2100" dirty="0" smtClean="0"/>
              <a:t>Combines the output of Map</a:t>
            </a:r>
          </a:p>
          <a:p>
            <a:pPr lvl="1"/>
            <a:r>
              <a:rPr lang="en-US" sz="2100" dirty="0" smtClean="0"/>
              <a:t>Occurs </a:t>
            </a:r>
            <a:r>
              <a:rPr lang="en-US" sz="2100" dirty="0" smtClean="0">
                <a:solidFill>
                  <a:srgbClr val="800000"/>
                </a:solidFill>
              </a:rPr>
              <a:t>after</a:t>
            </a:r>
            <a:r>
              <a:rPr lang="en-US" sz="2100" dirty="0" smtClean="0"/>
              <a:t> the Map phase</a:t>
            </a:r>
          </a:p>
          <a:p>
            <a:pPr lvl="1">
              <a:buNone/>
            </a:pPr>
            <a:r>
              <a:rPr lang="en-US" sz="2100" dirty="0" smtClean="0"/>
              <a:t>	 is completed</a:t>
            </a:r>
          </a:p>
          <a:p>
            <a:pPr lvl="1"/>
            <a:r>
              <a:rPr lang="en-US" sz="2100" dirty="0" smtClean="0"/>
              <a:t>Runs on parallel machines…</a:t>
            </a:r>
          </a:p>
          <a:p>
            <a:pPr marL="0" indent="0">
              <a:buNone/>
            </a:pPr>
            <a:endParaRPr lang="en-US" sz="2200" dirty="0" smtClean="0"/>
          </a:p>
          <a:p>
            <a:pPr marL="0" indent="0">
              <a:buNone/>
            </a:pPr>
            <a:endParaRPr lang="en-US" sz="2200" dirty="0" smtClean="0"/>
          </a:p>
          <a:p>
            <a:pPr marL="0" indent="0">
              <a:buNone/>
            </a:pPr>
            <a:endParaRPr lang="en-US" sz="2500" dirty="0" smtClean="0"/>
          </a:p>
        </p:txBody>
      </p:sp>
      <p:sp>
        <p:nvSpPr>
          <p:cNvPr id="7" name="TextBox 6"/>
          <p:cNvSpPr txBox="1"/>
          <p:nvPr/>
        </p:nvSpPr>
        <p:spPr>
          <a:xfrm>
            <a:off x="568126" y="188640"/>
            <a:ext cx="8003233" cy="646331"/>
          </a:xfrm>
          <a:prstGeom prst="rect">
            <a:avLst/>
          </a:prstGeom>
          <a:noFill/>
        </p:spPr>
        <p:txBody>
          <a:bodyPr wrap="square" rtlCol="0">
            <a:spAutoFit/>
          </a:bodyPr>
          <a:lstStyle/>
          <a:p>
            <a:pPr algn="ctr">
              <a:buNone/>
            </a:pPr>
            <a:r>
              <a:rPr lang="en-US" altLang="zh-CN" sz="3600" dirty="0" err="1" smtClean="0">
                <a:solidFill>
                  <a:srgbClr val="333399"/>
                </a:solidFill>
                <a:ea typeface="宋体" pitchFamily="2" charset="-122"/>
              </a:rPr>
              <a:t>MapReduce</a:t>
            </a:r>
            <a:endParaRPr lang="en-US" altLang="ko-KR" sz="3600" dirty="0"/>
          </a:p>
        </p:txBody>
      </p:sp>
      <p:grpSp>
        <p:nvGrpSpPr>
          <p:cNvPr id="10" name="그룹 9"/>
          <p:cNvGrpSpPr/>
          <p:nvPr/>
        </p:nvGrpSpPr>
        <p:grpSpPr>
          <a:xfrm>
            <a:off x="858064" y="5544616"/>
            <a:ext cx="7890400" cy="1353919"/>
            <a:chOff x="395536" y="5658152"/>
            <a:chExt cx="7416824" cy="1353919"/>
          </a:xfrm>
        </p:grpSpPr>
        <p:sp>
          <p:nvSpPr>
            <p:cNvPr id="8" name="Rounded Rectangle 7"/>
            <p:cNvSpPr/>
            <p:nvPr/>
          </p:nvSpPr>
          <p:spPr>
            <a:xfrm>
              <a:off x="395536" y="5658152"/>
              <a:ext cx="7416824" cy="9807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TextBox 8"/>
            <p:cNvSpPr txBox="1"/>
            <p:nvPr/>
          </p:nvSpPr>
          <p:spPr>
            <a:xfrm>
              <a:off x="543744" y="5688632"/>
              <a:ext cx="7117333" cy="1323439"/>
            </a:xfrm>
            <a:prstGeom prst="rect">
              <a:avLst/>
            </a:prstGeom>
            <a:noFill/>
          </p:spPr>
          <p:txBody>
            <a:bodyPr wrap="square" rtlCol="0">
              <a:spAutoFit/>
            </a:bodyPr>
            <a:lstStyle/>
            <a:p>
              <a:pPr algn="ctr">
                <a:buNone/>
              </a:pPr>
              <a:r>
                <a:rPr lang="en-US" altLang="ko-KR" sz="2500" dirty="0" smtClean="0">
                  <a:solidFill>
                    <a:srgbClr val="1F497D"/>
                  </a:solidFill>
                  <a:latin typeface="Calibri"/>
                  <a:ea typeface="+mn-ea"/>
                </a:rPr>
                <a:t>Goal:</a:t>
              </a:r>
              <a:r>
                <a:rPr lang="en-US" altLang="ko-KR" sz="2500" dirty="0" smtClean="0">
                  <a:solidFill>
                    <a:prstClr val="black"/>
                  </a:solidFill>
                  <a:latin typeface="Calibri"/>
                  <a:ea typeface="+mn-ea"/>
                </a:rPr>
                <a:t> Schedule these Map and Reduce jobs in order to</a:t>
              </a:r>
            </a:p>
            <a:p>
              <a:pPr algn="ctr">
                <a:buNone/>
              </a:pPr>
              <a:r>
                <a:rPr lang="en-US" altLang="ko-KR" sz="2500" dirty="0" smtClean="0">
                  <a:solidFill>
                    <a:srgbClr val="800000"/>
                  </a:solidFill>
                  <a:latin typeface="Calibri"/>
                  <a:ea typeface="+mn-ea"/>
                </a:rPr>
                <a:t>minimize the total flow time </a:t>
              </a:r>
              <a:r>
                <a:rPr lang="en-US" altLang="ko-KR" sz="2500" dirty="0" smtClean="0">
                  <a:solidFill>
                    <a:prstClr val="black"/>
                  </a:solidFill>
                  <a:latin typeface="Calibri"/>
                  <a:ea typeface="+mn-ea"/>
                </a:rPr>
                <a:t>in the system</a:t>
              </a:r>
              <a:endParaRPr lang="ko-KR" altLang="en-US" sz="1200" dirty="0" smtClean="0">
                <a:latin typeface="+mn-lt"/>
              </a:endParaRPr>
            </a:p>
          </p:txBody>
        </p:sp>
      </p:grpSp>
    </p:spTree>
    <p:extLst>
      <p:ext uri="{BB962C8B-B14F-4D97-AF65-F5344CB8AC3E}">
        <p14:creationId xmlns:p14="http://schemas.microsoft.com/office/powerpoint/2010/main" val="3316246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Collaborations/Synergistic Activities</a:t>
            </a:r>
            <a:endParaRPr lang="en-US" sz="3600" dirty="0"/>
          </a:p>
        </p:txBody>
      </p:sp>
      <p:sp>
        <p:nvSpPr>
          <p:cNvPr id="3" name="Content Placeholder 2"/>
          <p:cNvSpPr>
            <a:spLocks noGrp="1"/>
          </p:cNvSpPr>
          <p:nvPr>
            <p:ph idx="1"/>
          </p:nvPr>
        </p:nvSpPr>
        <p:spPr>
          <a:xfrm>
            <a:off x="323528" y="980728"/>
            <a:ext cx="8568952" cy="5454352"/>
          </a:xfrm>
        </p:spPr>
        <p:txBody>
          <a:bodyPr/>
          <a:lstStyle/>
          <a:p>
            <a:r>
              <a:rPr lang="en-US" sz="2000" dirty="0" smtClean="0">
                <a:solidFill>
                  <a:srgbClr val="800000"/>
                </a:solidFill>
              </a:rPr>
              <a:t>R. </a:t>
            </a:r>
            <a:r>
              <a:rPr lang="en-US" sz="2000" dirty="0" err="1" smtClean="0">
                <a:solidFill>
                  <a:srgbClr val="800000"/>
                </a:solidFill>
              </a:rPr>
              <a:t>Srikant</a:t>
            </a:r>
            <a:r>
              <a:rPr lang="en-US" sz="2000" dirty="0" smtClean="0">
                <a:solidFill>
                  <a:srgbClr val="800000"/>
                </a:solidFill>
              </a:rPr>
              <a:t> (UIUC)</a:t>
            </a:r>
          </a:p>
          <a:p>
            <a:pPr lvl="1"/>
            <a:r>
              <a:rPr lang="en-US" sz="1800" dirty="0" smtClean="0"/>
              <a:t>Jointly supervise OSU PhD student </a:t>
            </a:r>
            <a:r>
              <a:rPr lang="en-US" sz="1800" dirty="0" err="1" smtClean="0"/>
              <a:t>Yousi</a:t>
            </a:r>
            <a:r>
              <a:rPr lang="en-US" sz="1800" dirty="0" smtClean="0"/>
              <a:t> </a:t>
            </a:r>
            <a:r>
              <a:rPr lang="en-US" sz="1800" dirty="0" err="1" smtClean="0"/>
              <a:t>Zheng</a:t>
            </a:r>
            <a:r>
              <a:rPr lang="en-US" sz="1800" dirty="0" smtClean="0"/>
              <a:t> via weekly (Thu. 11AM Eastern) </a:t>
            </a:r>
            <a:r>
              <a:rPr lang="en-US" sz="1800" dirty="0"/>
              <a:t>S</a:t>
            </a:r>
            <a:r>
              <a:rPr lang="en-US" sz="1800" dirty="0" smtClean="0"/>
              <a:t>kype meetings on data center scheduling problems</a:t>
            </a:r>
          </a:p>
          <a:p>
            <a:pPr lvl="1"/>
            <a:r>
              <a:rPr lang="en-US" sz="1800" dirty="0" smtClean="0"/>
              <a:t>UIUC PhD student Siva </a:t>
            </a:r>
            <a:r>
              <a:rPr lang="en-US" sz="1800" dirty="0" err="1" smtClean="0"/>
              <a:t>Theja</a:t>
            </a:r>
            <a:r>
              <a:rPr lang="en-US" sz="1800" dirty="0" smtClean="0"/>
              <a:t> </a:t>
            </a:r>
            <a:r>
              <a:rPr lang="en-US" sz="1800" dirty="0" err="1" smtClean="0"/>
              <a:t>Maguluri</a:t>
            </a:r>
            <a:r>
              <a:rPr lang="en-US" sz="1800" dirty="0" smtClean="0"/>
              <a:t> visited OSU to collaborate on autocorrelation characterization in cloud computing. Pursuing collaboration with </a:t>
            </a:r>
            <a:r>
              <a:rPr lang="en-US" sz="1800" dirty="0" err="1" smtClean="0"/>
              <a:t>Anantharam</a:t>
            </a:r>
            <a:r>
              <a:rPr lang="en-US" sz="1800" dirty="0" smtClean="0"/>
              <a:t> Swami at ARL.  </a:t>
            </a:r>
          </a:p>
          <a:p>
            <a:pPr lvl="1"/>
            <a:r>
              <a:rPr lang="en-US" sz="1800" dirty="0" smtClean="0"/>
              <a:t>Visit to OSU, kickoff, and Columbia meetings, plus phone conferences to discuss mobility modeling and coupled queuing problems</a:t>
            </a:r>
          </a:p>
          <a:p>
            <a:r>
              <a:rPr lang="en-US" sz="2000" dirty="0" err="1" smtClean="0"/>
              <a:t>Yoora</a:t>
            </a:r>
            <a:r>
              <a:rPr lang="en-US" sz="2000" dirty="0" smtClean="0"/>
              <a:t> Kim (Math dept., University of Ulsan)</a:t>
            </a:r>
          </a:p>
          <a:p>
            <a:pPr lvl="1"/>
            <a:r>
              <a:rPr lang="en-US" sz="1800" dirty="0" smtClean="0"/>
              <a:t>Weekly Skype meetings with OSU PhD student </a:t>
            </a:r>
            <a:r>
              <a:rPr lang="en-US" sz="1800" dirty="0" err="1" smtClean="0"/>
              <a:t>Irem</a:t>
            </a:r>
            <a:r>
              <a:rPr lang="en-US" sz="1800" dirty="0" smtClean="0"/>
              <a:t> </a:t>
            </a:r>
            <a:r>
              <a:rPr lang="en-US" sz="1800" dirty="0" err="1" smtClean="0"/>
              <a:t>Koprulu</a:t>
            </a:r>
            <a:r>
              <a:rPr lang="en-US" sz="1800" dirty="0" smtClean="0"/>
              <a:t> via weekly (Tue. 10AM Eastern) on </a:t>
            </a:r>
            <a:r>
              <a:rPr lang="en-US" sz="1800" kern="1200" dirty="0" err="1" smtClean="0"/>
              <a:t>L</a:t>
            </a:r>
            <a:r>
              <a:rPr lang="en-US" altLang="ko-KR" sz="1800" dirty="0" err="1" smtClean="0"/>
              <a:t>é</a:t>
            </a:r>
            <a:r>
              <a:rPr lang="en-US" sz="1800" kern="1200" dirty="0" err="1" smtClean="0"/>
              <a:t>vy</a:t>
            </a:r>
            <a:r>
              <a:rPr lang="en-US" sz="1800" kern="1200" dirty="0" smtClean="0"/>
              <a:t> flight analysis and explore/return model </a:t>
            </a:r>
          </a:p>
          <a:p>
            <a:pPr lvl="1"/>
            <a:r>
              <a:rPr lang="en-US" sz="1800" kern="1200" dirty="0" smtClean="0"/>
              <a:t>Joint investigation of data-off loading problem</a:t>
            </a:r>
          </a:p>
          <a:p>
            <a:r>
              <a:rPr lang="en-US" sz="2000" dirty="0" err="1" smtClean="0"/>
              <a:t>Anantharam</a:t>
            </a:r>
            <a:r>
              <a:rPr lang="en-US" sz="2000" dirty="0" smtClean="0"/>
              <a:t> Swami (ARL)</a:t>
            </a:r>
          </a:p>
          <a:p>
            <a:pPr lvl="1"/>
            <a:r>
              <a:rPr lang="en-US" sz="1800" kern="1200" dirty="0" smtClean="0"/>
              <a:t>E-mail and phone discussions on works </a:t>
            </a:r>
            <a:r>
              <a:rPr lang="en-US" sz="1800" dirty="0"/>
              <a:t>on </a:t>
            </a:r>
            <a:r>
              <a:rPr lang="en-US" sz="1800" dirty="0" err="1" smtClean="0"/>
              <a:t>L</a:t>
            </a:r>
            <a:r>
              <a:rPr lang="en-US" altLang="ko-KR" sz="1800" dirty="0" err="1" smtClean="0"/>
              <a:t>é</a:t>
            </a:r>
            <a:r>
              <a:rPr lang="en-US" sz="1800" dirty="0" err="1" smtClean="0"/>
              <a:t>vy</a:t>
            </a:r>
            <a:r>
              <a:rPr lang="en-US" sz="1800" dirty="0" smtClean="0"/>
              <a:t> mobility and data center problems. </a:t>
            </a:r>
          </a:p>
          <a:p>
            <a:pPr lvl="1"/>
            <a:r>
              <a:rPr lang="en-US" sz="1800" dirty="0" smtClean="0"/>
              <a:t>Planned Monthly meetings to investigate  </a:t>
            </a:r>
            <a:r>
              <a:rPr lang="en-US" sz="1800" dirty="0" err="1" smtClean="0"/>
              <a:t>L</a:t>
            </a:r>
            <a:r>
              <a:rPr lang="en-US" altLang="ko-KR" sz="1800" dirty="0" err="1" smtClean="0"/>
              <a:t>é</a:t>
            </a:r>
            <a:r>
              <a:rPr lang="en-US" sz="1800" dirty="0" err="1" smtClean="0"/>
              <a:t>vy</a:t>
            </a:r>
            <a:r>
              <a:rPr lang="en-US" sz="1800" dirty="0" smtClean="0"/>
              <a:t> mobility analysis for modeling drone behavior, and developing efficient proactive/reactive routing protocols. </a:t>
            </a:r>
            <a:endParaRPr lang="en-US" sz="1800" kern="1200" dirty="0" smtClean="0"/>
          </a:p>
        </p:txBody>
      </p:sp>
    </p:spTree>
    <p:extLst>
      <p:ext uri="{BB962C8B-B14F-4D97-AF65-F5344CB8AC3E}">
        <p14:creationId xmlns:p14="http://schemas.microsoft.com/office/powerpoint/2010/main" val="12151320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46856" y="1124744"/>
            <a:ext cx="8229600" cy="5256584"/>
          </a:xfrm>
        </p:spPr>
        <p:txBody>
          <a:bodyPr>
            <a:normAutofit lnSpcReduction="10000"/>
          </a:bodyPr>
          <a:lstStyle/>
          <a:p>
            <a:pPr marL="0" indent="0">
              <a:buNone/>
            </a:pPr>
            <a:r>
              <a:rPr lang="en-US" sz="2500" b="1" dirty="0" smtClean="0">
                <a:solidFill>
                  <a:schemeClr val="tx2"/>
                </a:solidFill>
              </a:rPr>
              <a:t>Relationship to Project</a:t>
            </a:r>
          </a:p>
          <a:p>
            <a:r>
              <a:rPr lang="en-US" sz="2500" dirty="0" smtClean="0"/>
              <a:t>Number of Map tasks in a job could be heavy tailed (or truncated heavy tailed)</a:t>
            </a:r>
          </a:p>
          <a:p>
            <a:r>
              <a:rPr lang="en-US" sz="2500" dirty="0" smtClean="0"/>
              <a:t>Size of each reduce task could be heavy tailed (or truncated heavy tailed)</a:t>
            </a:r>
          </a:p>
          <a:p>
            <a:r>
              <a:rPr lang="en-US" sz="2500" dirty="0" smtClean="0"/>
              <a:t>Map and Reduce jobs are dependent</a:t>
            </a:r>
          </a:p>
          <a:p>
            <a:r>
              <a:rPr lang="en-US" sz="2500" dirty="0" smtClean="0"/>
              <a:t>Bivariate heavy tails and coupled queues</a:t>
            </a:r>
          </a:p>
          <a:p>
            <a:pPr marL="0" indent="0">
              <a:buNone/>
            </a:pPr>
            <a:r>
              <a:rPr lang="en-US" sz="2500" b="1" dirty="0" smtClean="0">
                <a:solidFill>
                  <a:srgbClr val="333399"/>
                </a:solidFill>
              </a:rPr>
              <a:t>Collaboration</a:t>
            </a:r>
            <a:endParaRPr lang="en-US" sz="2500" dirty="0" smtClean="0"/>
          </a:p>
          <a:p>
            <a:r>
              <a:rPr lang="en-US" sz="2500" dirty="0" smtClean="0"/>
              <a:t>Weekly Skype (Thu. 11AM) meetings with </a:t>
            </a:r>
            <a:r>
              <a:rPr lang="en-US" sz="2500" dirty="0" smtClean="0">
                <a:solidFill>
                  <a:srgbClr val="333399"/>
                </a:solidFill>
              </a:rPr>
              <a:t>R. </a:t>
            </a:r>
            <a:r>
              <a:rPr lang="en-US" sz="2500" dirty="0" err="1" smtClean="0">
                <a:solidFill>
                  <a:srgbClr val="333399"/>
                </a:solidFill>
              </a:rPr>
              <a:t>Srikant</a:t>
            </a:r>
            <a:r>
              <a:rPr lang="en-US" sz="2500" dirty="0" smtClean="0">
                <a:solidFill>
                  <a:srgbClr val="333399"/>
                </a:solidFill>
              </a:rPr>
              <a:t> (co-PI, UIUC) </a:t>
            </a:r>
            <a:r>
              <a:rPr lang="en-US" sz="2500" dirty="0" smtClean="0"/>
              <a:t>and Y. </a:t>
            </a:r>
            <a:r>
              <a:rPr lang="en-US" sz="2500" dirty="0" err="1" smtClean="0"/>
              <a:t>Zheng</a:t>
            </a:r>
            <a:r>
              <a:rPr lang="en-US" sz="2500" dirty="0" smtClean="0"/>
              <a:t> (PhD student at OSU)</a:t>
            </a:r>
          </a:p>
          <a:p>
            <a:r>
              <a:rPr lang="en-US" sz="2500" dirty="0" smtClean="0"/>
              <a:t>Developed optimal strategies for scheduling in Map-Reduce framework in the large-system limit. </a:t>
            </a:r>
          </a:p>
          <a:p>
            <a:endParaRPr lang="en-US" sz="2500" dirty="0" smtClean="0"/>
          </a:p>
          <a:p>
            <a:pPr marL="0" indent="0">
              <a:buNone/>
            </a:pPr>
            <a:endParaRPr lang="en-US" sz="2500" dirty="0" smtClean="0"/>
          </a:p>
          <a:p>
            <a:endParaRPr lang="en-US" sz="2500" dirty="0"/>
          </a:p>
        </p:txBody>
      </p:sp>
      <p:sp>
        <p:nvSpPr>
          <p:cNvPr id="5" name="TextBox 4"/>
          <p:cNvSpPr txBox="1"/>
          <p:nvPr/>
        </p:nvSpPr>
        <p:spPr>
          <a:xfrm>
            <a:off x="568126" y="188640"/>
            <a:ext cx="8003233" cy="646331"/>
          </a:xfrm>
          <a:prstGeom prst="rect">
            <a:avLst/>
          </a:prstGeom>
          <a:noFill/>
        </p:spPr>
        <p:txBody>
          <a:bodyPr wrap="square" rtlCol="0">
            <a:spAutoFit/>
          </a:bodyPr>
          <a:lstStyle/>
          <a:p>
            <a:pPr>
              <a:buNone/>
            </a:pPr>
            <a:r>
              <a:rPr lang="en-US" altLang="zh-CN" sz="3600" dirty="0" smtClean="0">
                <a:solidFill>
                  <a:srgbClr val="333399"/>
                </a:solidFill>
                <a:ea typeface="宋体" pitchFamily="2" charset="-122"/>
              </a:rPr>
              <a:t>Relationship to Project/Collaboration</a:t>
            </a:r>
            <a:endParaRPr lang="en-US" altLang="ko-KR" sz="3600" dirty="0"/>
          </a:p>
        </p:txBody>
      </p:sp>
    </p:spTree>
    <p:extLst>
      <p:ext uri="{BB962C8B-B14F-4D97-AF65-F5344CB8AC3E}">
        <p14:creationId xmlns:p14="http://schemas.microsoft.com/office/powerpoint/2010/main" val="33378974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III. Resource Allocation in Wireless Networks</a:t>
            </a:r>
            <a:endParaRPr lang="en-US" sz="3200" dirty="0"/>
          </a:p>
        </p:txBody>
      </p:sp>
      <p:sp>
        <p:nvSpPr>
          <p:cNvPr id="3" name="Content Placeholder 2"/>
          <p:cNvSpPr>
            <a:spLocks noGrp="1"/>
          </p:cNvSpPr>
          <p:nvPr>
            <p:ph idx="1"/>
          </p:nvPr>
        </p:nvSpPr>
        <p:spPr/>
        <p:txBody>
          <a:bodyPr/>
          <a:lstStyle/>
          <a:p>
            <a:r>
              <a:rPr lang="en-US" dirty="0" smtClean="0"/>
              <a:t>Wireless resources are highly stressed</a:t>
            </a:r>
          </a:p>
          <a:p>
            <a:r>
              <a:rPr lang="en-US" dirty="0" smtClean="0"/>
              <a:t>Need ways to off-load data from traditional cellular networks to other networks (e.g., </a:t>
            </a:r>
            <a:r>
              <a:rPr lang="en-US" dirty="0" err="1" smtClean="0"/>
              <a:t>WiFi</a:t>
            </a:r>
            <a:r>
              <a:rPr lang="en-US" dirty="0" smtClean="0"/>
              <a:t> zones, </a:t>
            </a:r>
            <a:r>
              <a:rPr lang="en-US" dirty="0" err="1" smtClean="0"/>
              <a:t>mmWave</a:t>
            </a:r>
            <a:r>
              <a:rPr lang="en-US" dirty="0" smtClean="0"/>
              <a:t>, etc.)</a:t>
            </a:r>
          </a:p>
          <a:p>
            <a:r>
              <a:rPr lang="en-US" dirty="0" smtClean="0"/>
              <a:t>Observed times spent in and out of </a:t>
            </a:r>
            <a:r>
              <a:rPr lang="en-US" dirty="0" err="1" smtClean="0"/>
              <a:t>WiFi</a:t>
            </a:r>
            <a:r>
              <a:rPr lang="en-US" dirty="0" smtClean="0"/>
              <a:t> zones are dependent and distributed according to heavy tailed distributions. </a:t>
            </a:r>
          </a:p>
          <a:p>
            <a:r>
              <a:rPr lang="en-US" dirty="0" smtClean="0"/>
              <a:t>For each user, the system can be modeled as a coupled </a:t>
            </a:r>
            <a:r>
              <a:rPr lang="en-US" dirty="0" err="1" smtClean="0"/>
              <a:t>WiFi</a:t>
            </a:r>
            <a:r>
              <a:rPr lang="en-US" dirty="0"/>
              <a:t> </a:t>
            </a:r>
            <a:r>
              <a:rPr lang="en-US" dirty="0" smtClean="0"/>
              <a:t>and cellular queue, where the cellular queue serves traffic only after its time-out period has expired in the </a:t>
            </a:r>
            <a:r>
              <a:rPr lang="en-US" dirty="0" err="1" smtClean="0"/>
              <a:t>WiFi</a:t>
            </a:r>
            <a:r>
              <a:rPr lang="en-US" dirty="0" smtClean="0"/>
              <a:t> queue </a:t>
            </a:r>
            <a:r>
              <a:rPr lang="en-US" dirty="0" smtClean="0">
                <a:solidFill>
                  <a:srgbClr val="800000"/>
                </a:solidFill>
              </a:rPr>
              <a:t>(reneging event)</a:t>
            </a:r>
          </a:p>
          <a:p>
            <a:r>
              <a:rPr lang="en-US" dirty="0" smtClean="0">
                <a:solidFill>
                  <a:srgbClr val="800000"/>
                </a:solidFill>
              </a:rPr>
              <a:t>Goal: Characterize the reneging </a:t>
            </a:r>
            <a:r>
              <a:rPr lang="en-US" smtClean="0">
                <a:solidFill>
                  <a:srgbClr val="800000"/>
                </a:solidFill>
              </a:rPr>
              <a:t>probability and waiting </a:t>
            </a:r>
            <a:r>
              <a:rPr lang="en-US" dirty="0" smtClean="0">
                <a:solidFill>
                  <a:srgbClr val="800000"/>
                </a:solidFill>
              </a:rPr>
              <a:t>time in the </a:t>
            </a:r>
            <a:r>
              <a:rPr lang="en-US" dirty="0" err="1" smtClean="0">
                <a:solidFill>
                  <a:srgbClr val="800000"/>
                </a:solidFill>
              </a:rPr>
              <a:t>WiFi</a:t>
            </a:r>
            <a:r>
              <a:rPr lang="en-US" dirty="0" smtClean="0">
                <a:solidFill>
                  <a:srgbClr val="800000"/>
                </a:solidFill>
              </a:rPr>
              <a:t> queue</a:t>
            </a:r>
          </a:p>
          <a:p>
            <a:r>
              <a:rPr lang="en-US" altLang="zh-CN" b="1" dirty="0">
                <a:solidFill>
                  <a:srgbClr val="0035CC"/>
                </a:solidFill>
                <a:ea typeface="宋体" pitchFamily="2" charset="-122"/>
              </a:rPr>
              <a:t>Relationship to </a:t>
            </a:r>
            <a:r>
              <a:rPr lang="en-US" altLang="zh-CN" b="1" dirty="0" smtClean="0">
                <a:solidFill>
                  <a:srgbClr val="0035CC"/>
                </a:solidFill>
                <a:ea typeface="宋体" pitchFamily="2" charset="-122"/>
              </a:rPr>
              <a:t>the </a:t>
            </a:r>
            <a:r>
              <a:rPr lang="en-US" altLang="zh-CN" b="1" dirty="0">
                <a:solidFill>
                  <a:srgbClr val="0035CC"/>
                </a:solidFill>
                <a:ea typeface="宋体" pitchFamily="2" charset="-122"/>
              </a:rPr>
              <a:t>project: </a:t>
            </a:r>
            <a:r>
              <a:rPr lang="en-US" altLang="zh-CN" b="1" dirty="0">
                <a:ea typeface="宋体" pitchFamily="2" charset="-122"/>
              </a:rPr>
              <a:t>bivariate heavy-tailed on/off </a:t>
            </a:r>
            <a:r>
              <a:rPr lang="en-US" altLang="zh-CN" b="1" dirty="0" smtClean="0">
                <a:ea typeface="宋体" pitchFamily="2" charset="-122"/>
              </a:rPr>
              <a:t>periods </a:t>
            </a:r>
            <a:endParaRPr lang="en-US" dirty="0"/>
          </a:p>
        </p:txBody>
      </p:sp>
    </p:spTree>
    <p:extLst>
      <p:ext uri="{BB962C8B-B14F-4D97-AF65-F5344CB8AC3E}">
        <p14:creationId xmlns:p14="http://schemas.microsoft.com/office/powerpoint/2010/main" val="42770404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Key Results</a:t>
            </a:r>
          </a:p>
        </p:txBody>
      </p:sp>
      <p:sp>
        <p:nvSpPr>
          <p:cNvPr id="39" name="내용 개체 틀 38"/>
          <p:cNvSpPr>
            <a:spLocks noGrp="1"/>
          </p:cNvSpPr>
          <p:nvPr>
            <p:ph idx="1"/>
          </p:nvPr>
        </p:nvSpPr>
        <p:spPr/>
        <p:txBody>
          <a:bodyPr/>
          <a:lstStyle/>
          <a:p>
            <a:r>
              <a:rPr lang="en-US" altLang="ko-KR" dirty="0" smtClean="0"/>
              <a:t>Derived the </a:t>
            </a:r>
            <a:r>
              <a:rPr lang="en-US" altLang="ko-KR" dirty="0" smtClean="0">
                <a:solidFill>
                  <a:srgbClr val="800000"/>
                </a:solidFill>
              </a:rPr>
              <a:t>queue length distribution </a:t>
            </a:r>
            <a:r>
              <a:rPr lang="en-US" altLang="ko-KR" dirty="0" smtClean="0"/>
              <a:t>at the </a:t>
            </a:r>
            <a:r>
              <a:rPr lang="en-US" altLang="ko-KR" dirty="0" err="1" smtClean="0"/>
              <a:t>WiFi</a:t>
            </a:r>
            <a:r>
              <a:rPr lang="en-US" altLang="ko-KR" dirty="0" smtClean="0"/>
              <a:t> queue at an arbitrary point in time</a:t>
            </a:r>
          </a:p>
          <a:p>
            <a:r>
              <a:rPr lang="en-US" altLang="ko-KR" dirty="0" smtClean="0"/>
              <a:t>Performance metric I: </a:t>
            </a:r>
            <a:r>
              <a:rPr lang="en-US" altLang="ko-KR" dirty="0" smtClean="0">
                <a:solidFill>
                  <a:srgbClr val="800000"/>
                </a:solidFill>
              </a:rPr>
              <a:t>Reneging probability </a:t>
            </a:r>
          </a:p>
          <a:p>
            <a:pPr lvl="1"/>
            <a:r>
              <a:rPr lang="en-US" altLang="ko-KR" dirty="0" smtClean="0"/>
              <a:t>From the queue length distribution, obtained an explicit  formula for the reneging probability. </a:t>
            </a:r>
          </a:p>
          <a:p>
            <a:pPr lvl="1"/>
            <a:r>
              <a:rPr lang="en-US" altLang="ko-KR" dirty="0" smtClean="0"/>
              <a:t>The reneging probability determines the offloading efficiency. </a:t>
            </a:r>
          </a:p>
          <a:p>
            <a:r>
              <a:rPr lang="en-US" altLang="ko-KR" dirty="0" smtClean="0"/>
              <a:t>Performance metric II: </a:t>
            </a:r>
            <a:r>
              <a:rPr lang="en-US" altLang="ko-KR" dirty="0" smtClean="0">
                <a:solidFill>
                  <a:srgbClr val="800000"/>
                </a:solidFill>
              </a:rPr>
              <a:t>Average waiting time </a:t>
            </a:r>
            <a:r>
              <a:rPr lang="en-US" altLang="ko-KR" dirty="0" smtClean="0"/>
              <a:t>in the </a:t>
            </a:r>
            <a:r>
              <a:rPr lang="en-US" altLang="ko-KR" dirty="0" err="1" smtClean="0"/>
              <a:t>WiFi</a:t>
            </a:r>
            <a:r>
              <a:rPr lang="en-US" altLang="ko-KR" dirty="0" smtClean="0"/>
              <a:t> queue </a:t>
            </a:r>
          </a:p>
          <a:p>
            <a:r>
              <a:rPr lang="en-US" altLang="ko-KR" dirty="0" smtClean="0"/>
              <a:t>Extensive numerical study </a:t>
            </a:r>
          </a:p>
          <a:p>
            <a:pPr lvl="1"/>
            <a:r>
              <a:rPr lang="en-US" altLang="ko-KR" dirty="0" smtClean="0"/>
              <a:t> Characterized the impact of time-out on the performance of mobile delayed offloading system</a:t>
            </a:r>
          </a:p>
          <a:p>
            <a:pPr lvl="1"/>
            <a:endParaRPr lang="en-US" altLang="ko-KR" dirty="0" smtClean="0"/>
          </a:p>
        </p:txBody>
      </p:sp>
    </p:spTree>
    <p:extLst>
      <p:ext uri="{BB962C8B-B14F-4D97-AF65-F5344CB8AC3E}">
        <p14:creationId xmlns:p14="http://schemas.microsoft.com/office/powerpoint/2010/main" val="26460475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Keeping it just in case. Remove if you like. </a:t>
            </a:r>
          </a:p>
        </p:txBody>
      </p:sp>
      <p:sp>
        <p:nvSpPr>
          <p:cNvPr id="3" name="Content Placeholder 2"/>
          <p:cNvSpPr>
            <a:spLocks noGrp="1"/>
          </p:cNvSpPr>
          <p:nvPr>
            <p:ph idx="1"/>
          </p:nvPr>
        </p:nvSpPr>
        <p:spPr>
          <a:xfrm>
            <a:off x="381000" y="1143000"/>
            <a:ext cx="8367464" cy="5526088"/>
          </a:xfrm>
          <a:ln>
            <a:solidFill>
              <a:schemeClr val="bg1"/>
            </a:solidFill>
            <a:miter lim="800000"/>
            <a:headEnd/>
            <a:tailEnd/>
          </a:ln>
        </p:spPr>
        <p:txBody>
          <a:bodyPr/>
          <a:lstStyle/>
          <a:p>
            <a:pPr eaLnBrk="1" hangingPunct="1"/>
            <a:r>
              <a:rPr lang="en-US" altLang="zh-CN" dirty="0" smtClean="0">
                <a:solidFill>
                  <a:srgbClr val="FF0000"/>
                </a:solidFill>
                <a:ea typeface="宋体" pitchFamily="2" charset="-122"/>
              </a:rPr>
              <a:t>Our contribution in [9]</a:t>
            </a:r>
          </a:p>
          <a:p>
            <a:pPr lvl="1"/>
            <a:r>
              <a:rPr lang="en-US" altLang="zh-CN" dirty="0" smtClean="0">
                <a:ea typeface="宋体" pitchFamily="2" charset="-122"/>
              </a:rPr>
              <a:t>We consider </a:t>
            </a:r>
            <a:r>
              <a:rPr lang="en-US" altLang="ko-KR" dirty="0" smtClean="0"/>
              <a:t>both the one-dimensional symmetric </a:t>
            </a:r>
            <a:r>
              <a:rPr lang="en-US" altLang="ko-KR" dirty="0" err="1" smtClean="0"/>
              <a:t>Lévy</a:t>
            </a:r>
            <a:r>
              <a:rPr lang="en-US" altLang="ko-KR" dirty="0" smtClean="0"/>
              <a:t> flights and the two-dimensional isotropic </a:t>
            </a:r>
            <a:r>
              <a:rPr lang="en-US" altLang="ko-KR" dirty="0" err="1" smtClean="0"/>
              <a:t>Lévy</a:t>
            </a:r>
            <a:r>
              <a:rPr lang="en-US" altLang="ko-KR" dirty="0" smtClean="0"/>
              <a:t> flights.</a:t>
            </a:r>
            <a:endParaRPr lang="en-US" altLang="zh-CN" dirty="0" smtClean="0">
              <a:ea typeface="宋体" pitchFamily="2" charset="-122"/>
            </a:endParaRPr>
          </a:p>
          <a:p>
            <a:pPr lvl="1" eaLnBrk="1" hangingPunct="1"/>
            <a:r>
              <a:rPr lang="en-US" altLang="zh-CN" dirty="0" smtClean="0">
                <a:ea typeface="宋体" pitchFamily="2" charset="-122"/>
              </a:rPr>
              <a:t>We show that P(</a:t>
            </a:r>
            <a:r>
              <a:rPr lang="el-GR" altLang="zh-CN" dirty="0" smtClean="0">
                <a:ea typeface="宋体" pitchFamily="2" charset="-122"/>
              </a:rPr>
              <a:t>τ</a:t>
            </a:r>
            <a:r>
              <a:rPr lang="en-US" altLang="zh-CN" baseline="-25000" dirty="0" smtClean="0">
                <a:ea typeface="宋体" pitchFamily="2" charset="-122"/>
              </a:rPr>
              <a:t>R</a:t>
            </a:r>
            <a:r>
              <a:rPr lang="en-US" altLang="zh-CN" dirty="0" smtClean="0">
                <a:ea typeface="宋体" pitchFamily="2" charset="-122"/>
              </a:rPr>
              <a:t> &gt; t) is bounded above and below by exponentially decreasing functions for 0 &lt; </a:t>
            </a:r>
            <a:r>
              <a:rPr lang="el-GR" altLang="zh-CN" dirty="0" smtClean="0">
                <a:ea typeface="宋体" pitchFamily="2" charset="-122"/>
              </a:rPr>
              <a:t>α</a:t>
            </a:r>
            <a:r>
              <a:rPr lang="en-US" altLang="zh-CN" dirty="0" smtClean="0">
                <a:ea typeface="宋体" pitchFamily="2" charset="-122"/>
              </a:rPr>
              <a:t> &lt; 2. </a:t>
            </a:r>
          </a:p>
          <a:p>
            <a:pPr lvl="1" eaLnBrk="1" hangingPunct="1"/>
            <a:r>
              <a:rPr lang="en-US" altLang="zh-CN" dirty="0" smtClean="0">
                <a:ea typeface="宋体" pitchFamily="2" charset="-122"/>
              </a:rPr>
              <a:t>From the bounds, we prove that E[</a:t>
            </a:r>
            <a:r>
              <a:rPr lang="el-GR" altLang="zh-CN" dirty="0" smtClean="0">
                <a:ea typeface="宋体" pitchFamily="2" charset="-122"/>
              </a:rPr>
              <a:t>τ</a:t>
            </a:r>
            <a:r>
              <a:rPr lang="en-US" altLang="zh-CN" baseline="-25000" dirty="0" smtClean="0">
                <a:ea typeface="宋体" pitchFamily="2" charset="-122"/>
              </a:rPr>
              <a:t>R</a:t>
            </a:r>
            <a:r>
              <a:rPr lang="en-US" altLang="zh-CN" dirty="0" smtClean="0">
                <a:ea typeface="宋体" pitchFamily="2" charset="-122"/>
              </a:rPr>
              <a:t>] = </a:t>
            </a:r>
            <a:r>
              <a:rPr lang="el-GR" altLang="zh-CN" dirty="0" smtClean="0">
                <a:ea typeface="宋体" pitchFamily="2" charset="-122"/>
              </a:rPr>
              <a:t>Θ</a:t>
            </a:r>
            <a:r>
              <a:rPr lang="en-US" altLang="zh-CN" dirty="0" smtClean="0">
                <a:ea typeface="宋体" pitchFamily="2" charset="-122"/>
              </a:rPr>
              <a:t>(R</a:t>
            </a:r>
            <a:r>
              <a:rPr lang="el-GR" altLang="zh-CN" baseline="30000" dirty="0" smtClean="0">
                <a:ea typeface="宋体" pitchFamily="2" charset="-122"/>
              </a:rPr>
              <a:t>α</a:t>
            </a:r>
            <a:r>
              <a:rPr lang="en-US" altLang="zh-CN" dirty="0" smtClean="0">
                <a:ea typeface="宋体" pitchFamily="2" charset="-122"/>
              </a:rPr>
              <a:t>)  for 0 &lt; </a:t>
            </a:r>
            <a:r>
              <a:rPr lang="el-GR" altLang="zh-CN" dirty="0" smtClean="0">
                <a:ea typeface="宋体" pitchFamily="2" charset="-122"/>
              </a:rPr>
              <a:t>α</a:t>
            </a:r>
            <a:r>
              <a:rPr lang="en-US" altLang="zh-CN" dirty="0" smtClean="0">
                <a:ea typeface="宋体" pitchFamily="2" charset="-122"/>
              </a:rPr>
              <a:t> &lt; 1. </a:t>
            </a:r>
          </a:p>
          <a:p>
            <a:pPr lvl="1" eaLnBrk="1" hangingPunct="1"/>
            <a:endParaRPr lang="en-US" altLang="zh-CN" dirty="0" smtClean="0">
              <a:ea typeface="宋体" pitchFamily="2" charset="-122"/>
            </a:endParaRPr>
          </a:p>
        </p:txBody>
      </p:sp>
      <p:sp>
        <p:nvSpPr>
          <p:cNvPr id="4" name="TextBox 3"/>
          <p:cNvSpPr txBox="1"/>
          <p:nvPr/>
        </p:nvSpPr>
        <p:spPr>
          <a:xfrm>
            <a:off x="267849" y="5858688"/>
            <a:ext cx="8591973" cy="307777"/>
          </a:xfrm>
          <a:prstGeom prst="rect">
            <a:avLst/>
          </a:prstGeom>
          <a:noFill/>
        </p:spPr>
        <p:txBody>
          <a:bodyPr wrap="square" rtlCol="0">
            <a:spAutoFit/>
          </a:bodyPr>
          <a:lstStyle/>
          <a:p>
            <a:r>
              <a:rPr lang="en-US" altLang="ko-KR" sz="1400" dirty="0" smtClean="0"/>
              <a:t>[ [9] </a:t>
            </a:r>
            <a:r>
              <a:rPr lang="en-US" altLang="zh-CN" sz="1400" dirty="0" smtClean="0">
                <a:ea typeface="宋体" pitchFamily="2" charset="-122"/>
              </a:rPr>
              <a:t>Y. Kim, I. </a:t>
            </a:r>
            <a:r>
              <a:rPr lang="en-ZA" altLang="ko-KR" sz="1400" dirty="0" err="1" smtClean="0"/>
              <a:t>Koprulu</a:t>
            </a:r>
            <a:r>
              <a:rPr lang="en-US" altLang="zh-CN" sz="1400" dirty="0" smtClean="0">
                <a:ea typeface="宋体" pitchFamily="2" charset="-122"/>
              </a:rPr>
              <a:t>, and N. Shroff, First exit time of a </a:t>
            </a:r>
            <a:r>
              <a:rPr lang="en-US" altLang="zh-CN" sz="1400" dirty="0" err="1" smtClean="0">
                <a:ea typeface="宋体" pitchFamily="2" charset="-122"/>
              </a:rPr>
              <a:t>Lévy</a:t>
            </a:r>
            <a:r>
              <a:rPr lang="en-US" altLang="zh-CN" sz="1400" dirty="0" smtClean="0">
                <a:ea typeface="宋体" pitchFamily="2" charset="-122"/>
              </a:rPr>
              <a:t> flight from a bounded region, submitted, 2013. </a:t>
            </a:r>
            <a:endParaRPr lang="ko-KR" altLang="en-US" sz="1400" dirty="0"/>
          </a:p>
        </p:txBody>
      </p:sp>
    </p:spTree>
    <p:extLst>
      <p:ext uri="{BB962C8B-B14F-4D97-AF65-F5344CB8AC3E}">
        <p14:creationId xmlns:p14="http://schemas.microsoft.com/office/powerpoint/2010/main" val="41073717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Related Work (1/2)</a:t>
            </a:r>
          </a:p>
        </p:txBody>
      </p:sp>
      <p:sp>
        <p:nvSpPr>
          <p:cNvPr id="3" name="Content Placeholder 2"/>
          <p:cNvSpPr>
            <a:spLocks noGrp="1"/>
          </p:cNvSpPr>
          <p:nvPr>
            <p:ph idx="1"/>
          </p:nvPr>
        </p:nvSpPr>
        <p:spPr>
          <a:xfrm>
            <a:off x="333702" y="1143000"/>
            <a:ext cx="8630786" cy="5526088"/>
          </a:xfrm>
          <a:ln>
            <a:solidFill>
              <a:schemeClr val="bg1"/>
            </a:solidFill>
            <a:miter lim="800000"/>
            <a:headEnd/>
            <a:tailEnd/>
          </a:ln>
        </p:spPr>
        <p:txBody>
          <a:bodyPr/>
          <a:lstStyle/>
          <a:p>
            <a:pPr eaLnBrk="1" hangingPunct="1"/>
            <a:r>
              <a:rPr lang="en-US" altLang="zh-CN" dirty="0" smtClean="0">
                <a:solidFill>
                  <a:srgbClr val="FF0000"/>
                </a:solidFill>
                <a:ea typeface="宋体" pitchFamily="2" charset="-122"/>
              </a:rPr>
              <a:t>For one-dimensional symmetric </a:t>
            </a:r>
            <a:r>
              <a:rPr lang="en-US" altLang="zh-CN" dirty="0" err="1" smtClean="0">
                <a:solidFill>
                  <a:srgbClr val="FF0000"/>
                </a:solidFill>
                <a:ea typeface="宋体" pitchFamily="2" charset="-122"/>
              </a:rPr>
              <a:t>L</a:t>
            </a:r>
            <a:r>
              <a:rPr lang="en-US" altLang="ko-KR" dirty="0" err="1" smtClean="0">
                <a:solidFill>
                  <a:srgbClr val="FF0000"/>
                </a:solidFill>
              </a:rPr>
              <a:t>é</a:t>
            </a:r>
            <a:r>
              <a:rPr lang="en-US" altLang="zh-CN" dirty="0" err="1" smtClean="0">
                <a:solidFill>
                  <a:srgbClr val="FF0000"/>
                </a:solidFill>
                <a:ea typeface="宋体" pitchFamily="2" charset="-122"/>
              </a:rPr>
              <a:t>vy</a:t>
            </a:r>
            <a:r>
              <a:rPr lang="en-US" altLang="zh-CN" dirty="0" smtClean="0">
                <a:solidFill>
                  <a:srgbClr val="FF0000"/>
                </a:solidFill>
                <a:ea typeface="宋体" pitchFamily="2" charset="-122"/>
              </a:rPr>
              <a:t> flights </a:t>
            </a:r>
          </a:p>
          <a:p>
            <a:pPr lvl="1" eaLnBrk="1" hangingPunct="1"/>
            <a:r>
              <a:rPr lang="en-US" altLang="zh-CN" dirty="0" smtClean="0">
                <a:ea typeface="宋体" pitchFamily="2" charset="-122"/>
              </a:rPr>
              <a:t>[1,2] studies the distribution and mean of the first exit time from a finite interval. </a:t>
            </a:r>
          </a:p>
          <a:p>
            <a:pPr lvl="1" eaLnBrk="1" hangingPunct="1"/>
            <a:r>
              <a:rPr lang="en-US" altLang="zh-CN" dirty="0" smtClean="0">
                <a:ea typeface="宋体" pitchFamily="2" charset="-122"/>
              </a:rPr>
              <a:t>[3] points out that non-local boundary conditions have to be considered due to the heavy-tailed jump-lengths of a </a:t>
            </a:r>
            <a:r>
              <a:rPr lang="en-US" altLang="zh-CN" dirty="0" err="1" smtClean="0">
                <a:ea typeface="宋体" pitchFamily="2" charset="-122"/>
              </a:rPr>
              <a:t>L</a:t>
            </a:r>
            <a:r>
              <a:rPr lang="en-US" altLang="ko-KR" dirty="0" err="1" smtClean="0"/>
              <a:t>é</a:t>
            </a:r>
            <a:r>
              <a:rPr lang="en-US" altLang="zh-CN" dirty="0" err="1" smtClean="0">
                <a:ea typeface="宋体" pitchFamily="2" charset="-122"/>
              </a:rPr>
              <a:t>vy</a:t>
            </a:r>
            <a:r>
              <a:rPr lang="en-US" altLang="zh-CN" dirty="0" smtClean="0">
                <a:ea typeface="宋体" pitchFamily="2" charset="-122"/>
              </a:rPr>
              <a:t> flight, and hence </a:t>
            </a:r>
            <a:r>
              <a:rPr lang="en-US" altLang="zh-CN" i="1" dirty="0" smtClean="0">
                <a:ea typeface="宋体" pitchFamily="2" charset="-122"/>
              </a:rPr>
              <a:t>the analytical results in [1, 2] are incorrect</a:t>
            </a:r>
            <a:r>
              <a:rPr lang="en-US" altLang="zh-CN" dirty="0" smtClean="0">
                <a:ea typeface="宋体" pitchFamily="2" charset="-122"/>
              </a:rPr>
              <a:t>. </a:t>
            </a:r>
          </a:p>
          <a:p>
            <a:pPr lvl="1" eaLnBrk="1" hangingPunct="1"/>
            <a:r>
              <a:rPr lang="en-US" altLang="zh-CN" dirty="0" smtClean="0">
                <a:ea typeface="宋体" pitchFamily="2" charset="-122"/>
              </a:rPr>
              <a:t>[3] provides only </a:t>
            </a:r>
            <a:r>
              <a:rPr lang="en-US" altLang="zh-CN" i="1" dirty="0" smtClean="0">
                <a:ea typeface="宋体" pitchFamily="2" charset="-122"/>
              </a:rPr>
              <a:t>a numerical study, </a:t>
            </a:r>
            <a:r>
              <a:rPr lang="en-US" altLang="zh-CN" dirty="0" smtClean="0">
                <a:ea typeface="宋体" pitchFamily="2" charset="-122"/>
              </a:rPr>
              <a:t>no analytical solution. </a:t>
            </a:r>
          </a:p>
          <a:p>
            <a:pPr lvl="1" eaLnBrk="1" hangingPunct="1"/>
            <a:r>
              <a:rPr lang="en-US" altLang="zh-CN" dirty="0" smtClean="0">
                <a:ea typeface="宋体" pitchFamily="2" charset="-122"/>
              </a:rPr>
              <a:t>An analytic solution for the distribution and the mean of the first exit time of a </a:t>
            </a:r>
            <a:r>
              <a:rPr lang="en-US" altLang="zh-CN" dirty="0" smtClean="0">
                <a:solidFill>
                  <a:srgbClr val="FF0000"/>
                </a:solidFill>
                <a:ea typeface="宋体" pitchFamily="2" charset="-122"/>
              </a:rPr>
              <a:t>one-dimensional</a:t>
            </a:r>
            <a:r>
              <a:rPr lang="en-US" altLang="zh-CN" dirty="0" smtClean="0">
                <a:ea typeface="宋体" pitchFamily="2" charset="-122"/>
              </a:rPr>
              <a:t> </a:t>
            </a:r>
            <a:r>
              <a:rPr lang="en-US" altLang="zh-CN" dirty="0" err="1" smtClean="0">
                <a:ea typeface="宋体" pitchFamily="2" charset="-122"/>
              </a:rPr>
              <a:t>L</a:t>
            </a:r>
            <a:r>
              <a:rPr lang="en-US" altLang="ko-KR" dirty="0" err="1" smtClean="0"/>
              <a:t>é</a:t>
            </a:r>
            <a:r>
              <a:rPr lang="en-US" altLang="zh-CN" dirty="0" err="1" smtClean="0">
                <a:ea typeface="宋体" pitchFamily="2" charset="-122"/>
              </a:rPr>
              <a:t>vy</a:t>
            </a:r>
            <a:r>
              <a:rPr lang="en-US" altLang="zh-CN" dirty="0" smtClean="0">
                <a:ea typeface="宋体" pitchFamily="2" charset="-122"/>
              </a:rPr>
              <a:t> flight</a:t>
            </a:r>
            <a:r>
              <a:rPr lang="en-US" altLang="zh-CN" i="1" dirty="0" smtClean="0">
                <a:ea typeface="宋体" pitchFamily="2" charset="-122"/>
              </a:rPr>
              <a:t> is known only for the diffusion limit</a:t>
            </a:r>
            <a:r>
              <a:rPr lang="en-US" altLang="zh-CN" dirty="0" smtClean="0">
                <a:ea typeface="宋体" pitchFamily="2" charset="-122"/>
              </a:rPr>
              <a:t>. The distribution and the moments of the first exit time are derived in [4, 5] by solving </a:t>
            </a:r>
            <a:r>
              <a:rPr lang="en-US" altLang="zh-CN" i="1" dirty="0" smtClean="0">
                <a:ea typeface="宋体" pitchFamily="2" charset="-122"/>
              </a:rPr>
              <a:t>a fractional diffusion equation</a:t>
            </a:r>
            <a:r>
              <a:rPr lang="en-US" altLang="zh-CN" dirty="0" smtClean="0">
                <a:ea typeface="宋体" pitchFamily="2" charset="-122"/>
              </a:rPr>
              <a:t>.</a:t>
            </a:r>
          </a:p>
          <a:p>
            <a:pPr lvl="1" eaLnBrk="1" hangingPunct="1">
              <a:buNone/>
            </a:pPr>
            <a:r>
              <a:rPr lang="en-US" altLang="zh-CN" dirty="0" smtClean="0">
                <a:ea typeface="宋体" pitchFamily="2" charset="-122"/>
              </a:rPr>
              <a:t>  </a:t>
            </a:r>
          </a:p>
        </p:txBody>
      </p:sp>
      <p:sp>
        <p:nvSpPr>
          <p:cNvPr id="4" name="TextBox 3"/>
          <p:cNvSpPr txBox="1"/>
          <p:nvPr/>
        </p:nvSpPr>
        <p:spPr>
          <a:xfrm>
            <a:off x="251520" y="5517232"/>
            <a:ext cx="8591973" cy="1169551"/>
          </a:xfrm>
          <a:prstGeom prst="rect">
            <a:avLst/>
          </a:prstGeom>
          <a:noFill/>
        </p:spPr>
        <p:txBody>
          <a:bodyPr wrap="square" rtlCol="0">
            <a:spAutoFit/>
          </a:bodyPr>
          <a:lstStyle/>
          <a:p>
            <a:r>
              <a:rPr lang="en-US" altLang="ko-KR" sz="1400" dirty="0" smtClean="0"/>
              <a:t>[1] M. </a:t>
            </a:r>
            <a:r>
              <a:rPr lang="en-US" altLang="ko-KR" sz="1400" dirty="0" err="1" smtClean="0"/>
              <a:t>Gitterman</a:t>
            </a:r>
            <a:r>
              <a:rPr lang="en-US" altLang="ko-KR" sz="1400" dirty="0" smtClean="0"/>
              <a:t>, Mean </a:t>
            </a:r>
            <a:r>
              <a:rPr lang="en-US" altLang="ko-KR" sz="1400" dirty="0"/>
              <a:t>f</a:t>
            </a:r>
            <a:r>
              <a:rPr lang="en-US" altLang="ko-KR" sz="1400" dirty="0" smtClean="0"/>
              <a:t>irst passage time for anomalous diffusion, Phys. Rev. E, 2000. </a:t>
            </a:r>
          </a:p>
          <a:p>
            <a:r>
              <a:rPr lang="en-US" altLang="ko-KR" sz="1400" dirty="0" smtClean="0"/>
              <a:t>[2] S. V. </a:t>
            </a:r>
            <a:r>
              <a:rPr lang="en-US" altLang="ko-KR" sz="1400" dirty="0" err="1" smtClean="0"/>
              <a:t>Buldyrev</a:t>
            </a:r>
            <a:r>
              <a:rPr lang="en-US" altLang="ko-KR" sz="1400" dirty="0" smtClean="0"/>
              <a:t> et al., Properties of </a:t>
            </a:r>
            <a:r>
              <a:rPr lang="en-US" altLang="ko-KR" sz="1400" dirty="0" err="1" smtClean="0"/>
              <a:t>Lévy</a:t>
            </a:r>
            <a:r>
              <a:rPr lang="en-US" altLang="ko-KR" sz="1400" dirty="0" smtClean="0"/>
              <a:t> flights on an interval with absorbing boundaries. </a:t>
            </a:r>
            <a:r>
              <a:rPr lang="en-US" altLang="ko-KR" sz="1400" dirty="0" err="1" smtClean="0"/>
              <a:t>Physica</a:t>
            </a:r>
            <a:r>
              <a:rPr lang="en-US" altLang="ko-KR" sz="1400" dirty="0" smtClean="0"/>
              <a:t> A, 2001. </a:t>
            </a:r>
          </a:p>
          <a:p>
            <a:r>
              <a:rPr lang="en-US" altLang="ko-KR" sz="1400" dirty="0" smtClean="0"/>
              <a:t>[3] B. </a:t>
            </a:r>
            <a:r>
              <a:rPr lang="en-US" altLang="ko-KR" sz="1400" dirty="0" err="1" smtClean="0"/>
              <a:t>Dybiec</a:t>
            </a:r>
            <a:r>
              <a:rPr lang="en-US" altLang="ko-KR" sz="1400" dirty="0" smtClean="0"/>
              <a:t> et al., </a:t>
            </a:r>
            <a:r>
              <a:rPr lang="en-US" altLang="ko-KR" sz="1400" dirty="0" err="1" smtClean="0"/>
              <a:t>Lévy</a:t>
            </a:r>
            <a:r>
              <a:rPr lang="en-US" altLang="ko-KR" sz="1400" dirty="0" smtClean="0"/>
              <a:t>-Brownian motion on finite intervals: mean first passage time analysis. Phys. Rev. E, 2006.</a:t>
            </a:r>
          </a:p>
          <a:p>
            <a:r>
              <a:rPr lang="en-US" altLang="ko-KR" sz="1400" dirty="0" smtClean="0"/>
              <a:t>[4] E. </a:t>
            </a:r>
            <a:r>
              <a:rPr lang="en-US" altLang="ko-KR" sz="1400" dirty="0" err="1" smtClean="0"/>
              <a:t>Katzav</a:t>
            </a:r>
            <a:r>
              <a:rPr lang="en-US" altLang="ko-KR" sz="1400" dirty="0" smtClean="0"/>
              <a:t> et al., The spectrum of the fractional </a:t>
            </a:r>
            <a:r>
              <a:rPr lang="en-US" altLang="ko-KR" sz="1400" dirty="0" err="1" smtClean="0"/>
              <a:t>Laplacian</a:t>
            </a:r>
            <a:r>
              <a:rPr lang="en-US" altLang="ko-KR" sz="1400" dirty="0" smtClean="0"/>
              <a:t> and first-passage-time statistics. EPL 83, 2008.</a:t>
            </a:r>
          </a:p>
          <a:p>
            <a:r>
              <a:rPr lang="en-US" altLang="ko-KR" sz="1400" dirty="0" smtClean="0"/>
              <a:t>[5] A. </a:t>
            </a:r>
            <a:r>
              <a:rPr lang="en-US" altLang="ko-KR" sz="1400" dirty="0" err="1" smtClean="0"/>
              <a:t>Zoia</a:t>
            </a:r>
            <a:r>
              <a:rPr lang="en-US" altLang="ko-KR" sz="1400" dirty="0" smtClean="0"/>
              <a:t> et al., Fractional </a:t>
            </a:r>
            <a:r>
              <a:rPr lang="en-US" altLang="ko-KR" sz="1400" dirty="0" err="1" smtClean="0"/>
              <a:t>Laplacian</a:t>
            </a:r>
            <a:r>
              <a:rPr lang="en-US" altLang="ko-KR" sz="1400" dirty="0" smtClean="0"/>
              <a:t> in bounded domains. Phys. Rev. E, 2007.</a:t>
            </a:r>
          </a:p>
        </p:txBody>
      </p:sp>
    </p:spTree>
    <p:extLst>
      <p:ext uri="{BB962C8B-B14F-4D97-AF65-F5344CB8AC3E}">
        <p14:creationId xmlns:p14="http://schemas.microsoft.com/office/powerpoint/2010/main" val="7664666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68126" y="287070"/>
            <a:ext cx="8003233" cy="646331"/>
          </a:xfrm>
          <a:prstGeom prst="rect">
            <a:avLst/>
          </a:prstGeom>
          <a:noFill/>
        </p:spPr>
        <p:txBody>
          <a:bodyPr wrap="square" rtlCol="0">
            <a:spAutoFit/>
          </a:bodyPr>
          <a:lstStyle/>
          <a:p>
            <a:pPr algn="ctr"/>
            <a:r>
              <a:rPr lang="en-US" altLang="zh-CN" sz="3600" kern="0" dirty="0" smtClean="0">
                <a:solidFill>
                  <a:srgbClr val="333399"/>
                </a:solidFill>
                <a:latin typeface="Times New Roman"/>
                <a:ea typeface="宋体" pitchFamily="2" charset="-122"/>
              </a:rPr>
              <a:t>Numerical Result 2-D</a:t>
            </a:r>
            <a:endParaRPr lang="en-US" dirty="0"/>
          </a:p>
        </p:txBody>
      </p:sp>
      <p:sp>
        <p:nvSpPr>
          <p:cNvPr id="4" name="Content Placeholder 2"/>
          <p:cNvSpPr>
            <a:spLocks noGrp="1"/>
          </p:cNvSpPr>
          <p:nvPr>
            <p:ph idx="1"/>
          </p:nvPr>
        </p:nvSpPr>
        <p:spPr>
          <a:xfrm>
            <a:off x="179512" y="5733256"/>
            <a:ext cx="8964488" cy="864096"/>
          </a:xfrm>
        </p:spPr>
        <p:txBody>
          <a:bodyPr>
            <a:noAutofit/>
          </a:bodyPr>
          <a:lstStyle/>
          <a:p>
            <a:pPr marL="0" indent="0">
              <a:buNone/>
            </a:pPr>
            <a:r>
              <a:rPr lang="en-US" sz="2200" dirty="0" smtClean="0"/>
              <a:t> </a:t>
            </a:r>
            <a:endParaRPr lang="en-US" sz="2200" dirty="0"/>
          </a:p>
        </p:txBody>
      </p:sp>
      <p:pic>
        <p:nvPicPr>
          <p:cNvPr id="2" name="Picture 1" descr="numerical result 2D.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412776"/>
            <a:ext cx="7540427" cy="4483497"/>
          </a:xfrm>
          <a:prstGeom prst="rect">
            <a:avLst/>
          </a:prstGeom>
        </p:spPr>
      </p:pic>
      <p:sp>
        <p:nvSpPr>
          <p:cNvPr id="10" name="TextBox 9"/>
          <p:cNvSpPr txBox="1"/>
          <p:nvPr/>
        </p:nvSpPr>
        <p:spPr>
          <a:xfrm>
            <a:off x="4860032" y="5589240"/>
            <a:ext cx="319318" cy="400110"/>
          </a:xfrm>
          <a:prstGeom prst="rect">
            <a:avLst/>
          </a:prstGeom>
          <a:solidFill>
            <a:schemeClr val="bg1"/>
          </a:solidFill>
        </p:spPr>
        <p:txBody>
          <a:bodyPr wrap="none" rtlCol="0">
            <a:spAutoFit/>
          </a:bodyPr>
          <a:lstStyle/>
          <a:p>
            <a:pPr>
              <a:buNone/>
            </a:pPr>
            <a:r>
              <a:rPr lang="en-US" altLang="ko-KR" sz="2000" dirty="0" smtClean="0">
                <a:latin typeface="+mn-lt"/>
              </a:rPr>
              <a:t>n</a:t>
            </a:r>
            <a:endParaRPr lang="ko-KR" altLang="en-US" sz="2000" dirty="0" smtClean="0">
              <a:latin typeface="+mn-lt"/>
            </a:endParaRPr>
          </a:p>
        </p:txBody>
      </p:sp>
      <p:pic>
        <p:nvPicPr>
          <p:cNvPr id="2053" name="Picture 5"/>
          <p:cNvPicPr>
            <a:picLocks noChangeAspect="1" noChangeArrowheads="1"/>
          </p:cNvPicPr>
          <p:nvPr/>
        </p:nvPicPr>
        <p:blipFill>
          <a:blip r:embed="rId4" cstate="print"/>
          <a:srcRect/>
          <a:stretch>
            <a:fillRect/>
          </a:stretch>
        </p:blipFill>
        <p:spPr bwMode="auto">
          <a:xfrm rot="16200000">
            <a:off x="1217754" y="3326863"/>
            <a:ext cx="914400" cy="254577"/>
          </a:xfrm>
          <a:prstGeom prst="rect">
            <a:avLst/>
          </a:prstGeom>
          <a:noFill/>
          <a:ln w="9525">
            <a:noFill/>
            <a:miter lim="800000"/>
            <a:headEnd/>
            <a:tailEnd/>
          </a:ln>
        </p:spPr>
      </p:pic>
      <p:sp>
        <p:nvSpPr>
          <p:cNvPr id="9" name="TextBox 8"/>
          <p:cNvSpPr txBox="1"/>
          <p:nvPr/>
        </p:nvSpPr>
        <p:spPr>
          <a:xfrm>
            <a:off x="2483768" y="1209452"/>
            <a:ext cx="4471096" cy="369332"/>
          </a:xfrm>
          <a:prstGeom prst="rect">
            <a:avLst/>
          </a:prstGeom>
          <a:solidFill>
            <a:schemeClr val="bg1"/>
          </a:solidFill>
        </p:spPr>
        <p:txBody>
          <a:bodyPr wrap="none" rtlCol="0">
            <a:spAutoFit/>
          </a:bodyPr>
          <a:lstStyle/>
          <a:p>
            <a:pPr>
              <a:buNone/>
            </a:pPr>
            <a:r>
              <a:rPr lang="en-US" altLang="ko-KR" sz="1800" dirty="0" smtClean="0">
                <a:latin typeface="+mn-lt"/>
              </a:rPr>
              <a:t>2-dimensional </a:t>
            </a:r>
            <a:r>
              <a:rPr lang="en-US" altLang="ko-KR" sz="1800" dirty="0">
                <a:latin typeface="+mn-lt"/>
              </a:rPr>
              <a:t>Lévy </a:t>
            </a:r>
            <a:r>
              <a:rPr lang="en-US" altLang="ko-KR" sz="1800" dirty="0" smtClean="0">
                <a:latin typeface="+mn-lt"/>
              </a:rPr>
              <a:t>Flight  ( </a:t>
            </a:r>
            <a:r>
              <a:rPr lang="en-US" altLang="ko-KR" sz="1800" dirty="0" smtClean="0">
                <a:latin typeface="Symbol" pitchFamily="18" charset="2"/>
              </a:rPr>
              <a:t>a</a:t>
            </a:r>
            <a:r>
              <a:rPr lang="en-US" altLang="ko-KR" sz="1800" dirty="0" smtClean="0">
                <a:latin typeface="+mn-lt"/>
              </a:rPr>
              <a:t> = 0.5, R = 20)</a:t>
            </a:r>
            <a:endParaRPr lang="ko-KR" altLang="en-US" sz="1800" dirty="0" smtClean="0">
              <a:latin typeface="+mn-lt"/>
            </a:endParaRPr>
          </a:p>
        </p:txBody>
      </p:sp>
    </p:spTree>
    <p:extLst>
      <p:ext uri="{BB962C8B-B14F-4D97-AF65-F5344CB8AC3E}">
        <p14:creationId xmlns:p14="http://schemas.microsoft.com/office/powerpoint/2010/main" val="694284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05800" cy="5454352"/>
          </a:xfrm>
        </p:spPr>
        <p:txBody>
          <a:bodyPr/>
          <a:lstStyle/>
          <a:p>
            <a:r>
              <a:rPr lang="en-US" sz="2000" dirty="0" smtClean="0">
                <a:solidFill>
                  <a:srgbClr val="800000"/>
                </a:solidFill>
              </a:rPr>
              <a:t>Lang Tong (Cornell)</a:t>
            </a:r>
          </a:p>
          <a:p>
            <a:pPr lvl="1"/>
            <a:r>
              <a:rPr lang="en-US" sz="1800" dirty="0" smtClean="0"/>
              <a:t>Visits to OSU and Cornell, and meetings during kickoff/Columbia, plus phone/email discussions on problems involving cloud computing and data center systems</a:t>
            </a:r>
          </a:p>
          <a:p>
            <a:r>
              <a:rPr lang="en-US" sz="2000" dirty="0" err="1" smtClean="0">
                <a:solidFill>
                  <a:srgbClr val="800000"/>
                </a:solidFill>
              </a:rPr>
              <a:t>Zhi</a:t>
            </a:r>
            <a:r>
              <a:rPr lang="en-US" sz="2000" dirty="0">
                <a:solidFill>
                  <a:srgbClr val="800000"/>
                </a:solidFill>
              </a:rPr>
              <a:t>-Li Zhang (University of Minnesota)</a:t>
            </a:r>
          </a:p>
          <a:p>
            <a:pPr lvl="1"/>
            <a:r>
              <a:rPr lang="en-US" sz="1800" dirty="0"/>
              <a:t>Kickoff and Columbia meetings + phone/email conferences to discuss human mobility modeling</a:t>
            </a:r>
          </a:p>
          <a:p>
            <a:pPr lvl="1"/>
            <a:r>
              <a:rPr lang="en-US" sz="1800" dirty="0"/>
              <a:t>Provided important new references on human </a:t>
            </a:r>
            <a:r>
              <a:rPr lang="en-US" sz="1800" dirty="0" smtClean="0"/>
              <a:t>mobility</a:t>
            </a:r>
          </a:p>
          <a:p>
            <a:r>
              <a:rPr lang="en-US" sz="2000" dirty="0" smtClean="0">
                <a:solidFill>
                  <a:srgbClr val="800000"/>
                </a:solidFill>
              </a:rPr>
              <a:t>Gennady </a:t>
            </a:r>
            <a:r>
              <a:rPr lang="en-US" sz="2000" dirty="0" err="1" smtClean="0">
                <a:solidFill>
                  <a:srgbClr val="800000"/>
                </a:solidFill>
              </a:rPr>
              <a:t>Samordinitski</a:t>
            </a:r>
            <a:r>
              <a:rPr lang="en-US" sz="2000" dirty="0" smtClean="0">
                <a:solidFill>
                  <a:srgbClr val="800000"/>
                </a:solidFill>
              </a:rPr>
              <a:t> (Cornell) </a:t>
            </a:r>
          </a:p>
          <a:p>
            <a:pPr lvl="1"/>
            <a:r>
              <a:rPr lang="en-US" sz="1800" dirty="0" smtClean="0"/>
              <a:t>N. Shroff visited G. </a:t>
            </a:r>
            <a:r>
              <a:rPr lang="en-US" sz="1800" dirty="0" err="1" smtClean="0"/>
              <a:t>Samordinitski</a:t>
            </a:r>
            <a:r>
              <a:rPr lang="en-US" sz="1800" dirty="0" smtClean="0"/>
              <a:t> at Cornell in May 2013 to discuss issues regarding use of large deviation techniques for heavy tailed distributions and inference problems in social networks. </a:t>
            </a:r>
          </a:p>
          <a:p>
            <a:pPr lvl="1"/>
            <a:endParaRPr lang="en-US" sz="1800" dirty="0"/>
          </a:p>
          <a:p>
            <a:pPr lvl="1"/>
            <a:endParaRPr lang="en-US" sz="1800" dirty="0" smtClean="0"/>
          </a:p>
          <a:p>
            <a:pPr lvl="1"/>
            <a:endParaRPr lang="en-US" sz="1800" dirty="0" smtClean="0"/>
          </a:p>
          <a:p>
            <a:pPr lvl="1"/>
            <a:endParaRPr lang="en-US" sz="1800" dirty="0" smtClean="0"/>
          </a:p>
          <a:p>
            <a:pPr lvl="1"/>
            <a:endParaRPr lang="en-US" sz="1800" dirty="0" smtClean="0"/>
          </a:p>
        </p:txBody>
      </p:sp>
      <p:sp>
        <p:nvSpPr>
          <p:cNvPr id="4" name="Title 1"/>
          <p:cNvSpPr txBox="1">
            <a:spLocks/>
          </p:cNvSpPr>
          <p:nvPr/>
        </p:nvSpPr>
        <p:spPr bwMode="auto">
          <a:xfrm>
            <a:off x="539552" y="0"/>
            <a:ext cx="8275638"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S PGothic" pitchFamily="34" charset="-128"/>
                <a:cs typeface="+mj-cs"/>
              </a:defRPr>
            </a:lvl1pPr>
            <a:lvl2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2pPr>
            <a:lvl3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3pPr>
            <a:lvl4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4pPr>
            <a:lvl5pPr algn="l" rtl="0" eaLnBrk="0" fontAlgn="base" hangingPunct="0">
              <a:spcBef>
                <a:spcPct val="0"/>
              </a:spcBef>
              <a:spcAft>
                <a:spcPct val="0"/>
              </a:spcAft>
              <a:defRPr sz="4000">
                <a:solidFill>
                  <a:schemeClr val="tx2"/>
                </a:solidFill>
                <a:latin typeface="Times New Roman" pitchFamily="18" charset="0"/>
                <a:ea typeface="MS PGothic" pitchFamily="34" charset="-128"/>
                <a:cs typeface="Arial" charset="0"/>
              </a:defRPr>
            </a:lvl5pPr>
            <a:lvl6pPr marL="457200" algn="l" rtl="0" eaLnBrk="1" fontAlgn="base" hangingPunct="1">
              <a:spcBef>
                <a:spcPct val="0"/>
              </a:spcBef>
              <a:spcAft>
                <a:spcPct val="0"/>
              </a:spcAft>
              <a:defRPr sz="4000">
                <a:solidFill>
                  <a:schemeClr val="tx2"/>
                </a:solidFill>
                <a:latin typeface="Times New Roman" pitchFamily="18" charset="0"/>
                <a:cs typeface="Arial" charset="0"/>
              </a:defRPr>
            </a:lvl6pPr>
            <a:lvl7pPr marL="914400" algn="l" rtl="0" eaLnBrk="1" fontAlgn="base" hangingPunct="1">
              <a:spcBef>
                <a:spcPct val="0"/>
              </a:spcBef>
              <a:spcAft>
                <a:spcPct val="0"/>
              </a:spcAft>
              <a:defRPr sz="4000">
                <a:solidFill>
                  <a:schemeClr val="tx2"/>
                </a:solidFill>
                <a:latin typeface="Times New Roman" pitchFamily="18" charset="0"/>
                <a:cs typeface="Arial" charset="0"/>
              </a:defRPr>
            </a:lvl7pPr>
            <a:lvl8pPr marL="1371600" algn="l" rtl="0" eaLnBrk="1" fontAlgn="base" hangingPunct="1">
              <a:spcBef>
                <a:spcPct val="0"/>
              </a:spcBef>
              <a:spcAft>
                <a:spcPct val="0"/>
              </a:spcAft>
              <a:defRPr sz="4000">
                <a:solidFill>
                  <a:schemeClr val="tx2"/>
                </a:solidFill>
                <a:latin typeface="Times New Roman" pitchFamily="18" charset="0"/>
                <a:cs typeface="Arial" charset="0"/>
              </a:defRPr>
            </a:lvl8pPr>
            <a:lvl9pPr marL="1828800" algn="l" rtl="0" eaLnBrk="1" fontAlgn="base" hangingPunct="1">
              <a:spcBef>
                <a:spcPct val="0"/>
              </a:spcBef>
              <a:spcAft>
                <a:spcPct val="0"/>
              </a:spcAft>
              <a:defRPr sz="4000">
                <a:solidFill>
                  <a:schemeClr val="tx2"/>
                </a:solidFill>
                <a:latin typeface="Times New Roman" pitchFamily="18" charset="0"/>
                <a:cs typeface="Arial" charset="0"/>
              </a:defRPr>
            </a:lvl9pPr>
          </a:lstStyle>
          <a:p>
            <a:r>
              <a:rPr lang="en-US" sz="3600" dirty="0" smtClean="0"/>
              <a:t>Collaborations/Synergistic Activities</a:t>
            </a:r>
            <a:endParaRPr lang="en-US" sz="3600" dirty="0"/>
          </a:p>
        </p:txBody>
      </p:sp>
    </p:spTree>
    <p:extLst>
      <p:ext uri="{BB962C8B-B14F-4D97-AF65-F5344CB8AC3E}">
        <p14:creationId xmlns:p14="http://schemas.microsoft.com/office/powerpoint/2010/main" val="3031079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8"/>
          <p:cNvSpPr/>
          <p:nvPr/>
        </p:nvSpPr>
        <p:spPr>
          <a:xfrm>
            <a:off x="323528" y="2636912"/>
            <a:ext cx="8568952" cy="1368152"/>
          </a:xfrm>
          <a:prstGeom prst="round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chemeClr val="tx1"/>
              </a:solidFill>
            </a:endParaRPr>
          </a:p>
        </p:txBody>
      </p:sp>
      <p:sp>
        <p:nvSpPr>
          <p:cNvPr id="3" name="Content Placeholder 2"/>
          <p:cNvSpPr>
            <a:spLocks noGrp="1"/>
          </p:cNvSpPr>
          <p:nvPr>
            <p:ph idx="1"/>
          </p:nvPr>
        </p:nvSpPr>
        <p:spPr>
          <a:xfrm>
            <a:off x="381000" y="836712"/>
            <a:ext cx="8763000" cy="5105400"/>
          </a:xfrm>
        </p:spPr>
        <p:txBody>
          <a:bodyPr/>
          <a:lstStyle/>
          <a:p>
            <a:pPr marL="0" indent="0">
              <a:buNone/>
            </a:pPr>
            <a:endParaRPr lang="en-US" dirty="0" smtClean="0">
              <a:solidFill>
                <a:srgbClr val="FF0000"/>
              </a:solidFill>
            </a:endParaRP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endParaRPr lang="en-US" dirty="0" smtClean="0">
              <a:solidFill>
                <a:srgbClr val="FF0000"/>
              </a:solidFill>
            </a:endParaRPr>
          </a:p>
          <a:p>
            <a:pPr marL="0" indent="0">
              <a:buNone/>
            </a:pPr>
            <a:r>
              <a:rPr lang="en-US" sz="2800" dirty="0" smtClean="0">
                <a:solidFill>
                  <a:srgbClr val="FF0000"/>
                </a:solidFill>
              </a:rPr>
              <a:t>Direction </a:t>
            </a:r>
            <a:r>
              <a:rPr lang="en-US" sz="2800" dirty="0">
                <a:solidFill>
                  <a:srgbClr val="FF0000"/>
                </a:solidFill>
              </a:rPr>
              <a:t>I  </a:t>
            </a:r>
            <a:r>
              <a:rPr lang="en-US" altLang="ko-KR" sz="2800" dirty="0"/>
              <a:t>Analyzing statistical metrics of </a:t>
            </a:r>
            <a:r>
              <a:rPr lang="en-US" altLang="ko-KR" sz="2800" dirty="0" err="1"/>
              <a:t>Lévy</a:t>
            </a:r>
            <a:r>
              <a:rPr lang="en-US" altLang="ko-KR" sz="2800" dirty="0"/>
              <a:t> mobility: first exit time, contact time, and inter-contact time</a:t>
            </a:r>
            <a:endParaRPr lang="en-US" sz="2800" dirty="0"/>
          </a:p>
        </p:txBody>
      </p:sp>
    </p:spTree>
    <p:extLst>
      <p:ext uri="{BB962C8B-B14F-4D97-AF65-F5344CB8AC3E}">
        <p14:creationId xmlns:p14="http://schemas.microsoft.com/office/powerpoint/2010/main" val="1948391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What is </a:t>
            </a:r>
            <a:r>
              <a:rPr lang="en-US" altLang="zh-CN" sz="3600" dirty="0" err="1" smtClean="0">
                <a:ea typeface="宋体" pitchFamily="2" charset="-122"/>
              </a:rPr>
              <a:t>L</a:t>
            </a:r>
            <a:r>
              <a:rPr lang="en-US" altLang="ko-KR" sz="3600" dirty="0" err="1" smtClean="0"/>
              <a:t>é</a:t>
            </a:r>
            <a:r>
              <a:rPr lang="en-US" altLang="zh-CN" sz="3600" dirty="0" err="1" smtClean="0">
                <a:ea typeface="宋体" pitchFamily="2" charset="-122"/>
              </a:rPr>
              <a:t>vy</a:t>
            </a:r>
            <a:r>
              <a:rPr lang="en-US" altLang="zh-CN" sz="3600" dirty="0" smtClean="0">
                <a:ea typeface="宋体" pitchFamily="2" charset="-122"/>
              </a:rPr>
              <a:t> Mobility? </a:t>
            </a:r>
          </a:p>
        </p:txBody>
      </p:sp>
      <p:sp>
        <p:nvSpPr>
          <p:cNvPr id="3" name="Content Placeholder 2"/>
          <p:cNvSpPr>
            <a:spLocks noGrp="1"/>
          </p:cNvSpPr>
          <p:nvPr>
            <p:ph idx="1"/>
          </p:nvPr>
        </p:nvSpPr>
        <p:spPr>
          <a:xfrm>
            <a:off x="338796" y="999256"/>
            <a:ext cx="8439472" cy="5526088"/>
          </a:xfrm>
          <a:ln>
            <a:solidFill>
              <a:schemeClr val="bg1"/>
            </a:solidFill>
            <a:miter lim="800000"/>
            <a:headEnd/>
            <a:tailEnd/>
          </a:ln>
        </p:spPr>
        <p:txBody>
          <a:bodyPr/>
          <a:lstStyle/>
          <a:p>
            <a:r>
              <a:rPr lang="en-US" altLang="ko-KR" dirty="0" smtClean="0"/>
              <a:t>A class of random walks that is characterized by a </a:t>
            </a:r>
            <a:r>
              <a:rPr lang="en-US" altLang="ko-KR" dirty="0" smtClean="0">
                <a:solidFill>
                  <a:srgbClr val="FF0000"/>
                </a:solidFill>
              </a:rPr>
              <a:t>heavy-tailed jump-length</a:t>
            </a:r>
            <a:r>
              <a:rPr lang="en-US" altLang="ko-KR" dirty="0" smtClean="0"/>
              <a:t> distribution</a:t>
            </a:r>
          </a:p>
          <a:p>
            <a:endParaRPr lang="en-US" altLang="zh-CN"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endParaRPr lang="en-US" altLang="zh-CN" sz="1000" kern="1200" dirty="0" smtClean="0">
              <a:solidFill>
                <a:srgbClr val="000000"/>
              </a:solidFill>
              <a:latin typeface="Times New Roman" pitchFamily="18" charset="0"/>
              <a:ea typeface="宋体" pitchFamily="2" charset="-122"/>
            </a:endParaRPr>
          </a:p>
          <a:p>
            <a:endParaRPr lang="en-US" altLang="zh-CN" sz="1000" kern="1200" dirty="0" smtClean="0">
              <a:solidFill>
                <a:srgbClr val="000000"/>
              </a:solidFill>
              <a:latin typeface="Times New Roman" pitchFamily="18" charset="0"/>
              <a:ea typeface="宋体" pitchFamily="2" charset="-122"/>
            </a:endParaRPr>
          </a:p>
          <a:p>
            <a:pPr>
              <a:buNone/>
            </a:pPr>
            <a:endParaRPr lang="en-US" altLang="zh-CN" sz="1000"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endParaRPr lang="en-US" altLang="zh-CN" kern="1200" dirty="0">
              <a:solidFill>
                <a:srgbClr val="000000"/>
              </a:solidFill>
              <a:latin typeface="Times New Roman" pitchFamily="18" charset="0"/>
              <a:ea typeface="宋体" pitchFamily="2" charset="-122"/>
            </a:endParaRPr>
          </a:p>
          <a:p>
            <a:r>
              <a:rPr lang="en-US" altLang="zh-CN" kern="1200" dirty="0" smtClean="0">
                <a:solidFill>
                  <a:srgbClr val="000000"/>
                </a:solidFill>
                <a:latin typeface="Times New Roman" pitchFamily="18" charset="0"/>
                <a:ea typeface="宋体" pitchFamily="2" charset="-122"/>
              </a:rPr>
              <a:t>Due to the heavy-tailed jump-length, the </a:t>
            </a:r>
            <a:r>
              <a:rPr lang="en-US" altLang="zh-CN" kern="1200" dirty="0" smtClean="0">
                <a:solidFill>
                  <a:schemeClr val="accent1">
                    <a:lumMod val="50000"/>
                  </a:schemeClr>
                </a:solidFill>
                <a:latin typeface="Times New Roman" pitchFamily="18" charset="0"/>
                <a:ea typeface="宋体" pitchFamily="2" charset="-122"/>
              </a:rPr>
              <a:t>sample path</a:t>
            </a:r>
            <a:r>
              <a:rPr lang="en-US" altLang="ko-KR" dirty="0" smtClean="0"/>
              <a:t> consists of </a:t>
            </a:r>
            <a:r>
              <a:rPr lang="en-US" altLang="ko-KR" dirty="0" smtClean="0">
                <a:solidFill>
                  <a:schemeClr val="accent1">
                    <a:lumMod val="50000"/>
                  </a:schemeClr>
                </a:solidFill>
              </a:rPr>
              <a:t>many short jumps </a:t>
            </a:r>
            <a:r>
              <a:rPr lang="en-US" altLang="ko-KR" dirty="0" smtClean="0"/>
              <a:t>and </a:t>
            </a:r>
            <a:r>
              <a:rPr lang="en-US" altLang="ko-KR" dirty="0" smtClean="0">
                <a:solidFill>
                  <a:schemeClr val="accent1">
                    <a:lumMod val="50000"/>
                  </a:schemeClr>
                </a:solidFill>
              </a:rPr>
              <a:t>occasional long jumps with length |V|=S</a:t>
            </a:r>
            <a:endParaRPr lang="en-US" altLang="zh-CN"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pPr eaLnBrk="1" hangingPunct="1">
              <a:buNone/>
            </a:pPr>
            <a:endParaRPr lang="en-US" altLang="zh-CN" kern="1200" dirty="0" smtClean="0">
              <a:solidFill>
                <a:srgbClr val="000000"/>
              </a:solidFill>
              <a:latin typeface="Times New Roman" pitchFamily="18" charset="0"/>
              <a:ea typeface="宋体" pitchFamily="2" charset="-122"/>
            </a:endParaRPr>
          </a:p>
        </p:txBody>
      </p:sp>
      <p:pic>
        <p:nvPicPr>
          <p:cNvPr id="1026" name="Picture 2"/>
          <p:cNvPicPr>
            <a:picLocks noChangeAspect="1" noChangeArrowheads="1"/>
          </p:cNvPicPr>
          <p:nvPr/>
        </p:nvPicPr>
        <p:blipFill>
          <a:blip r:embed="rId3" cstate="print"/>
          <a:srcRect/>
          <a:stretch>
            <a:fillRect/>
          </a:stretch>
        </p:blipFill>
        <p:spPr bwMode="auto">
          <a:xfrm>
            <a:off x="729981" y="1844824"/>
            <a:ext cx="7658443" cy="2651760"/>
          </a:xfrm>
          <a:prstGeom prst="rect">
            <a:avLst/>
          </a:prstGeom>
          <a:noFill/>
          <a:ln w="9525">
            <a:noFill/>
            <a:miter lim="800000"/>
            <a:headEnd/>
            <a:tailEnd/>
          </a:ln>
        </p:spPr>
      </p:pic>
      <p:sp>
        <p:nvSpPr>
          <p:cNvPr id="29" name="TextBox 28"/>
          <p:cNvSpPr txBox="1"/>
          <p:nvPr/>
        </p:nvSpPr>
        <p:spPr>
          <a:xfrm>
            <a:off x="962656" y="4469050"/>
            <a:ext cx="2332690" cy="400110"/>
          </a:xfrm>
          <a:prstGeom prst="rect">
            <a:avLst/>
          </a:prstGeom>
          <a:noFill/>
        </p:spPr>
        <p:txBody>
          <a:bodyPr wrap="none" rtlCol="0">
            <a:spAutoFit/>
          </a:bodyPr>
          <a:lstStyle/>
          <a:p>
            <a:r>
              <a:rPr lang="en-US" altLang="ko-KR" sz="2000" dirty="0" smtClean="0"/>
              <a:t>(a) Brownian motion</a:t>
            </a:r>
            <a:endParaRPr lang="ko-KR" altLang="en-US" sz="2000" dirty="0"/>
          </a:p>
        </p:txBody>
      </p:sp>
      <p:sp>
        <p:nvSpPr>
          <p:cNvPr id="33" name="TextBox 32"/>
          <p:cNvSpPr txBox="1"/>
          <p:nvPr/>
        </p:nvSpPr>
        <p:spPr>
          <a:xfrm>
            <a:off x="3563888" y="4469050"/>
            <a:ext cx="2004075" cy="400110"/>
          </a:xfrm>
          <a:prstGeom prst="rect">
            <a:avLst/>
          </a:prstGeom>
          <a:noFill/>
        </p:spPr>
        <p:txBody>
          <a:bodyPr wrap="none" rtlCol="0">
            <a:spAutoFit/>
          </a:bodyPr>
          <a:lstStyle/>
          <a:p>
            <a:r>
              <a:rPr lang="en-US" altLang="ko-KR" sz="2000" dirty="0" smtClean="0"/>
              <a:t>(b) </a:t>
            </a:r>
            <a:r>
              <a:rPr lang="en-US" altLang="ko-KR" sz="2000" dirty="0" err="1" smtClean="0"/>
              <a:t>Lévy</a:t>
            </a:r>
            <a:r>
              <a:rPr lang="en-US" altLang="ko-KR" sz="2000" dirty="0" smtClean="0"/>
              <a:t> mobility</a:t>
            </a:r>
            <a:endParaRPr lang="ko-KR" altLang="en-US" sz="2000" dirty="0"/>
          </a:p>
        </p:txBody>
      </p:sp>
      <p:sp>
        <p:nvSpPr>
          <p:cNvPr id="34" name="TextBox 33"/>
          <p:cNvSpPr txBox="1"/>
          <p:nvPr/>
        </p:nvSpPr>
        <p:spPr>
          <a:xfrm>
            <a:off x="5954220" y="4469050"/>
            <a:ext cx="2419252" cy="400110"/>
          </a:xfrm>
          <a:prstGeom prst="rect">
            <a:avLst/>
          </a:prstGeom>
          <a:noFill/>
        </p:spPr>
        <p:txBody>
          <a:bodyPr wrap="none" rtlCol="0">
            <a:spAutoFit/>
          </a:bodyPr>
          <a:lstStyle/>
          <a:p>
            <a:r>
              <a:rPr lang="en-US" altLang="ko-KR" sz="2000" dirty="0" smtClean="0"/>
              <a:t>(c) Random waypoint</a:t>
            </a:r>
            <a:endParaRPr lang="ko-KR" altLang="en-US" sz="2000" dirty="0"/>
          </a:p>
        </p:txBody>
      </p:sp>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5847804"/>
            <a:ext cx="5702300" cy="317500"/>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1228" y="6335183"/>
            <a:ext cx="4152900" cy="266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zh-CN" sz="3600" dirty="0" smtClean="0">
                <a:ea typeface="宋体" pitchFamily="2" charset="-122"/>
              </a:rPr>
              <a:t>Why </a:t>
            </a:r>
            <a:r>
              <a:rPr lang="en-US" altLang="zh-CN" sz="3600" dirty="0" err="1" smtClean="0">
                <a:ea typeface="宋体" pitchFamily="2" charset="-122"/>
              </a:rPr>
              <a:t>L</a:t>
            </a:r>
            <a:r>
              <a:rPr lang="en-US" altLang="ko-KR" sz="3600" dirty="0" err="1" smtClean="0"/>
              <a:t>é</a:t>
            </a:r>
            <a:r>
              <a:rPr lang="en-US" altLang="zh-CN" sz="3600" dirty="0" err="1" smtClean="0">
                <a:ea typeface="宋体" pitchFamily="2" charset="-122"/>
              </a:rPr>
              <a:t>vy</a:t>
            </a:r>
            <a:r>
              <a:rPr lang="en-US" altLang="zh-CN" sz="3600" dirty="0" smtClean="0">
                <a:ea typeface="宋体" pitchFamily="2" charset="-122"/>
              </a:rPr>
              <a:t> Mobility? </a:t>
            </a:r>
          </a:p>
        </p:txBody>
      </p:sp>
      <p:sp>
        <p:nvSpPr>
          <p:cNvPr id="3" name="Content Placeholder 2"/>
          <p:cNvSpPr>
            <a:spLocks noGrp="1"/>
          </p:cNvSpPr>
          <p:nvPr>
            <p:ph idx="1"/>
          </p:nvPr>
        </p:nvSpPr>
        <p:spPr>
          <a:xfrm>
            <a:off x="338796" y="1068502"/>
            <a:ext cx="8439472" cy="5526088"/>
          </a:xfrm>
          <a:ln>
            <a:solidFill>
              <a:schemeClr val="bg1"/>
            </a:solidFill>
            <a:miter lim="800000"/>
            <a:headEnd/>
            <a:tailEnd/>
          </a:ln>
        </p:spPr>
        <p:txBody>
          <a:bodyPr/>
          <a:lstStyle/>
          <a:p>
            <a:r>
              <a:rPr lang="en-US" altLang="ko-KR" dirty="0" smtClean="0"/>
              <a:t>Observed in </a:t>
            </a:r>
            <a:r>
              <a:rPr lang="en-US" altLang="ko-KR" dirty="0" smtClean="0">
                <a:solidFill>
                  <a:srgbClr val="800000"/>
                </a:solidFill>
              </a:rPr>
              <a:t>ecology</a:t>
            </a:r>
            <a:r>
              <a:rPr lang="en-US" altLang="ko-KR" dirty="0" smtClean="0"/>
              <a:t> for different animal species </a:t>
            </a:r>
          </a:p>
          <a:p>
            <a:endParaRPr lang="en-US" altLang="zh-CN" kern="1200" dirty="0" smtClean="0">
              <a:solidFill>
                <a:srgbClr val="000000"/>
              </a:solidFill>
              <a:latin typeface="Times New Roman" pitchFamily="18" charset="0"/>
              <a:ea typeface="宋体" pitchFamily="2" charset="-122"/>
            </a:endParaRPr>
          </a:p>
          <a:p>
            <a:pPr>
              <a:buNone/>
            </a:pPr>
            <a:endParaRPr lang="en-US" altLang="zh-CN" kern="1200" dirty="0" smtClean="0">
              <a:solidFill>
                <a:srgbClr val="000000"/>
              </a:solidFill>
              <a:latin typeface="Times New Roman" pitchFamily="18" charset="0"/>
              <a:ea typeface="宋体" pitchFamily="2" charset="-122"/>
            </a:endParaRPr>
          </a:p>
          <a:p>
            <a:pPr>
              <a:buNone/>
            </a:pPr>
            <a:endParaRPr lang="en-US" altLang="zh-CN" sz="800" kern="1200" dirty="0" smtClean="0">
              <a:solidFill>
                <a:srgbClr val="000000"/>
              </a:solidFill>
              <a:latin typeface="Times New Roman" pitchFamily="18" charset="0"/>
              <a:ea typeface="宋体" pitchFamily="2" charset="-122"/>
            </a:endParaRPr>
          </a:p>
          <a:p>
            <a:pPr>
              <a:buNone/>
            </a:pPr>
            <a:endParaRPr lang="en-US" altLang="zh-CN" sz="800" kern="1200" dirty="0" smtClean="0">
              <a:solidFill>
                <a:srgbClr val="000000"/>
              </a:solidFill>
              <a:latin typeface="Times New Roman" pitchFamily="18" charset="0"/>
              <a:ea typeface="宋体" pitchFamily="2" charset="-122"/>
            </a:endParaRPr>
          </a:p>
          <a:p>
            <a:pPr>
              <a:buNone/>
            </a:pPr>
            <a:endParaRPr lang="en-US" altLang="zh-CN" sz="800" kern="1200" dirty="0" smtClean="0">
              <a:solidFill>
                <a:srgbClr val="000000"/>
              </a:solidFill>
              <a:latin typeface="Times New Roman" pitchFamily="18" charset="0"/>
              <a:ea typeface="宋体" pitchFamily="2" charset="-122"/>
            </a:endParaRPr>
          </a:p>
          <a:p>
            <a:pPr>
              <a:buNone/>
            </a:pPr>
            <a:endParaRPr lang="en-US" altLang="zh-CN" sz="800" kern="1200" dirty="0" smtClean="0">
              <a:solidFill>
                <a:srgbClr val="000000"/>
              </a:solidFill>
              <a:latin typeface="Times New Roman" pitchFamily="18" charset="0"/>
              <a:ea typeface="宋体" pitchFamily="2" charset="-122"/>
            </a:endParaRPr>
          </a:p>
          <a:p>
            <a:pPr>
              <a:buNone/>
            </a:pPr>
            <a:endParaRPr lang="en-US" altLang="zh-CN" sz="800" kern="1200" dirty="0" smtClean="0">
              <a:solidFill>
                <a:srgbClr val="000000"/>
              </a:solidFill>
              <a:latin typeface="Times New Roman" pitchFamily="18" charset="0"/>
              <a:ea typeface="宋体" pitchFamily="2" charset="-122"/>
            </a:endParaRPr>
          </a:p>
          <a:p>
            <a:r>
              <a:rPr lang="en-US" altLang="zh-CN" kern="1200" dirty="0" smtClean="0">
                <a:solidFill>
                  <a:srgbClr val="800000"/>
                </a:solidFill>
                <a:latin typeface="Times New Roman" pitchFamily="18" charset="0"/>
                <a:ea typeface="宋体" pitchFamily="2" charset="-122"/>
              </a:rPr>
              <a:t>Travel:</a:t>
            </a:r>
            <a:r>
              <a:rPr lang="en-US" altLang="zh-CN" kern="1200" dirty="0" smtClean="0">
                <a:solidFill>
                  <a:srgbClr val="000000"/>
                </a:solidFill>
                <a:latin typeface="Times New Roman" pitchFamily="18" charset="0"/>
                <a:ea typeface="宋体" pitchFamily="2" charset="-122"/>
              </a:rPr>
              <a:t> Analysis of the circulation of bank notes in the US</a:t>
            </a:r>
          </a:p>
          <a:p>
            <a:pPr lvl="1"/>
            <a:r>
              <a:rPr lang="en-US" altLang="zh-CN" kern="1200" dirty="0" smtClean="0">
                <a:solidFill>
                  <a:srgbClr val="000000"/>
                </a:solidFill>
                <a:latin typeface="Times New Roman" pitchFamily="18" charset="0"/>
                <a:ea typeface="宋体" pitchFamily="2" charset="-122"/>
              </a:rPr>
              <a:t>The distribution of human travelling distances decays as a power law [</a:t>
            </a:r>
            <a:r>
              <a:rPr lang="en-US" altLang="zh-CN" kern="1200" dirty="0" err="1" smtClean="0">
                <a:solidFill>
                  <a:srgbClr val="000000"/>
                </a:solidFill>
                <a:latin typeface="Times New Roman" pitchFamily="18" charset="0"/>
                <a:ea typeface="宋体" pitchFamily="2" charset="-122"/>
              </a:rPr>
              <a:t>Brockmann</a:t>
            </a:r>
            <a:r>
              <a:rPr lang="en-US" altLang="zh-CN" kern="1200" dirty="0" smtClean="0">
                <a:solidFill>
                  <a:srgbClr val="000000"/>
                </a:solidFill>
                <a:latin typeface="Times New Roman" pitchFamily="18" charset="0"/>
                <a:ea typeface="宋体" pitchFamily="2" charset="-122"/>
              </a:rPr>
              <a:t> et al. in Nature’06] </a:t>
            </a:r>
          </a:p>
          <a:p>
            <a:endParaRPr lang="en-US" altLang="zh-CN"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pPr>
              <a:buNone/>
            </a:pPr>
            <a:endParaRPr lang="en-US" altLang="zh-CN" kern="1200" dirty="0" smtClean="0">
              <a:solidFill>
                <a:srgbClr val="000000"/>
              </a:solidFill>
              <a:latin typeface="Times New Roman" pitchFamily="18" charset="0"/>
              <a:ea typeface="宋体" pitchFamily="2" charset="-122"/>
            </a:endParaRPr>
          </a:p>
          <a:p>
            <a:endParaRPr lang="en-US" altLang="zh-CN" kern="1200" dirty="0" smtClean="0">
              <a:solidFill>
                <a:srgbClr val="000000"/>
              </a:solidFill>
              <a:latin typeface="Times New Roman" pitchFamily="18" charset="0"/>
              <a:ea typeface="宋体" pitchFamily="2" charset="-122"/>
            </a:endParaRPr>
          </a:p>
          <a:p>
            <a:pPr eaLnBrk="1" hangingPunct="1">
              <a:buNone/>
            </a:pPr>
            <a:endParaRPr lang="en-US" altLang="zh-CN" kern="1200" dirty="0" smtClean="0">
              <a:solidFill>
                <a:srgbClr val="000000"/>
              </a:solidFill>
              <a:latin typeface="Times New Roman" pitchFamily="18" charset="0"/>
              <a:ea typeface="宋体" pitchFamily="2" charset="-122"/>
            </a:endParaRPr>
          </a:p>
        </p:txBody>
      </p:sp>
      <p:grpSp>
        <p:nvGrpSpPr>
          <p:cNvPr id="15" name="Group 31"/>
          <p:cNvGrpSpPr>
            <a:grpSpLocks/>
          </p:cNvGrpSpPr>
          <p:nvPr/>
        </p:nvGrpSpPr>
        <p:grpSpPr bwMode="auto">
          <a:xfrm>
            <a:off x="2299276" y="4747738"/>
            <a:ext cx="4548985" cy="1752896"/>
            <a:chOff x="2517" y="2568"/>
            <a:chExt cx="3130" cy="1286"/>
          </a:xfrm>
        </p:grpSpPr>
        <p:pic>
          <p:nvPicPr>
            <p:cNvPr id="17" name="Picture 22" descr="banknote_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7" y="2621"/>
              <a:ext cx="2034" cy="11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23" descr="banknote_pd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91" t="7613"/>
            <a:stretch/>
          </p:blipFill>
          <p:spPr bwMode="auto">
            <a:xfrm>
              <a:off x="4440" y="3022"/>
              <a:ext cx="1207" cy="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Rectangle 29"/>
            <p:cNvSpPr>
              <a:spLocks noChangeArrowheads="1"/>
            </p:cNvSpPr>
            <p:nvPr/>
          </p:nvSpPr>
          <p:spPr bwMode="auto">
            <a:xfrm>
              <a:off x="2518" y="2568"/>
              <a:ext cx="116" cy="233"/>
            </a:xfrm>
            <a:prstGeom prst="rect">
              <a:avLst/>
            </a:prstGeom>
            <a:solidFill>
              <a:schemeClr val="bg1"/>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wrap="none" anchor="ctr">
              <a:spAutoFit/>
            </a:bodyPr>
            <a:lstStyle/>
            <a:p>
              <a:endParaRPr lang="en-US" altLang="ko-KR">
                <a:latin typeface="Calibri" pitchFamily="34" charset="0"/>
                <a:cs typeface="Calibri" pitchFamily="34" charset="0"/>
              </a:endParaRPr>
            </a:p>
          </p:txBody>
        </p:sp>
      </p:grpSp>
      <p:pic>
        <p:nvPicPr>
          <p:cNvPr id="12" name="Picture 4" descr="http://propalliance.com/wp-content/uploads/2010/07/1279559491_check-300x3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80112" y="4725144"/>
            <a:ext cx="651241" cy="610782"/>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cstate="print"/>
          <a:srcRect/>
          <a:stretch>
            <a:fillRect/>
          </a:stretch>
        </p:blipFill>
        <p:spPr bwMode="auto">
          <a:xfrm>
            <a:off x="1219200" y="1556988"/>
            <a:ext cx="6705600" cy="170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CPS-Networking</Template>
  <TotalTime>30429</TotalTime>
  <Words>6303</Words>
  <Application>Microsoft Office PowerPoint</Application>
  <PresentationFormat>On-screen Show (4:3)</PresentationFormat>
  <Paragraphs>886</Paragraphs>
  <Slides>55</Slides>
  <Notes>53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55</vt:i4>
      </vt:variant>
    </vt:vector>
  </HeadingPairs>
  <TitlesOfParts>
    <vt:vector size="71" baseType="lpstr">
      <vt:lpstr>MS PGothic</vt:lpstr>
      <vt:lpstr>MS PGothic</vt:lpstr>
      <vt:lpstr>宋体</vt:lpstr>
      <vt:lpstr>Arial</vt:lpstr>
      <vt:lpstr>Calibri</vt:lpstr>
      <vt:lpstr>Gulim</vt:lpstr>
      <vt:lpstr>Gulim</vt:lpstr>
      <vt:lpstr>Symbol</vt:lpstr>
      <vt:lpstr>Tahoma</vt:lpstr>
      <vt:lpstr>Times New Roman</vt:lpstr>
      <vt:lpstr>Verdana</vt:lpstr>
      <vt:lpstr>Wingdings</vt:lpstr>
      <vt:lpstr>Wingdings 2</vt:lpstr>
      <vt:lpstr>Blends</vt:lpstr>
      <vt:lpstr>1_Custom Design</vt:lpstr>
      <vt:lpstr>Custom Design</vt:lpstr>
      <vt:lpstr>Analysis and Design of Complex Systems with Multivariate Heavy Tail Phenomena</vt:lpstr>
      <vt:lpstr>Three Research Directions</vt:lpstr>
      <vt:lpstr>Progress Overview</vt:lpstr>
      <vt:lpstr>Progress Overview (cont’d)</vt:lpstr>
      <vt:lpstr>Collaborations/Synergistic Activities</vt:lpstr>
      <vt:lpstr>PowerPoint Presentation</vt:lpstr>
      <vt:lpstr>PowerPoint Presentation</vt:lpstr>
      <vt:lpstr>What is Lévy Mobility? </vt:lpstr>
      <vt:lpstr>Why Lévy Mobility? </vt:lpstr>
      <vt:lpstr>PowerPoint Presentation</vt:lpstr>
      <vt:lpstr>PowerPoint Presentation</vt:lpstr>
      <vt:lpstr>Two-subclasses of Lévy Mobility</vt:lpstr>
      <vt:lpstr>Lévy Flight</vt:lpstr>
      <vt:lpstr>Jump-Length Model</vt:lpstr>
      <vt:lpstr>Direction Model</vt:lpstr>
      <vt:lpstr>Relation to the Project</vt:lpstr>
      <vt:lpstr>PowerPoint Presentation</vt:lpstr>
      <vt:lpstr>PowerPoint Presentation</vt:lpstr>
      <vt:lpstr>PowerPoint Presentation</vt:lpstr>
      <vt:lpstr>First Exit Time</vt:lpstr>
      <vt:lpstr>Related Work (1/2)</vt:lpstr>
      <vt:lpstr>Related Work (2/2)</vt:lpstr>
      <vt:lpstr>Distribution of First Exit Time</vt:lpstr>
      <vt:lpstr>PowerPoint Presentation</vt:lpstr>
      <vt:lpstr>Mean First Exit Time</vt:lpstr>
      <vt:lpstr>Direction Model Revisited </vt:lpstr>
      <vt:lpstr>Directional Drift Model </vt:lpstr>
      <vt:lpstr>Parameter Set (α, d)</vt:lpstr>
      <vt:lpstr>Empirical Results (1/2)</vt:lpstr>
      <vt:lpstr>Empirical Results (2/2)</vt:lpstr>
      <vt:lpstr>Refined Human Mobility Model (1/2) </vt:lpstr>
      <vt:lpstr>Refined Human Mobility Model  (2/2) </vt:lpstr>
      <vt:lpstr>Our Analytic Results on the E/R model</vt:lpstr>
      <vt:lpstr>Future Work </vt:lpstr>
      <vt:lpstr>Future Work (cont’d)</vt:lpstr>
      <vt:lpstr>Progress Overview</vt:lpstr>
      <vt:lpstr>PowerPoint Presentation</vt:lpstr>
      <vt:lpstr>Reminder: Delayed Offloading System </vt:lpstr>
      <vt:lpstr>Preliminary Results (Kickoff)</vt:lpstr>
      <vt:lpstr>Generalized System Model </vt:lpstr>
      <vt:lpstr>Summary of Our Analytic Results</vt:lpstr>
      <vt:lpstr>Future Work </vt:lpstr>
      <vt:lpstr>Thank You</vt:lpstr>
      <vt:lpstr>Backup Slides</vt:lpstr>
      <vt:lpstr>Backup: Directional Drift Model </vt:lpstr>
      <vt:lpstr>Backup: Related Work (1/2)</vt:lpstr>
      <vt:lpstr>Backup: Related Work (2/2)</vt:lpstr>
      <vt:lpstr>PowerPoint Presentation</vt:lpstr>
      <vt:lpstr>PowerPoint Presentation</vt:lpstr>
      <vt:lpstr>PowerPoint Presentation</vt:lpstr>
      <vt:lpstr>III. Resource Allocation in Wireless Networks</vt:lpstr>
      <vt:lpstr>Key Results</vt:lpstr>
      <vt:lpstr>Keeping it just in case. Remove if you like. </vt:lpstr>
      <vt:lpstr>Related Work (1/2)</vt:lpstr>
      <vt:lpstr>PowerPoint Presentation</vt:lpstr>
    </vt:vector>
  </TitlesOfParts>
  <Company>The Ohio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Aspects of Cyber-Physical Systems: Problems and Challenges</dc:title>
  <dc:creator>Yin Sun</dc:creator>
  <cp:lastModifiedBy>Patrick Gillespie</cp:lastModifiedBy>
  <cp:revision>2765</cp:revision>
  <cp:lastPrinted>2013-09-29T13:16:38Z</cp:lastPrinted>
  <dcterms:created xsi:type="dcterms:W3CDTF">2012-02-20T03:03:45Z</dcterms:created>
  <dcterms:modified xsi:type="dcterms:W3CDTF">2019-08-19T13:46:44Z</dcterms:modified>
</cp:coreProperties>
</file>