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4271" r:id="rId1"/>
    <p:sldMasterId id="2147484283" r:id="rId2"/>
  </p:sldMasterIdLst>
  <p:notesMasterIdLst>
    <p:notesMasterId r:id="rId31"/>
  </p:notesMasterIdLst>
  <p:sldIdLst>
    <p:sldId id="261" r:id="rId3"/>
    <p:sldId id="639" r:id="rId4"/>
    <p:sldId id="640" r:id="rId5"/>
    <p:sldId id="641" r:id="rId6"/>
    <p:sldId id="642" r:id="rId7"/>
    <p:sldId id="611" r:id="rId8"/>
    <p:sldId id="673" r:id="rId9"/>
    <p:sldId id="664" r:id="rId10"/>
    <p:sldId id="665" r:id="rId11"/>
    <p:sldId id="666" r:id="rId12"/>
    <p:sldId id="667" r:id="rId13"/>
    <p:sldId id="668" r:id="rId14"/>
    <p:sldId id="669" r:id="rId15"/>
    <p:sldId id="670" r:id="rId16"/>
    <p:sldId id="671" r:id="rId17"/>
    <p:sldId id="672" r:id="rId18"/>
    <p:sldId id="632" r:id="rId19"/>
    <p:sldId id="633" r:id="rId20"/>
    <p:sldId id="634" r:id="rId21"/>
    <p:sldId id="635" r:id="rId22"/>
    <p:sldId id="636" r:id="rId23"/>
    <p:sldId id="643" r:id="rId24"/>
    <p:sldId id="644" r:id="rId25"/>
    <p:sldId id="645" r:id="rId26"/>
    <p:sldId id="646" r:id="rId27"/>
    <p:sldId id="647" r:id="rId28"/>
    <p:sldId id="648" r:id="rId29"/>
    <p:sldId id="654" r:id="rId30"/>
  </p:sldIdLst>
  <p:sldSz cx="9144000" cy="6858000" type="screen4x3"/>
  <p:notesSz cx="6985000" cy="9271000"/>
  <p:embeddedFontLst>
    <p:embeddedFont>
      <p:font typeface="맑은 고딕" panose="020B0503020000020004" pitchFamily="34" charset="-127"/>
      <p:regular r:id="rId32"/>
      <p:bold r:id="rId33"/>
    </p:embeddedFont>
    <p:embeddedFont>
      <p:font typeface="Times" panose="02020603050405020304" pitchFamily="18" charset="0"/>
      <p:regular r:id="rId34"/>
      <p:bold r:id="rId35"/>
      <p:italic r:id="rId36"/>
      <p:boldItalic r:id="rId37"/>
    </p:embeddedFont>
    <p:embeddedFont>
      <p:font typeface="ＭＳ Ｐゴシック" panose="020B0600070205080204" pitchFamily="34" charset="-128"/>
      <p:regular r:id="rId38"/>
    </p:embeddedFont>
    <p:embeddedFont>
      <p:font typeface="Cambria Math" panose="02040503050406030204" pitchFamily="18" charset="0"/>
      <p:regular r:id="rId39"/>
    </p:embeddedFont>
    <p:embeddedFont>
      <p:font typeface="宋体" panose="02010600030101010101" pitchFamily="2" charset="-122"/>
      <p:regular r:id="rId40"/>
    </p:embeddedFont>
    <p:embeddedFont>
      <p:font typeface="Calibri" panose="020F0502020204030204" pitchFamily="34" charset="0"/>
      <p:regular r:id="rId41"/>
      <p:bold r:id="rId42"/>
      <p:italic r:id="rId43"/>
      <p:boldItalic r:id="rId44"/>
    </p:embeddedFont>
    <p:embeddedFont>
      <p:font typeface="ＭＳ Ｐゴシック" panose="020B0600070205080204" pitchFamily="34" charset="-128"/>
      <p:regular r:id="rId38"/>
    </p:embeddedFont>
    <p:embeddedFont>
      <p:font typeface="Wingdings 2" panose="05020102010507070707" pitchFamily="18" charset="2"/>
      <p:regular r:id="rId45"/>
    </p:embeddedFont>
    <p:embeddedFont>
      <p:font typeface="Tahoma" panose="020B0604030504040204" pitchFamily="34" charset="0"/>
      <p:regular r:id="rId46"/>
      <p:bold r:id="rId47"/>
    </p:embeddedFont>
  </p:embeddedFontLst>
  <p:custDataLst>
    <p:tags r:id="rId48"/>
  </p:custDataLst>
  <p:defaultTextStyle>
    <a:defPPr>
      <a:defRPr lang="en-US"/>
    </a:defPPr>
    <a:lvl1pPr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1pPr>
    <a:lvl2pPr marL="4572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2pPr>
    <a:lvl3pPr marL="9144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3pPr>
    <a:lvl4pPr marL="13716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4pPr>
    <a:lvl5pPr marL="1828800" algn="l" rtl="0" eaLnBrk="0" fontAlgn="base" hangingPunct="0">
      <a:spcBef>
        <a:spcPct val="20000"/>
      </a:spcBef>
      <a:spcAft>
        <a:spcPct val="0"/>
      </a:spcAft>
      <a:buClr>
        <a:srgbClr val="CC0099"/>
      </a:buClr>
      <a:buSzPct val="120000"/>
      <a:buFont typeface="Tahoma" charset="0"/>
      <a:buChar char="●"/>
      <a:defRPr sz="2800" kern="1200">
        <a:solidFill>
          <a:schemeClr val="tx1"/>
        </a:solidFill>
        <a:latin typeface="Tahoma" charset="0"/>
        <a:ea typeface="ＭＳ Ｐゴシック" charset="-128"/>
        <a:cs typeface="+mn-cs"/>
      </a:defRPr>
    </a:lvl5pPr>
    <a:lvl6pPr marL="2286000" algn="l" defTabSz="914400" rtl="0" eaLnBrk="1" latinLnBrk="0" hangingPunct="1">
      <a:defRPr sz="2800" kern="1200">
        <a:solidFill>
          <a:schemeClr val="tx1"/>
        </a:solidFill>
        <a:latin typeface="Tahoma" charset="0"/>
        <a:ea typeface="ＭＳ Ｐゴシック" charset="-128"/>
        <a:cs typeface="+mn-cs"/>
      </a:defRPr>
    </a:lvl6pPr>
    <a:lvl7pPr marL="2743200" algn="l" defTabSz="914400" rtl="0" eaLnBrk="1" latinLnBrk="0" hangingPunct="1">
      <a:defRPr sz="2800" kern="1200">
        <a:solidFill>
          <a:schemeClr val="tx1"/>
        </a:solidFill>
        <a:latin typeface="Tahoma" charset="0"/>
        <a:ea typeface="ＭＳ Ｐゴシック" charset="-128"/>
        <a:cs typeface="+mn-cs"/>
      </a:defRPr>
    </a:lvl7pPr>
    <a:lvl8pPr marL="3200400" algn="l" defTabSz="914400" rtl="0" eaLnBrk="1" latinLnBrk="0" hangingPunct="1">
      <a:defRPr sz="2800" kern="1200">
        <a:solidFill>
          <a:schemeClr val="tx1"/>
        </a:solidFill>
        <a:latin typeface="Tahoma" charset="0"/>
        <a:ea typeface="ＭＳ Ｐゴシック" charset="-128"/>
        <a:cs typeface="+mn-cs"/>
      </a:defRPr>
    </a:lvl8pPr>
    <a:lvl9pPr marL="3657600" algn="l" defTabSz="914400" rtl="0" eaLnBrk="1" latinLnBrk="0" hangingPunct="1">
      <a:defRPr sz="2800"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0">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006600"/>
    <a:srgbClr val="008000"/>
    <a:srgbClr val="2D82FF"/>
    <a:srgbClr val="660066"/>
    <a:srgbClr val="B40000"/>
    <a:srgbClr val="E0E0E0"/>
    <a:srgbClr val="C1D0FF"/>
    <a:srgbClr val="9A9ABC"/>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7319" autoAdjust="0"/>
  </p:normalViewPr>
  <p:slideViewPr>
    <p:cSldViewPr>
      <p:cViewPr varScale="1">
        <p:scale>
          <a:sx n="87" d="100"/>
          <a:sy n="87" d="100"/>
        </p:scale>
        <p:origin x="1134" y="90"/>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1280"/>
    </p:cViewPr>
  </p:sorterViewPr>
  <p:notesViewPr>
    <p:cSldViewPr showGuides="1">
      <p:cViewPr>
        <p:scale>
          <a:sx n="150" d="100"/>
          <a:sy n="150" d="100"/>
        </p:scale>
        <p:origin x="-810" y="2646"/>
      </p:cViewPr>
      <p:guideLst>
        <p:guide orient="horz" pos="2920"/>
        <p:guide pos="22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tags" Target="tags/tag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0" Type="http://schemas.openxmlformats.org/officeDocument/2006/relationships/slide" Target="slides/slide1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wrap="square" lIns="92885" tIns="46442" rIns="92885" bIns="46442" numCol="1" anchor="t" anchorCtr="0" compatLnSpc="1">
            <a:prstTxWarp prst="textNoShape">
              <a:avLst/>
            </a:prstTxWarp>
          </a:bodyPr>
          <a:lstStyle>
            <a:lvl1pPr>
              <a:buFont typeface="Tahoma" pitchFamily="-105" charset="0"/>
              <a:buChar char="●"/>
              <a:defRPr sz="1200">
                <a:latin typeface="Tahoma" pitchFamily="-105" charset="0"/>
                <a:ea typeface="ＭＳ Ｐゴシック" pitchFamily="-105" charset="-128"/>
                <a:cs typeface="ＭＳ Ｐゴシック" pitchFamily="-105" charset="-128"/>
              </a:defRPr>
            </a:lvl1pPr>
          </a:lstStyle>
          <a:p>
            <a:pPr>
              <a:defRPr/>
            </a:pPr>
            <a:endParaRPr lang="en-US"/>
          </a:p>
        </p:txBody>
      </p:sp>
      <p:sp>
        <p:nvSpPr>
          <p:cNvPr id="3" name="Date Placeholder 2"/>
          <p:cNvSpPr>
            <a:spLocks noGrp="1"/>
          </p:cNvSpPr>
          <p:nvPr>
            <p:ph type="dt" idx="1"/>
          </p:nvPr>
        </p:nvSpPr>
        <p:spPr>
          <a:xfrm>
            <a:off x="3956550" y="0"/>
            <a:ext cx="3026833" cy="463550"/>
          </a:xfrm>
          <a:prstGeom prst="rect">
            <a:avLst/>
          </a:prstGeom>
        </p:spPr>
        <p:txBody>
          <a:bodyPr vert="horz" wrap="square" lIns="92885" tIns="46442" rIns="92885" bIns="46442" numCol="1" anchor="t" anchorCtr="0" compatLnSpc="1">
            <a:prstTxWarp prst="textNoShape">
              <a:avLst/>
            </a:prstTxWarp>
          </a:bodyPr>
          <a:lstStyle>
            <a:lvl1pPr algn="r">
              <a:defRPr sz="1200"/>
            </a:lvl1pPr>
          </a:lstStyle>
          <a:p>
            <a:fld id="{F4C73892-B0C8-4880-BE1A-044ECBA1525C}" type="datetime1">
              <a:rPr lang="en-US"/>
              <a:pPr/>
              <a:t>8/19/2019</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pPr lvl="0"/>
            <a:endParaRPr lang="en-US" noProof="0" smtClean="0"/>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wrap="square" lIns="92885" tIns="46442" rIns="92885" bIns="46442" numCol="1" anchor="b" anchorCtr="0" compatLnSpc="1">
            <a:prstTxWarp prst="textNoShape">
              <a:avLst/>
            </a:prstTxWarp>
          </a:bodyPr>
          <a:lstStyle>
            <a:lvl1pPr>
              <a:buFont typeface="Tahoma" pitchFamily="-105" charset="0"/>
              <a:buChar char="●"/>
              <a:defRPr sz="1200">
                <a:latin typeface="Tahoma"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wrap="square" lIns="92885" tIns="46442" rIns="92885" bIns="46442" numCol="1" anchor="b" anchorCtr="0" compatLnSpc="1">
            <a:prstTxWarp prst="textNoShape">
              <a:avLst/>
            </a:prstTxWarp>
          </a:bodyPr>
          <a:lstStyle>
            <a:lvl1pPr algn="r">
              <a:defRPr sz="1200"/>
            </a:lvl1pPr>
          </a:lstStyle>
          <a:p>
            <a:fld id="{5178FE60-80BF-404A-AB0B-3305A086C211}" type="slidenum">
              <a:rPr lang="en-US"/>
              <a:pPr/>
              <a:t>‹#›</a:t>
            </a:fld>
            <a:endParaRPr lang="en-US"/>
          </a:p>
        </p:txBody>
      </p:sp>
    </p:spTree>
    <p:extLst>
      <p:ext uri="{BB962C8B-B14F-4D97-AF65-F5344CB8AC3E}">
        <p14:creationId xmlns:p14="http://schemas.microsoft.com/office/powerpoint/2010/main" val="3816535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178FE60-80BF-404A-AB0B-3305A086C211}" type="slidenum">
              <a:rPr lang="en-US" smtClean="0"/>
              <a:pPr/>
              <a:t>1</a:t>
            </a:fld>
            <a:endParaRPr lang="en-US" dirty="0"/>
          </a:p>
        </p:txBody>
      </p:sp>
    </p:spTree>
    <p:extLst>
      <p:ext uri="{BB962C8B-B14F-4D97-AF65-F5344CB8AC3E}">
        <p14:creationId xmlns:p14="http://schemas.microsoft.com/office/powerpoint/2010/main" val="1931346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227216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35921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45789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78FE60-80BF-404A-AB0B-3305A086C211}" type="slidenum">
              <a:rPr lang="en-US" smtClean="0"/>
              <a:pPr/>
              <a:t>19</a:t>
            </a:fld>
            <a:endParaRPr lang="en-US"/>
          </a:p>
        </p:txBody>
      </p:sp>
    </p:spTree>
    <p:extLst>
      <p:ext uri="{BB962C8B-B14F-4D97-AF65-F5344CB8AC3E}">
        <p14:creationId xmlns:p14="http://schemas.microsoft.com/office/powerpoint/2010/main" val="2626981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Iaas</a:t>
            </a:r>
            <a:r>
              <a:rPr lang="en-US" dirty="0" smtClean="0"/>
              <a:t> – VMs</a:t>
            </a:r>
          </a:p>
          <a:p>
            <a:r>
              <a:rPr lang="en-US" dirty="0" smtClean="0"/>
              <a:t>------------------------------------</a:t>
            </a:r>
          </a:p>
          <a:p>
            <a:r>
              <a:rPr lang="en-US" dirty="0" smtClean="0"/>
              <a:t>Existing approaches based</a:t>
            </a:r>
            <a:r>
              <a:rPr lang="en-US" baseline="0" dirty="0" smtClean="0"/>
              <a:t> on solving a bin packing problem</a:t>
            </a:r>
          </a:p>
          <a:p>
            <a:r>
              <a:rPr lang="en-US" baseline="0" dirty="0" smtClean="0"/>
              <a:t>We model it as a dynamic problem with job arrivals and departures and provide a much simpler solution</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22</a:t>
            </a:fld>
            <a:endParaRPr lang="en-US"/>
          </a:p>
        </p:txBody>
      </p:sp>
    </p:spTree>
    <p:extLst>
      <p:ext uri="{BB962C8B-B14F-4D97-AF65-F5344CB8AC3E}">
        <p14:creationId xmlns:p14="http://schemas.microsoft.com/office/powerpoint/2010/main" val="698736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err="1" smtClean="0"/>
              <a:t>MaxWeight</a:t>
            </a:r>
            <a:r>
              <a:rPr lang="en-US" dirty="0" smtClean="0"/>
              <a:t> – Can use a wide class of weight functions. Polynomial,</a:t>
            </a:r>
            <a:r>
              <a:rPr lang="en-US" baseline="0" dirty="0" smtClean="0"/>
              <a:t> log etc. linear is popular</a:t>
            </a:r>
            <a:endParaRPr lang="en-US" dirty="0" smtClean="0"/>
          </a:p>
          <a:p>
            <a:r>
              <a:rPr lang="en-US" dirty="0" smtClean="0"/>
              <a:t>Assume Job sizes are known. Explain</a:t>
            </a:r>
            <a:r>
              <a:rPr lang="en-US" baseline="0" dirty="0" smtClean="0"/>
              <a:t> meaning of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23</a:t>
            </a:fld>
            <a:endParaRPr lang="en-US"/>
          </a:p>
        </p:txBody>
      </p:sp>
    </p:spTree>
    <p:extLst>
      <p:ext uri="{BB962C8B-B14F-4D97-AF65-F5344CB8AC3E}">
        <p14:creationId xmlns:p14="http://schemas.microsoft.com/office/powerpoint/2010/main" val="97795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Non preemption</a:t>
            </a:r>
            <a:r>
              <a:rPr lang="en-US" baseline="0" dirty="0" smtClean="0"/>
              <a:t> – couples the system between time slots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Refresh times – two reasons – all</a:t>
            </a:r>
            <a:r>
              <a:rPr lang="en-US" baseline="0" dirty="0" smtClean="0"/>
              <a:t> finish simultaneously or queue lengths empty</a:t>
            </a:r>
            <a:endParaRPr lang="en-US" dirty="0" smtClean="0"/>
          </a:p>
          <a:p>
            <a:endParaRPr lang="en-US" dirty="0" smtClean="0"/>
          </a:p>
          <a:p>
            <a:r>
              <a:rPr lang="en-US" dirty="0" smtClean="0"/>
              <a:t>--------------------</a:t>
            </a:r>
          </a:p>
          <a:p>
            <a:r>
              <a:rPr lang="en-US" dirty="0" smtClean="0"/>
              <a:t>Maximal Schedules (2,0,0), (1,0,1),</a:t>
            </a:r>
            <a:r>
              <a:rPr lang="en-US" baseline="0" dirty="0" smtClean="0"/>
              <a:t> (0,1,1) – Same as the earlier Amazon example</a:t>
            </a:r>
          </a:p>
        </p:txBody>
      </p:sp>
      <p:sp>
        <p:nvSpPr>
          <p:cNvPr id="4" name="Slide Number Placeholder 3"/>
          <p:cNvSpPr>
            <a:spLocks noGrp="1"/>
          </p:cNvSpPr>
          <p:nvPr>
            <p:ph type="sldNum" sz="quarter" idx="10"/>
          </p:nvPr>
        </p:nvSpPr>
        <p:spPr/>
        <p:txBody>
          <a:bodyPr/>
          <a:lstStyle/>
          <a:p>
            <a:fld id="{A5D78FC6-CE17-4259-A63C-DDFC12E048FC}" type="slidenum">
              <a:rPr lang="en-US" smtClean="0"/>
              <a:pPr/>
              <a:t>24</a:t>
            </a:fld>
            <a:endParaRPr lang="en-US"/>
          </a:p>
        </p:txBody>
      </p:sp>
    </p:spTree>
    <p:extLst>
      <p:ext uri="{BB962C8B-B14F-4D97-AF65-F5344CB8AC3E}">
        <p14:creationId xmlns:p14="http://schemas.microsoft.com/office/powerpoint/2010/main" val="3388795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Certain assumptions on the distribution – </a:t>
            </a:r>
          </a:p>
          <a:p>
            <a:r>
              <a:rPr lang="en-US" dirty="0" smtClean="0"/>
              <a:t>-------------------------</a:t>
            </a:r>
          </a:p>
          <a:p>
            <a:r>
              <a:rPr lang="en-US" dirty="0" smtClean="0"/>
              <a:t>‘Continuous’ support in discrete</a:t>
            </a:r>
            <a:r>
              <a:rPr lang="en-US" baseline="0" dirty="0" smtClean="0"/>
              <a:t> time</a:t>
            </a:r>
          </a:p>
          <a:p>
            <a:r>
              <a:rPr lang="en-US" baseline="0" dirty="0" err="1" smtClean="0"/>
              <a:t>Inf</a:t>
            </a:r>
            <a:r>
              <a:rPr lang="en-US" baseline="0" dirty="0" smtClean="0"/>
              <a:t> of conditional </a:t>
            </a:r>
            <a:r>
              <a:rPr lang="en-US" baseline="0" dirty="0" err="1" smtClean="0"/>
              <a:t>prob</a:t>
            </a:r>
            <a:r>
              <a:rPr lang="en-US" baseline="0" dirty="0" smtClean="0"/>
              <a:t> of departure in next time slot is non zero</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25</a:t>
            </a:fld>
            <a:endParaRPr lang="en-US"/>
          </a:p>
        </p:txBody>
      </p:sp>
    </p:spTree>
    <p:extLst>
      <p:ext uri="{BB962C8B-B14F-4D97-AF65-F5344CB8AC3E}">
        <p14:creationId xmlns:p14="http://schemas.microsoft.com/office/powerpoint/2010/main" val="3846888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log(.) is used</a:t>
            </a:r>
          </a:p>
          <a:p>
            <a:r>
              <a:rPr lang="en-US" dirty="0" smtClean="0"/>
              <a:t>Emilio’s paper (</a:t>
            </a:r>
            <a:r>
              <a:rPr lang="en-US" dirty="0" err="1" smtClean="0"/>
              <a:t>Marsan</a:t>
            </a:r>
            <a:r>
              <a:rPr lang="en-US" dirty="0" smtClean="0"/>
              <a:t> et al) – in the context</a:t>
            </a:r>
            <a:r>
              <a:rPr lang="en-US" baseline="0" dirty="0" smtClean="0"/>
              <a:t> of switch – in complete (uses </a:t>
            </a:r>
            <a:r>
              <a:rPr lang="en-US" baseline="0" dirty="0" err="1" smtClean="0"/>
              <a:t>blackwell</a:t>
            </a:r>
            <a:r>
              <a:rPr lang="en-US" baseline="0" dirty="0" smtClean="0"/>
              <a:t> theorem, also incorrect assumption about queue lengths being infinite)</a:t>
            </a:r>
          </a:p>
          <a:p>
            <a:r>
              <a:rPr lang="en-US" baseline="0" dirty="0" smtClean="0"/>
              <a:t>Also, here it is different with both routing and scheduling</a:t>
            </a:r>
          </a:p>
          <a:p>
            <a:r>
              <a:rPr lang="en-US" baseline="0" dirty="0" smtClean="0"/>
              <a:t>Not clear which is better </a:t>
            </a:r>
            <a:r>
              <a:rPr lang="en-US" baseline="0" dirty="0" err="1" smtClean="0"/>
              <a:t>apriori</a:t>
            </a:r>
            <a:r>
              <a:rPr lang="en-US" baseline="0" dirty="0" smtClean="0"/>
              <a:t> because, with greedy refresh time may take longer time to happen than the fixed one</a:t>
            </a:r>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26</a:t>
            </a:fld>
            <a:endParaRPr lang="en-US"/>
          </a:p>
        </p:txBody>
      </p:sp>
    </p:spTree>
    <p:extLst>
      <p:ext uri="{BB962C8B-B14F-4D97-AF65-F5344CB8AC3E}">
        <p14:creationId xmlns:p14="http://schemas.microsoft.com/office/powerpoint/2010/main" val="22785114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 points on the capacity region.</a:t>
            </a:r>
            <a:r>
              <a:rPr lang="en-US" baseline="0" dirty="0" smtClean="0"/>
              <a:t> Both seem to have similar throughput</a:t>
            </a:r>
            <a:endParaRPr lang="en-US" dirty="0" smtClean="0"/>
          </a:p>
          <a:p>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Setup, - 100 identical servers  three maximal schedules (2,0,0),</a:t>
            </a:r>
            <a:r>
              <a:rPr lang="en-US" baseline="0" dirty="0" smtClean="0"/>
              <a:t> (1,0,1), (0,1,1)</a:t>
            </a:r>
            <a:endParaRPr lang="en-US" dirty="0" smtClean="0"/>
          </a:p>
          <a:p>
            <a:r>
              <a:rPr lang="en-US" dirty="0" smtClean="0"/>
              <a:t>Diff points on the capacity region. Left fig (1,1/3,2/3) and</a:t>
            </a:r>
            <a:r>
              <a:rPr lang="en-US" baseline="0" dirty="0" smtClean="0"/>
              <a:t> right one (1,1/2,1/2)</a:t>
            </a:r>
            <a:endParaRPr lang="en-US" dirty="0" smtClean="0"/>
          </a:p>
          <a:p>
            <a:r>
              <a:rPr lang="en-US" dirty="0" smtClean="0"/>
              <a:t>Job size distribution </a:t>
            </a:r>
            <a:r>
              <a:rPr lang="en-US" dirty="0" err="1" smtClean="0"/>
              <a:t>w.p</a:t>
            </a:r>
            <a:r>
              <a:rPr lang="en-US" dirty="0" smtClean="0"/>
              <a:t> 0.7, </a:t>
            </a:r>
            <a:r>
              <a:rPr lang="en-US" dirty="0" err="1" smtClean="0"/>
              <a:t>unif</a:t>
            </a:r>
            <a:r>
              <a:rPr lang="en-US" dirty="0" smtClean="0"/>
              <a:t> [1,50]; </a:t>
            </a:r>
            <a:r>
              <a:rPr lang="en-US" dirty="0" err="1" smtClean="0"/>
              <a:t>w.p</a:t>
            </a:r>
            <a:r>
              <a:rPr lang="en-US" dirty="0" smtClean="0"/>
              <a:t> .15, </a:t>
            </a:r>
            <a:r>
              <a:rPr lang="en-US" dirty="0" err="1" smtClean="0"/>
              <a:t>unif</a:t>
            </a:r>
            <a:r>
              <a:rPr lang="en-US" dirty="0" smtClean="0"/>
              <a:t> [251,300] and </a:t>
            </a:r>
            <a:r>
              <a:rPr lang="en-US" dirty="0" err="1" smtClean="0"/>
              <a:t>w.p</a:t>
            </a:r>
            <a:r>
              <a:rPr lang="en-US" dirty="0" smtClean="0"/>
              <a:t>. .15, </a:t>
            </a:r>
            <a:r>
              <a:rPr lang="en-US" dirty="0" err="1" smtClean="0"/>
              <a:t>unif</a:t>
            </a:r>
            <a:r>
              <a:rPr lang="en-US" dirty="0" smtClean="0"/>
              <a:t> [451, 500]</a:t>
            </a:r>
          </a:p>
          <a:p>
            <a:endParaRPr lang="en-US" dirty="0"/>
          </a:p>
        </p:txBody>
      </p:sp>
      <p:sp>
        <p:nvSpPr>
          <p:cNvPr id="4" name="Slide Number Placeholder 3"/>
          <p:cNvSpPr>
            <a:spLocks noGrp="1"/>
          </p:cNvSpPr>
          <p:nvPr>
            <p:ph type="sldNum" sz="quarter" idx="10"/>
          </p:nvPr>
        </p:nvSpPr>
        <p:spPr/>
        <p:txBody>
          <a:bodyPr/>
          <a:lstStyle/>
          <a:p>
            <a:fld id="{A5D78FC6-CE17-4259-A63C-DDFC12E048FC}" type="slidenum">
              <a:rPr lang="en-US" smtClean="0"/>
              <a:pPr/>
              <a:t>27</a:t>
            </a:fld>
            <a:endParaRPr lang="en-US"/>
          </a:p>
        </p:txBody>
      </p:sp>
    </p:spTree>
    <p:extLst>
      <p:ext uri="{BB962C8B-B14F-4D97-AF65-F5344CB8AC3E}">
        <p14:creationId xmlns:p14="http://schemas.microsoft.com/office/powerpoint/2010/main" val="255446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6</a:t>
            </a:fld>
            <a:endParaRPr lang="en-US"/>
          </a:p>
        </p:txBody>
      </p:sp>
    </p:spTree>
    <p:extLst>
      <p:ext uri="{BB962C8B-B14F-4D97-AF65-F5344CB8AC3E}">
        <p14:creationId xmlns:p14="http://schemas.microsoft.com/office/powerpoint/2010/main" val="81349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7</a:t>
            </a:fld>
            <a:endParaRPr lang="en-US"/>
          </a:p>
        </p:txBody>
      </p:sp>
    </p:spTree>
    <p:extLst>
      <p:ext uri="{BB962C8B-B14F-4D97-AF65-F5344CB8AC3E}">
        <p14:creationId xmlns:p14="http://schemas.microsoft.com/office/powerpoint/2010/main" val="198832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aseline="0" dirty="0" smtClean="0">
              <a:ea typeface="ＭＳ Ｐゴシック" charset="-128"/>
            </a:endParaRPr>
          </a:p>
        </p:txBody>
      </p:sp>
      <p:sp>
        <p:nvSpPr>
          <p:cNvPr id="20484" name="Slide Number Placeholder 3"/>
          <p:cNvSpPr>
            <a:spLocks noGrp="1"/>
          </p:cNvSpPr>
          <p:nvPr>
            <p:ph type="sldNum" sz="quarter" idx="5"/>
          </p:nvPr>
        </p:nvSpPr>
        <p:spPr bwMode="auto">
          <a:noFill/>
          <a:ln>
            <a:miter lim="800000"/>
            <a:headEnd/>
            <a:tailEnd/>
          </a:ln>
        </p:spPr>
        <p:txBody>
          <a:bodyPr/>
          <a:lstStyle/>
          <a:p>
            <a:fld id="{744EFFD0-620B-427D-828E-B2417553A9A4}" type="slidenum">
              <a:rPr lang="en-US"/>
              <a:pPr/>
              <a:t>8</a:t>
            </a:fld>
            <a:endParaRPr lang="en-US"/>
          </a:p>
        </p:txBody>
      </p:sp>
    </p:spTree>
    <p:extLst>
      <p:ext uri="{BB962C8B-B14F-4D97-AF65-F5344CB8AC3E}">
        <p14:creationId xmlns:p14="http://schemas.microsoft.com/office/powerpoint/2010/main" val="80171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43498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en-US" altLang="zh-CN" baseline="0" dirty="0" smtClean="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68386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The intuition</a:t>
            </a:r>
            <a:r>
              <a:rPr lang="en-US" altLang="zh-CN" baseline="0" dirty="0" smtClean="0"/>
              <a:t> of the asymptotically optimal when \rho&lt;1 is that, there is always enough space for jobs, such that the probability of waiting is vanishing.</a:t>
            </a: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77850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altLang="zh-CN" dirty="0" smtClean="0"/>
              <a:t>When \</a:t>
            </a:r>
            <a:r>
              <a:rPr lang="en-US" altLang="zh-CN" dirty="0" err="1" smtClean="0"/>
              <a:t>rho_N</a:t>
            </a:r>
            <a:r>
              <a:rPr lang="en-US" altLang="zh-CN" dirty="0" smtClean="0"/>
              <a:t> -&gt; 1 and (1-\</a:t>
            </a:r>
            <a:r>
              <a:rPr lang="en-US" altLang="zh-CN" dirty="0" err="1" smtClean="0"/>
              <a:t>rho_N</a:t>
            </a:r>
            <a:r>
              <a:rPr lang="en-US" altLang="zh-CN" dirty="0" smtClean="0"/>
              <a:t>)\</a:t>
            </a:r>
            <a:r>
              <a:rPr lang="en-US" altLang="zh-CN" dirty="0" err="1" smtClean="0"/>
              <a:t>sqrt</a:t>
            </a:r>
            <a:r>
              <a:rPr lang="en-US" altLang="zh-CN" dirty="0" smtClean="0"/>
              <a:t>{N} -&gt; \</a:t>
            </a:r>
            <a:r>
              <a:rPr lang="en-US" altLang="zh-CN" dirty="0" err="1" smtClean="0"/>
              <a:t>infty</a:t>
            </a:r>
            <a:r>
              <a:rPr lang="en-US" altLang="zh-CN" dirty="0" smtClean="0"/>
              <a:t>, the space between workload and available resources (machines) is much smaller than the fixed \rho &lt;1 case. Thus, the first moment cannot guarantee the probability of waiting will vanish. So the second moments are introduced, such that the available space is small, but the variance of workload is also relative small, such that the probability of waiting will vanish, too. </a:t>
            </a:r>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80541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178FE60-80BF-404A-AB0B-3305A086C21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150950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2396528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90672CE-6C26-46D8-8FF9-5D76F6F2AD84}" type="slidenum">
              <a:rPr lang="en-US" smtClean="0"/>
              <a:pPr/>
              <a:t>‹#›</a:t>
            </a:fld>
            <a:endParaRPr lang="en-US"/>
          </a:p>
        </p:txBody>
      </p:sp>
    </p:spTree>
    <p:extLst>
      <p:ext uri="{BB962C8B-B14F-4D97-AF65-F5344CB8AC3E}">
        <p14:creationId xmlns:p14="http://schemas.microsoft.com/office/powerpoint/2010/main" val="27759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D49749-9C48-4AB7-BFA7-FEAD34D1B8DB}" type="slidenum">
              <a:rPr lang="en-US" smtClean="0"/>
              <a:pPr/>
              <a:t>‹#›</a:t>
            </a:fld>
            <a:endParaRPr lang="en-US" dirty="0"/>
          </a:p>
        </p:txBody>
      </p:sp>
    </p:spTree>
    <p:extLst>
      <p:ext uri="{BB962C8B-B14F-4D97-AF65-F5344CB8AC3E}">
        <p14:creationId xmlns:p14="http://schemas.microsoft.com/office/powerpoint/2010/main" val="22424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a:off x="63500" y="1124744"/>
            <a:ext cx="9020175" cy="185181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3500" y="1052736"/>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dirty="0" smtClean="0"/>
              <a:t>Click to edit Master title style</a:t>
            </a:r>
            <a:endParaRPr lang="en-US" dirty="0"/>
          </a:p>
        </p:txBody>
      </p:sp>
      <p:sp>
        <p:nvSpPr>
          <p:cNvPr id="11" name="Date Placeholder 27"/>
          <p:cNvSpPr>
            <a:spLocks noGrp="1"/>
          </p:cNvSpPr>
          <p:nvPr>
            <p:ph type="dt" sz="half" idx="10"/>
          </p:nvPr>
        </p:nvSpPr>
        <p:spPr/>
        <p:txBody>
          <a:bodyPr/>
          <a:lstStyle>
            <a:lvl1pPr>
              <a:defRPr/>
            </a:lvl1pPr>
          </a:lstStyle>
          <a:p>
            <a:pPr>
              <a:defRPr/>
            </a:pPr>
            <a:endParaRPr lang="en-US">
              <a:solidFill>
                <a:srgbClr val="1F497D"/>
              </a:solidFill>
            </a:endParaRPr>
          </a:p>
        </p:txBody>
      </p:sp>
      <p:sp>
        <p:nvSpPr>
          <p:cNvPr id="12" name="Footer Placeholder 16"/>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88296271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0" y="116632"/>
            <a:ext cx="7772400" cy="1143000"/>
          </a:xfrm>
        </p:spPr>
        <p:txBody>
          <a:bodyPr/>
          <a:lstStyle>
            <a:lvl1pPr algn="ctr">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914400" y="1447800"/>
            <a:ext cx="7772400" cy="4572000"/>
          </a:xfrm>
        </p:spPr>
        <p:txBody>
          <a:bodyPr/>
          <a:lstStyle>
            <a:lvl1pPr marL="400050" indent="-400050">
              <a:buSzPct val="120000"/>
              <a:defRPr/>
            </a:lvl1pPr>
            <a:lvl2pPr marL="685800" indent="-366713">
              <a:buSzPct val="120000"/>
              <a:defRPr/>
            </a:lvl2pPr>
            <a:lvl3pPr marL="1028700" indent="-434975">
              <a:buClr>
                <a:srgbClr val="C1D0FF"/>
              </a:buClr>
              <a:buSzPct val="85000"/>
              <a:defRPr/>
            </a:lvl3pPr>
            <a:lvl4pPr>
              <a:buSzPct val="85000"/>
              <a:defRPr/>
            </a:lvl4pPr>
            <a:lvl5pPr>
              <a:buSzPct val="85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6500523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solidFill>
                <a:srgbClr val="1F497D"/>
              </a:solidFill>
            </a:endParaRPr>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13075386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7772400" cy="1143000"/>
          </a:xfrm>
        </p:spPr>
        <p:txBody>
          <a:bodyPr/>
          <a:lstStyle>
            <a:lvl1pPr algn="ctr">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914400" y="1447800"/>
            <a:ext cx="374904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17785258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lstStyle>
            <a:lvl1pPr algn="ct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8"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2067628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116632"/>
            <a:ext cx="7772400" cy="1143000"/>
          </a:xfrm>
        </p:spPr>
        <p:txBody>
          <a:bodyPr/>
          <a:lstStyle>
            <a:lvl1pPr algn="ctr">
              <a:defRPr/>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4"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9387398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2999001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dirty="0">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914400" y="273050"/>
            <a:ext cx="7772400" cy="1143000"/>
          </a:xfrm>
        </p:spPr>
        <p:txBody>
          <a:bodyPr/>
          <a:lstStyle>
            <a:lvl1pPr algn="ctr">
              <a:buNone/>
              <a:defRPr sz="40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endParaRPr lang="en-US">
              <a:solidFill>
                <a:srgbClr val="1F497D"/>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34693930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33635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endParaRPr lang="en-US">
              <a:solidFill>
                <a:srgbClr val="1F497D"/>
              </a:solidFill>
            </a:endParaRPr>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solidFill>
                <a:srgbClr val="1F497D"/>
              </a:solidFill>
            </a:endParaRPr>
          </a:p>
        </p:txBody>
      </p:sp>
    </p:spTree>
    <p:extLst>
      <p:ext uri="{BB962C8B-B14F-4D97-AF65-F5344CB8AC3E}">
        <p14:creationId xmlns:p14="http://schemas.microsoft.com/office/powerpoint/2010/main" val="414849968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a:xfrm>
            <a:off x="8628063" y="6309320"/>
            <a:ext cx="457200" cy="457200"/>
          </a:xfrm>
          <a:prstGeom prst="ellipse">
            <a:avLst/>
          </a:prstGeom>
        </p:spPr>
        <p:txBody>
          <a:bodyPr/>
          <a:lstStyle>
            <a:lvl1pPr>
              <a:defRPr/>
            </a:lvl1pPr>
          </a:lstStyle>
          <a:p>
            <a:fld id="{D90672CE-6C26-46D8-8FF9-5D76F6F2AD8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193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1F497D"/>
              </a:solidFill>
            </a:endParaRPr>
          </a:p>
        </p:txBody>
      </p:sp>
      <p:sp>
        <p:nvSpPr>
          <p:cNvPr id="5" name="Footer Placeholder 2"/>
          <p:cNvSpPr>
            <a:spLocks noGrp="1"/>
          </p:cNvSpPr>
          <p:nvPr>
            <p:ph type="ftr" sz="quarter" idx="11"/>
          </p:nvPr>
        </p:nvSpPr>
        <p:spPr/>
        <p:txBody>
          <a:bodyPr/>
          <a:lstStyle>
            <a:lvl1pPr>
              <a:defRPr/>
            </a:lvl1pPr>
          </a:lstStyle>
          <a:p>
            <a:pPr>
              <a:defRPr/>
            </a:pPr>
            <a:endParaRPr lang="en-US">
              <a:solidFill>
                <a:srgbClr val="1F497D"/>
              </a:solidFill>
            </a:endParaRPr>
          </a:p>
        </p:txBody>
      </p:sp>
      <p:sp>
        <p:nvSpPr>
          <p:cNvPr id="6" name="Slide Number Placeholder 22"/>
          <p:cNvSpPr>
            <a:spLocks noGrp="1"/>
          </p:cNvSpPr>
          <p:nvPr>
            <p:ph type="sldNum" sz="quarter" idx="12"/>
          </p:nvPr>
        </p:nvSpPr>
        <p:spPr>
          <a:xfrm>
            <a:off x="8628063" y="6309320"/>
            <a:ext cx="457200" cy="457200"/>
          </a:xfrm>
          <a:prstGeom prst="ellipse">
            <a:avLst/>
          </a:prstGeom>
        </p:spPr>
        <p:txBody>
          <a:bodyPr/>
          <a:lstStyle>
            <a:lvl1pPr>
              <a:defRPr/>
            </a:lvl1pPr>
          </a:lstStyle>
          <a:p>
            <a:fld id="{62D49749-9C48-4AB7-BFA7-FEAD34D1B8DB}"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529931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815933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151704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22751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83997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6774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195106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78300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
        <p:nvSpPr>
          <p:cNvPr id="7" name="Rectangle 16"/>
          <p:cNvSpPr>
            <a:spLocks noChangeArrowheads="1"/>
          </p:cNvSpPr>
          <p:nvPr userDrawn="1"/>
        </p:nvSpPr>
        <p:spPr bwMode="auto">
          <a:xfrm>
            <a:off x="468313" y="1052736"/>
            <a:ext cx="8208143" cy="73025"/>
          </a:xfrm>
          <a:prstGeom prst="rect">
            <a:avLst/>
          </a:prstGeom>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0" scaled="1"/>
          </a:gradFill>
          <a:ln w="9525">
            <a:solidFill>
              <a:schemeClr val="bg1"/>
            </a:solidFill>
            <a:miter lim="800000"/>
            <a:headEnd/>
            <a:tailEnd/>
          </a:ln>
          <a:effectLst/>
        </p:spPr>
        <p:txBody>
          <a:bodyPr wrap="none" anchor="ctr"/>
          <a:lstStyle/>
          <a:p>
            <a:pPr algn="ctr">
              <a:spcBef>
                <a:spcPct val="0"/>
              </a:spcBef>
              <a:buClrTx/>
              <a:buSzTx/>
              <a:buFontTx/>
              <a:buNone/>
              <a:defRPr/>
            </a:pPr>
            <a:endParaRPr lang="en-US" sz="2400">
              <a:solidFill>
                <a:schemeClr val="bg1"/>
              </a:solidFill>
              <a:latin typeface="Times" pitchFamily="-105" charset="0"/>
              <a:ea typeface="ＭＳ Ｐゴシック" pitchFamily="-105" charset="-128"/>
              <a:cs typeface="ＭＳ Ｐゴシック" pitchFamily="-105" charset="-128"/>
            </a:endParaRPr>
          </a:p>
        </p:txBody>
      </p:sp>
      <p:sp>
        <p:nvSpPr>
          <p:cNvPr id="9" name="Rectangle 8"/>
          <p:cNvSpPr/>
          <p:nvPr userDrawn="1"/>
        </p:nvSpPr>
        <p:spPr>
          <a:xfrm>
            <a:off x="8604448" y="6402814"/>
            <a:ext cx="490840" cy="338554"/>
          </a:xfrm>
          <a:prstGeom prst="rect">
            <a:avLst/>
          </a:prstGeom>
        </p:spPr>
        <p:txBody>
          <a:bodyPr wrap="none">
            <a:spAutoFit/>
          </a:bodyPr>
          <a:lstStyle/>
          <a:p>
            <a:pPr>
              <a:buFont typeface="Tahoma" charset="0"/>
              <a:buNone/>
            </a:pPr>
            <a:fld id="{6B4C2E05-A0C7-4F04-926E-6C2966AAB3B7}" type="slidenum">
              <a:rPr lang="en-US" sz="1600" smtClean="0"/>
              <a:pPr>
                <a:buFont typeface="Tahoma" charset="0"/>
                <a:buNone/>
              </a:pPr>
              <a:t>‹#›</a:t>
            </a:fld>
            <a:endParaRPr lang="en-US" dirty="0"/>
          </a:p>
        </p:txBody>
      </p:sp>
    </p:spTree>
    <p:extLst>
      <p:ext uri="{BB962C8B-B14F-4D97-AF65-F5344CB8AC3E}">
        <p14:creationId xmlns:p14="http://schemas.microsoft.com/office/powerpoint/2010/main" val="4093304747"/>
      </p:ext>
    </p:extLst>
  </p:cSld>
  <p:clrMap bg1="lt1" tx1="dk1" bg2="lt2" tx2="dk2" accent1="accent1" accent2="accent2" accent3="accent3" accent4="accent4" accent5="accent5" accent6="accent6" hlink="hlink" folHlink="folHlink"/>
  <p:sldLayoutIdLst>
    <p:sldLayoutId id="2147484272" r:id="rId1"/>
    <p:sldLayoutId id="2147484273" r:id="rId2"/>
    <p:sldLayoutId id="2147484274" r:id="rId3"/>
    <p:sldLayoutId id="2147484275" r:id="rId4"/>
    <p:sldLayoutId id="2147484276" r:id="rId5"/>
    <p:sldLayoutId id="2147484277" r:id="rId6"/>
    <p:sldLayoutId id="2147484278" r:id="rId7"/>
    <p:sldLayoutId id="2147484279" r:id="rId8"/>
    <p:sldLayoutId id="2147484280" r:id="rId9"/>
    <p:sldLayoutId id="2147484281" r:id="rId10"/>
    <p:sldLayoutId id="2147484282" r:id="rId11"/>
  </p:sldLayoutIdLst>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buFont typeface="Tahoma" pitchFamily="-105" charset="0"/>
              <a:buChar char="●"/>
              <a:defRPr/>
            </a:pPr>
            <a:endParaRPr lang="en-US">
              <a:solidFill>
                <a:srgbClr val="FFFFFF"/>
              </a:solidFill>
              <a:ea typeface="ＭＳ Ｐゴシック" pitchFamily="-105" charset="-128"/>
              <a:cs typeface="ＭＳ Ｐゴシック" pitchFamily="-105" charset="-128"/>
            </a:endParaRPr>
          </a:p>
        </p:txBody>
      </p:sp>
      <p:sp>
        <p:nvSpPr>
          <p:cNvPr id="1028" name="Title Placeholder 21"/>
          <p:cNvSpPr>
            <a:spLocks noGrp="1"/>
          </p:cNvSpPr>
          <p:nvPr>
            <p:ph type="title"/>
          </p:nvPr>
        </p:nvSpPr>
        <p:spPr bwMode="auto">
          <a:xfrm>
            <a:off x="914400" y="44624"/>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marR="0" lvl="0" indent="-273050" algn="l" defTabSz="914400" rtl="0" eaLnBrk="0" fontAlgn="base" latinLnBrk="0" hangingPunct="0">
              <a:lnSpc>
                <a:spcPct val="100000"/>
              </a:lnSpc>
              <a:spcBef>
                <a:spcPts val="575"/>
              </a:spcBef>
              <a:spcAft>
                <a:spcPct val="0"/>
              </a:spcAft>
              <a:buClr>
                <a:srgbClr val="4F81BD"/>
              </a:buClr>
              <a:buSzPct val="85000"/>
              <a:buFont typeface="Wingdings 2" pitchFamily="18" charset="2"/>
              <a:buChar char=""/>
              <a:tabLst/>
              <a:defRPr/>
            </a:pPr>
            <a:r>
              <a:rPr kumimoji="0" lang="en-US" sz="2600" b="0" i="0" u="none" strike="noStrike" kern="1200" cap="none" spc="0" normalizeH="0" baseline="0" noProof="0" dirty="0" smtClean="0">
                <a:ln>
                  <a:noFill/>
                </a:ln>
                <a:solidFill>
                  <a:prstClr val="black"/>
                </a:solidFill>
                <a:effectLst/>
                <a:uLnTx/>
                <a:uFillTx/>
                <a:latin typeface="+mn-lt"/>
                <a:ea typeface="MS PGothic" pitchFamily="34" charset="-128"/>
              </a:rPr>
              <a:t>Click to edit Master text styles</a:t>
            </a:r>
          </a:p>
          <a:p>
            <a:pPr marL="547688" marR="0" lvl="1" indent="-228600" algn="l" defTabSz="914400" rtl="0" eaLnBrk="0" fontAlgn="base" latinLnBrk="0" hangingPunct="0">
              <a:lnSpc>
                <a:spcPct val="100000"/>
              </a:lnSpc>
              <a:spcBef>
                <a:spcPts val="375"/>
              </a:spcBef>
              <a:spcAft>
                <a:spcPct val="0"/>
              </a:spcAft>
              <a:buClr>
                <a:srgbClr val="C0504D"/>
              </a:buClr>
              <a:buSzPct val="85000"/>
              <a:buFont typeface="Wingdings 2" pitchFamily="18" charset="2"/>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S PGothic" pitchFamily="34" charset="-128"/>
                <a:cs typeface="+mn-cs"/>
              </a:rPr>
              <a:t>Second level</a:t>
            </a:r>
          </a:p>
          <a:p>
            <a:pPr marL="822325" marR="0" lvl="2" indent="-228600" algn="l" defTabSz="914400" rtl="0" eaLnBrk="0" fontAlgn="base" latinLnBrk="0" hangingPunct="0">
              <a:lnSpc>
                <a:spcPct val="100000"/>
              </a:lnSpc>
              <a:spcBef>
                <a:spcPts val="375"/>
              </a:spcBef>
              <a:spcAft>
                <a:spcPct val="0"/>
              </a:spcAft>
              <a:buClr>
                <a:srgbClr val="B2C1DB"/>
              </a:buClr>
              <a:buSzPct val="85000"/>
              <a:buFont typeface="Wingdings 2"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Third level</a:t>
            </a:r>
          </a:p>
          <a:p>
            <a:pPr marL="1096963" marR="0" lvl="3" indent="-228600" algn="l" defTabSz="914400" rtl="0" eaLnBrk="0" fontAlgn="base" latinLnBrk="0" hangingPunct="0">
              <a:lnSpc>
                <a:spcPct val="100000"/>
              </a:lnSpc>
              <a:spcBef>
                <a:spcPts val="375"/>
              </a:spcBef>
              <a:spcAft>
                <a:spcPct val="0"/>
              </a:spcAft>
              <a:buClr>
                <a:srgbClr val="9BBB59"/>
              </a:buClr>
              <a:buSzPct val="80000"/>
              <a:buFont typeface="Wingdings 2" pitchFamily="18"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Fourth level</a:t>
            </a:r>
          </a:p>
          <a:p>
            <a:pPr marL="1371600" marR="0" lvl="4" indent="-228600" algn="l" defTabSz="914400" rtl="0" eaLnBrk="0" fontAlgn="base" latinLnBrk="0" hangingPunct="0">
              <a:lnSpc>
                <a:spcPct val="100000"/>
              </a:lnSpc>
              <a:spcBef>
                <a:spcPts val="375"/>
              </a:spcBef>
              <a:spcAft>
                <a:spcPct val="0"/>
              </a:spcAft>
              <a:buClr>
                <a:srgbClr val="9BBB59"/>
              </a:buClr>
              <a:buSzTx/>
              <a:buFontTx/>
              <a:buChar char="o"/>
              <a:tabLst/>
              <a:defRPr/>
            </a:pPr>
            <a:r>
              <a:rPr kumimoji="0" lang="en-US" sz="2000" b="0" i="0" u="none" strike="noStrike" kern="1200" cap="none" spc="0" normalizeH="0" baseline="0" noProof="0" dirty="0" smtClean="0">
                <a:ln>
                  <a:noFill/>
                </a:ln>
                <a:solidFill>
                  <a:prstClr val="black"/>
                </a:solidFill>
                <a:effectLst/>
                <a:uLnTx/>
                <a:uFillTx/>
                <a:latin typeface="+mn-lt"/>
                <a:ea typeface="MS PGothic" pitchFamily="34" charset="-128"/>
                <a:cs typeface="+mn-cs"/>
              </a:rPr>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vert="horz" wrap="square" lIns="91440" tIns="45720" rIns="91440" bIns="45720" numCol="1" anchor="ctr" anchorCtr="0" compatLnSpc="1">
            <a:prstTxWarp prst="textNoShape">
              <a:avLst/>
            </a:prstTxWarp>
          </a:bodyPr>
          <a:lstStyle>
            <a:lvl1pPr algn="r" eaLnBrk="1" hangingPunct="1">
              <a:buFont typeface="Tahoma" pitchFamily="-105" charset="0"/>
              <a:buChar char="●"/>
              <a:defRPr sz="1400">
                <a:solidFill>
                  <a:schemeClr val="tx2"/>
                </a:solidFill>
                <a:latin typeface="Tahoma" pitchFamily="-105" charset="0"/>
                <a:ea typeface="ＭＳ Ｐゴシック" pitchFamily="-105" charset="-128"/>
                <a:cs typeface="ＭＳ Ｐゴシック" pitchFamily="-105" charset="-128"/>
              </a:defRPr>
            </a:lvl1pPr>
          </a:lstStyle>
          <a:p>
            <a:pPr>
              <a:defRPr/>
            </a:pPr>
            <a:endParaRPr lang="en-US">
              <a:solidFill>
                <a:srgbClr val="1F497D"/>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vert="horz" wrap="square" lIns="91440" tIns="45720" rIns="91440" bIns="45720" numCol="1" anchor="ctr" anchorCtr="0" compatLnSpc="1">
            <a:prstTxWarp prst="textNoShape">
              <a:avLst/>
            </a:prstTxWarp>
          </a:bodyPr>
          <a:lstStyle>
            <a:lvl1pPr eaLnBrk="1" hangingPunct="1">
              <a:buFont typeface="Tahoma" pitchFamily="-105" charset="0"/>
              <a:buChar char="●"/>
              <a:defRPr sz="1400">
                <a:solidFill>
                  <a:schemeClr val="tx2"/>
                </a:solidFill>
                <a:latin typeface="Tahoma" pitchFamily="-105" charset="0"/>
                <a:ea typeface="ＭＳ Ｐゴシック" pitchFamily="-105" charset="-128"/>
                <a:cs typeface="ＭＳ Ｐゴシック" pitchFamily="-105" charset="-128"/>
              </a:defRPr>
            </a:lvl1pPr>
          </a:lstStyle>
          <a:p>
            <a:pPr>
              <a:defRPr/>
            </a:pPr>
            <a:endParaRPr lang="en-US">
              <a:solidFill>
                <a:srgbClr val="1F497D"/>
              </a:solidFill>
            </a:endParaRPr>
          </a:p>
        </p:txBody>
      </p:sp>
      <p:sp>
        <p:nvSpPr>
          <p:cNvPr id="21" name="Rectangle 16"/>
          <p:cNvSpPr>
            <a:spLocks noChangeArrowheads="1"/>
          </p:cNvSpPr>
          <p:nvPr userDrawn="1"/>
        </p:nvSpPr>
        <p:spPr bwMode="auto">
          <a:xfrm>
            <a:off x="468313" y="1195388"/>
            <a:ext cx="8496300" cy="73025"/>
          </a:xfrm>
          <a:prstGeom prst="rect">
            <a:avLst/>
          </a:prstGeom>
          <a:gradFill rotWithShape="1">
            <a:gsLst>
              <a:gs pos="0">
                <a:srgbClr val="FF8200"/>
              </a:gs>
              <a:gs pos="5001">
                <a:srgbClr val="FF0000"/>
              </a:gs>
              <a:gs pos="17501">
                <a:srgbClr val="BA0066"/>
              </a:gs>
              <a:gs pos="35000">
                <a:srgbClr val="66008F"/>
              </a:gs>
              <a:gs pos="50000">
                <a:srgbClr val="000082"/>
              </a:gs>
              <a:gs pos="65000">
                <a:srgbClr val="66008F"/>
              </a:gs>
              <a:gs pos="82500">
                <a:srgbClr val="BA0066"/>
              </a:gs>
              <a:gs pos="95000">
                <a:srgbClr val="FF0000"/>
              </a:gs>
              <a:gs pos="100000">
                <a:srgbClr val="FF8200"/>
              </a:gs>
            </a:gsLst>
            <a:lin ang="0" scaled="1"/>
          </a:gradFill>
          <a:ln w="9525">
            <a:solidFill>
              <a:schemeClr val="bg1"/>
            </a:solidFill>
            <a:miter lim="800000"/>
            <a:headEnd/>
            <a:tailEnd/>
          </a:ln>
          <a:effectLst/>
        </p:spPr>
        <p:txBody>
          <a:bodyPr wrap="none" anchor="ctr"/>
          <a:lstStyle/>
          <a:p>
            <a:pPr algn="ctr">
              <a:spcBef>
                <a:spcPct val="0"/>
              </a:spcBef>
              <a:buClrTx/>
              <a:buSzTx/>
              <a:buFontTx/>
              <a:buNone/>
              <a:defRPr/>
            </a:pPr>
            <a:endParaRPr lang="en-US" sz="2400">
              <a:solidFill>
                <a:prstClr val="white"/>
              </a:solidFill>
              <a:latin typeface="Times" pitchFamily="-105" charset="0"/>
              <a:ea typeface="ＭＳ Ｐゴシック" pitchFamily="-105" charset="-128"/>
              <a:cs typeface="ＭＳ Ｐゴシック" pitchFamily="-105" charset="-128"/>
            </a:endParaRPr>
          </a:p>
        </p:txBody>
      </p:sp>
      <p:pic>
        <p:nvPicPr>
          <p:cNvPr id="1034" name="Picture 6" descr="OSU_LOGO"/>
          <p:cNvPicPr>
            <a:picLocks noChangeAspect="1" noChangeArrowheads="1"/>
          </p:cNvPicPr>
          <p:nvPr userDrawn="1"/>
        </p:nvPicPr>
        <p:blipFill>
          <a:blip r:embed="rId13"/>
          <a:srcRect/>
          <a:stretch>
            <a:fillRect/>
          </a:stretch>
        </p:blipFill>
        <p:spPr bwMode="auto">
          <a:xfrm>
            <a:off x="8229600" y="131763"/>
            <a:ext cx="627063" cy="630237"/>
          </a:xfrm>
          <a:prstGeom prst="rect">
            <a:avLst/>
          </a:prstGeom>
          <a:noFill/>
          <a:ln w="9525">
            <a:noFill/>
            <a:miter lim="800000"/>
            <a:headEnd/>
            <a:tailEnd/>
          </a:ln>
        </p:spPr>
      </p:pic>
      <p:sp>
        <p:nvSpPr>
          <p:cNvPr id="13" name="Rectangle 12"/>
          <p:cNvSpPr/>
          <p:nvPr userDrawn="1"/>
        </p:nvSpPr>
        <p:spPr>
          <a:xfrm>
            <a:off x="8604448" y="6402814"/>
            <a:ext cx="490840" cy="338554"/>
          </a:xfrm>
          <a:prstGeom prst="rect">
            <a:avLst/>
          </a:prstGeom>
        </p:spPr>
        <p:txBody>
          <a:bodyPr wrap="none">
            <a:spAutoFit/>
          </a:bodyPr>
          <a:lstStyle/>
          <a:p>
            <a:pPr>
              <a:buFont typeface="Tahoma" charset="0"/>
              <a:buNone/>
            </a:pPr>
            <a:fld id="{6B4C2E05-A0C7-4F04-926E-6C2966AAB3B7}" type="slidenum">
              <a:rPr lang="en-US" sz="1600" smtClean="0">
                <a:solidFill>
                  <a:prstClr val="black"/>
                </a:solidFill>
              </a:rPr>
              <a:pPr>
                <a:buFont typeface="Tahoma" charset="0"/>
                <a:buNone/>
              </a:pPr>
              <a:t>‹#›</a:t>
            </a:fld>
            <a:endParaRPr lang="en-US" dirty="0">
              <a:solidFill>
                <a:prstClr val="black"/>
              </a:solidFill>
            </a:endParaRPr>
          </a:p>
        </p:txBody>
      </p:sp>
    </p:spTree>
    <p:extLst>
      <p:ext uri="{BB962C8B-B14F-4D97-AF65-F5344CB8AC3E}">
        <p14:creationId xmlns:p14="http://schemas.microsoft.com/office/powerpoint/2010/main" val="2938975511"/>
      </p:ext>
    </p:extLst>
  </p:cSld>
  <p:clrMap bg1="lt1" tx1="dk1" bg2="lt2" tx2="dk2" accent1="accent1" accent2="accent2" accent3="accent3" accent4="accent4" accent5="accent5" accent6="accent6" hlink="hlink" folHlink="folHlink"/>
  <p:sldLayoutIdLst>
    <p:sldLayoutId id="2147484284" r:id="rId1"/>
    <p:sldLayoutId id="2147484285" r:id="rId2"/>
    <p:sldLayoutId id="2147484286" r:id="rId3"/>
    <p:sldLayoutId id="2147484287" r:id="rId4"/>
    <p:sldLayoutId id="2147484288" r:id="rId5"/>
    <p:sldLayoutId id="2147484289" r:id="rId6"/>
    <p:sldLayoutId id="2147484290" r:id="rId7"/>
    <p:sldLayoutId id="2147484291" r:id="rId8"/>
    <p:sldLayoutId id="2147484292" r:id="rId9"/>
    <p:sldLayoutId id="2147484293" r:id="rId10"/>
    <p:sldLayoutId id="2147484294"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000" kern="1200">
          <a:solidFill>
            <a:schemeClr val="tx2"/>
          </a:solidFill>
          <a:latin typeface="+mj-lt"/>
          <a:ea typeface="ＭＳ Ｐゴシック" pitchFamily="-111" charset="-128"/>
          <a:cs typeface="ＭＳ Ｐゴシック" pitchFamily="-111" charset="-128"/>
        </a:defRPr>
      </a:lvl1pPr>
      <a:lvl2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2pPr>
      <a:lvl3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3pPr>
      <a:lvl4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4pPr>
      <a:lvl5pPr algn="l" rtl="0" eaLnBrk="0" fontAlgn="base" hangingPunct="0">
        <a:spcBef>
          <a:spcPct val="0"/>
        </a:spcBef>
        <a:spcAft>
          <a:spcPct val="0"/>
        </a:spcAft>
        <a:defRPr sz="4000">
          <a:solidFill>
            <a:schemeClr val="tx2"/>
          </a:solidFill>
          <a:latin typeface="Arial" pitchFamily="-105" charset="0"/>
          <a:ea typeface="ＭＳ Ｐゴシック" pitchFamily="-111" charset="-128"/>
          <a:cs typeface="ＭＳ Ｐゴシック" pitchFamily="-111" charset="-128"/>
        </a:defRPr>
      </a:lvl5pPr>
      <a:lvl6pPr marL="457200" algn="l" rtl="0" fontAlgn="base">
        <a:spcBef>
          <a:spcPct val="0"/>
        </a:spcBef>
        <a:spcAft>
          <a:spcPct val="0"/>
        </a:spcAft>
        <a:defRPr sz="4000">
          <a:solidFill>
            <a:schemeClr val="tx2"/>
          </a:solidFill>
          <a:latin typeface="Arial" pitchFamily="-105" charset="0"/>
        </a:defRPr>
      </a:lvl6pPr>
      <a:lvl7pPr marL="914400" algn="l" rtl="0" fontAlgn="base">
        <a:spcBef>
          <a:spcPct val="0"/>
        </a:spcBef>
        <a:spcAft>
          <a:spcPct val="0"/>
        </a:spcAft>
        <a:defRPr sz="4000">
          <a:solidFill>
            <a:schemeClr val="tx2"/>
          </a:solidFill>
          <a:latin typeface="Arial" pitchFamily="-105" charset="0"/>
        </a:defRPr>
      </a:lvl7pPr>
      <a:lvl8pPr marL="1371600" algn="l" rtl="0" fontAlgn="base">
        <a:spcBef>
          <a:spcPct val="0"/>
        </a:spcBef>
        <a:spcAft>
          <a:spcPct val="0"/>
        </a:spcAft>
        <a:defRPr sz="4000">
          <a:solidFill>
            <a:schemeClr val="tx2"/>
          </a:solidFill>
          <a:latin typeface="Arial" pitchFamily="-105" charset="0"/>
        </a:defRPr>
      </a:lvl8pPr>
      <a:lvl9pPr marL="1828800" algn="l" rtl="0" fontAlgn="base">
        <a:spcBef>
          <a:spcPct val="0"/>
        </a:spcBef>
        <a:spcAft>
          <a:spcPct val="0"/>
        </a:spcAft>
        <a:defRPr sz="4000">
          <a:solidFill>
            <a:schemeClr val="tx2"/>
          </a:solidFill>
          <a:latin typeface="Arial" pitchFamily="-105" charset="0"/>
        </a:defRPr>
      </a:lvl9pPr>
    </p:titleStyle>
    <p:bodyStyle>
      <a:lvl1pPr marL="273050" marR="0" indent="-273050" algn="l" defTabSz="914400" rtl="0" eaLnBrk="0" fontAlgn="base" latinLnBrk="0" hangingPunct="0">
        <a:lnSpc>
          <a:spcPct val="100000"/>
        </a:lnSpc>
        <a:spcBef>
          <a:spcPts val="575"/>
        </a:spcBef>
        <a:spcAft>
          <a:spcPct val="0"/>
        </a:spcAft>
        <a:buClr>
          <a:srgbClr val="4F81BD"/>
        </a:buClr>
        <a:buSzPct val="120000"/>
        <a:buFont typeface="Wingdings 2" pitchFamily="18" charset="2"/>
        <a:buChar char=""/>
        <a:tabLst/>
        <a:defRPr sz="2600" kern="1200">
          <a:solidFill>
            <a:schemeClr val="tx1"/>
          </a:solidFill>
          <a:latin typeface="+mn-lt"/>
          <a:ea typeface="ＭＳ Ｐゴシック" pitchFamily="-111" charset="-128"/>
          <a:cs typeface="ＭＳ Ｐゴシック" pitchFamily="-111" charset="-128"/>
        </a:defRPr>
      </a:lvl1pPr>
      <a:lvl2pPr marL="547688" marR="0" indent="-228600" algn="l" defTabSz="914400" rtl="0" eaLnBrk="0" fontAlgn="base" latinLnBrk="0" hangingPunct="0">
        <a:lnSpc>
          <a:spcPct val="100000"/>
        </a:lnSpc>
        <a:spcBef>
          <a:spcPts val="375"/>
        </a:spcBef>
        <a:spcAft>
          <a:spcPct val="0"/>
        </a:spcAft>
        <a:buClr>
          <a:srgbClr val="C0504D"/>
        </a:buClr>
        <a:buSzPct val="120000"/>
        <a:buFont typeface="Wingdings 2" pitchFamily="18" charset="2"/>
        <a:buChar char=""/>
        <a:tabLst/>
        <a:defRPr sz="2400" kern="1200">
          <a:solidFill>
            <a:schemeClr val="tx1"/>
          </a:solidFill>
          <a:latin typeface="+mn-lt"/>
          <a:ea typeface="ＭＳ Ｐゴシック" pitchFamily="-105" charset="-128"/>
          <a:cs typeface="+mn-cs"/>
        </a:defRPr>
      </a:lvl2pPr>
      <a:lvl3pPr marL="822325" marR="0" indent="-228600" algn="l" defTabSz="914400" rtl="0" eaLnBrk="0" fontAlgn="base" latinLnBrk="0" hangingPunct="0">
        <a:lnSpc>
          <a:spcPct val="100000"/>
        </a:lnSpc>
        <a:spcBef>
          <a:spcPts val="375"/>
        </a:spcBef>
        <a:spcAft>
          <a:spcPct val="0"/>
        </a:spcAft>
        <a:buClr>
          <a:srgbClr val="B2C1DB"/>
        </a:buClr>
        <a:buSzPct val="85000"/>
        <a:buFont typeface="Wingdings 2" pitchFamily="18" charset="2"/>
        <a:buChar char=""/>
        <a:tabLst/>
        <a:defRPr sz="2000" kern="1200">
          <a:solidFill>
            <a:schemeClr val="tx1"/>
          </a:solidFill>
          <a:latin typeface="+mn-lt"/>
          <a:ea typeface="ＭＳ Ｐゴシック" pitchFamily="-105" charset="-128"/>
          <a:cs typeface="+mn-cs"/>
        </a:defRPr>
      </a:lvl3pPr>
      <a:lvl4pPr marL="1096963" marR="0" indent="-228600" algn="l" defTabSz="914400" rtl="0" eaLnBrk="0" fontAlgn="base" latinLnBrk="0" hangingPunct="0">
        <a:lnSpc>
          <a:spcPct val="100000"/>
        </a:lnSpc>
        <a:spcBef>
          <a:spcPts val="375"/>
        </a:spcBef>
        <a:spcAft>
          <a:spcPct val="0"/>
        </a:spcAft>
        <a:buClr>
          <a:srgbClr val="9BBB59"/>
        </a:buClr>
        <a:buSzPct val="80000"/>
        <a:buFont typeface="Wingdings 2" pitchFamily="18" charset="2"/>
        <a:buChar char=""/>
        <a:tabLst/>
        <a:defRPr sz="2000" kern="1200">
          <a:solidFill>
            <a:schemeClr val="tx1"/>
          </a:solidFill>
          <a:latin typeface="+mn-lt"/>
          <a:ea typeface="ＭＳ Ｐゴシック" pitchFamily="-105" charset="-128"/>
          <a:cs typeface="+mn-cs"/>
        </a:defRPr>
      </a:lvl4pPr>
      <a:lvl5pPr marL="1371600" marR="0" indent="-228600" algn="l" defTabSz="914400" rtl="0" eaLnBrk="0" fontAlgn="base" latinLnBrk="0" hangingPunct="0">
        <a:lnSpc>
          <a:spcPct val="100000"/>
        </a:lnSpc>
        <a:spcBef>
          <a:spcPts val="375"/>
        </a:spcBef>
        <a:spcAft>
          <a:spcPct val="0"/>
        </a:spcAft>
        <a:buClr>
          <a:srgbClr val="9BBB59"/>
        </a:buClr>
        <a:buSzTx/>
        <a:buFontTx/>
        <a:buChar char="o"/>
        <a:tabLst/>
        <a:defRPr sz="2000" kern="1200">
          <a:solidFill>
            <a:schemeClr val="tx1"/>
          </a:solidFill>
          <a:latin typeface="+mn-lt"/>
          <a:ea typeface="ＭＳ Ｐゴシック" pitchFamily="-105" charset="-128"/>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3.emf"/><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8.xml"/><Relationship Id="rId5" Type="http://schemas.openxmlformats.org/officeDocument/2006/relationships/image" Target="../media/image1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1.xml"/><Relationship Id="rId7" Type="http://schemas.openxmlformats.org/officeDocument/2006/relationships/image" Target="../media/image1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notesSlide" Target="../notesSlides/notesSlide10.xml"/><Relationship Id="rId4" Type="http://schemas.openxmlformats.org/officeDocument/2006/relationships/slideLayout" Target="../slideLayouts/slideLayout13.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4.xml"/><Relationship Id="rId7" Type="http://schemas.openxmlformats.org/officeDocument/2006/relationships/image" Target="../media/image16.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1.png"/><Relationship Id="rId5" Type="http://schemas.openxmlformats.org/officeDocument/2006/relationships/notesSlide" Target="../notesSlides/notesSlide11.xml"/><Relationship Id="rId4" Type="http://schemas.openxmlformats.org/officeDocument/2006/relationships/slideLayout" Target="../slideLayouts/slideLayout13.xml"/><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25.pn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image" Target="../media/image170.png"/><Relationship Id="rId1" Type="http://schemas.openxmlformats.org/officeDocument/2006/relationships/slideLayout" Target="../slideLayouts/slideLayout2.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19.xml.rels><?xml version="1.0" encoding="UTF-8" standalone="yes"?>
<Relationships xmlns="http://schemas.openxmlformats.org/package/2006/relationships"><Relationship Id="rId8" Type="http://schemas.openxmlformats.org/officeDocument/2006/relationships/image" Target="../media/image163.png"/><Relationship Id="rId13" Type="http://schemas.openxmlformats.org/officeDocument/2006/relationships/image" Target="../media/image168.png"/><Relationship Id="rId3" Type="http://schemas.openxmlformats.org/officeDocument/2006/relationships/image" Target="../media/image158.png"/><Relationship Id="rId7" Type="http://schemas.openxmlformats.org/officeDocument/2006/relationships/image" Target="../media/image162.png"/><Relationship Id="rId12" Type="http://schemas.openxmlformats.org/officeDocument/2006/relationships/image" Target="../media/image16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61.png"/><Relationship Id="rId11" Type="http://schemas.openxmlformats.org/officeDocument/2006/relationships/image" Target="../media/image166.png"/><Relationship Id="rId5" Type="http://schemas.openxmlformats.org/officeDocument/2006/relationships/image" Target="../media/image160.png"/><Relationship Id="rId10" Type="http://schemas.openxmlformats.org/officeDocument/2006/relationships/image" Target="../media/image165.png"/><Relationship Id="rId4" Type="http://schemas.openxmlformats.org/officeDocument/2006/relationships/image" Target="../media/image159.png"/><Relationship Id="rId9" Type="http://schemas.openxmlformats.org/officeDocument/2006/relationships/image" Target="../media/image164.png"/><Relationship Id="rId14" Type="http://schemas.openxmlformats.org/officeDocument/2006/relationships/image" Target="../media/image16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notesSlide" Target="../notesSlides/notesSlide5.xml"/><Relationship Id="rId4" Type="http://schemas.openxmlformats.org/officeDocument/2006/relationships/slideLayout" Target="../slideLayouts/slideLayout13.xml"/><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Grp="1" noChangeArrowheads="1"/>
          </p:cNvSpPr>
          <p:nvPr>
            <p:ph type="ctrTitle"/>
          </p:nvPr>
        </p:nvSpPr>
        <p:spPr>
          <a:xfrm>
            <a:off x="685800" y="1772816"/>
            <a:ext cx="7772400" cy="1470025"/>
          </a:xfrm>
          <a:noFill/>
        </p:spPr>
        <p:txBody>
          <a:bodyPr>
            <a:normAutofit/>
          </a:bodyPr>
          <a:lstStyle/>
          <a:p>
            <a:pPr eaLnBrk="1" hangingPunct="1"/>
            <a:r>
              <a:rPr lang="en-US" altLang="ko-KR" sz="3000" dirty="0" smtClean="0">
                <a:ea typeface="ＭＳ Ｐゴシック" charset="-128"/>
              </a:rPr>
              <a:t>Cloud Computing and Multivariate Heavy Tails</a:t>
            </a:r>
            <a:endParaRPr sz="3000" dirty="0" smtClean="0">
              <a:ea typeface="ＭＳ Ｐゴシック" charset="-128"/>
            </a:endParaRPr>
          </a:p>
        </p:txBody>
      </p:sp>
      <p:sp>
        <p:nvSpPr>
          <p:cNvPr id="14338" name="Rectangle 5"/>
          <p:cNvSpPr>
            <a:spLocks noGrp="1" noChangeArrowheads="1"/>
          </p:cNvSpPr>
          <p:nvPr>
            <p:ph type="subTitle" idx="1"/>
          </p:nvPr>
        </p:nvSpPr>
        <p:spPr>
          <a:xfrm>
            <a:off x="990600" y="3823052"/>
            <a:ext cx="6749752" cy="1406148"/>
          </a:xfrm>
          <a:noFill/>
        </p:spPr>
        <p:txBody>
          <a:bodyPr>
            <a:noAutofit/>
          </a:bodyPr>
          <a:lstStyle/>
          <a:p>
            <a:pPr algn="l" eaLnBrk="1" hangingPunct="1">
              <a:lnSpc>
                <a:spcPct val="90000"/>
              </a:lnSpc>
              <a:buFont typeface="Wingdings" charset="2"/>
              <a:buNone/>
            </a:pPr>
            <a:r>
              <a:rPr lang="en-US" altLang="ko-KR" sz="2400" dirty="0" smtClean="0">
                <a:ea typeface="ＭＳ Ｐゴシック" charset="-128"/>
              </a:rPr>
              <a:t>R. </a:t>
            </a:r>
            <a:r>
              <a:rPr lang="en-US" altLang="ko-KR" sz="2400" dirty="0" err="1" smtClean="0">
                <a:ea typeface="ＭＳ Ｐゴシック" charset="-128"/>
              </a:rPr>
              <a:t>Srikant</a:t>
            </a:r>
            <a:endParaRPr lang="en-US" altLang="ko-KR" sz="2400" dirty="0" smtClean="0">
              <a:ea typeface="ＭＳ Ｐゴシック" charset="-128"/>
            </a:endParaRPr>
          </a:p>
          <a:p>
            <a:pPr algn="l" eaLnBrk="1" hangingPunct="1">
              <a:lnSpc>
                <a:spcPct val="90000"/>
              </a:lnSpc>
            </a:pPr>
            <a:r>
              <a:rPr lang="en-US" altLang="ko-KR" sz="2000" dirty="0" smtClean="0">
                <a:solidFill>
                  <a:schemeClr val="tx1"/>
                </a:solidFill>
                <a:ea typeface="굴림" charset="-127"/>
              </a:rPr>
              <a:t>Electrical and Computer Engineering</a:t>
            </a:r>
          </a:p>
          <a:p>
            <a:pPr algn="l" eaLnBrk="1" hangingPunct="1">
              <a:lnSpc>
                <a:spcPct val="90000"/>
              </a:lnSpc>
            </a:pPr>
            <a:r>
              <a:rPr lang="en-US" altLang="ko-KR" sz="2000" dirty="0">
                <a:solidFill>
                  <a:schemeClr val="tx1"/>
                </a:solidFill>
                <a:ea typeface="굴림" charset="-127"/>
              </a:rPr>
              <a:t>a</a:t>
            </a:r>
            <a:r>
              <a:rPr lang="en-US" altLang="ko-KR" sz="2000" dirty="0" smtClean="0">
                <a:solidFill>
                  <a:schemeClr val="tx1"/>
                </a:solidFill>
                <a:ea typeface="굴림" charset="-127"/>
              </a:rPr>
              <a:t>nd</a:t>
            </a:r>
          </a:p>
          <a:p>
            <a:pPr algn="l" eaLnBrk="1" hangingPunct="1">
              <a:lnSpc>
                <a:spcPct val="90000"/>
              </a:lnSpc>
            </a:pPr>
            <a:r>
              <a:rPr lang="en-US" altLang="ko-KR" sz="2000" dirty="0" smtClean="0">
                <a:solidFill>
                  <a:schemeClr val="tx1"/>
                </a:solidFill>
                <a:ea typeface="굴림" charset="-127"/>
              </a:rPr>
              <a:t>Coordinated Science Lab </a:t>
            </a:r>
          </a:p>
          <a:p>
            <a:pPr algn="l" eaLnBrk="1" hangingPunct="1">
              <a:lnSpc>
                <a:spcPct val="90000"/>
              </a:lnSpc>
            </a:pPr>
            <a:r>
              <a:rPr lang="en-US" altLang="ko-KR" sz="2000" dirty="0" smtClean="0">
                <a:solidFill>
                  <a:schemeClr val="tx1"/>
                </a:solidFill>
                <a:ea typeface="굴림" charset="-127"/>
              </a:rPr>
              <a:t>University of Illinois at Urbana-Champaign</a:t>
            </a:r>
          </a:p>
          <a:p>
            <a:pPr algn="l" eaLnBrk="1" hangingPunct="1">
              <a:lnSpc>
                <a:spcPct val="90000"/>
              </a:lnSpc>
            </a:pPr>
            <a:endParaRPr lang="en-US" altLang="ko-KR" sz="2000" dirty="0">
              <a:solidFill>
                <a:schemeClr val="tx1"/>
              </a:solidFill>
              <a:ea typeface="굴림" charset="-127"/>
            </a:endParaRPr>
          </a:p>
          <a:p>
            <a:pPr algn="l" eaLnBrk="1" hangingPunct="1">
              <a:lnSpc>
                <a:spcPct val="90000"/>
              </a:lnSpc>
            </a:pPr>
            <a:r>
              <a:rPr lang="en-US" altLang="ko-KR" sz="2000" dirty="0" smtClean="0">
                <a:solidFill>
                  <a:schemeClr val="tx1"/>
                </a:solidFill>
                <a:ea typeface="굴림" charset="-127"/>
              </a:rPr>
              <a:t>Joint work with Siva </a:t>
            </a:r>
            <a:r>
              <a:rPr lang="en-US" altLang="ko-KR" sz="2000" dirty="0" err="1" smtClean="0">
                <a:solidFill>
                  <a:schemeClr val="tx1"/>
                </a:solidFill>
                <a:ea typeface="굴림" charset="-127"/>
              </a:rPr>
              <a:t>Theja</a:t>
            </a:r>
            <a:r>
              <a:rPr lang="en-US" altLang="ko-KR" sz="2000" dirty="0" smtClean="0">
                <a:solidFill>
                  <a:schemeClr val="tx1"/>
                </a:solidFill>
                <a:ea typeface="굴림" charset="-127"/>
              </a:rPr>
              <a:t> </a:t>
            </a:r>
            <a:r>
              <a:rPr lang="en-US" altLang="ko-KR" sz="2000" dirty="0" err="1" smtClean="0">
                <a:solidFill>
                  <a:schemeClr val="tx1"/>
                </a:solidFill>
                <a:ea typeface="굴림" charset="-127"/>
              </a:rPr>
              <a:t>Maguluri</a:t>
            </a:r>
            <a:r>
              <a:rPr lang="en-US" altLang="ko-KR" sz="2000" dirty="0" smtClean="0">
                <a:solidFill>
                  <a:schemeClr val="tx1"/>
                </a:solidFill>
                <a:ea typeface="굴림" charset="-127"/>
              </a:rPr>
              <a:t> (UIUC), Ness Shroff (OSU), </a:t>
            </a:r>
            <a:r>
              <a:rPr lang="en-US" altLang="ko-KR" sz="2000" dirty="0" err="1" smtClean="0">
                <a:solidFill>
                  <a:schemeClr val="tx1"/>
                </a:solidFill>
                <a:ea typeface="굴림" charset="-127"/>
              </a:rPr>
              <a:t>Yousi</a:t>
            </a:r>
            <a:r>
              <a:rPr lang="en-US" altLang="ko-KR" sz="2000" dirty="0" smtClean="0">
                <a:solidFill>
                  <a:schemeClr val="tx1"/>
                </a:solidFill>
                <a:ea typeface="굴림" charset="-127"/>
              </a:rPr>
              <a:t> </a:t>
            </a:r>
            <a:r>
              <a:rPr lang="en-US" altLang="ko-KR" sz="2000" dirty="0" err="1" smtClean="0">
                <a:solidFill>
                  <a:schemeClr val="tx1"/>
                </a:solidFill>
                <a:ea typeface="굴림" charset="-127"/>
              </a:rPr>
              <a:t>Zheng</a:t>
            </a:r>
            <a:r>
              <a:rPr lang="en-US" altLang="ko-KR" sz="2000" dirty="0" smtClean="0">
                <a:solidFill>
                  <a:schemeClr val="tx1"/>
                </a:solidFill>
                <a:ea typeface="굴림" charset="-127"/>
              </a:rPr>
              <a:t> (OSU)</a:t>
            </a:r>
          </a:p>
          <a:p>
            <a:pPr algn="l" eaLnBrk="1" hangingPunct="1">
              <a:lnSpc>
                <a:spcPct val="90000"/>
              </a:lnSpc>
            </a:pPr>
            <a:endParaRPr lang="en-US" altLang="ko-KR" sz="2000" dirty="0" smtClean="0">
              <a:solidFill>
                <a:schemeClr val="tx1"/>
              </a:solidFill>
              <a:ea typeface="굴림" charset="-127"/>
            </a:endParaRPr>
          </a:p>
          <a:p>
            <a:pPr algn="l" eaLnBrk="1" hangingPunct="1">
              <a:lnSpc>
                <a:spcPct val="90000"/>
              </a:lnSpc>
            </a:pPr>
            <a:endParaRPr lang="en-US" altLang="ko-KR" sz="2000" dirty="0" smtClean="0">
              <a:solidFill>
                <a:schemeClr val="tx1"/>
              </a:solidFill>
              <a:ea typeface="굴림" charset="-127"/>
            </a:endParaRPr>
          </a:p>
          <a:p>
            <a:pPr eaLnBrk="1" hangingPunct="1">
              <a:lnSpc>
                <a:spcPct val="90000"/>
              </a:lnSpc>
              <a:buFont typeface="Wingdings" charset="2"/>
              <a:buNone/>
            </a:pPr>
            <a:endParaRPr lang="en-US" sz="1000" dirty="0" smtClean="0">
              <a:ea typeface="ＭＳ Ｐゴシック" charset="-128"/>
            </a:endParaRPr>
          </a:p>
        </p:txBody>
      </p:sp>
      <p:sp>
        <p:nvSpPr>
          <p:cNvPr id="14341" name="Rectangle 5"/>
          <p:cNvSpPr>
            <a:spLocks noChangeArrowheads="1"/>
          </p:cNvSpPr>
          <p:nvPr/>
        </p:nvSpPr>
        <p:spPr bwMode="auto">
          <a:xfrm>
            <a:off x="533400" y="3657600"/>
            <a:ext cx="230188" cy="2811463"/>
          </a:xfrm>
          <a:prstGeom prst="rect">
            <a:avLst/>
          </a:prstGeom>
          <a:solidFill>
            <a:srgbClr val="800000"/>
          </a:solidFill>
          <a:ln w="12700">
            <a:noFill/>
            <a:miter lim="800000"/>
            <a:headEnd/>
            <a:tailEnd/>
          </a:ln>
        </p:spPr>
        <p:txBody>
          <a:bodyPr wrap="none" anchor="ctr"/>
          <a:lstStyle/>
          <a:p>
            <a:pPr eaLnBrk="1" hangingPunct="1"/>
            <a:endParaRPr lang="en-US" dirty="0">
              <a:latin typeface="Arial" charset="0"/>
              <a:ea typeface="굴림" charset="-127"/>
            </a:endParaRPr>
          </a:p>
        </p:txBody>
      </p:sp>
      <p:sp>
        <p:nvSpPr>
          <p:cNvPr id="7" name="직사각형 6"/>
          <p:cNvSpPr/>
          <p:nvPr/>
        </p:nvSpPr>
        <p:spPr>
          <a:xfrm>
            <a:off x="8604448" y="645333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16632"/>
            <a:ext cx="8276456" cy="1143000"/>
          </a:xfrm>
        </p:spPr>
        <p:txBody>
          <a:bodyPr/>
          <a:lstStyle/>
          <a:p>
            <a:r>
              <a:rPr lang="en-US" dirty="0" smtClean="0"/>
              <a:t>Asymptotically Optimal Schedulers</a:t>
            </a:r>
            <a:endParaRPr lang="en-US" dirty="0"/>
          </a:p>
        </p:txBody>
      </p:sp>
      <p:sp>
        <p:nvSpPr>
          <p:cNvPr id="21" name="内容占位符 16"/>
          <p:cNvSpPr>
            <a:spLocks noGrp="1"/>
          </p:cNvSpPr>
          <p:nvPr>
            <p:ph sz="quarter" idx="1"/>
          </p:nvPr>
        </p:nvSpPr>
        <p:spPr>
          <a:xfrm>
            <a:off x="395536" y="1412776"/>
            <a:ext cx="8532440" cy="4968552"/>
          </a:xfrm>
        </p:spPr>
        <p:txBody>
          <a:bodyPr/>
          <a:lstStyle/>
          <a:p>
            <a:r>
              <a:rPr lang="en-US" altLang="zh-CN" sz="2400" dirty="0" smtClean="0"/>
              <a:t>Two scenarios based on the property of Reduce tasks: Preemptive and non-preemptive</a:t>
            </a:r>
          </a:p>
          <a:p>
            <a:endParaRPr lang="en-US" altLang="zh-CN" sz="2400" dirty="0" smtClean="0"/>
          </a:p>
          <a:p>
            <a:r>
              <a:rPr lang="en-US" altLang="zh-CN" sz="2400" dirty="0" smtClean="0"/>
              <a:t>Two scenarios based on the load of traffic:</a:t>
            </a:r>
          </a:p>
          <a:p>
            <a:pPr>
              <a:buNone/>
            </a:pPr>
            <a:r>
              <a:rPr lang="en-US" altLang="zh-CN" sz="2400" dirty="0" smtClean="0"/>
              <a:t>	Fix traffic intensity (           ) and heavy traffic scenario</a:t>
            </a:r>
          </a:p>
          <a:p>
            <a:pPr>
              <a:buNone/>
            </a:pPr>
            <a:r>
              <a:rPr lang="en-US" altLang="zh-CN" sz="2400" dirty="0" smtClean="0"/>
              <a:t>	                     .</a:t>
            </a:r>
          </a:p>
          <a:p>
            <a:pPr>
              <a:buNone/>
            </a:pPr>
            <a:endParaRPr lang="en-US" altLang="zh-CN" sz="2400" dirty="0" smtClean="0"/>
          </a:p>
          <a:p>
            <a:pPr lvl="0"/>
            <a:r>
              <a:rPr lang="en-US" altLang="zh-CN" sz="2400" dirty="0" smtClean="0">
                <a:solidFill>
                  <a:prstClr val="black"/>
                </a:solidFill>
              </a:rPr>
              <a:t>Two scenarios of total number of time slots: </a:t>
            </a:r>
          </a:p>
          <a:p>
            <a:pPr lvl="0">
              <a:buNone/>
            </a:pPr>
            <a:r>
              <a:rPr lang="en-US" altLang="zh-CN" sz="2400" dirty="0" smtClean="0">
                <a:solidFill>
                  <a:prstClr val="black"/>
                </a:solidFill>
              </a:rPr>
              <a:t>	Given finite T and infinite  T.</a:t>
            </a:r>
          </a:p>
          <a:p>
            <a:pPr>
              <a:buNone/>
            </a:pPr>
            <a:endParaRPr lang="en-US" altLang="zh-CN" sz="2400" dirty="0" smtClean="0"/>
          </a:p>
          <a:p>
            <a:endParaRPr lang="en-US" altLang="zh-CN" sz="2200" dirty="0" smtClean="0">
              <a:solidFill>
                <a:srgbClr val="C00000"/>
              </a:solidFill>
            </a:endParaRPr>
          </a:p>
        </p:txBody>
      </p:sp>
      <p:pic>
        <p:nvPicPr>
          <p:cNvPr id="8" name="图片 7" descr="TP_tmp.png"/>
          <p:cNvPicPr>
            <a:picLocks noChangeAspect="1"/>
          </p:cNvPicPr>
          <p:nvPr>
            <p:custDataLst>
              <p:tags r:id="rId1"/>
            </p:custDataLst>
          </p:nvPr>
        </p:nvPicPr>
        <p:blipFill>
          <a:blip r:embed="rId5">
            <a:lum/>
          </a:blip>
          <a:stretch>
            <a:fillRect/>
          </a:stretch>
        </p:blipFill>
        <p:spPr>
          <a:xfrm>
            <a:off x="3595420" y="3193287"/>
            <a:ext cx="746930" cy="289252"/>
          </a:xfrm>
          <a:prstGeom prst="rect">
            <a:avLst/>
          </a:prstGeom>
        </p:spPr>
      </p:pic>
      <p:pic>
        <p:nvPicPr>
          <p:cNvPr id="6" name="图片 5" descr="TP_tmp.png"/>
          <p:cNvPicPr>
            <a:picLocks noChangeAspect="1"/>
          </p:cNvPicPr>
          <p:nvPr>
            <p:custDataLst>
              <p:tags r:id="rId2"/>
            </p:custDataLst>
          </p:nvPr>
        </p:nvPicPr>
        <p:blipFill>
          <a:blip r:embed="rId6">
            <a:lum/>
          </a:blip>
          <a:stretch>
            <a:fillRect/>
          </a:stretch>
        </p:blipFill>
        <p:spPr>
          <a:xfrm>
            <a:off x="877395" y="3655725"/>
            <a:ext cx="1792484" cy="422327"/>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905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2" end="2"/>
                                            </p:txEl>
                                          </p:spTgt>
                                        </p:tgtEl>
                                        <p:attrNameLst>
                                          <p:attrName>style.visibility</p:attrName>
                                        </p:attrNameLst>
                                      </p:cBhvr>
                                      <p:to>
                                        <p:strVal val="visible"/>
                                      </p:to>
                                    </p:set>
                                    <p:animEffect transition="in" filter="fade">
                                      <p:cBhvr>
                                        <p:cTn id="12" dur="500"/>
                                        <p:tgtEl>
                                          <p:spTgt spid="2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3" end="3"/>
                                            </p:txEl>
                                          </p:spTgt>
                                        </p:tgtEl>
                                        <p:attrNameLst>
                                          <p:attrName>style.visibility</p:attrName>
                                        </p:attrNameLst>
                                      </p:cBhvr>
                                      <p:to>
                                        <p:strVal val="visible"/>
                                      </p:to>
                                    </p:set>
                                    <p:animEffect transition="in" filter="fade">
                                      <p:cBhvr>
                                        <p:cTn id="18" dur="500"/>
                                        <p:tgtEl>
                                          <p:spTgt spid="21">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animEffect transition="in" filter="fade">
                                      <p:cBhvr>
                                        <p:cTn id="21" dur="500"/>
                                        <p:tgtEl>
                                          <p:spTgt spid="21">
                                            <p:txEl>
                                              <p:pRg st="4" end="4"/>
                                            </p:txEl>
                                          </p:spTgt>
                                        </p:tgtEl>
                                      </p:cBhvr>
                                    </p:animEffect>
                                  </p:childTnLst>
                                </p:cTn>
                              </p:par>
                              <p:par>
                                <p:cTn id="22" presetID="1"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xEl>
                                              <p:pRg st="6" end="6"/>
                                            </p:txEl>
                                          </p:spTgt>
                                        </p:tgtEl>
                                        <p:attrNameLst>
                                          <p:attrName>style.visibility</p:attrName>
                                        </p:attrNameLst>
                                      </p:cBhvr>
                                      <p:to>
                                        <p:strVal val="visible"/>
                                      </p:to>
                                    </p:set>
                                    <p:animEffect transition="in" filter="fade">
                                      <p:cBhvr>
                                        <p:cTn id="28" dur="500"/>
                                        <p:tgtEl>
                                          <p:spTgt spid="21">
                                            <p:txEl>
                                              <p:pRg st="6" end="6"/>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xEl>
                                              <p:pRg st="7" end="7"/>
                                            </p:txEl>
                                          </p:spTgt>
                                        </p:tgtEl>
                                        <p:attrNameLst>
                                          <p:attrName>style.visibility</p:attrName>
                                        </p:attrNameLst>
                                      </p:cBhvr>
                                      <p:to>
                                        <p:strVal val="visible"/>
                                      </p:to>
                                    </p:set>
                                    <p:animEffect transition="in" filter="fade">
                                      <p:cBhvr>
                                        <p:cTn id="31"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36512" y="44624"/>
                <a:ext cx="9144000" cy="1143000"/>
              </a:xfrm>
            </p:spPr>
            <p:txBody>
              <a:bodyPr>
                <a:normAutofit/>
              </a:bodyPr>
              <a:lstStyle/>
              <a:p>
                <a:r>
                  <a:rPr lang="en-US" sz="3100" dirty="0" smtClean="0"/>
                  <a:t>When  </a:t>
                </a:r>
                <a14:m>
                  <m:oMath xmlns:m="http://schemas.openxmlformats.org/officeDocument/2006/math">
                    <m:r>
                      <a:rPr lang="en-US" sz="3100" b="0" i="1" smtClean="0">
                        <a:latin typeface="Cambria Math" panose="02040503050406030204" pitchFamily="18" charset="0"/>
                      </a:rPr>
                      <m:t>𝜌</m:t>
                    </m:r>
                    <m:r>
                      <a:rPr lang="en-US" sz="3100" b="0" i="1" smtClean="0">
                        <a:latin typeface="Cambria Math" panose="02040503050406030204" pitchFamily="18" charset="0"/>
                      </a:rPr>
                      <m:t>&lt;1</m:t>
                    </m:r>
                  </m:oMath>
                </a14:m>
                <a:r>
                  <a:rPr lang="en-US" sz="3100" dirty="0" smtClean="0"/>
                  <a:t>: Preemptive Scenario</a:t>
                </a:r>
                <a:endParaRPr lang="en-US" sz="31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6512" y="44624"/>
                <a:ext cx="9144000" cy="1143000"/>
              </a:xfrm>
              <a:blipFill rotWithShape="0">
                <a:blip r:embed="rId3"/>
                <a:stretch>
                  <a:fillRect b="-13298"/>
                </a:stretch>
              </a:blipFill>
            </p:spPr>
            <p:txBody>
              <a:bodyPr/>
              <a:lstStyle/>
              <a:p>
                <a:r>
                  <a:rPr lang="en-US">
                    <a:noFill/>
                  </a:rPr>
                  <a:t> </a:t>
                </a:r>
              </a:p>
            </p:txBody>
          </p:sp>
        </mc:Fallback>
      </mc:AlternateContent>
      <p:sp>
        <p:nvSpPr>
          <p:cNvPr id="5" name="Content Placeholder 4"/>
          <p:cNvSpPr>
            <a:spLocks noGrp="1"/>
          </p:cNvSpPr>
          <p:nvPr>
            <p:ph sz="quarter" idx="1"/>
          </p:nvPr>
        </p:nvSpPr>
        <p:spPr>
          <a:xfrm>
            <a:off x="452304" y="1340768"/>
            <a:ext cx="8229600" cy="5328592"/>
          </a:xfrm>
        </p:spPr>
        <p:txBody>
          <a:bodyPr>
            <a:noAutofit/>
          </a:bodyPr>
          <a:lstStyle/>
          <a:p>
            <a:r>
              <a:rPr lang="en-US" sz="2500" dirty="0" smtClean="0"/>
              <a:t>First moments of number of Map tasks and size of Reduce jobs are finite</a:t>
            </a:r>
          </a:p>
          <a:p>
            <a:endParaRPr lang="en-US" sz="8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25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Over any time window of size T (could be infinite), </a:t>
            </a:r>
            <a:r>
              <a:rPr lang="en-US" sz="2500" dirty="0" smtClean="0">
                <a:solidFill>
                  <a:srgbClr val="FF0000"/>
                </a:solidFill>
              </a:rPr>
              <a:t>any working-conserving </a:t>
            </a:r>
            <a:r>
              <a:rPr lang="en-US" sz="2500" dirty="0" smtClean="0"/>
              <a:t>scheduler is </a:t>
            </a:r>
            <a:r>
              <a:rPr lang="en-US" sz="2500" dirty="0" smtClean="0">
                <a:solidFill>
                  <a:srgbClr val="FF0000"/>
                </a:solidFill>
              </a:rPr>
              <a:t>asymptotically optimal</a:t>
            </a:r>
          </a:p>
          <a:p>
            <a:r>
              <a:rPr lang="en-US" altLang="zh-CN" sz="2500" dirty="0" smtClean="0"/>
              <a:t>Can be extended to </a:t>
            </a:r>
            <a:r>
              <a:rPr lang="en-US" altLang="zh-CN" sz="2500" dirty="0" smtClean="0">
                <a:solidFill>
                  <a:srgbClr val="FF0000"/>
                </a:solidFill>
              </a:rPr>
              <a:t>multiple</a:t>
            </a:r>
            <a:r>
              <a:rPr lang="en-US" altLang="zh-CN" sz="2500" dirty="0" smtClean="0"/>
              <a:t> (but finite) </a:t>
            </a:r>
            <a:r>
              <a:rPr lang="en-US" altLang="zh-CN" sz="2500" dirty="0" smtClean="0">
                <a:solidFill>
                  <a:srgbClr val="FF0000"/>
                </a:solidFill>
              </a:rPr>
              <a:t>phases</a:t>
            </a:r>
            <a:r>
              <a:rPr lang="en-US" altLang="zh-CN" sz="2500" dirty="0" smtClean="0"/>
              <a:t> (Not limited to Map and Reduce phases). </a:t>
            </a:r>
          </a:p>
          <a:p>
            <a:endParaRPr lang="en-US" sz="2500" dirty="0" smtClean="0">
              <a:solidFill>
                <a:srgbClr val="FF0000"/>
              </a:solidFill>
            </a:endParaRPr>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3359304"/>
            <a:ext cx="3441700" cy="749300"/>
          </a:xfrm>
          <a:prstGeom prst="rect">
            <a:avLst/>
          </a:prstGeom>
        </p:spPr>
      </p:pic>
      <p:sp>
        <p:nvSpPr>
          <p:cNvPr id="6" name="Rectangle 5"/>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570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10776" y="1268760"/>
            <a:ext cx="8409696" cy="5328592"/>
          </a:xfrm>
        </p:spPr>
        <p:txBody>
          <a:bodyPr>
            <a:normAutofit/>
          </a:bodyPr>
          <a:lstStyle/>
          <a:p>
            <a:r>
              <a:rPr lang="en-US" sz="3000" dirty="0" smtClean="0">
                <a:solidFill>
                  <a:schemeClr val="tx2"/>
                </a:solidFill>
              </a:rPr>
              <a:t>Assumptions: </a:t>
            </a:r>
          </a:p>
          <a:p>
            <a:pPr lvl="1"/>
            <a:r>
              <a:rPr lang="en-US" sz="2500" dirty="0" smtClean="0">
                <a:solidFill>
                  <a:srgbClr val="FF0000"/>
                </a:solidFill>
              </a:rPr>
              <a:t>Heavy Traffic</a:t>
            </a:r>
          </a:p>
          <a:p>
            <a:pPr lvl="1"/>
            <a:r>
              <a:rPr lang="en-US" altLang="ko-KR" sz="2500" dirty="0" smtClean="0">
                <a:solidFill>
                  <a:srgbClr val="FF0000"/>
                </a:solidFill>
              </a:rPr>
              <a:t>Second </a:t>
            </a:r>
            <a:r>
              <a:rPr lang="en-US" altLang="ko-KR" sz="2500" smtClean="0">
                <a:solidFill>
                  <a:srgbClr val="FF0000"/>
                </a:solidFill>
              </a:rPr>
              <a:t>moments of </a:t>
            </a:r>
            <a:r>
              <a:rPr lang="en-US" altLang="ko-KR" sz="2500" dirty="0" smtClean="0">
                <a:solidFill>
                  <a:srgbClr val="FF0000"/>
                </a:solidFill>
              </a:rPr>
              <a:t>both Map and Reduce are </a:t>
            </a:r>
            <a:r>
              <a:rPr lang="en-US" altLang="ko-KR" sz="2500" dirty="0" smtClean="0"/>
              <a:t>finite</a:t>
            </a:r>
          </a:p>
          <a:p>
            <a:r>
              <a:rPr lang="en-US" altLang="zh-CN" sz="2500" dirty="0" smtClean="0"/>
              <a:t>The number of jobs is proportional to the number of </a:t>
            </a:r>
            <a:r>
              <a:rPr lang="en-US" altLang="zh-CN" sz="2500" dirty="0" smtClean="0">
                <a:solidFill>
                  <a:srgbClr val="FF0000"/>
                </a:solidFill>
              </a:rPr>
              <a:t>machines. In each time slot t, </a:t>
            </a:r>
          </a:p>
          <a:p>
            <a:endParaRPr lang="en-US" altLang="ko-KR" sz="2500" dirty="0"/>
          </a:p>
          <a:p>
            <a:pPr lvl="1"/>
            <a:r>
              <a:rPr lang="en-US" altLang="ko-KR" sz="2500" dirty="0" smtClean="0"/>
              <a:t> Also, the load </a:t>
            </a:r>
            <a:r>
              <a:rPr lang="en-US" altLang="ko-KR" sz="2500" i="1" dirty="0" smtClean="0">
                <a:latin typeface="Symbol" charset="2"/>
                <a:cs typeface="Symbol" charset="2"/>
              </a:rPr>
              <a:t>r</a:t>
            </a:r>
            <a:r>
              <a:rPr lang="en-US" altLang="ko-KR" sz="2500" dirty="0" smtClean="0"/>
              <a:t> scales as follows:</a:t>
            </a:r>
          </a:p>
          <a:p>
            <a:pPr lvl="1"/>
            <a:endParaRPr lang="en-US" altLang="ko-KR" sz="2500" dirty="0" smtClean="0"/>
          </a:p>
          <a:p>
            <a:pPr lvl="1"/>
            <a:endParaRPr lang="en-US" altLang="ko-KR" sz="2500" dirty="0" smtClean="0"/>
          </a:p>
          <a:p>
            <a:pPr lvl="0"/>
            <a:r>
              <a:rPr lang="en-US" altLang="ko-KR" sz="2500" dirty="0" smtClean="0">
                <a:solidFill>
                  <a:srgbClr val="FF0000"/>
                </a:solidFill>
              </a:rPr>
              <a:t>Main Result: </a:t>
            </a:r>
            <a:r>
              <a:rPr lang="en-US" altLang="ko-KR" sz="2500" dirty="0" smtClean="0">
                <a:solidFill>
                  <a:prstClr val="black"/>
                </a:solidFill>
              </a:rPr>
              <a:t>For any number of time slots T (could be infinite), any working-conserving scheduler is </a:t>
            </a:r>
            <a:r>
              <a:rPr lang="en-US" altLang="ko-KR" sz="2500" dirty="0" smtClean="0">
                <a:solidFill>
                  <a:srgbClr val="FF0000"/>
                </a:solidFill>
              </a:rPr>
              <a:t>asymptotically optimal</a:t>
            </a:r>
            <a:r>
              <a:rPr lang="en-US" altLang="ko-KR" sz="2500" dirty="0" smtClean="0"/>
              <a:t> </a:t>
            </a:r>
          </a:p>
          <a:p>
            <a:endParaRPr lang="en-US" altLang="ko-KR" sz="2500" dirty="0"/>
          </a:p>
          <a:p>
            <a:endParaRPr lang="en-US" altLang="ko-KR" sz="2500" dirty="0" smtClean="0"/>
          </a:p>
        </p:txBody>
      </p:sp>
      <p:sp>
        <p:nvSpPr>
          <p:cNvPr id="4" name="Title 3"/>
          <p:cNvSpPr>
            <a:spLocks noGrp="1"/>
          </p:cNvSpPr>
          <p:nvPr>
            <p:ph type="title"/>
          </p:nvPr>
        </p:nvSpPr>
        <p:spPr>
          <a:xfrm>
            <a:off x="668328" y="171480"/>
            <a:ext cx="7772400" cy="782960"/>
          </a:xfrm>
        </p:spPr>
        <p:txBody>
          <a:bodyPr>
            <a:normAutofit fontScale="90000"/>
          </a:bodyPr>
          <a:lstStyle/>
          <a:p>
            <a:r>
              <a:rPr lang="en-US" sz="3400" dirty="0" smtClean="0"/>
              <a:t>Heavy Traffic Case: Preemptive Scenario</a:t>
            </a:r>
            <a:endParaRPr lang="en-US" sz="3400" dirty="0"/>
          </a:p>
        </p:txBody>
      </p:sp>
      <p:pic>
        <p:nvPicPr>
          <p:cNvPr id="2" name="Picture 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1644" y="1814344"/>
            <a:ext cx="876300" cy="330200"/>
          </a:xfrm>
          <a:prstGeom prst="rect">
            <a:avLst/>
          </a:prstGeom>
        </p:spPr>
      </p:pic>
      <p:pic>
        <p:nvPicPr>
          <p:cNvPr id="8" name="Picture 2"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1042" y="3434225"/>
            <a:ext cx="2880320" cy="627081"/>
          </a:xfrm>
          <a:prstGeom prst="rect">
            <a:avLst/>
          </a:prstGeom>
        </p:spPr>
      </p:pic>
      <p:pic>
        <p:nvPicPr>
          <p:cNvPr id="10" name="图片 9" descr="TP_tmp.png"/>
          <p:cNvPicPr>
            <a:picLocks noChangeAspect="1"/>
          </p:cNvPicPr>
          <p:nvPr>
            <p:custDataLst>
              <p:tags r:id="rId1"/>
            </p:custDataLst>
          </p:nvPr>
        </p:nvPicPr>
        <p:blipFill>
          <a:blip r:embed="rId6">
            <a:lum/>
          </a:blip>
          <a:stretch>
            <a:fillRect/>
          </a:stretch>
        </p:blipFill>
        <p:spPr>
          <a:xfrm>
            <a:off x="1597084" y="4437113"/>
            <a:ext cx="6174800" cy="730622"/>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9033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itle 3"/>
              <p:cNvSpPr>
                <a:spLocks noGrp="1"/>
              </p:cNvSpPr>
              <p:nvPr>
                <p:ph type="title"/>
              </p:nvPr>
            </p:nvSpPr>
            <p:spPr>
              <a:xfrm>
                <a:off x="-36512" y="44624"/>
                <a:ext cx="9144000" cy="1143000"/>
              </a:xfrm>
            </p:spPr>
            <p:txBody>
              <a:bodyPr>
                <a:normAutofit/>
              </a:bodyPr>
              <a:lstStyle/>
              <a:p>
                <a:r>
                  <a:rPr lang="en-US" sz="3100" dirty="0" smtClean="0"/>
                  <a:t>When </a:t>
                </a:r>
                <a14:m>
                  <m:oMath xmlns:m="http://schemas.openxmlformats.org/officeDocument/2006/math">
                    <m:r>
                      <a:rPr lang="en-US" sz="3100" b="0" i="1" smtClean="0">
                        <a:latin typeface="Cambria Math" panose="02040503050406030204" pitchFamily="18" charset="0"/>
                      </a:rPr>
                      <m:t>𝜌</m:t>
                    </m:r>
                    <m:r>
                      <a:rPr lang="en-US" sz="3100" b="0" i="1" smtClean="0">
                        <a:latin typeface="Cambria Math" panose="02040503050406030204" pitchFamily="18" charset="0"/>
                      </a:rPr>
                      <m:t>&lt;1</m:t>
                    </m:r>
                  </m:oMath>
                </a14:m>
                <a:r>
                  <a:rPr lang="en-US" sz="3100" dirty="0" smtClean="0"/>
                  <a:t>: Non-preemptive Scenario</a:t>
                </a:r>
                <a:endParaRPr lang="en-US" sz="3100" dirty="0"/>
              </a:p>
            </p:txBody>
          </p:sp>
        </mc:Choice>
        <mc:Fallback xmlns="">
          <p:sp>
            <p:nvSpPr>
              <p:cNvPr id="4" name="Title 3"/>
              <p:cNvSpPr>
                <a:spLocks noGrp="1" noRot="1" noChangeAspect="1" noMove="1" noResize="1" noEditPoints="1" noAdjustHandles="1" noChangeArrowheads="1" noChangeShapeType="1" noTextEdit="1"/>
              </p:cNvSpPr>
              <p:nvPr>
                <p:ph type="title"/>
              </p:nvPr>
            </p:nvSpPr>
            <p:spPr>
              <a:xfrm>
                <a:off x="-36512" y="44624"/>
                <a:ext cx="9144000" cy="1143000"/>
              </a:xfrm>
              <a:blipFill rotWithShape="0">
                <a:blip r:embed="rId4"/>
                <a:stretch>
                  <a:fillRect b="-13298"/>
                </a:stretch>
              </a:blipFill>
            </p:spPr>
            <p:txBody>
              <a:bodyPr/>
              <a:lstStyle/>
              <a:p>
                <a:r>
                  <a:rPr lang="en-US">
                    <a:noFill/>
                  </a:rPr>
                  <a:t> </a:t>
                </a:r>
              </a:p>
            </p:txBody>
          </p:sp>
        </mc:Fallback>
      </mc:AlternateContent>
      <p:sp>
        <p:nvSpPr>
          <p:cNvPr id="5" name="Content Placeholder 4"/>
          <p:cNvSpPr>
            <a:spLocks noGrp="1"/>
          </p:cNvSpPr>
          <p:nvPr>
            <p:ph sz="quarter" idx="1"/>
          </p:nvPr>
        </p:nvSpPr>
        <p:spPr>
          <a:xfrm>
            <a:off x="452304" y="1340768"/>
            <a:ext cx="8229600" cy="5328592"/>
          </a:xfrm>
        </p:spPr>
        <p:txBody>
          <a:bodyPr>
            <a:noAutofit/>
          </a:bodyPr>
          <a:lstStyle/>
          <a:p>
            <a:r>
              <a:rPr lang="en-US" sz="2500" dirty="0" smtClean="0"/>
              <a:t>First moments of number of Map tasks and size of Reduce jobs are finite</a:t>
            </a:r>
          </a:p>
          <a:p>
            <a:endParaRPr lang="en-US" sz="8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Over any time window of size T (could be infinite), the schedulers with </a:t>
            </a:r>
            <a:r>
              <a:rPr lang="en-US" sz="2500" dirty="0" smtClean="0">
                <a:solidFill>
                  <a:srgbClr val="FF0000"/>
                </a:solidFill>
              </a:rPr>
              <a:t>adaptive threshold</a:t>
            </a:r>
            <a:r>
              <a:rPr lang="en-US" sz="2500" dirty="0" smtClean="0"/>
              <a:t> between Map and Reduce are </a:t>
            </a:r>
            <a:r>
              <a:rPr lang="en-US" sz="2500" dirty="0" smtClean="0">
                <a:solidFill>
                  <a:srgbClr val="FF0000"/>
                </a:solidFill>
              </a:rPr>
              <a:t>asymptotically optimal</a:t>
            </a:r>
          </a:p>
          <a:p>
            <a:r>
              <a:rPr lang="en-US" altLang="zh-CN" sz="2500" dirty="0" smtClean="0"/>
              <a:t>Can be extended to </a:t>
            </a:r>
            <a:r>
              <a:rPr lang="en-US" altLang="zh-CN" sz="2500" dirty="0" smtClean="0">
                <a:solidFill>
                  <a:srgbClr val="FF0000"/>
                </a:solidFill>
              </a:rPr>
              <a:t>multiple</a:t>
            </a:r>
            <a:r>
              <a:rPr lang="en-US" altLang="zh-CN" sz="2500" dirty="0" smtClean="0"/>
              <a:t> (but finite) </a:t>
            </a:r>
            <a:r>
              <a:rPr lang="en-US" altLang="zh-CN" sz="2500" dirty="0" smtClean="0">
                <a:solidFill>
                  <a:srgbClr val="FF0000"/>
                </a:solidFill>
              </a:rPr>
              <a:t>phases</a:t>
            </a:r>
            <a:r>
              <a:rPr lang="en-US" altLang="zh-CN" sz="2500" dirty="0" smtClean="0"/>
              <a:t> (Not limited to Map and Reduce phases). </a:t>
            </a:r>
          </a:p>
          <a:p>
            <a:endParaRPr lang="en-US" sz="2500" dirty="0" smtClean="0">
              <a:solidFill>
                <a:srgbClr val="FF0000"/>
              </a:solidFill>
            </a:endParaRPr>
          </a:p>
        </p:txBody>
      </p:sp>
      <p:pic>
        <p:nvPicPr>
          <p:cNvPr id="6" name="图片 5"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7" name="图片 6"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8" name="图片 7"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9" name="图片 8" descr="txp_fig.png" hidden="1"/>
          <p:cNvPicPr>
            <a:picLocks noChangeAspect="1"/>
          </p:cNvPicPr>
          <p:nvPr/>
        </p:nvPicPr>
        <p:blipFill>
          <a:blip r:embed="rId5"/>
          <a:stretch>
            <a:fillRect/>
          </a:stretch>
        </p:blipFill>
        <p:spPr>
          <a:xfrm>
            <a:off x="5080000" y="3810000"/>
            <a:ext cx="2450597" cy="495301"/>
          </a:xfrm>
          <a:prstGeom prst="rect">
            <a:avLst/>
          </a:prstGeom>
        </p:spPr>
      </p:pic>
      <p:pic>
        <p:nvPicPr>
          <p:cNvPr id="12" name="图片 11" descr="TP_tmp.png"/>
          <p:cNvPicPr>
            <a:picLocks noChangeAspect="1"/>
          </p:cNvPicPr>
          <p:nvPr>
            <p:custDataLst>
              <p:tags r:id="rId1"/>
            </p:custDataLst>
          </p:nvPr>
        </p:nvPicPr>
        <p:blipFill>
          <a:blip r:embed="rId5">
            <a:lum/>
          </a:blip>
          <a:stretch>
            <a:fillRect/>
          </a:stretch>
        </p:blipFill>
        <p:spPr>
          <a:xfrm>
            <a:off x="2659368" y="3212976"/>
            <a:ext cx="3856848" cy="779525"/>
          </a:xfrm>
          <a:prstGeom prst="rect">
            <a:avLst/>
          </a:prstGeom>
        </p:spPr>
      </p:pic>
      <p:sp>
        <p:nvSpPr>
          <p:cNvPr id="10" name="Rectangle 9"/>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9078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44624"/>
            <a:ext cx="9144000" cy="1143000"/>
          </a:xfrm>
        </p:spPr>
        <p:txBody>
          <a:bodyPr>
            <a:normAutofit/>
          </a:bodyPr>
          <a:lstStyle/>
          <a:p>
            <a:r>
              <a:rPr lang="en-US" altLang="zh-CN" sz="3100" dirty="0" smtClean="0"/>
              <a:t>T(N) instead of T</a:t>
            </a:r>
            <a:endParaRPr lang="en-US" sz="3100"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52304" y="1340768"/>
                <a:ext cx="8296160" cy="5328592"/>
              </a:xfrm>
            </p:spPr>
            <p:txBody>
              <a:bodyPr>
                <a:noAutofit/>
              </a:bodyPr>
              <a:lstStyle/>
              <a:p>
                <a:endParaRPr lang="en-US" altLang="zh-CN" sz="2500" dirty="0" smtClean="0"/>
              </a:p>
              <a:p>
                <a:r>
                  <a:rPr lang="en-US" altLang="zh-CN" sz="2500" dirty="0" smtClean="0"/>
                  <a:t>Preemptive scenario, </a:t>
                </a:r>
                <a14:m>
                  <m:oMath xmlns:m="http://schemas.openxmlformats.org/officeDocument/2006/math">
                    <m:r>
                      <a:rPr lang="en-US" altLang="zh-CN" sz="2500" b="0" i="1" smtClean="0">
                        <a:latin typeface="Cambria Math" panose="02040503050406030204" pitchFamily="18" charset="0"/>
                      </a:rPr>
                      <m:t>𝜌</m:t>
                    </m:r>
                    <m:r>
                      <a:rPr lang="en-US" altLang="zh-CN" sz="2500" b="0" i="1" smtClean="0">
                        <a:latin typeface="Cambria Math" panose="02040503050406030204" pitchFamily="18" charset="0"/>
                      </a:rPr>
                      <m:t>&lt;1</m:t>
                    </m:r>
                  </m:oMath>
                </a14:m>
                <a:endParaRPr lang="en-US" altLang="zh-CN" sz="25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25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altLang="zh-CN" sz="2500" dirty="0" smtClean="0"/>
                  <a:t>If there exists a constant          , such that                                                       </a:t>
                </a:r>
              </a:p>
              <a:p>
                <a:pPr>
                  <a:buNone/>
                </a:pPr>
                <a:r>
                  <a:rPr lang="en-US" altLang="zh-CN" sz="2500" dirty="0" smtClean="0"/>
                  <a:t>	</a:t>
                </a:r>
              </a:p>
              <a:p>
                <a:pPr>
                  <a:buNone/>
                </a:pPr>
                <a:r>
                  <a:rPr lang="en-US" altLang="zh-CN" sz="2500" dirty="0" smtClean="0"/>
                  <a:t>	where I(·) is the rate function of workload of each job,</a:t>
                </a:r>
              </a:p>
              <a:p>
                <a:pPr>
                  <a:buNone/>
                </a:pPr>
                <a:r>
                  <a:rPr lang="en-US" sz="2500" dirty="0" smtClean="0"/>
                  <a:t>	then </a:t>
                </a:r>
                <a:r>
                  <a:rPr lang="en-US" sz="2500" dirty="0" smtClean="0">
                    <a:solidFill>
                      <a:srgbClr val="FF0000"/>
                    </a:solidFill>
                  </a:rPr>
                  <a:t>any working-conserving </a:t>
                </a:r>
                <a:r>
                  <a:rPr lang="en-US" sz="2500" dirty="0" smtClean="0"/>
                  <a:t>scheduler is </a:t>
                </a:r>
                <a:r>
                  <a:rPr lang="en-US" sz="2500" dirty="0" smtClean="0">
                    <a:solidFill>
                      <a:srgbClr val="FF0000"/>
                    </a:solidFill>
                  </a:rPr>
                  <a:t>asymptotically optimal</a:t>
                </a:r>
              </a:p>
              <a:p>
                <a:endParaRPr lang="en-US" sz="2500" dirty="0" smtClean="0">
                  <a:solidFill>
                    <a:srgbClr val="FF0000"/>
                  </a:solidFill>
                </a:endParaRP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52304" y="1340768"/>
                <a:ext cx="8296160" cy="5328592"/>
              </a:xfrm>
              <a:blipFill rotWithShape="0">
                <a:blip r:embed="rId6"/>
                <a:stretch>
                  <a:fillRect l="-1323" r="-59515"/>
                </a:stretch>
              </a:blipFill>
            </p:spPr>
            <p:txBody>
              <a:bodyPr/>
              <a:lstStyle/>
              <a:p>
                <a:r>
                  <a:rPr lang="en-US">
                    <a:noFill/>
                  </a:rPr>
                  <a:t> </a:t>
                </a:r>
              </a:p>
            </p:txBody>
          </p:sp>
        </mc:Fallback>
      </mc:AlternateContent>
      <p:pic>
        <p:nvPicPr>
          <p:cNvPr id="6" name="图片 5" descr="TP_tmp.png"/>
          <p:cNvPicPr>
            <a:picLocks noChangeAspect="1"/>
          </p:cNvPicPr>
          <p:nvPr>
            <p:custDataLst>
              <p:tags r:id="rId1"/>
            </p:custDataLst>
          </p:nvPr>
        </p:nvPicPr>
        <p:blipFill>
          <a:blip r:embed="rId7">
            <a:lum/>
          </a:blip>
          <a:stretch>
            <a:fillRect/>
          </a:stretch>
        </p:blipFill>
        <p:spPr>
          <a:xfrm>
            <a:off x="2778674" y="3149895"/>
            <a:ext cx="3640824" cy="735863"/>
          </a:xfrm>
          <a:prstGeom prst="rect">
            <a:avLst/>
          </a:prstGeom>
        </p:spPr>
      </p:pic>
      <p:pic>
        <p:nvPicPr>
          <p:cNvPr id="16" name="图片 15" descr="TP_tmp.png"/>
          <p:cNvPicPr>
            <a:picLocks noChangeAspect="1"/>
          </p:cNvPicPr>
          <p:nvPr>
            <p:custDataLst>
              <p:tags r:id="rId2"/>
            </p:custDataLst>
          </p:nvPr>
        </p:nvPicPr>
        <p:blipFill>
          <a:blip r:embed="rId8">
            <a:lum/>
          </a:blip>
          <a:stretch>
            <a:fillRect/>
          </a:stretch>
        </p:blipFill>
        <p:spPr>
          <a:xfrm>
            <a:off x="6284427" y="4061305"/>
            <a:ext cx="789992" cy="237981"/>
          </a:xfrm>
          <a:prstGeom prst="rect">
            <a:avLst/>
          </a:prstGeom>
        </p:spPr>
      </p:pic>
      <p:pic>
        <p:nvPicPr>
          <p:cNvPr id="19" name="图片 18" descr="TP_tmp.png"/>
          <p:cNvPicPr>
            <a:picLocks noChangeAspect="1"/>
          </p:cNvPicPr>
          <p:nvPr>
            <p:custDataLst>
              <p:tags r:id="rId3"/>
            </p:custDataLst>
          </p:nvPr>
        </p:nvPicPr>
        <p:blipFill>
          <a:blip r:embed="rId9">
            <a:lum/>
          </a:blip>
          <a:stretch>
            <a:fillRect/>
          </a:stretch>
        </p:blipFill>
        <p:spPr>
          <a:xfrm>
            <a:off x="2692048" y="4333572"/>
            <a:ext cx="4040192" cy="622717"/>
          </a:xfrm>
          <a:prstGeom prst="rect">
            <a:avLst/>
          </a:prstGeom>
        </p:spPr>
      </p:pic>
      <p:sp>
        <p:nvSpPr>
          <p:cNvPr id="7" name="Rectangle 6"/>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81386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512" y="44624"/>
            <a:ext cx="9144000" cy="1143000"/>
          </a:xfrm>
        </p:spPr>
        <p:txBody>
          <a:bodyPr>
            <a:normAutofit/>
          </a:bodyPr>
          <a:lstStyle/>
          <a:p>
            <a:r>
              <a:rPr lang="en-US" sz="3100" dirty="0" smtClean="0"/>
              <a:t>T(N) instead of T</a:t>
            </a:r>
            <a:endParaRPr lang="en-US" sz="3100" dirty="0"/>
          </a:p>
        </p:txBody>
      </p:sp>
      <mc:AlternateContent xmlns:mc="http://schemas.openxmlformats.org/markup-compatibility/2006" xmlns:a14="http://schemas.microsoft.com/office/drawing/2010/main">
        <mc:Choice Requires="a14">
          <p:sp>
            <p:nvSpPr>
              <p:cNvPr id="5" name="Content Placeholder 4"/>
              <p:cNvSpPr>
                <a:spLocks noGrp="1"/>
              </p:cNvSpPr>
              <p:nvPr>
                <p:ph sz="quarter" idx="1"/>
              </p:nvPr>
            </p:nvSpPr>
            <p:spPr>
              <a:xfrm>
                <a:off x="436988" y="1052736"/>
                <a:ext cx="8229600" cy="5409728"/>
              </a:xfrm>
            </p:spPr>
            <p:txBody>
              <a:bodyPr>
                <a:noAutofit/>
              </a:bodyPr>
              <a:lstStyle/>
              <a:p>
                <a:endParaRPr lang="en-US" sz="2500" dirty="0" smtClean="0"/>
              </a:p>
              <a:p>
                <a:r>
                  <a:rPr lang="en-US" sz="2500" dirty="0" smtClean="0"/>
                  <a:t>Non-preemptive scenario, </a:t>
                </a:r>
                <a14:m>
                  <m:oMath xmlns:m="http://schemas.openxmlformats.org/officeDocument/2006/math">
                    <m:r>
                      <a:rPr lang="en-US" sz="2500" b="0" i="1" smtClean="0">
                        <a:latin typeface="Cambria Math" panose="02040503050406030204" pitchFamily="18" charset="0"/>
                      </a:rPr>
                      <m:t>𝜌</m:t>
                    </m:r>
                    <m:r>
                      <a:rPr lang="en-US" sz="2500" b="0" i="1" smtClean="0">
                        <a:latin typeface="Cambria Math" panose="02040503050406030204" pitchFamily="18" charset="0"/>
                      </a:rPr>
                      <m:t>&lt;1</m:t>
                    </m:r>
                  </m:oMath>
                </a14:m>
                <a:endParaRPr lang="en-US" sz="2500" dirty="0" smtClean="0"/>
              </a:p>
              <a:p>
                <a:r>
                  <a:rPr lang="en-US" sz="2500" dirty="0" smtClean="0"/>
                  <a:t>The number of jobs is proportional to the number of </a:t>
                </a:r>
                <a:r>
                  <a:rPr lang="en-US" sz="2500" dirty="0" smtClean="0">
                    <a:solidFill>
                      <a:srgbClr val="FF0000"/>
                    </a:solidFill>
                  </a:rPr>
                  <a:t>machines. In each time slot t, </a:t>
                </a: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endParaRPr lang="en-US" sz="800" dirty="0" smtClean="0">
                  <a:solidFill>
                    <a:srgbClr val="FF0000"/>
                  </a:solidFill>
                </a:endParaRPr>
              </a:p>
              <a:p>
                <a:r>
                  <a:rPr lang="en-US" sz="2500" dirty="0" smtClean="0">
                    <a:solidFill>
                      <a:srgbClr val="FF0000"/>
                    </a:solidFill>
                  </a:rPr>
                  <a:t>Main Result: </a:t>
                </a:r>
                <a:r>
                  <a:rPr lang="en-US" sz="2500" dirty="0" smtClean="0"/>
                  <a:t>If there exists a </a:t>
                </a:r>
                <a:r>
                  <a:rPr lang="en-US" altLang="zh-CN" sz="2500" dirty="0" smtClean="0"/>
                  <a:t>constant          , such that                                                       </a:t>
                </a:r>
              </a:p>
              <a:p>
                <a:pPr>
                  <a:buNone/>
                </a:pPr>
                <a:r>
                  <a:rPr lang="en-US" altLang="zh-CN" sz="2500" dirty="0" smtClean="0"/>
                  <a:t>	</a:t>
                </a:r>
              </a:p>
              <a:p>
                <a:pPr>
                  <a:buNone/>
                </a:pPr>
                <a:r>
                  <a:rPr lang="en-US" altLang="zh-CN" sz="2500" dirty="0" smtClean="0"/>
                  <a:t>	where </a:t>
                </a:r>
                <a:r>
                  <a:rPr lang="en-US" altLang="zh-CN" sz="2500" dirty="0" err="1" smtClean="0"/>
                  <a:t>I</a:t>
                </a:r>
                <a:r>
                  <a:rPr lang="en-US" altLang="zh-CN" sz="2500" baseline="-25000" dirty="0" err="1" smtClean="0"/>
                  <a:t>m</a:t>
                </a:r>
                <a:r>
                  <a:rPr lang="en-US" altLang="zh-CN" sz="2500" dirty="0" smtClean="0"/>
                  <a:t>(·) and </a:t>
                </a:r>
                <a:r>
                  <a:rPr lang="en-US" altLang="zh-CN" sz="2500" dirty="0" err="1" smtClean="0"/>
                  <a:t>I</a:t>
                </a:r>
                <a:r>
                  <a:rPr lang="en-US" altLang="zh-CN" sz="2500" baseline="-25000" dirty="0" err="1" smtClean="0"/>
                  <a:t>r</a:t>
                </a:r>
                <a:r>
                  <a:rPr lang="en-US" altLang="zh-CN" sz="2500" dirty="0" smtClean="0"/>
                  <a:t>(·) are the rate functions of workload of Map and Reduce, t</a:t>
                </a:r>
                <a:r>
                  <a:rPr lang="en-US" sz="2500" dirty="0" smtClean="0"/>
                  <a:t>hen schedulers with </a:t>
                </a:r>
                <a:r>
                  <a:rPr lang="en-US" sz="2500" dirty="0" smtClean="0">
                    <a:solidFill>
                      <a:srgbClr val="FF0000"/>
                    </a:solidFill>
                  </a:rPr>
                  <a:t>adaptive threshold</a:t>
                </a:r>
                <a:r>
                  <a:rPr lang="en-US" sz="2500" dirty="0" smtClean="0"/>
                  <a:t> between Map and Reduce are </a:t>
                </a:r>
                <a:r>
                  <a:rPr lang="en-US" sz="2500" dirty="0" smtClean="0">
                    <a:solidFill>
                      <a:srgbClr val="FF0000"/>
                    </a:solidFill>
                  </a:rPr>
                  <a:t>asymptotically optimal</a:t>
                </a:r>
              </a:p>
            </p:txBody>
          </p:sp>
        </mc:Choice>
        <mc:Fallback xmlns="">
          <p:sp>
            <p:nvSpPr>
              <p:cNvPr id="5" name="Content Placeholder 4"/>
              <p:cNvSpPr>
                <a:spLocks noGrp="1" noRot="1" noChangeAspect="1" noMove="1" noResize="1" noEditPoints="1" noAdjustHandles="1" noChangeArrowheads="1" noChangeShapeType="1" noTextEdit="1"/>
              </p:cNvSpPr>
              <p:nvPr>
                <p:ph sz="quarter" idx="1"/>
              </p:nvPr>
            </p:nvSpPr>
            <p:spPr>
              <a:xfrm>
                <a:off x="436988" y="1052736"/>
                <a:ext cx="8229600" cy="5409728"/>
              </a:xfrm>
              <a:blipFill rotWithShape="0">
                <a:blip r:embed="rId6"/>
                <a:stretch>
                  <a:fillRect l="-1407" r="-593" b="-3608"/>
                </a:stretch>
              </a:blipFill>
            </p:spPr>
            <p:txBody>
              <a:bodyPr/>
              <a:lstStyle/>
              <a:p>
                <a:r>
                  <a:rPr lang="en-US">
                    <a:noFill/>
                  </a:rPr>
                  <a:t> </a:t>
                </a:r>
              </a:p>
            </p:txBody>
          </p:sp>
        </mc:Fallback>
      </mc:AlternateContent>
      <p:pic>
        <p:nvPicPr>
          <p:cNvPr id="6" name="图片 5"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7" name="图片 6"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8" name="图片 7"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9" name="图片 8" descr="txp_fig.png" hidden="1"/>
          <p:cNvPicPr>
            <a:picLocks noChangeAspect="1"/>
          </p:cNvPicPr>
          <p:nvPr/>
        </p:nvPicPr>
        <p:blipFill>
          <a:blip r:embed="rId7"/>
          <a:stretch>
            <a:fillRect/>
          </a:stretch>
        </p:blipFill>
        <p:spPr>
          <a:xfrm>
            <a:off x="5080000" y="3810000"/>
            <a:ext cx="2450597" cy="495301"/>
          </a:xfrm>
          <a:prstGeom prst="rect">
            <a:avLst/>
          </a:prstGeom>
        </p:spPr>
      </p:pic>
      <p:pic>
        <p:nvPicPr>
          <p:cNvPr id="12" name="图片 11" descr="TP_tmp.png"/>
          <p:cNvPicPr>
            <a:picLocks noChangeAspect="1"/>
          </p:cNvPicPr>
          <p:nvPr>
            <p:custDataLst>
              <p:tags r:id="rId1"/>
            </p:custDataLst>
          </p:nvPr>
        </p:nvPicPr>
        <p:blipFill>
          <a:blip r:embed="rId7">
            <a:lum/>
          </a:blip>
          <a:stretch>
            <a:fillRect/>
          </a:stretch>
        </p:blipFill>
        <p:spPr>
          <a:xfrm>
            <a:off x="2731376" y="2852936"/>
            <a:ext cx="3640824" cy="735863"/>
          </a:xfrm>
          <a:prstGeom prst="rect">
            <a:avLst/>
          </a:prstGeom>
        </p:spPr>
      </p:pic>
      <p:pic>
        <p:nvPicPr>
          <p:cNvPr id="11" name="图片 10" descr="TP_tmp.png"/>
          <p:cNvPicPr>
            <a:picLocks noChangeAspect="1"/>
          </p:cNvPicPr>
          <p:nvPr>
            <p:custDataLst>
              <p:tags r:id="rId2"/>
            </p:custDataLst>
          </p:nvPr>
        </p:nvPicPr>
        <p:blipFill>
          <a:blip r:embed="rId8">
            <a:lum/>
          </a:blip>
          <a:stretch>
            <a:fillRect/>
          </a:stretch>
        </p:blipFill>
        <p:spPr>
          <a:xfrm>
            <a:off x="6300193" y="3717032"/>
            <a:ext cx="789992" cy="237981"/>
          </a:xfrm>
          <a:prstGeom prst="rect">
            <a:avLst/>
          </a:prstGeom>
        </p:spPr>
      </p:pic>
      <p:pic>
        <p:nvPicPr>
          <p:cNvPr id="17" name="图片 16" descr="TP_tmp.png"/>
          <p:cNvPicPr>
            <a:picLocks noChangeAspect="1"/>
          </p:cNvPicPr>
          <p:nvPr>
            <p:custDataLst>
              <p:tags r:id="rId3"/>
            </p:custDataLst>
          </p:nvPr>
        </p:nvPicPr>
        <p:blipFill>
          <a:blip r:embed="rId9">
            <a:lum/>
          </a:blip>
          <a:stretch>
            <a:fillRect/>
          </a:stretch>
        </p:blipFill>
        <p:spPr>
          <a:xfrm>
            <a:off x="1835696" y="4044533"/>
            <a:ext cx="5368656" cy="608603"/>
          </a:xfrm>
          <a:prstGeom prst="rect">
            <a:avLst/>
          </a:prstGeom>
        </p:spPr>
      </p:pic>
      <p:sp>
        <p:nvSpPr>
          <p:cNvPr id="13" name="Rectangle 12"/>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86562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a:xfrm>
            <a:off x="446856" y="1340768"/>
            <a:ext cx="8445624" cy="5256584"/>
          </a:xfrm>
        </p:spPr>
        <p:txBody>
          <a:bodyPr>
            <a:noAutofit/>
          </a:bodyPr>
          <a:lstStyle/>
          <a:p>
            <a:r>
              <a:rPr lang="en-US" sz="2500" dirty="0" smtClean="0">
                <a:solidFill>
                  <a:schemeClr val="tx2"/>
                </a:solidFill>
              </a:rPr>
              <a:t>What happens when                            ?</a:t>
            </a:r>
          </a:p>
          <a:p>
            <a:pPr lvl="1"/>
            <a:r>
              <a:rPr lang="en-US" sz="2100" dirty="0" smtClean="0"/>
              <a:t>That is traffic is heavier than currently assumed scenario of:</a:t>
            </a:r>
          </a:p>
          <a:p>
            <a:pPr lvl="1"/>
            <a:endParaRPr lang="en-US" sz="2100" dirty="0" smtClean="0"/>
          </a:p>
          <a:p>
            <a:endParaRPr lang="en-US" sz="2500" dirty="0" smtClean="0">
              <a:solidFill>
                <a:schemeClr val="tx2"/>
              </a:solidFill>
            </a:endParaRPr>
          </a:p>
          <a:p>
            <a:r>
              <a:rPr lang="en-US" sz="2500" dirty="0" smtClean="0">
                <a:solidFill>
                  <a:schemeClr val="tx2"/>
                </a:solidFill>
              </a:rPr>
              <a:t>What happens in non-preemptive scenarios without threshold?</a:t>
            </a:r>
            <a:endParaRPr lang="en-US" sz="2100" dirty="0" smtClean="0"/>
          </a:p>
          <a:p>
            <a:pPr marL="0" lvl="1" indent="0">
              <a:spcBef>
                <a:spcPts val="575"/>
              </a:spcBef>
              <a:buClr>
                <a:srgbClr val="4F81BD"/>
              </a:buClr>
              <a:buNone/>
            </a:pPr>
            <a:endParaRPr lang="en-US" sz="2500" dirty="0">
              <a:solidFill>
                <a:schemeClr val="tx2"/>
              </a:solidFill>
              <a:ea typeface="ＭＳ Ｐゴシック" pitchFamily="-111" charset="-128"/>
              <a:cs typeface="ＭＳ Ｐゴシック" pitchFamily="-111" charset="-128"/>
            </a:endParaRPr>
          </a:p>
          <a:p>
            <a:pPr marL="400050" lvl="1" indent="-400050">
              <a:spcBef>
                <a:spcPts val="575"/>
              </a:spcBef>
              <a:buClr>
                <a:srgbClr val="4F81BD"/>
              </a:buClr>
            </a:pPr>
            <a:r>
              <a:rPr lang="en-US" sz="2500" dirty="0" smtClean="0">
                <a:solidFill>
                  <a:schemeClr val="tx2"/>
                </a:solidFill>
                <a:ea typeface="ＭＳ Ｐゴシック" pitchFamily="-111" charset="-128"/>
                <a:cs typeface="ＭＳ Ｐゴシック" pitchFamily="-111" charset="-128"/>
              </a:rPr>
              <a:t>T(N) instead of N under heavy-tailed distributions</a:t>
            </a:r>
          </a:p>
          <a:p>
            <a:pPr marL="0" indent="0">
              <a:buNone/>
            </a:pPr>
            <a:endParaRPr lang="en-US" altLang="zh-CN" sz="2500" dirty="0">
              <a:solidFill>
                <a:schemeClr val="tx2"/>
              </a:solidFill>
            </a:endParaRPr>
          </a:p>
          <a:p>
            <a:r>
              <a:rPr lang="en-US" altLang="zh-CN" sz="2500" dirty="0" smtClean="0">
                <a:solidFill>
                  <a:schemeClr val="tx2"/>
                </a:solidFill>
              </a:rPr>
              <a:t>Find simple schedulers with highest rate of convergence to optimal. </a:t>
            </a:r>
            <a:endParaRPr lang="en-US" sz="2100" dirty="0" smtClean="0"/>
          </a:p>
        </p:txBody>
      </p:sp>
      <p:sp>
        <p:nvSpPr>
          <p:cNvPr id="4" name="Title 3"/>
          <p:cNvSpPr>
            <a:spLocks noGrp="1"/>
          </p:cNvSpPr>
          <p:nvPr>
            <p:ph type="title"/>
          </p:nvPr>
        </p:nvSpPr>
        <p:spPr>
          <a:xfrm>
            <a:off x="683568" y="101392"/>
            <a:ext cx="7772400" cy="864096"/>
          </a:xfrm>
        </p:spPr>
        <p:txBody>
          <a:bodyPr>
            <a:normAutofit/>
          </a:bodyPr>
          <a:lstStyle/>
          <a:p>
            <a:r>
              <a:rPr lang="en-US" sz="4000" dirty="0" smtClean="0"/>
              <a:t>Ongoing Work</a:t>
            </a:r>
            <a:endParaRPr lang="en-US" sz="4000" dirty="0"/>
          </a:p>
        </p:txBody>
      </p:sp>
      <p:pic>
        <p:nvPicPr>
          <p:cNvPr id="10" name="图片 9" descr="TP_tmp.png"/>
          <p:cNvPicPr>
            <a:picLocks noChangeAspect="1"/>
          </p:cNvPicPr>
          <p:nvPr>
            <p:custDataLst>
              <p:tags r:id="rId1"/>
            </p:custDataLst>
          </p:nvPr>
        </p:nvPicPr>
        <p:blipFill>
          <a:blip r:embed="rId5">
            <a:lum/>
          </a:blip>
          <a:stretch>
            <a:fillRect/>
          </a:stretch>
        </p:blipFill>
        <p:spPr>
          <a:xfrm>
            <a:off x="2483768" y="2347539"/>
            <a:ext cx="4104455" cy="361381"/>
          </a:xfrm>
          <a:prstGeom prst="rect">
            <a:avLst/>
          </a:prstGeom>
        </p:spPr>
      </p:pic>
      <p:pic>
        <p:nvPicPr>
          <p:cNvPr id="11" name="图片 10" descr="TP_tmp.png"/>
          <p:cNvPicPr>
            <a:picLocks noChangeAspect="1"/>
          </p:cNvPicPr>
          <p:nvPr>
            <p:custDataLst>
              <p:tags r:id="rId2"/>
            </p:custDataLst>
          </p:nvPr>
        </p:nvPicPr>
        <p:blipFill>
          <a:blip r:embed="rId6">
            <a:lum/>
          </a:blip>
          <a:stretch>
            <a:fillRect/>
          </a:stretch>
        </p:blipFill>
        <p:spPr>
          <a:xfrm>
            <a:off x="3883452" y="1397010"/>
            <a:ext cx="2351486" cy="344274"/>
          </a:xfrm>
          <a:prstGeom prst="rect">
            <a:avLst/>
          </a:prstGeom>
        </p:spPr>
      </p:pic>
      <p:sp>
        <p:nvSpPr>
          <p:cNvPr id="6" name="Rectangle 5"/>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2221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a:xfrm>
                <a:off x="457200" y="274638"/>
                <a:ext cx="7827602" cy="850106"/>
              </a:xfrm>
            </p:spPr>
            <p:txBody>
              <a:bodyPr>
                <a:normAutofit/>
              </a:bodyPr>
              <a:lstStyle/>
              <a:p>
                <a:r>
                  <a:rPr lang="en-US" dirty="0" smtClean="0"/>
                  <a:t>An </a:t>
                </a:r>
                <a14:m>
                  <m:oMath xmlns:m="http://schemas.openxmlformats.org/officeDocument/2006/math">
                    <m:r>
                      <a:rPr lang="en-US" b="0" i="1" smtClean="0">
                        <a:latin typeface="Cambria Math" panose="02040503050406030204" pitchFamily="18" charset="0"/>
                      </a:rPr>
                      <m:t>𝑀</m:t>
                    </m:r>
                    <m:r>
                      <a:rPr lang="en-US" b="0" i="1" smtClean="0">
                        <a:latin typeface="Cambria Math" panose="02040503050406030204" pitchFamily="18" charset="0"/>
                      </a:rPr>
                      <m:t>/</m:t>
                    </m:r>
                    <m:r>
                      <a:rPr lang="en-US" b="0" i="1" smtClean="0">
                        <a:latin typeface="Cambria Math" panose="02040503050406030204" pitchFamily="18" charset="0"/>
                      </a:rPr>
                      <m:t>𝐺</m:t>
                    </m:r>
                    <m:r>
                      <a:rPr lang="en-US" b="0" i="1" smtClean="0">
                        <a:latin typeface="Cambria Math" panose="02040503050406030204" pitchFamily="18" charset="0"/>
                      </a:rPr>
                      <m:t>/∞</m:t>
                    </m:r>
                  </m:oMath>
                </a14:m>
                <a:r>
                  <a:rPr lang="en-US" dirty="0" smtClean="0"/>
                  <a:t> Queue </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457200" y="274638"/>
                <a:ext cx="7827602" cy="850106"/>
              </a:xfrm>
              <a:blipFill rotWithShape="1">
                <a:blip r:embed="rId2"/>
                <a:stretch>
                  <a:fillRect t="-9286"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8" y="1600200"/>
                <a:ext cx="8153400" cy="5410200"/>
              </a:xfrm>
            </p:spPr>
            <p:txBody>
              <a:bodyPr>
                <a:normAutofit fontScale="85000" lnSpcReduction="20000"/>
              </a:bodyPr>
              <a:lstStyle/>
              <a:p>
                <a:r>
                  <a:rPr lang="en-US" dirty="0" smtClean="0"/>
                  <a:t>Poisson Arrivals </a:t>
                </a:r>
                <a14:m>
                  <m:oMath xmlns:m="http://schemas.openxmlformats.org/officeDocument/2006/math">
                    <m:r>
                      <a:rPr lang="en-US" i="1">
                        <a:latin typeface="Cambria Math" panose="02040503050406030204" pitchFamily="18" charset="0"/>
                      </a:rPr>
                      <m:t>𝜆</m:t>
                    </m:r>
                  </m:oMath>
                </a14:m>
                <a:r>
                  <a:rPr lang="en-US" dirty="0" smtClean="0"/>
                  <a:t>, General job size distribution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b="0" i="1" smtClean="0">
                            <a:latin typeface="Cambria Math" panose="02040503050406030204" pitchFamily="18" charset="0"/>
                          </a:rPr>
                          <m:t>.</m:t>
                        </m:r>
                      </m:e>
                    </m:d>
                  </m:oMath>
                </a14:m>
                <a:endParaRPr lang="en-US" dirty="0" smtClean="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Geometric </a:t>
                </a:r>
                <a:r>
                  <a:rPr lang="en-US" dirty="0"/>
                  <a:t>R</a:t>
                </a:r>
                <a:r>
                  <a:rPr lang="en-US" dirty="0" smtClean="0"/>
                  <a:t>epresentation </a:t>
                </a:r>
              </a:p>
              <a:p>
                <a:pPr lvl="1"/>
                <a:r>
                  <a:rPr lang="en-US" dirty="0" smtClean="0"/>
                  <a:t>Poisson </a:t>
                </a:r>
                <a:r>
                  <a:rPr lang="en-US" dirty="0"/>
                  <a:t>Measure - </a:t>
                </a:r>
                <a14:m>
                  <m:oMath xmlns:m="http://schemas.openxmlformats.org/officeDocument/2006/math">
                    <m:r>
                      <a:rPr lang="en-US" i="1">
                        <a:latin typeface="Cambria Math" panose="02040503050406030204" pitchFamily="18" charset="0"/>
                      </a:rPr>
                      <m:t>𝑃𝑜𝑖</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𝑑𝑡𝑓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𝑑𝑦</m:t>
                    </m:r>
                    <m:r>
                      <a:rPr lang="en-US" i="1">
                        <a:latin typeface="Cambria Math" panose="02040503050406030204" pitchFamily="18" charset="0"/>
                      </a:rPr>
                      <m:t>)</m:t>
                    </m:r>
                  </m:oMath>
                </a14:m>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b="0" i="1" smtClean="0">
                            <a:latin typeface="Cambria Math" panose="02040503050406030204" pitchFamily="18" charset="0"/>
                          </a:rPr>
                          <m:t>𝑡</m:t>
                        </m:r>
                        <m:r>
                          <a:rPr lang="en-US" b="0" i="1" smtClean="0">
                            <a:latin typeface="Cambria Math" panose="02040503050406030204" pitchFamily="18" charset="0"/>
                          </a:rPr>
                          <m:t>  </m:t>
                        </m:r>
                      </m:sub>
                    </m:sSub>
                  </m:oMath>
                </a14:m>
                <a:r>
                  <a:rPr lang="en-US" dirty="0" smtClean="0"/>
                  <a:t>- Number of jobs in service at time </a:t>
                </a:r>
                <a14:m>
                  <m:oMath xmlns:m="http://schemas.openxmlformats.org/officeDocument/2006/math">
                    <m:r>
                      <a:rPr lang="en-US" b="0" i="1" smtClean="0">
                        <a:latin typeface="Cambria Math" panose="02040503050406030204" pitchFamily="18" charset="0"/>
                      </a:rPr>
                      <m:t>𝑡</m:t>
                    </m:r>
                  </m:oMath>
                </a14:m>
                <a:r>
                  <a:rPr lang="en-US" dirty="0" smtClean="0"/>
                  <a:t> </a:t>
                </a:r>
              </a:p>
              <a:p>
                <a:pPr lvl="1"/>
                <a:r>
                  <a:rPr lang="en-US" dirty="0" smtClean="0"/>
                  <a:t>Autocovariance function </a:t>
                </a:r>
                <a14:m>
                  <m:oMath xmlns:m="http://schemas.openxmlformats.org/officeDocument/2006/math">
                    <m:r>
                      <a:rPr lang="en-US" b="0" i="1" smtClean="0">
                        <a:latin typeface="Cambria Math" panose="02040503050406030204" pitchFamily="18" charset="0"/>
                      </a:rPr>
                      <m:t>𝐶𝑜𝑣</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𝑁</m:t>
                        </m:r>
                      </m:e>
                      <m:sub>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1</m:t>
                            </m:r>
                          </m:sub>
                        </m:sSub>
                        <m:r>
                          <a:rPr lang="en-US" b="0" i="1" smtClean="0">
                            <a:latin typeface="Cambria Math" panose="02040503050406030204" pitchFamily="18" charset="0"/>
                          </a:rPr>
                          <m:t> </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b="0" i="1" smtClean="0">
                                <a:latin typeface="Cambria Math" panose="02040503050406030204" pitchFamily="18" charset="0"/>
                              </a:rPr>
                              <m:t>2</m:t>
                            </m:r>
                          </m:sub>
                        </m:sSub>
                        <m:r>
                          <a:rPr lang="en-US" i="1">
                            <a:latin typeface="Cambria Math" panose="02040503050406030204" pitchFamily="18" charset="0"/>
                          </a:rPr>
                          <m:t> </m:t>
                        </m:r>
                      </m:sub>
                    </m:sSub>
                    <m:r>
                      <a:rPr lang="en-US" b="0" i="1" smtClean="0">
                        <a:latin typeface="Cambria Math" panose="02040503050406030204" pitchFamily="18" charset="0"/>
                      </a:rPr>
                      <m:t>)</m:t>
                    </m:r>
                  </m:oMath>
                </a14:m>
                <a:r>
                  <a:rPr lang="en-US" dirty="0" smtClean="0"/>
                  <a:t> </a:t>
                </a:r>
              </a:p>
              <a:p>
                <a:pPr lvl="1"/>
                <a:r>
                  <a:rPr lang="en-US" dirty="0" smtClean="0"/>
                  <a:t>Heavy tailed jobs </a:t>
                </a:r>
                <a:r>
                  <a:rPr lang="en-US" dirty="0" smtClean="0">
                    <a:sym typeface="Wingdings" panose="05000000000000000000" pitchFamily="2" charset="2"/>
                  </a:rPr>
                  <a:t></a:t>
                </a:r>
                <a:r>
                  <a:rPr lang="en-US" dirty="0" smtClean="0"/>
                  <a:t> Long Range Dependence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8" y="1600200"/>
                <a:ext cx="8153400" cy="5410200"/>
              </a:xfrm>
              <a:blipFill rotWithShape="0">
                <a:blip r:embed="rId3"/>
                <a:stretch>
                  <a:fillRect l="-1272" t="-2368"/>
                </a:stretch>
              </a:blipFill>
            </p:spPr>
            <p:txBody>
              <a:bodyPr/>
              <a:lstStyle/>
              <a:p>
                <a:r>
                  <a:rPr lang="en-US">
                    <a:noFill/>
                  </a:rPr>
                  <a:t> </a:t>
                </a:r>
              </a:p>
            </p:txBody>
          </p:sp>
        </mc:Fallback>
      </mc:AlternateContent>
      <p:grpSp>
        <p:nvGrpSpPr>
          <p:cNvPr id="5" name="Group 4"/>
          <p:cNvGrpSpPr/>
          <p:nvPr/>
        </p:nvGrpSpPr>
        <p:grpSpPr>
          <a:xfrm>
            <a:off x="1981200" y="2057400"/>
            <a:ext cx="4548426" cy="2781683"/>
            <a:chOff x="1992899" y="2681748"/>
            <a:chExt cx="4548426" cy="2781683"/>
          </a:xfrm>
        </p:grpSpPr>
        <p:grpSp>
          <p:nvGrpSpPr>
            <p:cNvPr id="6" name="Group 5"/>
            <p:cNvGrpSpPr/>
            <p:nvPr/>
          </p:nvGrpSpPr>
          <p:grpSpPr>
            <a:xfrm>
              <a:off x="1992899" y="2681748"/>
              <a:ext cx="4548426" cy="2781683"/>
              <a:chOff x="1992899" y="2681748"/>
              <a:chExt cx="4548426" cy="2781683"/>
            </a:xfrm>
          </p:grpSpPr>
          <p:cxnSp>
            <p:nvCxnSpPr>
              <p:cNvPr id="8" name="Straight Arrow Connector 7"/>
              <p:cNvCxnSpPr/>
              <p:nvPr/>
            </p:nvCxnSpPr>
            <p:spPr>
              <a:xfrm flipV="1">
                <a:off x="2819400" y="2831275"/>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07525" y="5105400"/>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95238" y="5094099"/>
                <a:ext cx="1524724"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11" name="TextBox 10"/>
              <p:cNvSpPr txBox="1"/>
              <p:nvPr/>
            </p:nvSpPr>
            <p:spPr>
              <a:xfrm>
                <a:off x="1992899" y="3406153"/>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p:sp>
            <p:nvSpPr>
              <p:cNvPr id="12" name="Rectangle 11"/>
              <p:cNvSpPr/>
              <p:nvPr/>
            </p:nvSpPr>
            <p:spPr>
              <a:xfrm>
                <a:off x="4495800" y="3581400"/>
                <a:ext cx="193548" cy="161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13" name="Straight Connector 12"/>
              <p:cNvCxnSpPr>
                <a:stCxn id="12" idx="1"/>
              </p:cNvCxnSpPr>
              <p:nvPr/>
            </p:nvCxnSpPr>
            <p:spPr>
              <a:xfrm>
                <a:off x="4495800" y="3662053"/>
                <a:ext cx="0" cy="1455222"/>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95700" y="3671953"/>
                <a:ext cx="0" cy="1455222"/>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333886" y="5068633"/>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333886" y="5068633"/>
                    <a:ext cx="34004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48631" y="5078032"/>
                    <a:ext cx="1013969"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𝑑𝑡</m:t>
                          </m:r>
                        </m:oMath>
                      </m:oMathPara>
                    </a14:m>
                    <a:endParaRPr lang="en-US" sz="1800" dirty="0">
                      <a:solidFill>
                        <a:schemeClr val="accent1">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4548631" y="5078032"/>
                    <a:ext cx="1013969"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273419" y="2681748"/>
                    <a:ext cx="461665" cy="1062659"/>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𝑦</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𝑑𝑦</m:t>
                          </m:r>
                        </m:oMath>
                      </m:oMathPara>
                    </a14:m>
                    <a:endParaRPr lang="en-US" sz="1800" dirty="0">
                      <a:solidFill>
                        <a:schemeClr val="accent1">
                          <a:lumMod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273419" y="2681748"/>
                    <a:ext cx="461665" cy="1062659"/>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298704" y="3619652"/>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298704" y="3619652"/>
                    <a:ext cx="461665" cy="400110"/>
                  </a:xfrm>
                  <a:prstGeom prst="rect">
                    <a:avLst/>
                  </a:prstGeom>
                  <a:blipFill rotWithShape="0">
                    <a:blip r:embed="rId7"/>
                    <a:stretch>
                      <a:fillRect/>
                    </a:stretch>
                  </a:blipFill>
                </p:spPr>
                <p:txBody>
                  <a:bodyPr/>
                  <a:lstStyle/>
                  <a:p>
                    <a:r>
                      <a:rPr lang="en-US">
                        <a:noFill/>
                      </a:rPr>
                      <a:t> </a:t>
                    </a:r>
                  </a:p>
                </p:txBody>
              </p:sp>
            </mc:Fallback>
          </mc:AlternateContent>
          <p:cxnSp>
            <p:nvCxnSpPr>
              <p:cNvPr id="19" name="Straight Connector 18"/>
              <p:cNvCxnSpPr>
                <a:stCxn id="12" idx="2"/>
              </p:cNvCxnSpPr>
              <p:nvPr/>
            </p:nvCxnSpPr>
            <p:spPr>
              <a:xfrm flipH="1">
                <a:off x="2819400" y="3742705"/>
                <a:ext cx="1773174"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819400" y="3581400"/>
                <a:ext cx="1773174" cy="0"/>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4114800" y="2925125"/>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i="1" smtClean="0">
                            <a:solidFill>
                              <a:schemeClr val="accent1">
                                <a:lumMod val="50000"/>
                              </a:schemeClr>
                            </a:solidFill>
                            <a:latin typeface="Cambria Math" panose="02040503050406030204" pitchFamily="18" charset="0"/>
                          </a:rPr>
                          <m:t>𝜆</m:t>
                        </m:r>
                        <m:r>
                          <a:rPr lang="en-US" sz="2000" i="1" smtClean="0">
                            <a:solidFill>
                              <a:schemeClr val="accent1">
                                <a:lumMod val="50000"/>
                              </a:schemeClr>
                            </a:solidFill>
                            <a:latin typeface="Cambria Math" panose="02040503050406030204" pitchFamily="18" charset="0"/>
                          </a:rPr>
                          <m:t>𝑑𝑡𝑓</m:t>
                        </m:r>
                        <m:d>
                          <m:dPr>
                            <m:ctrlPr>
                              <a:rPr lang="en-US" sz="2000" i="1">
                                <a:solidFill>
                                  <a:schemeClr val="accent1">
                                    <a:lumMod val="50000"/>
                                  </a:schemeClr>
                                </a:solidFill>
                                <a:latin typeface="Cambria Math" panose="02040503050406030204" pitchFamily="18" charset="0"/>
                              </a:rPr>
                            </m:ctrlPr>
                          </m:dPr>
                          <m:e>
                            <m:r>
                              <a:rPr lang="en-US" sz="2000" i="1">
                                <a:solidFill>
                                  <a:schemeClr val="accent1">
                                    <a:lumMod val="50000"/>
                                  </a:schemeClr>
                                </a:solidFill>
                                <a:latin typeface="Cambria Math" panose="02040503050406030204" pitchFamily="18" charset="0"/>
                              </a:rPr>
                              <m:t>𝑦</m:t>
                            </m:r>
                          </m:e>
                        </m:d>
                        <m:r>
                          <a:rPr lang="en-US" sz="2000" i="1">
                            <a:solidFill>
                              <a:schemeClr val="accent1">
                                <a:lumMod val="50000"/>
                              </a:schemeClr>
                            </a:solidFill>
                            <a:latin typeface="Cambria Math" panose="02040503050406030204" pitchFamily="18" charset="0"/>
                          </a:rPr>
                          <m:t>𝑑𝑦</m:t>
                        </m:r>
                      </m:oMath>
                    </m:oMathPara>
                  </a14:m>
                  <a:endParaRPr lang="en-US" sz="2000" dirty="0">
                    <a:solidFill>
                      <a:schemeClr val="accent1">
                        <a:lumMod val="50000"/>
                      </a:schemeClr>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114800" y="2925125"/>
                  <a:ext cx="2057400" cy="400110"/>
                </a:xfrm>
                <a:prstGeom prst="rect">
                  <a:avLst/>
                </a:prstGeom>
                <a:blipFill rotWithShape="0">
                  <a:blip r:embed="rId8"/>
                  <a:stretch>
                    <a:fillRect b="-16667"/>
                  </a:stretch>
                </a:blipFill>
              </p:spPr>
              <p:txBody>
                <a:bodyPr/>
                <a:lstStyle/>
                <a:p>
                  <a:r>
                    <a:rPr lang="en-US">
                      <a:noFill/>
                    </a:rPr>
                    <a:t> </a:t>
                  </a:r>
                </a:p>
              </p:txBody>
            </p:sp>
          </mc:Fallback>
        </mc:AlternateContent>
      </p:grpSp>
      <p:grpSp>
        <p:nvGrpSpPr>
          <p:cNvPr id="21" name="Group 20"/>
          <p:cNvGrpSpPr/>
          <p:nvPr/>
        </p:nvGrpSpPr>
        <p:grpSpPr>
          <a:xfrm>
            <a:off x="2193287" y="2205728"/>
            <a:ext cx="4336339" cy="2686847"/>
            <a:chOff x="2204986" y="2831274"/>
            <a:chExt cx="4336339" cy="2686847"/>
          </a:xfrm>
        </p:grpSpPr>
        <p:cxnSp>
          <p:nvCxnSpPr>
            <p:cNvPr id="22" name="Straight Arrow Connector 21"/>
            <p:cNvCxnSpPr/>
            <p:nvPr/>
          </p:nvCxnSpPr>
          <p:spPr>
            <a:xfrm flipV="1">
              <a:off x="2819400" y="2831275"/>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07525" y="5105400"/>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38413" y="5126835"/>
              <a:ext cx="1615865"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25" name="TextBox 24"/>
            <p:cNvSpPr txBox="1"/>
            <p:nvPr/>
          </p:nvSpPr>
          <p:spPr>
            <a:xfrm>
              <a:off x="2204986" y="3072233"/>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6" name="TextBox 25"/>
                <p:cNvSpPr txBox="1"/>
                <p:nvPr/>
              </p:nvSpPr>
              <p:spPr>
                <a:xfrm>
                  <a:off x="5621178" y="5148789"/>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5621178" y="5148789"/>
                  <a:ext cx="340043" cy="369332"/>
                </a:xfrm>
                <a:prstGeom prst="rect">
                  <a:avLst/>
                </a:prstGeom>
                <a:blipFill rotWithShape="0">
                  <a:blip r:embed="rId9"/>
                  <a:stretch>
                    <a:fillRect/>
                  </a:stretch>
                </a:blipFill>
              </p:spPr>
              <p:txBody>
                <a:bodyPr/>
                <a:lstStyle/>
                <a:p>
                  <a:r>
                    <a:rPr lang="en-US">
                      <a:noFill/>
                    </a:rPr>
                    <a:t> </a:t>
                  </a:r>
                </a:p>
              </p:txBody>
            </p:sp>
          </mc:Fallback>
        </mc:AlternateContent>
        <p:grpSp>
          <p:nvGrpSpPr>
            <p:cNvPr id="27" name="Group 26"/>
            <p:cNvGrpSpPr/>
            <p:nvPr/>
          </p:nvGrpSpPr>
          <p:grpSpPr>
            <a:xfrm>
              <a:off x="3517074" y="2831274"/>
              <a:ext cx="2295682" cy="2287980"/>
              <a:chOff x="3517074" y="2831274"/>
              <a:chExt cx="2295682" cy="2287980"/>
            </a:xfrm>
          </p:grpSpPr>
          <p:sp>
            <p:nvSpPr>
              <p:cNvPr id="29" name="Right Triangle 28"/>
              <p:cNvSpPr/>
              <p:nvPr/>
            </p:nvSpPr>
            <p:spPr>
              <a:xfrm rot="10800000">
                <a:off x="3517074" y="2831274"/>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0" name="Straight Connector 29"/>
              <p:cNvCxnSpPr/>
              <p:nvPr/>
            </p:nvCxnSpPr>
            <p:spPr>
              <a:xfrm>
                <a:off x="5791200" y="2831275"/>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3517075" y="2831275"/>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4738942" y="3072233"/>
                  <a:ext cx="703422"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oMath>
                    </m:oMathPara>
                  </a14:m>
                  <a:endParaRPr lang="en-US" sz="2000" dirty="0">
                    <a:solidFill>
                      <a:schemeClr val="accent1">
                        <a:lumMod val="50000"/>
                      </a:schemeClr>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738942" y="3072233"/>
                  <a:ext cx="703422" cy="400110"/>
                </a:xfrm>
                <a:prstGeom prst="rect">
                  <a:avLst/>
                </a:prstGeom>
                <a:blipFill rotWithShape="0">
                  <a:blip r:embed="rId10"/>
                  <a:stretch>
                    <a:fillRect b="-3030"/>
                  </a:stretch>
                </a:blipFill>
              </p:spPr>
              <p:txBody>
                <a:bodyPr/>
                <a:lstStyle/>
                <a:p>
                  <a:r>
                    <a:rPr lang="en-US">
                      <a:noFill/>
                    </a:rPr>
                    <a:t> </a:t>
                  </a:r>
                </a:p>
              </p:txBody>
            </p:sp>
          </mc:Fallback>
        </mc:AlternateContent>
      </p:grpSp>
      <p:grpSp>
        <p:nvGrpSpPr>
          <p:cNvPr id="32" name="Group 31"/>
          <p:cNvGrpSpPr/>
          <p:nvPr/>
        </p:nvGrpSpPr>
        <p:grpSpPr>
          <a:xfrm>
            <a:off x="2193287" y="2205728"/>
            <a:ext cx="6091515" cy="2654518"/>
            <a:chOff x="1905000" y="2590801"/>
            <a:chExt cx="6091515" cy="2654518"/>
          </a:xfrm>
        </p:grpSpPr>
        <p:grpSp>
          <p:nvGrpSpPr>
            <p:cNvPr id="33" name="Group 32"/>
            <p:cNvGrpSpPr/>
            <p:nvPr/>
          </p:nvGrpSpPr>
          <p:grpSpPr>
            <a:xfrm>
              <a:off x="2623189" y="2596487"/>
              <a:ext cx="3404155" cy="2289808"/>
              <a:chOff x="3217088" y="2588972"/>
              <a:chExt cx="3404155" cy="2289808"/>
            </a:xfrm>
          </p:grpSpPr>
          <p:sp>
            <p:nvSpPr>
              <p:cNvPr id="41" name="Right Triangle 40"/>
              <p:cNvSpPr/>
              <p:nvPr/>
            </p:nvSpPr>
            <p:spPr>
              <a:xfrm rot="10800000">
                <a:off x="3217088" y="2590800"/>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p:cNvCxnSpPr/>
              <p:nvPr/>
            </p:nvCxnSpPr>
            <p:spPr>
              <a:xfrm flipH="1" flipV="1">
                <a:off x="3217089" y="2590801"/>
                <a:ext cx="2274125"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ight Triangle 42"/>
              <p:cNvSpPr/>
              <p:nvPr/>
            </p:nvSpPr>
            <p:spPr>
              <a:xfrm rot="10800000">
                <a:off x="4325561" y="2590800"/>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4" name="Straight Connector 43"/>
              <p:cNvCxnSpPr/>
              <p:nvPr/>
            </p:nvCxnSpPr>
            <p:spPr>
              <a:xfrm>
                <a:off x="6588825" y="2590800"/>
                <a:ext cx="0"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4325562" y="2590800"/>
                <a:ext cx="2274125"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Right Triangle 45"/>
              <p:cNvSpPr/>
              <p:nvPr/>
            </p:nvSpPr>
            <p:spPr>
              <a:xfrm rot="10800000">
                <a:off x="4332381" y="2588972"/>
                <a:ext cx="1144101" cy="1144828"/>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7" name="Straight Connector 46"/>
              <p:cNvCxnSpPr/>
              <p:nvPr/>
            </p:nvCxnSpPr>
            <p:spPr>
              <a:xfrm>
                <a:off x="5491214" y="2590801"/>
                <a:ext cx="0" cy="2274125"/>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Arrow Connector 33"/>
            <p:cNvCxnSpPr/>
            <p:nvPr/>
          </p:nvCxnSpPr>
          <p:spPr>
            <a:xfrm flipV="1">
              <a:off x="2519414" y="2590801"/>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07539" y="4864926"/>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870775" y="4875987"/>
              <a:ext cx="1673526"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37" name="TextBox 36"/>
            <p:cNvSpPr txBox="1"/>
            <p:nvPr/>
          </p:nvSpPr>
          <p:spPr>
            <a:xfrm>
              <a:off x="1905000" y="2831759"/>
              <a:ext cx="461665" cy="1227217"/>
            </a:xfrm>
            <a:prstGeom prst="rect">
              <a:avLst/>
            </a:prstGeom>
            <a:noFill/>
          </p:spPr>
          <p:txBody>
            <a:bodyPr vert="vert270" wrap="square" rtlCol="0">
              <a:spAutoFit/>
            </a:bodyPr>
            <a:lstStyle/>
            <a:p>
              <a:pPr>
                <a:buNone/>
              </a:pPr>
              <a:r>
                <a:rPr lang="en-US" sz="1800" dirty="0" smtClean="0">
                  <a:solidFill>
                    <a:schemeClr val="accent2">
                      <a:lumMod val="50000"/>
                    </a:schemeClr>
                  </a:solidFill>
                </a:rPr>
                <a:t>Job Size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38" name="TextBox 37"/>
                <p:cNvSpPr txBox="1"/>
                <p:nvPr/>
              </p:nvSpPr>
              <p:spPr>
                <a:xfrm>
                  <a:off x="4689157" y="480060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4689157" y="4800600"/>
                  <a:ext cx="34004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396412" y="4800600"/>
                  <a:ext cx="775788"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𝜏</m:t>
                        </m:r>
                      </m:oMath>
                    </m:oMathPara>
                  </a14:m>
                  <a:endParaRPr lang="en-US" sz="1800" dirty="0">
                    <a:solidFill>
                      <a:schemeClr val="accent1">
                        <a:lumMod val="50000"/>
                      </a:schemeClr>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396412" y="4800600"/>
                  <a:ext cx="775788"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5939115" y="2705857"/>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1">
                                <a:lumMod val="50000"/>
                              </a:schemeClr>
                            </a:solidFill>
                            <a:latin typeface="Cambria Math" panose="02040503050406030204" pitchFamily="18" charset="0"/>
                          </a:rPr>
                          <m:t>𝐶𝑜𝑣</m:t>
                        </m:r>
                        <m:d>
                          <m:dPr>
                            <m:ctrlPr>
                              <a:rPr lang="en-US" sz="2000" i="1">
                                <a:solidFill>
                                  <a:schemeClr val="accent1">
                                    <a:lumMod val="50000"/>
                                  </a:schemeClr>
                                </a:solidFill>
                                <a:latin typeface="Cambria Math" panose="02040503050406030204" pitchFamily="18" charset="0"/>
                              </a:rPr>
                            </m:ctrlPr>
                          </m:dPr>
                          <m:e>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r>
                              <a:rPr lang="en-US" sz="2000" b="0" i="1" smtClean="0">
                                <a:solidFill>
                                  <a:schemeClr val="accent1">
                                    <a:lumMod val="50000"/>
                                  </a:schemeClr>
                                </a:solidFill>
                                <a:latin typeface="Cambria Math" panose="02040503050406030204" pitchFamily="18" charset="0"/>
                              </a:rPr>
                              <m:t>,</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𝜏</m:t>
                                </m:r>
                              </m:sub>
                            </m:sSub>
                          </m:e>
                        </m:d>
                      </m:oMath>
                    </m:oMathPara>
                  </a14:m>
                  <a:endParaRPr lang="en-US" sz="2000" dirty="0">
                    <a:solidFill>
                      <a:schemeClr val="accent1">
                        <a:lumMod val="50000"/>
                      </a:schemeClr>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5939115" y="2705857"/>
                  <a:ext cx="2057400" cy="400110"/>
                </a:xfrm>
                <a:prstGeom prst="rect">
                  <a:avLst/>
                </a:prstGeom>
                <a:blipFill rotWithShape="0">
                  <a:blip r:embed="rId13"/>
                  <a:stretch>
                    <a:fillRect b="-3077"/>
                  </a:stretch>
                </a:blipFill>
              </p:spPr>
              <p:txBody>
                <a:bodyPr/>
                <a:lstStyle/>
                <a:p>
                  <a:r>
                    <a:rPr lang="en-US">
                      <a:noFill/>
                    </a:rPr>
                    <a:t> </a:t>
                  </a:r>
                </a:p>
              </p:txBody>
            </p:sp>
          </mc:Fallback>
        </mc:AlternateContent>
      </p:grpSp>
    </p:spTree>
    <p:extLst>
      <p:ext uri="{BB962C8B-B14F-4D97-AF65-F5344CB8AC3E}">
        <p14:creationId xmlns:p14="http://schemas.microsoft.com/office/powerpoint/2010/main" val="186021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8" end="8"/>
                                            </p:txEl>
                                          </p:spTgt>
                                        </p:tgtEl>
                                        <p:attrNameLst>
                                          <p:attrName>style.visibility</p:attrName>
                                        </p:attrNameLst>
                                      </p:cBhvr>
                                      <p:to>
                                        <p:strVal val="visible"/>
                                      </p:to>
                                    </p:set>
                                    <p:animEffect transition="in" filter="fade">
                                      <p:cBhvr>
                                        <p:cTn id="10" dur="500"/>
                                        <p:tgtEl>
                                          <p:spTgt spid="4">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9" end="9"/>
                                            </p:txEl>
                                          </p:spTgt>
                                        </p:tgtEl>
                                        <p:attrNameLst>
                                          <p:attrName>style.visibility</p:attrName>
                                        </p:attrNameLst>
                                      </p:cBhvr>
                                      <p:to>
                                        <p:strVal val="visible"/>
                                      </p:to>
                                    </p:set>
                                    <p:animEffect transition="in" filter="fade">
                                      <p:cBhvr>
                                        <p:cTn id="13" dur="500"/>
                                        <p:tgtEl>
                                          <p:spTgt spid="4">
                                            <p:txEl>
                                              <p:pRg st="9" end="9"/>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xit" presetSubtype="10" fill="hold" nodeType="clickEffect">
                                  <p:stCondLst>
                                    <p:cond delay="0"/>
                                  </p:stCondLst>
                                  <p:childTnLst>
                                    <p:animEffect transition="out" filter="randombar(horizontal)">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par>
                                <p:cTn id="23" presetID="14" presetClass="entr" presetSubtype="1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animEffect transition="in" filter="randombar(horizontal)">
                                      <p:cBhvr>
                                        <p:cTn id="25" dur="500"/>
                                        <p:tgtEl>
                                          <p:spTgt spid="4">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par>
                                <p:cTn id="34" presetID="10" presetClass="entr" presetSubtype="0" fill="hold" nodeType="with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3" name="Content Placeholder 3"/>
              <p:cNvSpPr txBox="1">
                <a:spLocks/>
              </p:cNvSpPr>
              <p:nvPr/>
            </p:nvSpPr>
            <p:spPr>
              <a:xfrm>
                <a:off x="-76200" y="5181600"/>
                <a:ext cx="7779781" cy="1519416"/>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endParaRPr lang="en-US" dirty="0" smtClean="0"/>
              </a:p>
              <a:p>
                <a:r>
                  <a:rPr lang="en-US" dirty="0" smtClean="0"/>
                  <a:t> 3-dimensional representation: </a:t>
                </a:r>
                <a14:m>
                  <m:oMath xmlns:m="http://schemas.openxmlformats.org/officeDocument/2006/math">
                    <m:r>
                      <a:rPr lang="en-US" i="1">
                        <a:latin typeface="Cambria Math" panose="02040503050406030204" pitchFamily="18" charset="0"/>
                      </a:rPr>
                      <m:t>𝑃𝑜𝑖</m:t>
                    </m:r>
                    <m:r>
                      <a:rPr lang="en-US" i="1">
                        <a:latin typeface="Cambria Math" panose="02040503050406030204" pitchFamily="18" charset="0"/>
                      </a:rPr>
                      <m:t>(</m:t>
                    </m:r>
                    <m:r>
                      <a:rPr lang="en-US" i="1">
                        <a:latin typeface="Cambria Math" panose="02040503050406030204" pitchFamily="18" charset="0"/>
                      </a:rPr>
                      <m:t>𝜆</m:t>
                    </m:r>
                    <m:r>
                      <a:rPr lang="en-US" i="1">
                        <a:latin typeface="Cambria Math" panose="02040503050406030204" pitchFamily="18" charset="0"/>
                      </a:rPr>
                      <m:t>𝑑𝑥</m:t>
                    </m:r>
                    <m:sSub>
                      <m:sSubPr>
                        <m:ctrlPr>
                          <a:rPr lang="en-US" i="1" smtClean="0">
                            <a:latin typeface="Cambria Math" panose="02040503050406030204" pitchFamily="18" charset="0"/>
                          </a:rPr>
                        </m:ctrlPr>
                      </m:sSubPr>
                      <m:e>
                        <m:r>
                          <a:rPr lang="en-US" i="1">
                            <a:latin typeface="Cambria Math" panose="02040503050406030204" pitchFamily="18" charset="0"/>
                          </a:rPr>
                          <m:t>𝑓</m:t>
                        </m:r>
                      </m:e>
                      <m:sub>
                        <m:r>
                          <a:rPr lang="en-US" i="1" smtClean="0">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𝑑𝑦</m:t>
                    </m:r>
                    <m:sSub>
                      <m:sSubPr>
                        <m:ctrlPr>
                          <a:rPr lang="en-US" i="1" smtClean="0">
                            <a:latin typeface="Cambria Math" panose="02040503050406030204" pitchFamily="18" charset="0"/>
                          </a:rPr>
                        </m:ctrlPr>
                      </m:sSubPr>
                      <m:e>
                        <m:r>
                          <a:rPr lang="en-US" i="1" smtClean="0">
                            <a:latin typeface="Cambria Math" panose="02040503050406030204" pitchFamily="18" charset="0"/>
                          </a:rPr>
                          <m:t>𝑓</m:t>
                        </m:r>
                      </m:e>
                      <m:sub>
                        <m:r>
                          <a:rPr lang="en-US" i="1" smtClean="0">
                            <a:latin typeface="Cambria Math" panose="02040503050406030204" pitchFamily="18" charset="0"/>
                          </a:rPr>
                          <m:t>𝑀</m:t>
                        </m:r>
                      </m:sub>
                    </m:sSub>
                    <m:d>
                      <m:dPr>
                        <m:ctrlPr>
                          <a:rPr lang="en-US" i="1" smtClean="0">
                            <a:latin typeface="Cambria Math" panose="02040503050406030204" pitchFamily="18" charset="0"/>
                          </a:rPr>
                        </m:ctrlPr>
                      </m:dPr>
                      <m:e>
                        <m:r>
                          <a:rPr lang="en-US" i="1" smtClean="0">
                            <a:latin typeface="Cambria Math" panose="02040503050406030204" pitchFamily="18" charset="0"/>
                          </a:rPr>
                          <m:t>𝑧</m:t>
                        </m:r>
                      </m:e>
                    </m:d>
                    <m:r>
                      <a:rPr lang="en-US" i="1" smtClean="0">
                        <a:latin typeface="Cambria Math" panose="02040503050406030204" pitchFamily="18" charset="0"/>
                      </a:rPr>
                      <m:t>𝑑𝑧</m:t>
                    </m:r>
                    <m:r>
                      <a:rPr lang="en-US" i="1">
                        <a:latin typeface="Cambria Math" panose="02040503050406030204" pitchFamily="18" charset="0"/>
                      </a:rPr>
                      <m:t>)</m:t>
                    </m:r>
                  </m:oMath>
                </a14:m>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23" name="Content Placeholder 3"/>
              <p:cNvSpPr txBox="1">
                <a:spLocks noRot="1" noChangeAspect="1" noMove="1" noResize="1" noEditPoints="1" noAdjustHandles="1" noChangeArrowheads="1" noChangeShapeType="1" noTextEdit="1"/>
              </p:cNvSpPr>
              <p:nvPr/>
            </p:nvSpPr>
            <p:spPr>
              <a:xfrm>
                <a:off x="-76200" y="5181600"/>
                <a:ext cx="7779781" cy="1519416"/>
              </a:xfrm>
              <a:prstGeom prst="rect">
                <a:avLst/>
              </a:prstGeom>
              <a:blipFill rotWithShape="0">
                <a:blip r:embed="rId2"/>
                <a:stretch>
                  <a:fillRect l="-392"/>
                </a:stretch>
              </a:blipFill>
            </p:spPr>
            <p:txBody>
              <a:bodyPr/>
              <a:lstStyle/>
              <a:p>
                <a:r>
                  <a:rPr lang="en-US">
                    <a:noFill/>
                  </a:rPr>
                  <a:t> </a:t>
                </a:r>
              </a:p>
            </p:txBody>
          </p:sp>
        </mc:Fallback>
      </mc:AlternateContent>
      <p:sp>
        <p:nvSpPr>
          <p:cNvPr id="2" name="Title 1"/>
          <p:cNvSpPr>
            <a:spLocks noGrp="1"/>
          </p:cNvSpPr>
          <p:nvPr>
            <p:ph type="title"/>
          </p:nvPr>
        </p:nvSpPr>
        <p:spPr>
          <a:xfrm>
            <a:off x="457200" y="274638"/>
            <a:ext cx="7931224" cy="922114"/>
          </a:xfrm>
        </p:spPr>
        <p:txBody>
          <a:bodyPr/>
          <a:lstStyle/>
          <a:p>
            <a:r>
              <a:rPr lang="en-US" dirty="0" smtClean="0"/>
              <a:t>A simple model for Map-Reduce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76200" y="1516698"/>
                <a:ext cx="6001600" cy="4114800"/>
              </a:xfrm>
            </p:spPr>
            <p:txBody>
              <a:bodyPr>
                <a:normAutofit/>
              </a:bodyPr>
              <a:lstStyle/>
              <a:p>
                <a:r>
                  <a:rPr lang="en-US" dirty="0" smtClean="0"/>
                  <a:t>Map tasks</a:t>
                </a:r>
              </a:p>
              <a:p>
                <a:pPr lvl="1"/>
                <a:r>
                  <a:rPr lang="en-US" dirty="0" smtClean="0"/>
                  <a:t>Fixed duration - 1 time unit</a:t>
                </a:r>
              </a:p>
              <a:p>
                <a:pPr lvl="1"/>
                <a:r>
                  <a:rPr lang="en-US" dirty="0" smtClean="0"/>
                  <a:t>Number – Distributed according to </a:t>
                </a:r>
                <a14:m>
                  <m:oMath xmlns:m="http://schemas.openxmlformats.org/officeDocument/2006/math">
                    <m:sSub>
                      <m:sSubPr>
                        <m:ctrlPr>
                          <a:rPr lang="en-US" b="0" i="1" smtClean="0">
                            <a:latin typeface="Cambria Math" panose="02040503050406030204" pitchFamily="18" charset="0"/>
                          </a:rPr>
                        </m:ctrlPr>
                      </m:sSubPr>
                      <m:e>
                        <m:r>
                          <a:rPr lang="en-US" i="1">
                            <a:latin typeface="Cambria Math" panose="02040503050406030204" pitchFamily="18" charset="0"/>
                          </a:rPr>
                          <m:t>𝑓</m:t>
                        </m:r>
                      </m:e>
                      <m:sub>
                        <m:r>
                          <a:rPr lang="en-US" b="0" i="1" smtClean="0">
                            <a:latin typeface="Cambria Math" panose="02040503050406030204" pitchFamily="18" charset="0"/>
                          </a:rPr>
                          <m:t>𝑀</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r>
                  <a:rPr lang="en-US" dirty="0" smtClean="0"/>
                  <a:t>Reduce task </a:t>
                </a:r>
              </a:p>
              <a:p>
                <a:pPr lvl="1"/>
                <a:r>
                  <a:rPr lang="en-US" dirty="0" smtClean="0"/>
                  <a:t>Only one reduce task</a:t>
                </a:r>
              </a:p>
              <a:p>
                <a:pPr lvl="1"/>
                <a:r>
                  <a:rPr lang="en-US" dirty="0" smtClean="0"/>
                  <a:t>Duration - </a:t>
                </a:r>
                <a:r>
                  <a:rPr lang="en-US" dirty="0"/>
                  <a:t>Distributed </a:t>
                </a:r>
                <a:r>
                  <a:rPr lang="en-US" dirty="0" smtClean="0"/>
                  <a:t>according   </a:t>
                </a:r>
                <a:r>
                  <a:rPr lang="en-US" dirty="0"/>
                  <a:t>to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𝑅</m:t>
                        </m:r>
                      </m:sub>
                    </m:sSub>
                    <m:d>
                      <m:dPr>
                        <m:ctrlPr>
                          <a:rPr lang="en-US" i="1">
                            <a:latin typeface="Cambria Math" panose="02040503050406030204" pitchFamily="18" charset="0"/>
                          </a:rPr>
                        </m:ctrlPr>
                      </m:dPr>
                      <m:e>
                        <m:r>
                          <a:rPr lang="en-US" i="1">
                            <a:latin typeface="Cambria Math" panose="02040503050406030204" pitchFamily="18" charset="0"/>
                          </a:rPr>
                          <m:t>.</m:t>
                        </m:r>
                      </m:e>
                    </m:d>
                  </m:oMath>
                </a14:m>
                <a:endParaRPr lang="en-US" dirty="0" smtClean="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76200" y="1516698"/>
                <a:ext cx="6001600" cy="4114800"/>
              </a:xfrm>
              <a:blipFill rotWithShape="0">
                <a:blip r:embed="rId3"/>
                <a:stretch>
                  <a:fillRect l="-2337" t="-1926" r="-2236" b="-3111"/>
                </a:stretch>
              </a:blipFill>
            </p:spPr>
            <p:txBody>
              <a:bodyPr/>
              <a:lstStyle/>
              <a:p>
                <a:r>
                  <a:rPr lang="en-US">
                    <a:noFill/>
                  </a:rPr>
                  <a:t> </a:t>
                </a:r>
              </a:p>
            </p:txBody>
          </p:sp>
        </mc:Fallback>
      </mc:AlternateContent>
      <p:grpSp>
        <p:nvGrpSpPr>
          <p:cNvPr id="7" name="Group 6"/>
          <p:cNvGrpSpPr/>
          <p:nvPr/>
        </p:nvGrpSpPr>
        <p:grpSpPr>
          <a:xfrm>
            <a:off x="5328482" y="1600200"/>
            <a:ext cx="4101225" cy="3973826"/>
            <a:chOff x="1250913" y="2128089"/>
            <a:chExt cx="4373239" cy="4049245"/>
          </a:xfrm>
        </p:grpSpPr>
        <p:cxnSp>
          <p:nvCxnSpPr>
            <p:cNvPr id="8" name="Straight Arrow Connector 7"/>
            <p:cNvCxnSpPr/>
            <p:nvPr/>
          </p:nvCxnSpPr>
          <p:spPr>
            <a:xfrm flipV="1">
              <a:off x="2807701" y="2206927"/>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95826" y="4481052"/>
              <a:ext cx="2156232" cy="380849"/>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623887">
              <a:off x="2983269" y="4330585"/>
              <a:ext cx="2640883" cy="376342"/>
            </a:xfrm>
            <a:prstGeom prst="rect">
              <a:avLst/>
            </a:prstGeom>
            <a:noFill/>
          </p:spPr>
          <p:txBody>
            <a:bodyPr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p:sp>
          <p:nvSpPr>
            <p:cNvPr id="11" name="TextBox 10"/>
            <p:cNvSpPr txBox="1"/>
            <p:nvPr/>
          </p:nvSpPr>
          <p:spPr>
            <a:xfrm>
              <a:off x="1875830" y="2584238"/>
              <a:ext cx="787656" cy="1776185"/>
            </a:xfrm>
            <a:prstGeom prst="rect">
              <a:avLst/>
            </a:prstGeom>
            <a:noFill/>
          </p:spPr>
          <p:txBody>
            <a:bodyPr vert="vert270" wrap="square" rtlCol="0">
              <a:spAutoFit/>
            </a:bodyPr>
            <a:lstStyle/>
            <a:p>
              <a:pPr>
                <a:buNone/>
              </a:pPr>
              <a:r>
                <a:rPr lang="en-US" sz="1800" dirty="0" smtClean="0">
                  <a:solidFill>
                    <a:schemeClr val="accent2">
                      <a:lumMod val="50000"/>
                    </a:schemeClr>
                  </a:solidFill>
                </a:rPr>
                <a:t>Number of Map tasks</a:t>
              </a:r>
              <a:endParaRPr lang="en-US" sz="1800" dirty="0">
                <a:solidFill>
                  <a:schemeClr val="accent2">
                    <a:lumMod val="50000"/>
                  </a:schemeClr>
                </a:solidFill>
              </a:endParaRPr>
            </a:p>
          </p:txBody>
        </p:sp>
        <p:cxnSp>
          <p:nvCxnSpPr>
            <p:cNvPr id="12" name="Straight Connector 11"/>
            <p:cNvCxnSpPr/>
            <p:nvPr/>
          </p:nvCxnSpPr>
          <p:spPr>
            <a:xfrm flipV="1">
              <a:off x="3581400" y="4724362"/>
              <a:ext cx="381000" cy="521626"/>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81400" y="3581400"/>
              <a:ext cx="0" cy="1700684"/>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4795110" y="4757107"/>
                  <a:ext cx="340043" cy="407704"/>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𝑦</m:t>
                        </m:r>
                      </m:oMath>
                    </m:oMathPara>
                  </a14:m>
                  <a:endParaRPr lang="en-US" sz="2000" b="0" dirty="0" smtClean="0">
                    <a:solidFill>
                      <a:schemeClr val="accent2">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795110" y="4757107"/>
                  <a:ext cx="340043" cy="407704"/>
                </a:xfrm>
                <a:prstGeom prst="rect">
                  <a:avLst/>
                </a:prstGeom>
                <a:blipFill rotWithShape="0">
                  <a:blip r:embed="rId4"/>
                  <a:stretch>
                    <a:fillRect r="-1887" b="-10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329732" y="2128089"/>
                  <a:ext cx="525104"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𝑧</m:t>
                        </m:r>
                      </m:oMath>
                    </m:oMathPara>
                  </a14:m>
                  <a:endParaRPr lang="en-US" sz="2000" dirty="0">
                    <a:solidFill>
                      <a:schemeClr val="accent2">
                        <a:lumMod val="50000"/>
                      </a:schemeClr>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329732" y="2128089"/>
                  <a:ext cx="525104" cy="400110"/>
                </a:xfrm>
                <a:prstGeom prst="rect">
                  <a:avLst/>
                </a:prstGeom>
                <a:blipFill rotWithShape="0">
                  <a:blip r:embed="rId5"/>
                  <a:stretch>
                    <a:fillRect/>
                  </a:stretch>
                </a:blipFill>
              </p:spPr>
              <p:txBody>
                <a:bodyPr/>
                <a:lstStyle/>
                <a:p>
                  <a:r>
                    <a:rPr lang="en-US">
                      <a:noFill/>
                    </a:rPr>
                    <a:t> </a:t>
                  </a:r>
                </a:p>
              </p:txBody>
            </p:sp>
          </mc:Fallback>
        </mc:AlternateContent>
        <p:cxnSp>
          <p:nvCxnSpPr>
            <p:cNvPr id="16" name="Straight Connector 15"/>
            <p:cNvCxnSpPr/>
            <p:nvPr/>
          </p:nvCxnSpPr>
          <p:spPr>
            <a:xfrm flipH="1" flipV="1">
              <a:off x="2807701" y="3118357"/>
              <a:ext cx="773699" cy="463043"/>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2397060" y="4967673"/>
              <a:ext cx="1176842" cy="278315"/>
            </a:xfrm>
            <a:prstGeom prst="line">
              <a:avLst/>
            </a:prstGeom>
            <a:ln w="254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1609159" y="4483768"/>
              <a:ext cx="1198209" cy="1596633"/>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rot="18282247">
              <a:off x="1077848" y="4422783"/>
              <a:ext cx="2640883" cy="393828"/>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0" name="TextBox 19"/>
                <p:cNvSpPr txBox="1"/>
                <p:nvPr/>
              </p:nvSpPr>
              <p:spPr>
                <a:xfrm rot="17822905">
                  <a:off x="1301765" y="5801538"/>
                  <a:ext cx="324944" cy="426647"/>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2">
                                <a:lumMod val="50000"/>
                              </a:schemeClr>
                            </a:solidFill>
                            <a:latin typeface="Cambria Math" panose="02040503050406030204" pitchFamily="18" charset="0"/>
                          </a:rPr>
                          <m:t>𝑥</m:t>
                        </m:r>
                      </m:oMath>
                    </m:oMathPara>
                  </a14:m>
                  <a:endParaRPr lang="en-US" sz="2000" b="0" dirty="0" smtClean="0">
                    <a:solidFill>
                      <a:schemeClr val="accent2">
                        <a:lumMod val="50000"/>
                      </a:schemeClr>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rot="17822905">
                  <a:off x="1301765" y="5801538"/>
                  <a:ext cx="324944" cy="426647"/>
                </a:xfrm>
                <a:prstGeom prst="rect">
                  <a:avLst/>
                </a:prstGeom>
                <a:blipFill rotWithShape="0">
                  <a:blip r:embed="rId6"/>
                  <a:stretch>
                    <a:fillRect/>
                  </a:stretch>
                </a:blipFill>
              </p:spPr>
              <p:txBody>
                <a:bodyPr/>
                <a:lstStyle/>
                <a:p>
                  <a:r>
                    <a:rPr lang="en-US">
                      <a:noFill/>
                    </a:rPr>
                    <a:t> </a:t>
                  </a:r>
                </a:p>
              </p:txBody>
            </p:sp>
          </mc:Fallback>
        </mc:AlternateContent>
        <p:sp>
          <p:nvSpPr>
            <p:cNvPr id="21" name="Oval 20"/>
            <p:cNvSpPr/>
            <p:nvPr/>
          </p:nvSpPr>
          <p:spPr>
            <a:xfrm>
              <a:off x="3539780" y="3549550"/>
              <a:ext cx="91440" cy="91440"/>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5869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6033" cy="922114"/>
          </a:xfrm>
        </p:spPr>
        <p:txBody>
          <a:bodyPr/>
          <a:lstStyle/>
          <a:p>
            <a:r>
              <a:rPr lang="en-US" dirty="0" smtClean="0"/>
              <a:t>Covariance Calculation</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a:xfrm>
                <a:off x="612648" y="1516698"/>
                <a:ext cx="8153400" cy="5265102"/>
              </a:xfrm>
            </p:spPr>
            <p:txBody>
              <a:bodyPr>
                <a:normAutofit fontScale="92500" lnSpcReduction="20000"/>
              </a:bodyPr>
              <a:lstStyle/>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𝑡</m:t>
                        </m:r>
                        <m:r>
                          <a:rPr lang="en-US" i="1">
                            <a:latin typeface="Cambria Math" panose="02040503050406030204" pitchFamily="18" charset="0"/>
                          </a:rPr>
                          <m:t>  </m:t>
                        </m:r>
                      </m:sub>
                    </m:sSub>
                  </m:oMath>
                </a14:m>
                <a:r>
                  <a:rPr lang="en-US" dirty="0"/>
                  <a:t>- </a:t>
                </a:r>
                <a:r>
                  <a:rPr lang="en-US" dirty="0" smtClean="0"/>
                  <a:t>Number </a:t>
                </a:r>
                <a:r>
                  <a:rPr lang="en-US" dirty="0"/>
                  <a:t>of jobs in service at time </a:t>
                </a:r>
                <a14:m>
                  <m:oMath xmlns:m="http://schemas.openxmlformats.org/officeDocument/2006/math">
                    <m:r>
                      <a:rPr lang="en-US" i="1">
                        <a:latin typeface="Cambria Math" panose="02040503050406030204" pitchFamily="18" charset="0"/>
                      </a:rPr>
                      <m:t>𝑡</m:t>
                    </m:r>
                  </m:oMath>
                </a14:m>
                <a:r>
                  <a:rPr lang="en-US" dirty="0"/>
                  <a:t> </a:t>
                </a:r>
              </a:p>
              <a:p>
                <a:pPr lvl="1"/>
                <a:r>
                  <a:rPr lang="en-US" dirty="0"/>
                  <a:t>Autocovariance function </a:t>
                </a:r>
                <a14:m>
                  <m:oMath xmlns:m="http://schemas.openxmlformats.org/officeDocument/2006/math">
                    <m:r>
                      <a:rPr lang="en-US" i="1">
                        <a:latin typeface="Cambria Math" panose="02040503050406030204" pitchFamily="18" charset="0"/>
                      </a:rPr>
                      <m:t>𝐶𝑜𝑣</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1</m:t>
                            </m:r>
                          </m:sub>
                        </m:sSub>
                        <m:r>
                          <a:rPr lang="en-US" i="1">
                            <a:latin typeface="Cambria Math" panose="02040503050406030204" pitchFamily="18" charset="0"/>
                          </a:rPr>
                          <m:t> </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sSub>
                          <m:sSubPr>
                            <m:ctrlPr>
                              <a:rPr lang="en-US" i="1">
                                <a:latin typeface="Cambria Math" panose="02040503050406030204" pitchFamily="18" charset="0"/>
                              </a:rPr>
                            </m:ctrlPr>
                          </m:sSubPr>
                          <m:e>
                            <m:r>
                              <a:rPr lang="en-US" i="1">
                                <a:latin typeface="Cambria Math" panose="02040503050406030204" pitchFamily="18" charset="0"/>
                              </a:rPr>
                              <m:t>𝑡</m:t>
                            </m:r>
                          </m:e>
                          <m:sub>
                            <m:r>
                              <a:rPr lang="en-US" i="1">
                                <a:latin typeface="Cambria Math" panose="02040503050406030204" pitchFamily="18" charset="0"/>
                              </a:rPr>
                              <m:t>2</m:t>
                            </m:r>
                          </m:sub>
                        </m:sSub>
                        <m:r>
                          <a:rPr lang="en-US" i="1">
                            <a:latin typeface="Cambria Math" panose="02040503050406030204" pitchFamily="18" charset="0"/>
                          </a:rPr>
                          <m:t> </m:t>
                        </m:r>
                      </m:sub>
                    </m:sSub>
                    <m:r>
                      <a:rPr lang="en-US" i="1">
                        <a:latin typeface="Cambria Math" panose="02040503050406030204" pitchFamily="18" charset="0"/>
                      </a:rPr>
                      <m:t>)</m:t>
                    </m:r>
                  </m:oMath>
                </a14:m>
                <a:r>
                  <a:rPr lang="en-US" dirty="0"/>
                  <a:t> </a:t>
                </a:r>
                <a:endParaRPr lang="en-US" dirty="0" smtClean="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endParaRPr lang="en-US" dirty="0"/>
              </a:p>
              <a:p>
                <a:pPr lvl="1"/>
                <a:endParaRPr lang="en-US" dirty="0" smtClean="0"/>
              </a:p>
              <a:p>
                <a:pPr lvl="1"/>
                <a:r>
                  <a:rPr lang="en-US" dirty="0" smtClean="0"/>
                  <a:t>Depends on the joint distribution of map and reduce tasks</a:t>
                </a:r>
                <a:endParaRPr lang="en-US" dirty="0"/>
              </a:p>
              <a:p>
                <a:pPr marL="365760" lvl="1" indent="0">
                  <a:buNone/>
                </a:pPr>
                <a:endParaRPr 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xfrm>
                <a:off x="612648" y="1516698"/>
                <a:ext cx="8153400" cy="5265102"/>
              </a:xfrm>
              <a:blipFill rotWithShape="0">
                <a:blip r:embed="rId3"/>
                <a:stretch>
                  <a:fillRect t="-3009" b="-1273"/>
                </a:stretch>
              </a:blipFill>
            </p:spPr>
            <p:txBody>
              <a:bodyPr/>
              <a:lstStyle/>
              <a:p>
                <a:r>
                  <a:rPr lang="en-US">
                    <a:noFill/>
                  </a:rPr>
                  <a:t> </a:t>
                </a:r>
              </a:p>
            </p:txBody>
          </p:sp>
        </mc:Fallback>
      </mc:AlternateContent>
      <p:grpSp>
        <p:nvGrpSpPr>
          <p:cNvPr id="8" name="Group 7"/>
          <p:cNvGrpSpPr/>
          <p:nvPr/>
        </p:nvGrpSpPr>
        <p:grpSpPr>
          <a:xfrm>
            <a:off x="2046374" y="2426145"/>
            <a:ext cx="4623756" cy="3267287"/>
            <a:chOff x="2193287" y="1703193"/>
            <a:chExt cx="4623756" cy="3267287"/>
          </a:xfrm>
        </p:grpSpPr>
        <p:cxnSp>
          <p:nvCxnSpPr>
            <p:cNvPr id="9" name="Straight Arrow Connector 8"/>
            <p:cNvCxnSpPr/>
            <p:nvPr/>
          </p:nvCxnSpPr>
          <p:spPr>
            <a:xfrm flipV="1">
              <a:off x="2807701" y="2208247"/>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95826" y="4482372"/>
              <a:ext cx="3733800"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505374" y="4601148"/>
              <a:ext cx="1679069"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12" name="TextBox 11"/>
            <p:cNvSpPr txBox="1"/>
            <p:nvPr/>
          </p:nvSpPr>
          <p:spPr>
            <a:xfrm>
              <a:off x="2193287" y="2208246"/>
              <a:ext cx="461665" cy="2317515"/>
            </a:xfrm>
            <a:prstGeom prst="rect">
              <a:avLst/>
            </a:prstGeom>
            <a:noFill/>
          </p:spPr>
          <p:txBody>
            <a:bodyPr vert="vert270"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13" name="TextBox 12"/>
                <p:cNvSpPr txBox="1"/>
                <p:nvPr/>
              </p:nvSpPr>
              <p:spPr>
                <a:xfrm>
                  <a:off x="5925978" y="441960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925978" y="4419600"/>
                  <a:ext cx="340043" cy="369332"/>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195840" y="1703193"/>
                  <a:ext cx="703422"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oMath>
                    </m:oMathPara>
                  </a14:m>
                  <a:endParaRPr lang="en-US" sz="2000" dirty="0">
                    <a:solidFill>
                      <a:schemeClr val="accent1">
                        <a:lumMod val="50000"/>
                      </a:schemeClr>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195840" y="1703193"/>
                  <a:ext cx="703422" cy="400110"/>
                </a:xfrm>
                <a:prstGeom prst="rect">
                  <a:avLst/>
                </a:prstGeom>
                <a:blipFill rotWithShape="0">
                  <a:blip r:embed="rId5"/>
                  <a:stretch>
                    <a:fillRect b="-1515"/>
                  </a:stretch>
                </a:blipFill>
              </p:spPr>
              <p:txBody>
                <a:bodyPr/>
                <a:lstStyle/>
                <a:p>
                  <a:r>
                    <a:rPr lang="en-US">
                      <a:noFill/>
                    </a:rPr>
                    <a:t> </a:t>
                  </a:r>
                </a:p>
              </p:txBody>
            </p:sp>
          </mc:Fallback>
        </mc:AlternateContent>
        <p:grpSp>
          <p:nvGrpSpPr>
            <p:cNvPr id="15" name="Group 14"/>
            <p:cNvGrpSpPr/>
            <p:nvPr/>
          </p:nvGrpSpPr>
          <p:grpSpPr>
            <a:xfrm>
              <a:off x="3048000" y="2208246"/>
              <a:ext cx="3048000" cy="2287980"/>
              <a:chOff x="3048000" y="2208246"/>
              <a:chExt cx="3048000" cy="2287980"/>
            </a:xfrm>
          </p:grpSpPr>
          <p:sp>
            <p:nvSpPr>
              <p:cNvPr id="19" name="Rectangle 18"/>
              <p:cNvSpPr/>
              <p:nvPr/>
            </p:nvSpPr>
            <p:spPr>
              <a:xfrm>
                <a:off x="5322126" y="2208246"/>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0" name="Group 19"/>
              <p:cNvGrpSpPr/>
              <p:nvPr/>
            </p:nvGrpSpPr>
            <p:grpSpPr>
              <a:xfrm>
                <a:off x="3048000" y="2208246"/>
                <a:ext cx="2295682" cy="2287980"/>
                <a:chOff x="3517074" y="2831274"/>
                <a:chExt cx="2295682" cy="2287980"/>
              </a:xfrm>
            </p:grpSpPr>
            <p:sp>
              <p:nvSpPr>
                <p:cNvPr id="22" name="Right Triangle 21"/>
                <p:cNvSpPr/>
                <p:nvPr/>
              </p:nvSpPr>
              <p:spPr>
                <a:xfrm rot="10800000">
                  <a:off x="3517074" y="2831274"/>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3" name="Straight Connector 22"/>
                <p:cNvCxnSpPr/>
                <p:nvPr/>
              </p:nvCxnSpPr>
              <p:spPr>
                <a:xfrm>
                  <a:off x="5791200" y="2831275"/>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517075" y="2831275"/>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a:off x="6096000" y="2209800"/>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5077328" y="4419600"/>
                  <a:ext cx="609601" cy="369332"/>
                </a:xfrm>
                <a:prstGeom prst="rect">
                  <a:avLst/>
                </a:prstGeom>
                <a:noFill/>
              </p:spPr>
              <p:txBody>
                <a:bodyPr wrap="square" rtlCol="0">
                  <a:spAutoFit/>
                </a:bodyPr>
                <a:lstStyle/>
                <a:p>
                  <a:pPr>
                    <a:buNone/>
                  </a:pPr>
                  <a14:m>
                    <m:oMath xmlns:m="http://schemas.openxmlformats.org/officeDocument/2006/math">
                      <m:r>
                        <a:rPr lang="en-US" sz="1800" b="0" i="1" smtClean="0">
                          <a:solidFill>
                            <a:schemeClr val="accent1">
                              <a:lumMod val="50000"/>
                            </a:schemeClr>
                          </a:solidFill>
                          <a:latin typeface="Cambria Math" panose="02040503050406030204" pitchFamily="18" charset="0"/>
                        </a:rPr>
                        <m:t>𝑡</m:t>
                      </m:r>
                    </m:oMath>
                  </a14:m>
                  <a:r>
                    <a:rPr lang="en-US" sz="1800" dirty="0" smtClean="0">
                      <a:solidFill>
                        <a:schemeClr val="accent1">
                          <a:lumMod val="50000"/>
                        </a:schemeClr>
                      </a:solidFill>
                    </a:rPr>
                    <a:t>-1</a:t>
                  </a:r>
                  <a:endParaRPr lang="en-US" sz="1800" dirty="0">
                    <a:solidFill>
                      <a:schemeClr val="accent1">
                        <a:lumMod val="50000"/>
                      </a:schemeClr>
                    </a:solidFill>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5077328" y="4419600"/>
                  <a:ext cx="609601" cy="369332"/>
                </a:xfrm>
                <a:prstGeom prst="rect">
                  <a:avLst/>
                </a:prstGeom>
                <a:blipFill rotWithShape="0">
                  <a:blip r:embed="rId6"/>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477000" y="4324290"/>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𝑥</m:t>
                        </m:r>
                      </m:oMath>
                    </m:oMathPara>
                  </a14:m>
                  <a:endParaRPr lang="en-US" sz="1800" dirty="0">
                    <a:solidFill>
                      <a:schemeClr val="accent1">
                        <a:lumMod val="50000"/>
                      </a:schemeClr>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477000" y="4324290"/>
                  <a:ext cx="340043"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494557" y="1892639"/>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2494557" y="1892639"/>
                  <a:ext cx="461665" cy="400110"/>
                </a:xfrm>
                <a:prstGeom prst="rect">
                  <a:avLst/>
                </a:prstGeom>
                <a:blipFill rotWithShape="0">
                  <a:blip r:embed="rId8"/>
                  <a:stretch>
                    <a:fillRect/>
                  </a:stretch>
                </a:blipFill>
              </p:spPr>
              <p:txBody>
                <a:bodyPr/>
                <a:lstStyle/>
                <a:p>
                  <a:r>
                    <a:rPr lang="en-US">
                      <a:noFill/>
                    </a:rPr>
                    <a:t> </a:t>
                  </a:r>
                </a:p>
              </p:txBody>
            </p:sp>
          </mc:Fallback>
        </mc:AlternateContent>
      </p:grpSp>
      <p:grpSp>
        <p:nvGrpSpPr>
          <p:cNvPr id="25" name="Group 24"/>
          <p:cNvGrpSpPr/>
          <p:nvPr/>
        </p:nvGrpSpPr>
        <p:grpSpPr>
          <a:xfrm>
            <a:off x="2046374" y="2614583"/>
            <a:ext cx="7307682" cy="3007057"/>
            <a:chOff x="838200" y="2475446"/>
            <a:chExt cx="7307682" cy="3007057"/>
          </a:xfrm>
        </p:grpSpPr>
        <p:cxnSp>
          <p:nvCxnSpPr>
            <p:cNvPr id="26" name="Straight Arrow Connector 25"/>
            <p:cNvCxnSpPr/>
            <p:nvPr/>
          </p:nvCxnSpPr>
          <p:spPr>
            <a:xfrm flipV="1">
              <a:off x="1452614" y="2791054"/>
              <a:ext cx="0" cy="228600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9317" y="5113171"/>
              <a:ext cx="1679069" cy="369332"/>
            </a:xfrm>
            <a:prstGeom prst="rect">
              <a:avLst/>
            </a:prstGeom>
            <a:noFill/>
          </p:spPr>
          <p:txBody>
            <a:bodyPr wrap="square" rtlCol="0">
              <a:spAutoFit/>
            </a:bodyPr>
            <a:lstStyle/>
            <a:p>
              <a:pPr>
                <a:buNone/>
              </a:pPr>
              <a:r>
                <a:rPr lang="en-US" sz="1800" dirty="0" smtClean="0">
                  <a:solidFill>
                    <a:schemeClr val="accent2">
                      <a:lumMod val="50000"/>
                    </a:schemeClr>
                  </a:solidFill>
                </a:rPr>
                <a:t>Arrival Time</a:t>
              </a:r>
              <a:endParaRPr lang="en-US" sz="1800" dirty="0">
                <a:solidFill>
                  <a:schemeClr val="accent2">
                    <a:lumMod val="50000"/>
                  </a:schemeClr>
                </a:solidFill>
              </a:endParaRPr>
            </a:p>
          </p:txBody>
        </p:sp>
        <p:sp>
          <p:nvSpPr>
            <p:cNvPr id="28" name="TextBox 27"/>
            <p:cNvSpPr txBox="1"/>
            <p:nvPr/>
          </p:nvSpPr>
          <p:spPr>
            <a:xfrm>
              <a:off x="838200" y="2791053"/>
              <a:ext cx="461665" cy="2317515"/>
            </a:xfrm>
            <a:prstGeom prst="rect">
              <a:avLst/>
            </a:prstGeom>
            <a:noFill/>
          </p:spPr>
          <p:txBody>
            <a:bodyPr vert="vert270" wrap="square" rtlCol="0">
              <a:spAutoFit/>
            </a:bodyPr>
            <a:lstStyle/>
            <a:p>
              <a:pPr>
                <a:buNone/>
              </a:pPr>
              <a:r>
                <a:rPr lang="en-US" sz="1800" dirty="0" smtClean="0">
                  <a:solidFill>
                    <a:schemeClr val="accent2">
                      <a:lumMod val="50000"/>
                    </a:schemeClr>
                  </a:solidFill>
                </a:rPr>
                <a:t>Reduce Task Duration</a:t>
              </a:r>
              <a:endParaRPr lang="en-US" sz="1800" dirty="0">
                <a:solidFill>
                  <a:schemeClr val="accent2">
                    <a:lumMod val="50000"/>
                  </a:schemeClr>
                </a:solidFill>
              </a:endParaRPr>
            </a:p>
          </p:txBody>
        </p:sp>
        <mc:AlternateContent xmlns:mc="http://schemas.openxmlformats.org/markup-compatibility/2006" xmlns:a14="http://schemas.microsoft.com/office/drawing/2010/main">
          <mc:Choice Requires="a14">
            <p:sp>
              <p:nvSpPr>
                <p:cNvPr id="29" name="TextBox 28"/>
                <p:cNvSpPr txBox="1"/>
                <p:nvPr/>
              </p:nvSpPr>
              <p:spPr>
                <a:xfrm>
                  <a:off x="4570891" y="5002407"/>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oMath>
                    </m:oMathPara>
                  </a14:m>
                  <a:endParaRPr lang="en-US" sz="1800" dirty="0">
                    <a:solidFill>
                      <a:schemeClr val="accent1">
                        <a:lumMod val="50000"/>
                      </a:schemeClr>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4570891" y="5002407"/>
                  <a:ext cx="340043"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3722241" y="5002407"/>
                  <a:ext cx="609601" cy="369332"/>
                </a:xfrm>
                <a:prstGeom prst="rect">
                  <a:avLst/>
                </a:prstGeom>
                <a:noFill/>
              </p:spPr>
              <p:txBody>
                <a:bodyPr wrap="square" rtlCol="0">
                  <a:spAutoFit/>
                </a:bodyPr>
                <a:lstStyle/>
                <a:p>
                  <a:pPr>
                    <a:buNone/>
                  </a:pPr>
                  <a14:m>
                    <m:oMath xmlns:m="http://schemas.openxmlformats.org/officeDocument/2006/math">
                      <m:r>
                        <a:rPr lang="en-US" sz="1800" b="0" i="1" smtClean="0">
                          <a:solidFill>
                            <a:schemeClr val="accent1">
                              <a:lumMod val="50000"/>
                            </a:schemeClr>
                          </a:solidFill>
                          <a:latin typeface="Cambria Math" panose="02040503050406030204" pitchFamily="18" charset="0"/>
                        </a:rPr>
                        <m:t>𝑡</m:t>
                      </m:r>
                    </m:oMath>
                  </a14:m>
                  <a:r>
                    <a:rPr lang="en-US" sz="1800" dirty="0" smtClean="0">
                      <a:solidFill>
                        <a:schemeClr val="accent1">
                          <a:lumMod val="50000"/>
                        </a:schemeClr>
                      </a:solidFill>
                    </a:rPr>
                    <a:t>-1</a:t>
                  </a:r>
                  <a:endParaRPr lang="en-US" sz="1800" dirty="0">
                    <a:solidFill>
                      <a:schemeClr val="accent1">
                        <a:lumMod val="50000"/>
                      </a:schemeClr>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3722241" y="5002407"/>
                  <a:ext cx="609601" cy="369332"/>
                </a:xfrm>
                <a:prstGeom prst="rect">
                  <a:avLst/>
                </a:prstGeom>
                <a:blipFill rotWithShape="0">
                  <a:blip r:embed="rId10"/>
                  <a:stretch>
                    <a:fillRect t="-8197" b="-245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845016" y="4865124"/>
                  <a:ext cx="340043"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𝑥</m:t>
                        </m:r>
                      </m:oMath>
                    </m:oMathPara>
                  </a14:m>
                  <a:endParaRPr lang="en-US" sz="1800" dirty="0">
                    <a:solidFill>
                      <a:schemeClr val="accent1">
                        <a:lumMod val="50000"/>
                      </a:schemeClr>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845016" y="4865124"/>
                  <a:ext cx="34004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139470" y="2475446"/>
                  <a:ext cx="461665" cy="400110"/>
                </a:xfrm>
                <a:prstGeom prst="rect">
                  <a:avLst/>
                </a:prstGeom>
                <a:noFill/>
              </p:spPr>
              <p:txBody>
                <a:bodyPr vert="vert270"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2">
                                <a:lumMod val="50000"/>
                              </a:schemeClr>
                            </a:solidFill>
                            <a:latin typeface="Cambria Math" panose="02040503050406030204" pitchFamily="18" charset="0"/>
                          </a:rPr>
                          <m:t>𝑦</m:t>
                        </m:r>
                      </m:oMath>
                    </m:oMathPara>
                  </a14:m>
                  <a:endParaRPr lang="en-US" sz="1800" dirty="0">
                    <a:solidFill>
                      <a:schemeClr val="accent1">
                        <a:lumMod val="50000"/>
                      </a:schemeClr>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1139470" y="2475446"/>
                  <a:ext cx="461665" cy="400110"/>
                </a:xfrm>
                <a:prstGeom prst="rect">
                  <a:avLst/>
                </a:prstGeom>
                <a:blipFill rotWithShape="0">
                  <a:blip r:embed="rId12"/>
                  <a:stretch>
                    <a:fillRect/>
                  </a:stretch>
                </a:blipFill>
              </p:spPr>
              <p:txBody>
                <a:bodyPr/>
                <a:lstStyle/>
                <a:p>
                  <a:r>
                    <a:rPr lang="en-US">
                      <a:noFill/>
                    </a:rPr>
                    <a:t> </a:t>
                  </a:r>
                </a:p>
              </p:txBody>
            </p:sp>
          </mc:Fallback>
        </mc:AlternateContent>
        <p:grpSp>
          <p:nvGrpSpPr>
            <p:cNvPr id="33" name="Group 32"/>
            <p:cNvGrpSpPr/>
            <p:nvPr/>
          </p:nvGrpSpPr>
          <p:grpSpPr>
            <a:xfrm>
              <a:off x="1692913" y="2791053"/>
              <a:ext cx="4431159" cy="2304295"/>
              <a:chOff x="1692913" y="2791053"/>
              <a:chExt cx="4431159" cy="2304295"/>
            </a:xfrm>
          </p:grpSpPr>
          <p:sp>
            <p:nvSpPr>
              <p:cNvPr id="37" name="Rectangle 36"/>
              <p:cNvSpPr/>
              <p:nvPr/>
            </p:nvSpPr>
            <p:spPr>
              <a:xfrm>
                <a:off x="3967039" y="2791053"/>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Right Triangle 37"/>
              <p:cNvSpPr/>
              <p:nvPr/>
            </p:nvSpPr>
            <p:spPr>
              <a:xfrm rot="10800000">
                <a:off x="1692913" y="2791053"/>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39" name="Straight Connector 38"/>
              <p:cNvCxnSpPr/>
              <p:nvPr/>
            </p:nvCxnSpPr>
            <p:spPr>
              <a:xfrm flipH="1" flipV="1">
                <a:off x="1692914" y="2791054"/>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350198" y="2807368"/>
                <a:ext cx="773874" cy="227412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Right Triangle 40"/>
              <p:cNvSpPr/>
              <p:nvPr/>
            </p:nvSpPr>
            <p:spPr>
              <a:xfrm rot="10800000">
                <a:off x="3076072" y="2807368"/>
                <a:ext cx="2295682" cy="2287980"/>
              </a:xfrm>
              <a:prstGeom prst="r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42" name="Straight Connector 41"/>
              <p:cNvCxnSpPr/>
              <p:nvPr/>
            </p:nvCxnSpPr>
            <p:spPr>
              <a:xfrm>
                <a:off x="5350198" y="2807369"/>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3076073" y="2807369"/>
                <a:ext cx="2274125" cy="2274125"/>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124072" y="2808922"/>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sp>
            <p:nvSpPr>
              <p:cNvPr id="45" name="Right Triangle 44"/>
              <p:cNvSpPr/>
              <p:nvPr/>
            </p:nvSpPr>
            <p:spPr>
              <a:xfrm rot="10800000">
                <a:off x="3076069" y="2807364"/>
                <a:ext cx="890967" cy="92643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6" name="Group 45"/>
              <p:cNvGrpSpPr/>
              <p:nvPr/>
            </p:nvGrpSpPr>
            <p:grpSpPr>
              <a:xfrm>
                <a:off x="4005290" y="2807364"/>
                <a:ext cx="735623" cy="1612236"/>
                <a:chOff x="4005290" y="2807364"/>
                <a:chExt cx="735623" cy="1612236"/>
              </a:xfrm>
            </p:grpSpPr>
            <p:sp>
              <p:nvSpPr>
                <p:cNvPr id="49" name="Rectangle 48"/>
                <p:cNvSpPr/>
                <p:nvPr/>
              </p:nvSpPr>
              <p:spPr>
                <a:xfrm>
                  <a:off x="4006988" y="2807364"/>
                  <a:ext cx="733925" cy="926436"/>
                </a:xfrm>
                <a:prstGeom prst="rect">
                  <a:avLst/>
                </a:prstGeom>
                <a:solidFill>
                  <a:srgbClr val="D5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0" name="Right Triangle 49"/>
                <p:cNvSpPr/>
                <p:nvPr/>
              </p:nvSpPr>
              <p:spPr>
                <a:xfrm rot="10800000">
                  <a:off x="4005290" y="3695180"/>
                  <a:ext cx="735621" cy="724420"/>
                </a:xfrm>
                <a:prstGeom prst="rtTriangle">
                  <a:avLst/>
                </a:prstGeom>
                <a:solidFill>
                  <a:srgbClr val="D5C3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cxnSp>
            <p:nvCxnSpPr>
              <p:cNvPr id="47" name="Straight Connector 46"/>
              <p:cNvCxnSpPr/>
              <p:nvPr/>
            </p:nvCxnSpPr>
            <p:spPr>
              <a:xfrm>
                <a:off x="3967039" y="2791054"/>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740913" y="2792607"/>
                <a:ext cx="0" cy="2274125"/>
              </a:xfrm>
              <a:prstGeom prst="line">
                <a:avLst/>
              </a:prstGeom>
              <a:ln w="38100">
                <a:solidFill>
                  <a:schemeClr val="accent1">
                    <a:lumMod val="75000"/>
                    <a:alpha val="98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5823439" y="5002745"/>
                  <a:ext cx="742402" cy="369332"/>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1800" b="0" i="1" smtClean="0">
                            <a:solidFill>
                              <a:schemeClr val="accent1">
                                <a:lumMod val="50000"/>
                              </a:schemeClr>
                            </a:solidFill>
                            <a:latin typeface="Cambria Math" panose="02040503050406030204" pitchFamily="18" charset="0"/>
                          </a:rPr>
                          <m:t>𝑡</m:t>
                        </m:r>
                        <m:r>
                          <a:rPr lang="en-US" sz="1800" b="0" i="1" smtClean="0">
                            <a:solidFill>
                              <a:schemeClr val="accent1">
                                <a:lumMod val="50000"/>
                              </a:schemeClr>
                            </a:solidFill>
                            <a:latin typeface="Cambria Math" panose="02040503050406030204" pitchFamily="18" charset="0"/>
                          </a:rPr>
                          <m:t>+</m:t>
                        </m:r>
                        <m:r>
                          <a:rPr lang="en-US" sz="1800" b="0" i="1" smtClean="0">
                            <a:solidFill>
                              <a:schemeClr val="accent1">
                                <a:lumMod val="50000"/>
                              </a:schemeClr>
                            </a:solidFill>
                            <a:latin typeface="Cambria Math" panose="02040503050406030204" pitchFamily="18" charset="0"/>
                          </a:rPr>
                          <m:t>𝜏</m:t>
                        </m:r>
                      </m:oMath>
                    </m:oMathPara>
                  </a14:m>
                  <a:endParaRPr lang="en-US" sz="1800" dirty="0">
                    <a:solidFill>
                      <a:schemeClr val="accent1">
                        <a:lumMod val="50000"/>
                      </a:schemeClr>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5823439" y="5002745"/>
                  <a:ext cx="742402" cy="369332"/>
                </a:xfrm>
                <a:prstGeom prst="rect">
                  <a:avLst/>
                </a:prstGeom>
                <a:blipFill rotWithShape="0">
                  <a:blip r:embed="rId13"/>
                  <a:stretch>
                    <a:fillRect/>
                  </a:stretch>
                </a:blipFill>
              </p:spPr>
              <p:txBody>
                <a:bodyPr/>
                <a:lstStyle/>
                <a:p>
                  <a:r>
                    <a:rPr lang="en-US">
                      <a:noFill/>
                    </a:rPr>
                    <a:t> </a:t>
                  </a:r>
                </a:p>
              </p:txBody>
            </p:sp>
          </mc:Fallback>
        </mc:AlternateContent>
        <p:cxnSp>
          <p:nvCxnSpPr>
            <p:cNvPr id="35" name="Straight Arrow Connector 34"/>
            <p:cNvCxnSpPr/>
            <p:nvPr/>
          </p:nvCxnSpPr>
          <p:spPr>
            <a:xfrm>
              <a:off x="1440739" y="5065179"/>
              <a:ext cx="5417261"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6088482" y="2644723"/>
                  <a:ext cx="2057400" cy="400110"/>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solidFill>
                              <a:schemeClr val="accent1">
                                <a:lumMod val="50000"/>
                              </a:schemeClr>
                            </a:solidFill>
                            <a:latin typeface="Cambria Math" panose="02040503050406030204" pitchFamily="18" charset="0"/>
                          </a:rPr>
                          <m:t>𝐶𝑜𝑣</m:t>
                        </m:r>
                        <m:d>
                          <m:dPr>
                            <m:ctrlPr>
                              <a:rPr lang="en-US" sz="2000" i="1">
                                <a:solidFill>
                                  <a:schemeClr val="accent1">
                                    <a:lumMod val="50000"/>
                                  </a:schemeClr>
                                </a:solidFill>
                                <a:latin typeface="Cambria Math" panose="02040503050406030204" pitchFamily="18" charset="0"/>
                              </a:rPr>
                            </m:ctrlPr>
                          </m:dPr>
                          <m:e>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sub>
                            </m:sSub>
                            <m:r>
                              <a:rPr lang="en-US" sz="2000" b="0" i="1" smtClean="0">
                                <a:solidFill>
                                  <a:schemeClr val="accent1">
                                    <a:lumMod val="50000"/>
                                  </a:schemeClr>
                                </a:solidFill>
                                <a:latin typeface="Cambria Math" panose="02040503050406030204" pitchFamily="18" charset="0"/>
                              </a:rPr>
                              <m:t>,</m:t>
                            </m:r>
                            <m:sSub>
                              <m:sSubPr>
                                <m:ctrlPr>
                                  <a:rPr lang="en-US" sz="2000" b="0" i="1" smtClean="0">
                                    <a:solidFill>
                                      <a:schemeClr val="accent1">
                                        <a:lumMod val="50000"/>
                                      </a:schemeClr>
                                    </a:solidFill>
                                    <a:latin typeface="Cambria Math" panose="02040503050406030204" pitchFamily="18" charset="0"/>
                                  </a:rPr>
                                </m:ctrlPr>
                              </m:sSubPr>
                              <m:e>
                                <m:r>
                                  <a:rPr lang="en-US" sz="2000" b="0" i="1" smtClean="0">
                                    <a:solidFill>
                                      <a:schemeClr val="accent1">
                                        <a:lumMod val="50000"/>
                                      </a:schemeClr>
                                    </a:solidFill>
                                    <a:latin typeface="Cambria Math" panose="02040503050406030204" pitchFamily="18" charset="0"/>
                                  </a:rPr>
                                  <m:t>𝑁</m:t>
                                </m:r>
                              </m:e>
                              <m:sub>
                                <m:r>
                                  <a:rPr lang="en-US" sz="2000" b="0" i="1" smtClean="0">
                                    <a:solidFill>
                                      <a:schemeClr val="accent1">
                                        <a:lumMod val="50000"/>
                                      </a:schemeClr>
                                    </a:solidFill>
                                    <a:latin typeface="Cambria Math" panose="02040503050406030204" pitchFamily="18" charset="0"/>
                                  </a:rPr>
                                  <m:t>𝑡</m:t>
                                </m:r>
                                <m:r>
                                  <a:rPr lang="en-US" sz="2000" b="0" i="1" smtClean="0">
                                    <a:solidFill>
                                      <a:schemeClr val="accent1">
                                        <a:lumMod val="50000"/>
                                      </a:schemeClr>
                                    </a:solidFill>
                                    <a:latin typeface="Cambria Math" panose="02040503050406030204" pitchFamily="18" charset="0"/>
                                  </a:rPr>
                                  <m:t>+</m:t>
                                </m:r>
                                <m:r>
                                  <a:rPr lang="en-US" sz="2000" b="0" i="1" smtClean="0">
                                    <a:solidFill>
                                      <a:schemeClr val="accent1">
                                        <a:lumMod val="50000"/>
                                      </a:schemeClr>
                                    </a:solidFill>
                                    <a:latin typeface="Cambria Math" panose="02040503050406030204" pitchFamily="18" charset="0"/>
                                  </a:rPr>
                                  <m:t>𝜏</m:t>
                                </m:r>
                              </m:sub>
                            </m:sSub>
                          </m:e>
                        </m:d>
                      </m:oMath>
                    </m:oMathPara>
                  </a14:m>
                  <a:endParaRPr lang="en-US" sz="2000" dirty="0">
                    <a:solidFill>
                      <a:schemeClr val="accent1">
                        <a:lumMod val="50000"/>
                      </a:schemeClr>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6088482" y="2644723"/>
                  <a:ext cx="2057400" cy="400110"/>
                </a:xfrm>
                <a:prstGeom prst="rect">
                  <a:avLst/>
                </a:prstGeom>
                <a:blipFill rotWithShape="0">
                  <a:blip r:embed="rId14"/>
                  <a:stretch>
                    <a:fillRect b="-3077"/>
                  </a:stretch>
                </a:blipFill>
              </p:spPr>
              <p:txBody>
                <a:bodyPr/>
                <a:lstStyle/>
                <a:p>
                  <a:r>
                    <a:rPr lang="en-US">
                      <a:noFill/>
                    </a:rPr>
                    <a:t> </a:t>
                  </a:r>
                </a:p>
              </p:txBody>
            </p:sp>
          </mc:Fallback>
        </mc:AlternateContent>
      </p:grpSp>
    </p:spTree>
    <p:extLst>
      <p:ext uri="{BB962C8B-B14F-4D97-AF65-F5344CB8AC3E}">
        <p14:creationId xmlns:p14="http://schemas.microsoft.com/office/powerpoint/2010/main" val="290250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11" end="11"/>
                                            </p:txEl>
                                          </p:spTgt>
                                        </p:tgtEl>
                                        <p:attrNameLst>
                                          <p:attrName>style.visibility</p:attrName>
                                        </p:attrNameLst>
                                      </p:cBhvr>
                                      <p:to>
                                        <p:strVal val="visible"/>
                                      </p:to>
                                    </p:set>
                                    <p:animEffect transition="in" filter="fade">
                                      <p:cBhvr>
                                        <p:cTn id="16"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A Taxonomy of Cloud Computing Problems</a:t>
            </a:r>
          </a:p>
          <a:p>
            <a:pPr lvl="1"/>
            <a:r>
              <a:rPr lang="en-US" dirty="0"/>
              <a:t>E</a:t>
            </a:r>
            <a:r>
              <a:rPr lang="en-US" dirty="0" smtClean="0"/>
              <a:t>xamples of coupled queue problems in the proposal</a:t>
            </a:r>
          </a:p>
          <a:p>
            <a:pPr lvl="1"/>
            <a:r>
              <a:rPr lang="en-US" dirty="0" smtClean="0"/>
              <a:t>Map-Reduce framework</a:t>
            </a:r>
          </a:p>
          <a:p>
            <a:pPr lvl="1"/>
            <a:r>
              <a:rPr lang="en-US" dirty="0" smtClean="0"/>
              <a:t>Vector packing problems</a:t>
            </a:r>
          </a:p>
          <a:p>
            <a:pPr lvl="1"/>
            <a:r>
              <a:rPr lang="en-US" dirty="0" smtClean="0"/>
              <a:t>Where are the heavy tails?</a:t>
            </a:r>
          </a:p>
          <a:p>
            <a:pPr lvl="1"/>
            <a:r>
              <a:rPr lang="en-US" dirty="0" smtClean="0"/>
              <a:t>Relevance to the Army (discussions with </a:t>
            </a:r>
            <a:r>
              <a:rPr lang="en-US" dirty="0" err="1" smtClean="0"/>
              <a:t>Ananthram</a:t>
            </a:r>
            <a:r>
              <a:rPr lang="en-US" dirty="0" smtClean="0"/>
              <a:t> Swami, ARL)</a:t>
            </a:r>
          </a:p>
          <a:p>
            <a:endParaRPr lang="en-US" dirty="0"/>
          </a:p>
          <a:p>
            <a:r>
              <a:rPr lang="en-US" dirty="0" smtClean="0"/>
              <a:t>Collaboration enabled by the MURI</a:t>
            </a:r>
          </a:p>
          <a:p>
            <a:endParaRPr lang="en-US" dirty="0" smtClean="0"/>
          </a:p>
          <a:p>
            <a:r>
              <a:rPr lang="en-US" dirty="0" smtClean="0"/>
              <a:t>Results:</a:t>
            </a:r>
          </a:p>
          <a:p>
            <a:pPr lvl="1"/>
            <a:r>
              <a:rPr lang="en-US" dirty="0" smtClean="0"/>
              <a:t>Scheduling Algorithms for the Map-Reduce Problem</a:t>
            </a:r>
          </a:p>
          <a:p>
            <a:pPr lvl="1"/>
            <a:r>
              <a:rPr lang="en-US" dirty="0" smtClean="0"/>
              <a:t>Relationship between multivariate heavy tails and </a:t>
            </a:r>
            <a:r>
              <a:rPr lang="en-US" dirty="0" err="1" smtClean="0"/>
              <a:t>autocovariance</a:t>
            </a:r>
            <a:r>
              <a:rPr lang="en-US" dirty="0" smtClean="0"/>
              <a:t> functions (discussions with </a:t>
            </a:r>
            <a:r>
              <a:rPr lang="en-US" dirty="0" err="1" smtClean="0"/>
              <a:t>Ananthram</a:t>
            </a:r>
            <a:r>
              <a:rPr lang="en-US" dirty="0" smtClean="0"/>
              <a:t> Swami, ARL)</a:t>
            </a:r>
          </a:p>
          <a:p>
            <a:pPr lvl="1"/>
            <a:r>
              <a:rPr lang="en-US" dirty="0" smtClean="0"/>
              <a:t>Scheduling in the vector packing problem</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15090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03232" cy="994122"/>
          </a:xfrm>
        </p:spPr>
        <p:txBody>
          <a:bodyPr/>
          <a:lstStyle/>
          <a:p>
            <a:r>
              <a:rPr lang="en-US" dirty="0" err="1" smtClean="0"/>
              <a:t>Autocovariance</a:t>
            </a:r>
            <a:r>
              <a:rPr lang="en-US" dirty="0" smtClean="0"/>
              <a:t> Function</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611560" y="1768407"/>
                <a:ext cx="8869087" cy="1246303"/>
              </a:xfrm>
              <a:prstGeom prst="rect">
                <a:avLst/>
              </a:prstGeom>
              <a:noFill/>
            </p:spPr>
            <p:txBody>
              <a:bodyPr wrap="square" lIns="0" tIns="0" rIns="0" bIns="0" rtlCol="0">
                <a:spAutoFit/>
              </a:bodyPr>
              <a:lstStyle/>
              <a:p>
                <a:pPr>
                  <a:buNone/>
                </a:pPr>
                <a14:m>
                  <m:oMathPara xmlns:m="http://schemas.openxmlformats.org/officeDocument/2006/math">
                    <m:oMathParaPr>
                      <m:jc m:val="left"/>
                    </m:oMathParaPr>
                    <m:oMath xmlns:m="http://schemas.openxmlformats.org/officeDocument/2006/math">
                      <m:r>
                        <a:rPr lang="en-US" sz="2000" b="0" i="1" smtClean="0">
                          <a:solidFill>
                            <a:srgbClr val="9A0000"/>
                          </a:solidFill>
                          <a:latin typeface="Cambria Math" panose="02040503050406030204" pitchFamily="18" charset="0"/>
                        </a:rPr>
                        <m:t>𝐶𝑜𝑣</m:t>
                      </m:r>
                      <m:d>
                        <m:dPr>
                          <m:ctrlPr>
                            <a:rPr lang="en-US" sz="2000" b="0" i="1" smtClean="0">
                              <a:solidFill>
                                <a:srgbClr val="9A0000"/>
                              </a:solidFill>
                              <a:latin typeface="Cambria Math" panose="02040503050406030204" pitchFamily="18" charset="0"/>
                            </a:rPr>
                          </m:ctrlPr>
                        </m:dPr>
                        <m:e>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𝑁</m:t>
                              </m:r>
                            </m:e>
                            <m:sub>
                              <m:r>
                                <a:rPr lang="en-US" sz="2000" b="0" i="1" smtClean="0">
                                  <a:solidFill>
                                    <a:srgbClr val="9A0000"/>
                                  </a:solidFill>
                                  <a:latin typeface="Cambria Math" panose="02040503050406030204" pitchFamily="18" charset="0"/>
                                </a:rPr>
                                <m:t>𝑡</m:t>
                              </m:r>
                            </m:sub>
                          </m:sSub>
                          <m:r>
                            <a:rPr lang="en-US" sz="2000" b="0" i="1" smtClean="0">
                              <a:solidFill>
                                <a:srgbClr val="9A0000"/>
                              </a:solidFill>
                              <a:latin typeface="Cambria Math" panose="02040503050406030204" pitchFamily="18" charset="0"/>
                            </a:rPr>
                            <m:t>,</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𝑁</m:t>
                              </m:r>
                            </m:e>
                            <m:sub>
                              <m:r>
                                <a:rPr lang="en-US" sz="2000" i="1">
                                  <a:solidFill>
                                    <a:srgbClr val="9A0000"/>
                                  </a:solidFill>
                                  <a:latin typeface="Cambria Math" panose="02040503050406030204" pitchFamily="18" charset="0"/>
                                </a:rPr>
                                <m:t>𝑡</m:t>
                              </m:r>
                              <m:r>
                                <a:rPr lang="en-US" sz="2000" i="1">
                                  <a:solidFill>
                                    <a:srgbClr val="9A0000"/>
                                  </a:solidFill>
                                  <a:latin typeface="Cambria Math" panose="02040503050406030204" pitchFamily="18" charset="0"/>
                                </a:rPr>
                                <m:t>+</m:t>
                              </m:r>
                              <m:r>
                                <a:rPr lang="en-US" sz="2000" i="1">
                                  <a:solidFill>
                                    <a:srgbClr val="9A0000"/>
                                  </a:solidFill>
                                  <a:latin typeface="Cambria Math" panose="02040503050406030204" pitchFamily="18" charset="0"/>
                                </a:rPr>
                                <m:t>𝜏</m:t>
                              </m:r>
                            </m:sub>
                          </m:sSub>
                        </m:e>
                      </m:d>
                      <m:r>
                        <a:rPr lang="en-US" sz="2000" b="0" i="1" smtClean="0">
                          <a:solidFill>
                            <a:srgbClr val="9A0000"/>
                          </a:solidFill>
                          <a:latin typeface="Cambria Math" panose="02040503050406030204" pitchFamily="18" charset="0"/>
                        </a:rPr>
                        <m:t>=</m:t>
                      </m:r>
                    </m:oMath>
                  </m:oMathPara>
                </a14:m>
                <a:endParaRPr lang="en-US" sz="2000" b="0" i="1" dirty="0" smtClean="0">
                  <a:solidFill>
                    <a:srgbClr val="9A0000"/>
                  </a:solidFill>
                  <a:latin typeface="Cambria Math" panose="02040503050406030204" pitchFamily="18" charset="0"/>
                </a:endParaRPr>
              </a:p>
              <a:p>
                <a:pPr>
                  <a:buNone/>
                </a:pPr>
                <a14:m>
                  <m:oMathPara xmlns:m="http://schemas.openxmlformats.org/officeDocument/2006/math">
                    <m:oMathParaPr>
                      <m:jc m:val="centerGroup"/>
                    </m:oMathParaPr>
                    <m:oMath xmlns:m="http://schemas.openxmlformats.org/officeDocument/2006/math">
                      <m:r>
                        <a:rPr lang="en-US" sz="2000" b="0" i="1" smtClean="0">
                          <a:solidFill>
                            <a:srgbClr val="9A0000"/>
                          </a:solidFill>
                          <a:latin typeface="Cambria Math" panose="02040503050406030204" pitchFamily="18" charset="0"/>
                        </a:rPr>
                        <m:t>𝜆</m:t>
                      </m:r>
                      <m:nary>
                        <m:naryPr>
                          <m:limLoc m:val="undOvr"/>
                          <m:ctrlPr>
                            <a:rPr lang="en-US" sz="2000" b="0" i="1" smtClean="0">
                              <a:solidFill>
                                <a:srgbClr val="9A0000"/>
                              </a:solidFill>
                              <a:latin typeface="Cambria Math" panose="02040503050406030204" pitchFamily="18" charset="0"/>
                            </a:rPr>
                          </m:ctrlPr>
                        </m:naryPr>
                        <m:sub>
                          <m:r>
                            <a:rPr lang="en-US" sz="2000" b="0" i="1" smtClean="0">
                              <a:solidFill>
                                <a:srgbClr val="9A0000"/>
                              </a:solidFill>
                              <a:latin typeface="Cambria Math" panose="02040503050406030204" pitchFamily="18" charset="0"/>
                            </a:rPr>
                            <m:t>𝑧</m:t>
                          </m:r>
                          <m:r>
                            <a:rPr lang="en-US" sz="2000" i="1">
                              <a:solidFill>
                                <a:srgbClr val="9A0000"/>
                              </a:solidFill>
                              <a:latin typeface="Cambria Math" panose="02040503050406030204" pitchFamily="18" charset="0"/>
                            </a:rPr>
                            <m:t>=</m:t>
                          </m:r>
                          <m:r>
                            <a:rPr lang="en-US" sz="2000" i="1">
                              <a:solidFill>
                                <a:srgbClr val="9A0000"/>
                              </a:solidFill>
                              <a:latin typeface="Cambria Math" panose="02040503050406030204" pitchFamily="18" charset="0"/>
                            </a:rPr>
                            <m:t>𝜏</m:t>
                          </m:r>
                        </m:sub>
                        <m:sup>
                          <m:r>
                            <a:rPr lang="en-US" sz="2000" b="0" i="1" smtClean="0">
                              <a:solidFill>
                                <a:srgbClr val="9A0000"/>
                              </a:solidFill>
                              <a:latin typeface="Cambria Math" panose="02040503050406030204" pitchFamily="18" charset="0"/>
                            </a:rPr>
                            <m:t>∞</m:t>
                          </m:r>
                        </m:sup>
                        <m:e>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1−</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𝐹</m:t>
                                  </m:r>
                                </m:e>
                                <m:sub>
                                  <m:r>
                                    <a:rPr lang="en-US" sz="2000" b="0" i="1" smtClean="0">
                                      <a:solidFill>
                                        <a:srgbClr val="9A0000"/>
                                      </a:solidFill>
                                      <a:latin typeface="Cambria Math" panose="02040503050406030204" pitchFamily="18" charset="0"/>
                                    </a:rPr>
                                    <m:t>𝑅</m:t>
                                  </m:r>
                                </m:sub>
                              </m:sSub>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𝑥</m:t>
                                  </m:r>
                                </m:e>
                              </m:d>
                            </m:e>
                          </m:d>
                          <m:r>
                            <a:rPr lang="en-US" sz="2000" b="0" i="1" smtClean="0">
                              <a:solidFill>
                                <a:srgbClr val="9A0000"/>
                              </a:solidFill>
                              <a:latin typeface="Cambria Math" panose="02040503050406030204" pitchFamily="18" charset="0"/>
                            </a:rPr>
                            <m:t>𝑑</m:t>
                          </m:r>
                          <m:sSup>
                            <m:sSupPr>
                              <m:ctrlPr>
                                <a:rPr lang="en-US" sz="2000" b="0" i="1" smtClean="0">
                                  <a:solidFill>
                                    <a:srgbClr val="9A0000"/>
                                  </a:solidFill>
                                  <a:latin typeface="Cambria Math" panose="02040503050406030204" pitchFamily="18" charset="0"/>
                                </a:rPr>
                              </m:ctrlPr>
                            </m:sSupPr>
                            <m:e>
                              <m:r>
                                <a:rPr lang="en-US" sz="2000" b="0" i="1" smtClean="0">
                                  <a:solidFill>
                                    <a:srgbClr val="9A0000"/>
                                  </a:solidFill>
                                  <a:latin typeface="Cambria Math" panose="02040503050406030204" pitchFamily="18" charset="0"/>
                                </a:rPr>
                                <m:t>𝑥</m:t>
                              </m:r>
                            </m:e>
                            <m:sup/>
                          </m:sSup>
                          <m:r>
                            <a:rPr lang="en-US" sz="2000" b="0" i="1" smtClean="0">
                              <a:solidFill>
                                <a:srgbClr val="9A0000"/>
                              </a:solidFill>
                              <a:latin typeface="Cambria Math" panose="02040503050406030204" pitchFamily="18" charset="0"/>
                            </a:rPr>
                            <m:t>+</m:t>
                          </m:r>
                          <m:nary>
                            <m:naryPr>
                              <m:chr m:val="∑"/>
                              <m:supHide m:val="on"/>
                              <m:ctrlPr>
                                <a:rPr lang="en-US" sz="2000" b="0" i="1" smtClean="0">
                                  <a:solidFill>
                                    <a:srgbClr val="9A0000"/>
                                  </a:solidFill>
                                  <a:latin typeface="Cambria Math" panose="02040503050406030204" pitchFamily="18" charset="0"/>
                                </a:rPr>
                              </m:ctrlPr>
                            </m:naryPr>
                            <m:sub>
                              <m:r>
                                <a:rPr lang="en-US" sz="2000" b="0" i="1" smtClean="0">
                                  <a:solidFill>
                                    <a:srgbClr val="9A0000"/>
                                  </a:solidFill>
                                  <a:latin typeface="Cambria Math" panose="02040503050406030204" pitchFamily="18" charset="0"/>
                                </a:rPr>
                                <m:t>𝑧</m:t>
                              </m:r>
                            </m:sub>
                            <m:sup/>
                            <m:e>
                              <m:r>
                                <a:rPr lang="en-US" sz="2000" b="0" i="1" smtClean="0">
                                  <a:solidFill>
                                    <a:srgbClr val="9A0000"/>
                                  </a:solidFill>
                                  <a:latin typeface="Cambria Math" panose="02040503050406030204" pitchFamily="18" charset="0"/>
                                </a:rPr>
                                <m:t>𝑧</m:t>
                              </m:r>
                              <m:r>
                                <a:rPr lang="en-US" sz="2000" b="0" i="1" smtClean="0">
                                  <a:solidFill>
                                    <a:srgbClr val="9A0000"/>
                                  </a:solidFill>
                                  <a:latin typeface="Cambria Math" panose="02040503050406030204" pitchFamily="18" charset="0"/>
                                </a:rPr>
                                <m:t>𝜆</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𝑓</m:t>
                                  </m:r>
                                </m:e>
                                <m:sub>
                                  <m:r>
                                    <a:rPr lang="en-US" sz="2000" b="0" i="1" smtClean="0">
                                      <a:solidFill>
                                        <a:srgbClr val="9A0000"/>
                                      </a:solidFill>
                                      <a:latin typeface="Cambria Math" panose="02040503050406030204" pitchFamily="18" charset="0"/>
                                    </a:rPr>
                                    <m:t>𝑀</m:t>
                                  </m:r>
                                </m:sub>
                              </m:sSub>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𝑧</m:t>
                              </m:r>
                              <m:r>
                                <a:rPr lang="en-US" sz="2000" b="0" i="1" smtClean="0">
                                  <a:solidFill>
                                    <a:srgbClr val="9A0000"/>
                                  </a:solidFill>
                                  <a:latin typeface="Cambria Math" panose="02040503050406030204" pitchFamily="18" charset="0"/>
                                </a:rPr>
                                <m:t>)</m:t>
                              </m:r>
                              <m:nary>
                                <m:naryPr>
                                  <m:ctrlPr>
                                    <a:rPr lang="en-US" sz="2000" b="0" i="1" smtClean="0">
                                      <a:solidFill>
                                        <a:srgbClr val="9A0000"/>
                                      </a:solidFill>
                                      <a:latin typeface="Cambria Math" panose="02040503050406030204" pitchFamily="18" charset="0"/>
                                    </a:rPr>
                                  </m:ctrlPr>
                                </m:naryPr>
                                <m:sub>
                                  <m:r>
                                    <m:rPr>
                                      <m:brk m:alnAt="23"/>
                                    </m:rPr>
                                    <a:rPr lang="en-US" sz="2000" b="0" i="1" smtClean="0">
                                      <a:solidFill>
                                        <a:srgbClr val="9A0000"/>
                                      </a:solidFill>
                                      <a:latin typeface="Cambria Math" panose="02040503050406030204" pitchFamily="18" charset="0"/>
                                    </a:rPr>
                                    <m:t>𝑥</m:t>
                                  </m:r>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𝜏</m:t>
                                  </m:r>
                                  <m:r>
                                    <a:rPr lang="en-US" sz="2000" b="0" i="1" smtClean="0">
                                      <a:solidFill>
                                        <a:srgbClr val="9A0000"/>
                                      </a:solidFill>
                                      <a:latin typeface="Cambria Math" panose="02040503050406030204" pitchFamily="18" charset="0"/>
                                    </a:rPr>
                                    <m:t>−1</m:t>
                                  </m:r>
                                </m:sub>
                                <m:sup>
                                  <m:r>
                                    <a:rPr lang="en-US" sz="2000" b="0" i="1" smtClean="0">
                                      <a:solidFill>
                                        <a:srgbClr val="9A0000"/>
                                      </a:solidFill>
                                      <a:latin typeface="Cambria Math" panose="02040503050406030204" pitchFamily="18" charset="0"/>
                                    </a:rPr>
                                    <m:t>𝜏</m:t>
                                  </m:r>
                                </m:sup>
                                <m:e>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1−</m:t>
                                      </m:r>
                                      <m:sSub>
                                        <m:sSubPr>
                                          <m:ctrlPr>
                                            <a:rPr lang="en-US" sz="2000" b="0" i="1" smtClean="0">
                                              <a:solidFill>
                                                <a:srgbClr val="9A0000"/>
                                              </a:solidFill>
                                              <a:latin typeface="Cambria Math" panose="02040503050406030204" pitchFamily="18" charset="0"/>
                                            </a:rPr>
                                          </m:ctrlPr>
                                        </m:sSubPr>
                                        <m:e>
                                          <m:r>
                                            <a:rPr lang="en-US" sz="2000" b="0" i="1" smtClean="0">
                                              <a:solidFill>
                                                <a:srgbClr val="9A0000"/>
                                              </a:solidFill>
                                              <a:latin typeface="Cambria Math" panose="02040503050406030204" pitchFamily="18" charset="0"/>
                                            </a:rPr>
                                            <m:t>𝐹</m:t>
                                          </m:r>
                                        </m:e>
                                        <m:sub>
                                          <m:r>
                                            <a:rPr lang="en-US" sz="2000" b="0" i="1" smtClean="0">
                                              <a:solidFill>
                                                <a:srgbClr val="9A0000"/>
                                              </a:solidFill>
                                              <a:latin typeface="Cambria Math" panose="02040503050406030204" pitchFamily="18" charset="0"/>
                                            </a:rPr>
                                            <m:t>𝑅</m:t>
                                          </m:r>
                                          <m:r>
                                            <a:rPr lang="en-US" sz="2000" b="0" i="1" smtClean="0">
                                              <a:solidFill>
                                                <a:srgbClr val="9A0000"/>
                                              </a:solidFill>
                                              <a:latin typeface="Cambria Math" panose="02040503050406030204" pitchFamily="18" charset="0"/>
                                            </a:rPr>
                                            <m:t>|</m:t>
                                          </m:r>
                                          <m:r>
                                            <a:rPr lang="en-US" sz="2000" b="0" i="1" smtClean="0">
                                              <a:solidFill>
                                                <a:srgbClr val="9A0000"/>
                                              </a:solidFill>
                                              <a:latin typeface="Cambria Math" panose="02040503050406030204" pitchFamily="18" charset="0"/>
                                            </a:rPr>
                                            <m:t>𝑀</m:t>
                                          </m:r>
                                        </m:sub>
                                      </m:sSub>
                                      <m:d>
                                        <m:dPr>
                                          <m:ctrlPr>
                                            <a:rPr lang="en-US" sz="2000" b="0" i="1" smtClean="0">
                                              <a:solidFill>
                                                <a:srgbClr val="9A0000"/>
                                              </a:solidFill>
                                              <a:latin typeface="Cambria Math" panose="02040503050406030204" pitchFamily="18" charset="0"/>
                                            </a:rPr>
                                          </m:ctrlPr>
                                        </m:dPr>
                                        <m:e>
                                          <m:r>
                                            <a:rPr lang="en-US" sz="2000" b="0" i="1" smtClean="0">
                                              <a:solidFill>
                                                <a:srgbClr val="9A0000"/>
                                              </a:solidFill>
                                              <a:latin typeface="Cambria Math" panose="02040503050406030204" pitchFamily="18" charset="0"/>
                                            </a:rPr>
                                            <m:t>𝑥</m:t>
                                          </m:r>
                                        </m:e>
                                        <m:e>
                                          <m:r>
                                            <a:rPr lang="en-US" sz="2000" b="0" i="1" smtClean="0">
                                              <a:solidFill>
                                                <a:srgbClr val="9A0000"/>
                                              </a:solidFill>
                                              <a:latin typeface="Cambria Math" panose="02040503050406030204" pitchFamily="18" charset="0"/>
                                            </a:rPr>
                                            <m:t>𝑧</m:t>
                                          </m:r>
                                        </m:e>
                                      </m:d>
                                    </m:e>
                                  </m:d>
                                  <m:r>
                                    <a:rPr lang="en-US" sz="2000" b="0" i="1" smtClean="0">
                                      <a:solidFill>
                                        <a:srgbClr val="9A0000"/>
                                      </a:solidFill>
                                      <a:latin typeface="Cambria Math" panose="02040503050406030204" pitchFamily="18" charset="0"/>
                                    </a:rPr>
                                    <m:t>𝑑𝑥</m:t>
                                  </m:r>
                                </m:e>
                              </m:nary>
                            </m:e>
                          </m:nary>
                        </m:e>
                      </m:nary>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611560" y="1768407"/>
                <a:ext cx="8869087" cy="1246303"/>
              </a:xfrm>
              <a:prstGeom prst="rect">
                <a:avLst/>
              </a:prstGeom>
              <a:blipFill rotWithShape="0">
                <a:blip r:embed="rId2"/>
                <a:stretch>
                  <a:fillRect l="-9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467544" y="2996952"/>
                <a:ext cx="7992888" cy="3517630"/>
              </a:xfrm>
              <a:prstGeom prst="rect">
                <a:avLst/>
              </a:prstGeom>
              <a:noFill/>
            </p:spPr>
            <p:txBody>
              <a:bodyPr wrap="square" rtlCol="0">
                <a:spAutoFit/>
              </a:bodyPr>
              <a:lstStyle/>
              <a:p>
                <a:pPr>
                  <a:buNone/>
                </a:pPr>
                <a:endParaRPr lang="en-US" dirty="0" smtClean="0">
                  <a:latin typeface="+mn-lt"/>
                </a:endParaRPr>
              </a:p>
              <a:p>
                <a:pPr>
                  <a:buNone/>
                </a:pPr>
                <a:r>
                  <a:rPr lang="en-US" dirty="0" smtClean="0">
                    <a:latin typeface="+mn-lt"/>
                  </a:rPr>
                  <a:t>Expression depends on</a:t>
                </a:r>
              </a:p>
              <a:p>
                <a:pPr>
                  <a:buNone/>
                </a:pPr>
                <a:endParaRPr lang="en-US" sz="2000" dirty="0">
                  <a:latin typeface="+mn-lt"/>
                </a:endParaRP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dirty="0" smtClean="0">
                            <a:solidFill>
                              <a:srgbClr val="FF0000"/>
                            </a:solidFill>
                            <a:latin typeface="Cambria Math" panose="02040503050406030204" pitchFamily="18" charset="0"/>
                          </a:rPr>
                        </m:ctrlPr>
                      </m:sSubPr>
                      <m:e>
                        <m:r>
                          <a:rPr lang="en-US" sz="2400" b="0" i="1" dirty="0" smtClean="0">
                            <a:solidFill>
                              <a:srgbClr val="FF0000"/>
                            </a:solidFill>
                            <a:latin typeface="Cambria Math" panose="02040503050406030204" pitchFamily="18" charset="0"/>
                          </a:rPr>
                          <m:t>𝑓</m:t>
                        </m:r>
                      </m:e>
                      <m:sub>
                        <m:r>
                          <a:rPr lang="en-US" sz="2400" b="0" i="1" dirty="0" smtClean="0">
                            <a:solidFill>
                              <a:srgbClr val="FF0000"/>
                            </a:solidFill>
                            <a:latin typeface="Cambria Math" panose="02040503050406030204" pitchFamily="18" charset="0"/>
                          </a:rPr>
                          <m:t>𝑀</m:t>
                        </m:r>
                      </m:sub>
                    </m:sSub>
                  </m:oMath>
                </a14:m>
                <a:r>
                  <a:rPr lang="en-US" sz="2400" dirty="0" smtClean="0">
                    <a:latin typeface="+mn-lt"/>
                  </a:rPr>
                  <a:t>: the probability mass function of the number of Map tasks</a:t>
                </a: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𝐹</m:t>
                        </m:r>
                      </m:e>
                      <m:sub>
                        <m:r>
                          <a:rPr lang="en-US" sz="2400" b="0" i="1" smtClean="0">
                            <a:solidFill>
                              <a:srgbClr val="FF0000"/>
                            </a:solidFill>
                            <a:latin typeface="Cambria Math" panose="02040503050406030204" pitchFamily="18" charset="0"/>
                          </a:rPr>
                          <m:t>𝑅</m:t>
                        </m:r>
                      </m:sub>
                    </m:sSub>
                  </m:oMath>
                </a14:m>
                <a:r>
                  <a:rPr lang="en-US" sz="2400" dirty="0" smtClean="0">
                    <a:latin typeface="+mn-lt"/>
                  </a:rPr>
                  <a:t>: marginal </a:t>
                </a:r>
                <a:r>
                  <a:rPr lang="en-US" sz="2400" dirty="0" err="1" smtClean="0">
                    <a:latin typeface="+mn-lt"/>
                  </a:rPr>
                  <a:t>cdf</a:t>
                </a:r>
                <a:r>
                  <a:rPr lang="en-US" sz="2400" dirty="0" smtClean="0">
                    <a:latin typeface="+mn-lt"/>
                  </a:rPr>
                  <a:t> of the duration of the Reduce tasks</a:t>
                </a:r>
              </a:p>
              <a:p>
                <a:pPr marL="342900" indent="-342900">
                  <a:buClr>
                    <a:schemeClr val="tx1"/>
                  </a:buClr>
                  <a:buFont typeface="Wingdings" panose="05000000000000000000" pitchFamily="2" charset="2"/>
                  <a:buChar char="Ø"/>
                </a:pP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𝐹</m:t>
                        </m:r>
                      </m:e>
                      <m:sub>
                        <m:r>
                          <a:rPr lang="en-US" sz="2400" b="0" i="1" smtClean="0">
                            <a:solidFill>
                              <a:srgbClr val="FF0000"/>
                            </a:solidFill>
                            <a:latin typeface="Cambria Math" panose="02040503050406030204" pitchFamily="18" charset="0"/>
                          </a:rPr>
                          <m:t>𝑅</m:t>
                        </m:r>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𝑀</m:t>
                        </m:r>
                      </m:sub>
                    </m:sSub>
                  </m:oMath>
                </a14:m>
                <a:r>
                  <a:rPr lang="en-US" sz="1800" dirty="0" smtClean="0">
                    <a:latin typeface="+mn-lt"/>
                  </a:rPr>
                  <a:t>: </a:t>
                </a:r>
                <a:r>
                  <a:rPr lang="en-US" sz="2400" dirty="0" smtClean="0">
                    <a:latin typeface="+mn-lt"/>
                  </a:rPr>
                  <a:t>the conditional </a:t>
                </a:r>
                <a:r>
                  <a:rPr lang="en-US" sz="2400" dirty="0" err="1" smtClean="0">
                    <a:latin typeface="+mn-lt"/>
                  </a:rPr>
                  <a:t>cdf</a:t>
                </a:r>
                <a:r>
                  <a:rPr lang="en-US" sz="2400" dirty="0" smtClean="0">
                    <a:latin typeface="+mn-lt"/>
                  </a:rPr>
                  <a:t> of the Reduce </a:t>
                </a:r>
                <a:r>
                  <a:rPr lang="en-US" sz="2400" smtClean="0">
                    <a:latin typeface="+mn-lt"/>
                  </a:rPr>
                  <a:t>task duration </a:t>
                </a:r>
                <a:r>
                  <a:rPr lang="en-US" sz="2400" dirty="0" smtClean="0">
                    <a:latin typeface="+mn-lt"/>
                  </a:rPr>
                  <a:t>conditioned on the number of </a:t>
                </a:r>
                <a:r>
                  <a:rPr lang="en-US" sz="2400" smtClean="0">
                    <a:latin typeface="+mn-lt"/>
                  </a:rPr>
                  <a:t>Map tasks </a:t>
                </a:r>
                <a:endParaRPr lang="en-US" sz="2400" dirty="0" smtClean="0">
                  <a:latin typeface="+mn-lt"/>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67544" y="2996952"/>
                <a:ext cx="7992888" cy="3517630"/>
              </a:xfrm>
              <a:prstGeom prst="rect">
                <a:avLst/>
              </a:prstGeom>
              <a:blipFill rotWithShape="0">
                <a:blip r:embed="rId3"/>
                <a:stretch>
                  <a:fillRect l="-1602" b="-2946"/>
                </a:stretch>
              </a:blipFill>
            </p:spPr>
            <p:txBody>
              <a:bodyPr/>
              <a:lstStyle/>
              <a:p>
                <a:r>
                  <a:rPr lang="en-US">
                    <a:noFill/>
                  </a:rPr>
                  <a:t> </a:t>
                </a:r>
              </a:p>
            </p:txBody>
          </p:sp>
        </mc:Fallback>
      </mc:AlternateContent>
    </p:spTree>
    <p:extLst>
      <p:ext uri="{BB962C8B-B14F-4D97-AF65-F5344CB8AC3E}">
        <p14:creationId xmlns:p14="http://schemas.microsoft.com/office/powerpoint/2010/main" val="3024396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Ongoing Work</a:t>
            </a:r>
            <a:endParaRPr lang="en-US" dirty="0"/>
          </a:p>
        </p:txBody>
      </p:sp>
      <p:sp>
        <p:nvSpPr>
          <p:cNvPr id="4" name="Content Placeholder 3"/>
          <p:cNvSpPr>
            <a:spLocks noGrp="1"/>
          </p:cNvSpPr>
          <p:nvPr>
            <p:ph sz="quarter" idx="1"/>
          </p:nvPr>
        </p:nvSpPr>
        <p:spPr/>
        <p:txBody>
          <a:bodyPr>
            <a:normAutofit lnSpcReduction="10000"/>
          </a:bodyPr>
          <a:lstStyle/>
          <a:p>
            <a:r>
              <a:rPr lang="en-US" dirty="0" smtClean="0"/>
              <a:t>Power usage is significant in such systems</a:t>
            </a:r>
          </a:p>
          <a:p>
            <a:endParaRPr lang="en-US" dirty="0" smtClean="0"/>
          </a:p>
          <a:p>
            <a:r>
              <a:rPr lang="en-US" dirty="0" smtClean="0"/>
              <a:t>Study total power over consumed a certain period </a:t>
            </a:r>
          </a:p>
          <a:p>
            <a:pPr lvl="1"/>
            <a:r>
              <a:rPr lang="en-US" dirty="0" smtClean="0"/>
              <a:t>Mean and Variance – using similar techniques</a:t>
            </a:r>
          </a:p>
          <a:p>
            <a:endParaRPr lang="en-US" dirty="0" smtClean="0"/>
          </a:p>
          <a:p>
            <a:r>
              <a:rPr lang="en-US" dirty="0" smtClean="0"/>
              <a:t>Control Strategies to minimize power consumption</a:t>
            </a:r>
          </a:p>
          <a:p>
            <a:pPr lvl="1"/>
            <a:r>
              <a:rPr lang="en-US" dirty="0" smtClean="0"/>
              <a:t>How to optimally turn servers ON and OFF?</a:t>
            </a:r>
            <a:endParaRPr lang="en-US" dirty="0"/>
          </a:p>
        </p:txBody>
      </p:sp>
    </p:spTree>
    <p:extLst>
      <p:ext uri="{BB962C8B-B14F-4D97-AF65-F5344CB8AC3E}">
        <p14:creationId xmlns:p14="http://schemas.microsoft.com/office/powerpoint/2010/main" val="40824086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457200" y="274638"/>
            <a:ext cx="8053519" cy="922114"/>
          </a:xfrm>
        </p:spPr>
        <p:txBody>
          <a:bodyPr/>
          <a:lstStyle/>
          <a:p>
            <a:r>
              <a:rPr lang="en-US" dirty="0" smtClean="0"/>
              <a:t>Recap of </a:t>
            </a:r>
            <a:r>
              <a:rPr lang="en-US" dirty="0" err="1" smtClean="0"/>
              <a:t>IaaS</a:t>
            </a:r>
            <a:r>
              <a:rPr lang="en-US" dirty="0" smtClean="0"/>
              <a:t> Problem Setting</a:t>
            </a:r>
            <a:endParaRPr lang="en-US" dirty="0"/>
          </a:p>
        </p:txBody>
      </p:sp>
      <p:sp>
        <p:nvSpPr>
          <p:cNvPr id="3" name="Rectangle 2"/>
          <p:cNvSpPr>
            <a:spLocks noGrp="1"/>
          </p:cNvSpPr>
          <p:nvPr>
            <p:ph sz="quarter" idx="1"/>
          </p:nvPr>
        </p:nvSpPr>
        <p:spPr>
          <a:xfrm>
            <a:off x="152400" y="1600199"/>
            <a:ext cx="4666577" cy="5080723"/>
          </a:xfrm>
        </p:spPr>
        <p:txBody>
          <a:bodyPr>
            <a:normAutofit fontScale="77500" lnSpcReduction="20000"/>
          </a:bodyPr>
          <a:lstStyle/>
          <a:p>
            <a:r>
              <a:rPr lang="en-US" dirty="0" smtClean="0"/>
              <a:t>A cloud of servers with limited capacities for different resources like processing power, memory, disk space etc.</a:t>
            </a:r>
          </a:p>
          <a:p>
            <a:r>
              <a:rPr lang="en-US" dirty="0"/>
              <a:t>Jobs (Virtual Machines</a:t>
            </a:r>
            <a:r>
              <a:rPr lang="en-US" dirty="0" smtClean="0"/>
              <a:t>) require certain amount of these resources and certain time for service</a:t>
            </a:r>
          </a:p>
          <a:p>
            <a:r>
              <a:rPr lang="en-US" dirty="0" smtClean="0"/>
              <a:t>Jobs need to be routed to one of the servers and queued</a:t>
            </a:r>
          </a:p>
          <a:p>
            <a:r>
              <a:rPr lang="en-US" dirty="0" smtClean="0"/>
              <a:t>Schedule jobs on each server meeting the resource constraints</a:t>
            </a:r>
          </a:p>
        </p:txBody>
      </p:sp>
      <p:grpSp>
        <p:nvGrpSpPr>
          <p:cNvPr id="61" name="Group 60"/>
          <p:cNvGrpSpPr/>
          <p:nvPr/>
        </p:nvGrpSpPr>
        <p:grpSpPr>
          <a:xfrm>
            <a:off x="4938846" y="1600200"/>
            <a:ext cx="4128954" cy="5227022"/>
            <a:chOff x="4557846" y="1460628"/>
            <a:chExt cx="4128954" cy="5227022"/>
          </a:xfrm>
        </p:grpSpPr>
        <p:grpSp>
          <p:nvGrpSpPr>
            <p:cNvPr id="62" name="Group 61"/>
            <p:cNvGrpSpPr/>
            <p:nvPr/>
          </p:nvGrpSpPr>
          <p:grpSpPr>
            <a:xfrm>
              <a:off x="5299299" y="3067858"/>
              <a:ext cx="2646048" cy="983571"/>
              <a:chOff x="4937960" y="2360192"/>
              <a:chExt cx="3178639" cy="1565212"/>
            </a:xfrm>
          </p:grpSpPr>
          <p:cxnSp>
            <p:nvCxnSpPr>
              <p:cNvPr id="128" name="Straight Arrow Connector 127"/>
              <p:cNvCxnSpPr/>
              <p:nvPr/>
            </p:nvCxnSpPr>
            <p:spPr>
              <a:xfrm flipH="1">
                <a:off x="4937960" y="2360192"/>
                <a:ext cx="1376319"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6314279" y="2360192"/>
                <a:ext cx="294925"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6314279" y="2360192"/>
                <a:ext cx="1802320"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64" name="Group 63"/>
            <p:cNvGrpSpPr/>
            <p:nvPr/>
          </p:nvGrpSpPr>
          <p:grpSpPr>
            <a:xfrm>
              <a:off x="4557846" y="5121829"/>
              <a:ext cx="4128954" cy="1565821"/>
              <a:chOff x="4557846" y="5121829"/>
              <a:chExt cx="4128954" cy="1565821"/>
            </a:xfrm>
          </p:grpSpPr>
          <p:sp>
            <p:nvSpPr>
              <p:cNvPr id="116" name="Rectangle 115"/>
              <p:cNvSpPr/>
              <p:nvPr/>
            </p:nvSpPr>
            <p:spPr>
              <a:xfrm>
                <a:off x="4557846" y="5121829"/>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7" name="Rectangle 116"/>
              <p:cNvSpPr/>
              <p:nvPr/>
            </p:nvSpPr>
            <p:spPr>
              <a:xfrm>
                <a:off x="7572638" y="5130722"/>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8" name="Rectangle 117"/>
              <p:cNvSpPr/>
              <p:nvPr/>
            </p:nvSpPr>
            <p:spPr>
              <a:xfrm>
                <a:off x="6065242" y="5139615"/>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9" name="Rectangle 118"/>
              <p:cNvSpPr/>
              <p:nvPr/>
            </p:nvSpPr>
            <p:spPr>
              <a:xfrm>
                <a:off x="4566038" y="5619851"/>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0" name="Rectangle 119"/>
              <p:cNvSpPr/>
              <p:nvPr/>
            </p:nvSpPr>
            <p:spPr>
              <a:xfrm>
                <a:off x="4848675" y="5895541"/>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1" name="Rectangle 120"/>
              <p:cNvSpPr/>
              <p:nvPr/>
            </p:nvSpPr>
            <p:spPr>
              <a:xfrm>
                <a:off x="6065242" y="6055620"/>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2" name="Rectangle 121"/>
              <p:cNvSpPr/>
              <p:nvPr/>
            </p:nvSpPr>
            <p:spPr>
              <a:xfrm>
                <a:off x="6786170" y="591332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3" name="TextBox 122"/>
              <p:cNvSpPr txBox="1"/>
              <p:nvPr/>
            </p:nvSpPr>
            <p:spPr>
              <a:xfrm>
                <a:off x="4557846" y="6349096"/>
                <a:ext cx="983084" cy="338554"/>
              </a:xfrm>
              <a:prstGeom prst="rect">
                <a:avLst/>
              </a:prstGeom>
              <a:noFill/>
            </p:spPr>
            <p:txBody>
              <a:bodyPr wrap="square" rtlCol="0">
                <a:spAutoFit/>
              </a:bodyPr>
              <a:lstStyle/>
              <a:p>
                <a:pPr>
                  <a:buNone/>
                </a:pPr>
                <a:r>
                  <a:rPr lang="en-US" sz="1600" dirty="0" smtClean="0"/>
                  <a:t>Server 1</a:t>
                </a:r>
                <a:endParaRPr lang="en-US" sz="1600" dirty="0"/>
              </a:p>
            </p:txBody>
          </p:sp>
          <p:sp>
            <p:nvSpPr>
              <p:cNvPr id="124" name="TextBox 123"/>
              <p:cNvSpPr txBox="1"/>
              <p:nvPr/>
            </p:nvSpPr>
            <p:spPr>
              <a:xfrm>
                <a:off x="6065242" y="6349096"/>
                <a:ext cx="1129937" cy="338554"/>
              </a:xfrm>
              <a:prstGeom prst="rect">
                <a:avLst/>
              </a:prstGeom>
              <a:noFill/>
            </p:spPr>
            <p:txBody>
              <a:bodyPr wrap="square" rtlCol="0">
                <a:spAutoFit/>
              </a:bodyPr>
              <a:lstStyle/>
              <a:p>
                <a:pPr>
                  <a:buNone/>
                </a:pPr>
                <a:r>
                  <a:rPr lang="en-US" sz="1600" dirty="0" smtClean="0"/>
                  <a:t>Server 2</a:t>
                </a:r>
                <a:endParaRPr lang="en-US" sz="1600" dirty="0"/>
              </a:p>
            </p:txBody>
          </p:sp>
          <p:sp>
            <p:nvSpPr>
              <p:cNvPr id="125" name="TextBox 124"/>
              <p:cNvSpPr txBox="1"/>
              <p:nvPr/>
            </p:nvSpPr>
            <p:spPr>
              <a:xfrm>
                <a:off x="7572638" y="6349096"/>
                <a:ext cx="1021998" cy="338554"/>
              </a:xfrm>
              <a:prstGeom prst="rect">
                <a:avLst/>
              </a:prstGeom>
              <a:noFill/>
            </p:spPr>
            <p:txBody>
              <a:bodyPr wrap="square" rtlCol="0">
                <a:spAutoFit/>
              </a:bodyPr>
              <a:lstStyle/>
              <a:p>
                <a:pPr>
                  <a:buNone/>
                </a:pPr>
                <a:r>
                  <a:rPr lang="en-US" sz="1600" dirty="0" smtClean="0"/>
                  <a:t>Server 3</a:t>
                </a:r>
                <a:endParaRPr lang="en-US" sz="1600" dirty="0"/>
              </a:p>
            </p:txBody>
          </p:sp>
          <p:sp>
            <p:nvSpPr>
              <p:cNvPr id="126" name="Rectangle 125"/>
              <p:cNvSpPr/>
              <p:nvPr/>
            </p:nvSpPr>
            <p:spPr>
              <a:xfrm>
                <a:off x="8416452" y="5610957"/>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Rectangle 126"/>
              <p:cNvSpPr/>
              <p:nvPr/>
            </p:nvSpPr>
            <p:spPr>
              <a:xfrm>
                <a:off x="7679139" y="6037833"/>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65" name="Group 64"/>
            <p:cNvGrpSpPr/>
            <p:nvPr/>
          </p:nvGrpSpPr>
          <p:grpSpPr>
            <a:xfrm>
              <a:off x="4557846" y="4073250"/>
              <a:ext cx="1034279" cy="972296"/>
              <a:chOff x="5344313" y="1866900"/>
              <a:chExt cx="2334826" cy="1494066"/>
            </a:xfrm>
          </p:grpSpPr>
          <p:sp>
            <p:nvSpPr>
              <p:cNvPr id="101" name="Rectangle 100"/>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2" name="Rectangle 101"/>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3" name="Rectangle 102"/>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4" name="Rectangle 103"/>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5" name="Rectangle 104"/>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6" name="Rectangle 105"/>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107" name="Straight Connector 106"/>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6145125" y="4057813"/>
              <a:ext cx="1034279" cy="972296"/>
              <a:chOff x="5344313" y="1866900"/>
              <a:chExt cx="2334826" cy="1494066"/>
            </a:xfrm>
          </p:grpSpPr>
          <p:sp>
            <p:nvSpPr>
              <p:cNvPr id="86" name="Rectangle 85"/>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8" name="Rectangle 87"/>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9" name="Rectangle 88"/>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0" name="Rectangle 89"/>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1" name="Rectangle 90"/>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92" name="Straight Connector 91"/>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7560357" y="4030976"/>
              <a:ext cx="1034279" cy="972296"/>
              <a:chOff x="5344313" y="1866900"/>
              <a:chExt cx="2334826" cy="1494066"/>
            </a:xfrm>
          </p:grpSpPr>
          <p:sp>
            <p:nvSpPr>
              <p:cNvPr id="71" name="Rectangle 70"/>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2" name="Rectangle 71"/>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3" name="Rectangle 72"/>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Rectangle 73"/>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5" name="Rectangle 74"/>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Rectangle 75"/>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7" name="Straight Connector 76"/>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68" name="Straight Arrow Connector 67"/>
            <p:cNvCxnSpPr/>
            <p:nvPr/>
          </p:nvCxnSpPr>
          <p:spPr>
            <a:xfrm>
              <a:off x="6411044" y="1460628"/>
              <a:ext cx="14663" cy="83820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6120720" y="2353513"/>
              <a:ext cx="580648" cy="63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TextBox 69"/>
            <p:cNvSpPr txBox="1"/>
            <p:nvPr/>
          </p:nvSpPr>
          <p:spPr>
            <a:xfrm>
              <a:off x="6815410" y="2416497"/>
              <a:ext cx="1129937" cy="338554"/>
            </a:xfrm>
            <a:prstGeom prst="rect">
              <a:avLst/>
            </a:prstGeom>
            <a:noFill/>
          </p:spPr>
          <p:txBody>
            <a:bodyPr wrap="square" rtlCol="0">
              <a:spAutoFit/>
            </a:bodyPr>
            <a:lstStyle/>
            <a:p>
              <a:pPr>
                <a:buNone/>
              </a:pPr>
              <a:r>
                <a:rPr lang="en-US" sz="1600" dirty="0" smtClean="0"/>
                <a:t>Router</a:t>
              </a:r>
              <a:endParaRPr lang="en-US" sz="1600" dirty="0"/>
            </a:p>
          </p:txBody>
        </p:sp>
      </p:grpSp>
    </p:spTree>
    <p:extLst>
      <p:ext uri="{BB962C8B-B14F-4D97-AF65-F5344CB8AC3E}">
        <p14:creationId xmlns:p14="http://schemas.microsoft.com/office/powerpoint/2010/main" val="1666084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11678" cy="922114"/>
          </a:xfrm>
        </p:spPr>
        <p:txBody>
          <a:bodyPr>
            <a:normAutofit/>
          </a:bodyPr>
          <a:lstStyle/>
          <a:p>
            <a:r>
              <a:rPr lang="en-US" sz="3600" dirty="0" smtClean="0"/>
              <a:t>JSQ Routing and </a:t>
            </a:r>
            <a:r>
              <a:rPr lang="en-US" sz="3600" dirty="0" err="1" smtClean="0"/>
              <a:t>MaxWeight</a:t>
            </a:r>
            <a:r>
              <a:rPr lang="en-US" sz="3600" dirty="0" smtClean="0"/>
              <a:t> Scheduling</a:t>
            </a:r>
            <a:endParaRPr lang="en-US" sz="3600" dirty="0"/>
          </a:p>
        </p:txBody>
      </p:sp>
      <p:sp>
        <p:nvSpPr>
          <p:cNvPr id="4" name="Content Placeholder 3"/>
          <p:cNvSpPr>
            <a:spLocks noGrp="1"/>
          </p:cNvSpPr>
          <p:nvPr>
            <p:ph sz="quarter" idx="1"/>
          </p:nvPr>
        </p:nvSpPr>
        <p:spPr>
          <a:xfrm>
            <a:off x="62405" y="1268760"/>
            <a:ext cx="5229675" cy="5568781"/>
          </a:xfrm>
        </p:spPr>
        <p:txBody>
          <a:bodyPr>
            <a:normAutofit lnSpcReduction="10000"/>
          </a:bodyPr>
          <a:lstStyle/>
          <a:p>
            <a:r>
              <a:rPr lang="en-US" dirty="0" smtClean="0"/>
              <a:t>Assume</a:t>
            </a:r>
          </a:p>
          <a:p>
            <a:pPr lvl="1"/>
            <a:r>
              <a:rPr lang="en-US" dirty="0"/>
              <a:t>J</a:t>
            </a:r>
            <a:r>
              <a:rPr lang="en-US" dirty="0" smtClean="0"/>
              <a:t>ob </a:t>
            </a:r>
            <a:r>
              <a:rPr lang="en-US" dirty="0"/>
              <a:t>sizes are </a:t>
            </a:r>
            <a:r>
              <a:rPr lang="en-US" dirty="0" smtClean="0"/>
              <a:t>known</a:t>
            </a:r>
          </a:p>
          <a:p>
            <a:pPr lvl="1"/>
            <a:r>
              <a:rPr lang="en-US" dirty="0" smtClean="0"/>
              <a:t>Jobs can be preempted</a:t>
            </a:r>
          </a:p>
          <a:p>
            <a:r>
              <a:rPr lang="en-US" dirty="0" smtClean="0"/>
              <a:t>Route to the server with the smallest queue for that job type</a:t>
            </a:r>
          </a:p>
          <a:p>
            <a:r>
              <a:rPr lang="en-US" dirty="0" err="1" smtClean="0"/>
              <a:t>MaxWeight</a:t>
            </a:r>
            <a:r>
              <a:rPr lang="en-US" dirty="0" smtClean="0"/>
              <a:t> Scheduling at each server</a:t>
            </a:r>
          </a:p>
          <a:p>
            <a:pPr lvl="1"/>
            <a:r>
              <a:rPr lang="en-US" dirty="0" smtClean="0"/>
              <a:t>Workloads as weights</a:t>
            </a:r>
          </a:p>
          <a:p>
            <a:pPr lvl="1"/>
            <a:r>
              <a:rPr lang="en-US" dirty="0" smtClean="0"/>
              <a:t>Or a function of workload</a:t>
            </a:r>
          </a:p>
          <a:p>
            <a:pPr lvl="0">
              <a:buClr>
                <a:srgbClr val="DD8047"/>
              </a:buClr>
            </a:pPr>
            <a:r>
              <a:rPr lang="en-US" dirty="0" smtClean="0"/>
              <a:t>Throughput Optimal</a:t>
            </a:r>
            <a:endParaRPr lang="en-US" dirty="0">
              <a:solidFill>
                <a:prstClr val="black"/>
              </a:solidFill>
            </a:endParaRPr>
          </a:p>
          <a:p>
            <a:endParaRPr lang="en-US" dirty="0"/>
          </a:p>
        </p:txBody>
      </p:sp>
      <p:grpSp>
        <p:nvGrpSpPr>
          <p:cNvPr id="85" name="Group 84"/>
          <p:cNvGrpSpPr/>
          <p:nvPr/>
        </p:nvGrpSpPr>
        <p:grpSpPr>
          <a:xfrm>
            <a:off x="4967878" y="1582351"/>
            <a:ext cx="4099922" cy="5031075"/>
            <a:chOff x="5374353" y="1230868"/>
            <a:chExt cx="4128954" cy="5241159"/>
          </a:xfrm>
        </p:grpSpPr>
        <p:grpSp>
          <p:nvGrpSpPr>
            <p:cNvPr id="6" name="Group 5"/>
            <p:cNvGrpSpPr/>
            <p:nvPr/>
          </p:nvGrpSpPr>
          <p:grpSpPr>
            <a:xfrm>
              <a:off x="6115806" y="2838098"/>
              <a:ext cx="2646048" cy="983571"/>
              <a:chOff x="4937960" y="2360192"/>
              <a:chExt cx="3178639" cy="1565212"/>
            </a:xfrm>
          </p:grpSpPr>
          <p:cxnSp>
            <p:nvCxnSpPr>
              <p:cNvPr id="71" name="Straight Arrow Connector 70"/>
              <p:cNvCxnSpPr/>
              <p:nvPr/>
            </p:nvCxnSpPr>
            <p:spPr>
              <a:xfrm flipH="1">
                <a:off x="4937960" y="2360192"/>
                <a:ext cx="1376319"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314279" y="2360192"/>
                <a:ext cx="294925"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a:off x="6314279" y="2360192"/>
                <a:ext cx="1802320" cy="1565212"/>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374353" y="4892069"/>
              <a:ext cx="4128954" cy="1579958"/>
              <a:chOff x="4557846" y="5121829"/>
              <a:chExt cx="4128954" cy="1579958"/>
            </a:xfrm>
          </p:grpSpPr>
          <p:sp>
            <p:nvSpPr>
              <p:cNvPr id="59" name="Rectangle 58"/>
              <p:cNvSpPr/>
              <p:nvPr/>
            </p:nvSpPr>
            <p:spPr>
              <a:xfrm>
                <a:off x="4557846" y="5121829"/>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7572638" y="5130722"/>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1" name="Rectangle 60"/>
              <p:cNvSpPr/>
              <p:nvPr/>
            </p:nvSpPr>
            <p:spPr>
              <a:xfrm>
                <a:off x="6065242" y="5139615"/>
                <a:ext cx="1114162" cy="11383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p:cNvSpPr/>
              <p:nvPr/>
            </p:nvSpPr>
            <p:spPr>
              <a:xfrm>
                <a:off x="4566038" y="5619851"/>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4848675" y="5895541"/>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Rectangle 63"/>
              <p:cNvSpPr/>
              <p:nvPr/>
            </p:nvSpPr>
            <p:spPr>
              <a:xfrm>
                <a:off x="6065242" y="6055620"/>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p:cNvSpPr/>
              <p:nvPr/>
            </p:nvSpPr>
            <p:spPr>
              <a:xfrm>
                <a:off x="6786170" y="591332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TextBox 65"/>
              <p:cNvSpPr txBox="1"/>
              <p:nvPr/>
            </p:nvSpPr>
            <p:spPr>
              <a:xfrm>
                <a:off x="4557846" y="6349096"/>
                <a:ext cx="983084" cy="352691"/>
              </a:xfrm>
              <a:prstGeom prst="rect">
                <a:avLst/>
              </a:prstGeom>
              <a:noFill/>
            </p:spPr>
            <p:txBody>
              <a:bodyPr wrap="square" rtlCol="0">
                <a:spAutoFit/>
              </a:bodyPr>
              <a:lstStyle/>
              <a:p>
                <a:pPr>
                  <a:buNone/>
                </a:pPr>
                <a:r>
                  <a:rPr lang="en-US" sz="1600" dirty="0" smtClean="0"/>
                  <a:t>Server 1</a:t>
                </a:r>
                <a:endParaRPr lang="en-US" sz="1600" dirty="0"/>
              </a:p>
            </p:txBody>
          </p:sp>
          <p:sp>
            <p:nvSpPr>
              <p:cNvPr id="67" name="TextBox 66"/>
              <p:cNvSpPr txBox="1"/>
              <p:nvPr/>
            </p:nvSpPr>
            <p:spPr>
              <a:xfrm>
                <a:off x="6065242" y="6349096"/>
                <a:ext cx="1129937" cy="352691"/>
              </a:xfrm>
              <a:prstGeom prst="rect">
                <a:avLst/>
              </a:prstGeom>
              <a:noFill/>
            </p:spPr>
            <p:txBody>
              <a:bodyPr wrap="square" rtlCol="0">
                <a:spAutoFit/>
              </a:bodyPr>
              <a:lstStyle/>
              <a:p>
                <a:pPr>
                  <a:buNone/>
                </a:pPr>
                <a:r>
                  <a:rPr lang="en-US" sz="1600" dirty="0" smtClean="0"/>
                  <a:t>Server 2</a:t>
                </a:r>
                <a:endParaRPr lang="en-US" sz="1600" dirty="0"/>
              </a:p>
            </p:txBody>
          </p:sp>
          <p:sp>
            <p:nvSpPr>
              <p:cNvPr id="68" name="TextBox 67"/>
              <p:cNvSpPr txBox="1"/>
              <p:nvPr/>
            </p:nvSpPr>
            <p:spPr>
              <a:xfrm>
                <a:off x="7572638" y="6349096"/>
                <a:ext cx="1021998" cy="352691"/>
              </a:xfrm>
              <a:prstGeom prst="rect">
                <a:avLst/>
              </a:prstGeom>
              <a:noFill/>
            </p:spPr>
            <p:txBody>
              <a:bodyPr wrap="square" rtlCol="0">
                <a:spAutoFit/>
              </a:bodyPr>
              <a:lstStyle/>
              <a:p>
                <a:pPr>
                  <a:buNone/>
                </a:pPr>
                <a:r>
                  <a:rPr lang="en-US" sz="1600" dirty="0" smtClean="0"/>
                  <a:t>Server 3</a:t>
                </a:r>
                <a:endParaRPr lang="en-US" sz="1600" dirty="0"/>
              </a:p>
            </p:txBody>
          </p:sp>
          <p:sp>
            <p:nvSpPr>
              <p:cNvPr id="69" name="Rectangle 68"/>
              <p:cNvSpPr/>
              <p:nvPr/>
            </p:nvSpPr>
            <p:spPr>
              <a:xfrm>
                <a:off x="8416452" y="5610957"/>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p:cNvSpPr/>
              <p:nvPr/>
            </p:nvSpPr>
            <p:spPr>
              <a:xfrm>
                <a:off x="7679139" y="6037833"/>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 name="Group 7"/>
            <p:cNvGrpSpPr/>
            <p:nvPr/>
          </p:nvGrpSpPr>
          <p:grpSpPr>
            <a:xfrm>
              <a:off x="5374353" y="3828053"/>
              <a:ext cx="2222363" cy="987733"/>
              <a:chOff x="5344313" y="1843179"/>
              <a:chExt cx="5016858" cy="1517787"/>
            </a:xfrm>
          </p:grpSpPr>
          <p:sp>
            <p:nvSpPr>
              <p:cNvPr id="44" name="Rectangle 43"/>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Rectangle 44"/>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6" name="Rectangle 45"/>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Rectangle 47"/>
              <p:cNvSpPr/>
              <p:nvPr/>
            </p:nvSpPr>
            <p:spPr>
              <a:xfrm>
                <a:off x="9640243" y="2376773"/>
                <a:ext cx="720928" cy="213437"/>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9" name="Rectangle 48"/>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50" name="Straight Connector 49"/>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1709" y="2649506"/>
                <a:ext cx="0" cy="71146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999703" y="2578360"/>
                <a:ext cx="0" cy="7826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7662754" y="1843179"/>
                <a:ext cx="16385" cy="15177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154232" y="1935233"/>
                <a:ext cx="0" cy="1425733"/>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6961632" y="3828053"/>
              <a:ext cx="1034279" cy="972296"/>
              <a:chOff x="5344313" y="1866900"/>
              <a:chExt cx="2334826" cy="1494066"/>
            </a:xfrm>
          </p:grpSpPr>
          <p:sp>
            <p:nvSpPr>
              <p:cNvPr id="30" name="Rectangle 29"/>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Rectangle 33"/>
              <p:cNvSpPr/>
              <p:nvPr/>
            </p:nvSpPr>
            <p:spPr>
              <a:xfrm>
                <a:off x="7244943" y="2436068"/>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35" name="Straight Connector 34"/>
              <p:cNvCxnSpPr/>
              <p:nvPr/>
            </p:nvCxnSpPr>
            <p:spPr>
              <a:xfrm>
                <a:off x="5344313"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737547" y="1866900"/>
                <a:ext cx="0" cy="149406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851709" y="2375816"/>
                <a:ext cx="5734" cy="98515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999703" y="2323684"/>
                <a:ext cx="0" cy="103728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6216632" y="3276600"/>
              <a:ext cx="3194511" cy="1496912"/>
              <a:chOff x="467712" y="1060756"/>
              <a:chExt cx="7211427" cy="2300210"/>
            </a:xfrm>
          </p:grpSpPr>
          <p:sp>
            <p:nvSpPr>
              <p:cNvPr id="14" name="Rectangle 13"/>
              <p:cNvSpPr/>
              <p:nvPr/>
            </p:nvSpPr>
            <p:spPr>
              <a:xfrm>
                <a:off x="5409852" y="2649506"/>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Rectangle 14"/>
              <p:cNvSpPr/>
              <p:nvPr/>
            </p:nvSpPr>
            <p:spPr>
              <a:xfrm>
                <a:off x="6057050" y="3076382"/>
                <a:ext cx="720928"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Rectangle 15"/>
              <p:cNvSpPr/>
              <p:nvPr/>
            </p:nvSpPr>
            <p:spPr>
              <a:xfrm>
                <a:off x="7236751" y="292519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 name="Rectangle 16"/>
              <p:cNvSpPr/>
              <p:nvPr/>
            </p:nvSpPr>
            <p:spPr>
              <a:xfrm>
                <a:off x="5409852" y="1866900"/>
                <a:ext cx="262156" cy="64031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 name="Rectangle 17"/>
              <p:cNvSpPr/>
              <p:nvPr/>
            </p:nvSpPr>
            <p:spPr>
              <a:xfrm>
                <a:off x="6065242" y="2720652"/>
                <a:ext cx="720929" cy="21343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Rectangle 18"/>
              <p:cNvSpPr/>
              <p:nvPr/>
            </p:nvSpPr>
            <p:spPr>
              <a:xfrm>
                <a:off x="467712" y="2041587"/>
                <a:ext cx="335887" cy="355730"/>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20" name="Straight Connector 19"/>
              <p:cNvCxnSpPr/>
              <p:nvPr/>
            </p:nvCxnSpPr>
            <p:spPr>
              <a:xfrm>
                <a:off x="5344313" y="1060756"/>
                <a:ext cx="0" cy="23002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344313" y="3360965"/>
                <a:ext cx="3932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37546" y="1060756"/>
                <a:ext cx="0" cy="230020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851709" y="2219452"/>
                <a:ext cx="0" cy="11415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999703" y="3360965"/>
                <a:ext cx="85200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5999703" y="2219452"/>
                <a:ext cx="57347" cy="11415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662754" y="2364922"/>
                <a:ext cx="0" cy="99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179405" y="3360965"/>
                <a:ext cx="499734"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179404" y="2375816"/>
                <a:ext cx="0" cy="98515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11" name="Straight Arrow Connector 10"/>
            <p:cNvCxnSpPr/>
            <p:nvPr/>
          </p:nvCxnSpPr>
          <p:spPr>
            <a:xfrm>
              <a:off x="7227551" y="1230868"/>
              <a:ext cx="14663" cy="838200"/>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937227" y="2123753"/>
              <a:ext cx="580648" cy="6311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p:cNvSpPr txBox="1"/>
            <p:nvPr/>
          </p:nvSpPr>
          <p:spPr>
            <a:xfrm>
              <a:off x="7631917" y="2186737"/>
              <a:ext cx="1129937" cy="352691"/>
            </a:xfrm>
            <a:prstGeom prst="rect">
              <a:avLst/>
            </a:prstGeom>
            <a:noFill/>
          </p:spPr>
          <p:txBody>
            <a:bodyPr wrap="square" rtlCol="0">
              <a:spAutoFit/>
            </a:bodyPr>
            <a:lstStyle/>
            <a:p>
              <a:pPr>
                <a:buNone/>
              </a:pPr>
              <a:r>
                <a:rPr lang="en-US" sz="1600" dirty="0" smtClean="0"/>
                <a:t>Router</a:t>
              </a:r>
              <a:endParaRPr lang="en-US" sz="1600" dirty="0"/>
            </a:p>
          </p:txBody>
        </p:sp>
        <p:sp>
          <p:nvSpPr>
            <p:cNvPr id="75" name="Rectangle 74"/>
            <p:cNvSpPr/>
            <p:nvPr/>
          </p:nvSpPr>
          <p:spPr>
            <a:xfrm>
              <a:off x="8403337" y="3287751"/>
              <a:ext cx="116130" cy="41669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86" name="Rectangle 85"/>
          <p:cNvSpPr/>
          <p:nvPr/>
        </p:nvSpPr>
        <p:spPr>
          <a:xfrm>
            <a:off x="6601653" y="1784654"/>
            <a:ext cx="115313" cy="39999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7" name="Rectangle 86"/>
          <p:cNvSpPr/>
          <p:nvPr/>
        </p:nvSpPr>
        <p:spPr>
          <a:xfrm>
            <a:off x="6477000" y="1905000"/>
            <a:ext cx="317111" cy="133331"/>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7576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additive="base">
                                        <p:cTn id="7" dur="500" fill="hold"/>
                                        <p:tgtEl>
                                          <p:spTgt spid="86"/>
                                        </p:tgtEl>
                                        <p:attrNameLst>
                                          <p:attrName>ppt_x</p:attrName>
                                        </p:attrNameLst>
                                      </p:cBhvr>
                                      <p:tavLst>
                                        <p:tav tm="0">
                                          <p:val>
                                            <p:strVal val="#ppt_x"/>
                                          </p:val>
                                        </p:tav>
                                        <p:tav tm="100000">
                                          <p:val>
                                            <p:strVal val="#ppt_x"/>
                                          </p:val>
                                        </p:tav>
                                      </p:tavLst>
                                    </p:anim>
                                    <p:anim calcmode="lin" valueType="num">
                                      <p:cBhvr additive="base">
                                        <p:cTn id="8"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1.38889E-6 0.00324 L -0.0033 0.40278 " pathEditMode="relative" rAng="0" ptsTypes="AA">
                                      <p:cBhvr>
                                        <p:cTn id="12" dur="2000" fill="hold"/>
                                        <p:tgtEl>
                                          <p:spTgt spid="86"/>
                                        </p:tgtEl>
                                        <p:attrNameLst>
                                          <p:attrName>ppt_x</p:attrName>
                                          <p:attrName>ppt_y</p:attrName>
                                        </p:attrNameLst>
                                      </p:cBhvr>
                                      <p:rCtr x="-174" y="19977"/>
                                    </p:animMotion>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 calcmode="lin" valueType="num">
                                      <p:cBhvr additive="base">
                                        <p:cTn id="17" dur="500" fill="hold"/>
                                        <p:tgtEl>
                                          <p:spTgt spid="87"/>
                                        </p:tgtEl>
                                        <p:attrNameLst>
                                          <p:attrName>ppt_x</p:attrName>
                                        </p:attrNameLst>
                                      </p:cBhvr>
                                      <p:tavLst>
                                        <p:tav tm="0">
                                          <p:val>
                                            <p:strVal val="#ppt_x"/>
                                          </p:val>
                                        </p:tav>
                                        <p:tav tm="100000">
                                          <p:val>
                                            <p:strVal val="#ppt_x"/>
                                          </p:val>
                                        </p:tav>
                                      </p:tavLst>
                                    </p:anim>
                                    <p:anim calcmode="lin" valueType="num">
                                      <p:cBhvr additive="base">
                                        <p:cTn id="18" dur="500" fill="hold"/>
                                        <p:tgtEl>
                                          <p:spTgt spid="87"/>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1" nodeType="clickEffect">
                                  <p:stCondLst>
                                    <p:cond delay="0"/>
                                  </p:stCondLst>
                                  <p:childTnLst>
                                    <p:animMotion origin="layout" path="M -0.00486 0 L -0.13055 0.40139 " pathEditMode="relative" rAng="0" ptsTypes="AA">
                                      <p:cBhvr>
                                        <p:cTn id="22" dur="2000" fill="hold"/>
                                        <p:tgtEl>
                                          <p:spTgt spid="87"/>
                                        </p:tgtEl>
                                        <p:attrNameLst>
                                          <p:attrName>ppt_x</p:attrName>
                                          <p:attrName>ppt_y</p:attrName>
                                        </p:attrNameLst>
                                      </p:cBhvr>
                                      <p:rCtr x="-6285" y="200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P spid="87" grpId="0" animBg="1"/>
      <p:bldP spid="8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Non Preemptive Scheduling</a:t>
            </a:r>
            <a:endParaRPr lang="en-US" dirty="0"/>
          </a:p>
        </p:txBody>
      </p:sp>
      <p:sp>
        <p:nvSpPr>
          <p:cNvPr id="4" name="Content Placeholder 3"/>
          <p:cNvSpPr>
            <a:spLocks noGrp="1"/>
          </p:cNvSpPr>
          <p:nvPr>
            <p:ph sz="quarter" idx="1"/>
          </p:nvPr>
        </p:nvSpPr>
        <p:spPr>
          <a:xfrm>
            <a:off x="24712" y="1600200"/>
            <a:ext cx="8153400" cy="2133600"/>
          </a:xfrm>
        </p:spPr>
        <p:txBody>
          <a:bodyPr>
            <a:normAutofit fontScale="92500" lnSpcReduction="20000"/>
          </a:bodyPr>
          <a:lstStyle/>
          <a:p>
            <a:r>
              <a:rPr lang="en-US" dirty="0" smtClean="0"/>
              <a:t>Cannot preempt jobs in practice</a:t>
            </a:r>
          </a:p>
          <a:p>
            <a:pPr lvl="1"/>
            <a:r>
              <a:rPr lang="en-US" dirty="0" smtClean="0"/>
              <a:t>Can be expensive and difficult to save the state of the VM to resume later</a:t>
            </a:r>
          </a:p>
          <a:p>
            <a:r>
              <a:rPr lang="en-US" dirty="0" smtClean="0"/>
              <a:t>Cannot use </a:t>
            </a:r>
            <a:r>
              <a:rPr lang="en-US" dirty="0" err="1" smtClean="0"/>
              <a:t>MaxWeight</a:t>
            </a:r>
            <a:r>
              <a:rPr lang="en-US" dirty="0" smtClean="0"/>
              <a:t> Schedule in every time slot</a:t>
            </a:r>
          </a:p>
          <a:p>
            <a:endParaRPr lang="en-US" dirty="0"/>
          </a:p>
        </p:txBody>
      </p:sp>
      <p:sp>
        <p:nvSpPr>
          <p:cNvPr id="44" name="Rectangle 43"/>
          <p:cNvSpPr/>
          <p:nvPr/>
        </p:nvSpPr>
        <p:spPr>
          <a:xfrm>
            <a:off x="4227672" y="4393692"/>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Rectangle 59"/>
          <p:cNvSpPr/>
          <p:nvPr/>
        </p:nvSpPr>
        <p:spPr>
          <a:xfrm>
            <a:off x="4227672" y="4940047"/>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p:cNvGrpSpPr/>
          <p:nvPr/>
        </p:nvGrpSpPr>
        <p:grpSpPr>
          <a:xfrm>
            <a:off x="1066800" y="3907975"/>
            <a:ext cx="2296429" cy="645225"/>
            <a:chOff x="1066800" y="3907975"/>
            <a:chExt cx="2296429" cy="645225"/>
          </a:xfrm>
        </p:grpSpPr>
        <p:sp>
          <p:nvSpPr>
            <p:cNvPr id="61" name="Rectangle 60"/>
            <p:cNvSpPr/>
            <p:nvPr/>
          </p:nvSpPr>
          <p:spPr>
            <a:xfrm>
              <a:off x="2739705" y="396087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69" name="Straight Connector 68"/>
            <p:cNvCxnSpPr/>
            <p:nvPr/>
          </p:nvCxnSpPr>
          <p:spPr>
            <a:xfrm>
              <a:off x="1077229" y="39079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1066800" y="45532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3352802" y="3907975"/>
              <a:ext cx="0" cy="635395"/>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67" name="Rectangle 66"/>
          <p:cNvSpPr/>
          <p:nvPr/>
        </p:nvSpPr>
        <p:spPr>
          <a:xfrm>
            <a:off x="3016287" y="5334000"/>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5" name="Straight Connector 74"/>
          <p:cNvCxnSpPr/>
          <p:nvPr/>
        </p:nvCxnSpPr>
        <p:spPr>
          <a:xfrm>
            <a:off x="1054925" y="52696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44496" y="62484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3330498" y="5269676"/>
            <a:ext cx="0" cy="97872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7891178" y="3124200"/>
            <a:ext cx="1106328" cy="1092708"/>
            <a:chOff x="4669722" y="4518893"/>
            <a:chExt cx="1106328" cy="1092708"/>
          </a:xfrm>
        </p:grpSpPr>
        <p:sp>
          <p:nvSpPr>
            <p:cNvPr id="28" name="Rectangle 27"/>
            <p:cNvSpPr/>
            <p:nvPr/>
          </p:nvSpPr>
          <p:spPr>
            <a:xfrm>
              <a:off x="4669722" y="4518893"/>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Rectangle 29"/>
            <p:cNvSpPr/>
            <p:nvPr/>
          </p:nvSpPr>
          <p:spPr>
            <a:xfrm>
              <a:off x="4669722" y="506524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Rectangle 30"/>
            <p:cNvSpPr/>
            <p:nvPr/>
          </p:nvSpPr>
          <p:spPr>
            <a:xfrm>
              <a:off x="5222886" y="506395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5" name="Group 4"/>
          <p:cNvGrpSpPr/>
          <p:nvPr/>
        </p:nvGrpSpPr>
        <p:grpSpPr>
          <a:xfrm>
            <a:off x="7884475" y="4317492"/>
            <a:ext cx="1106328" cy="1092708"/>
            <a:chOff x="6781800" y="4032780"/>
            <a:chExt cx="1106328" cy="1092708"/>
          </a:xfrm>
        </p:grpSpPr>
        <p:sp>
          <p:nvSpPr>
            <p:cNvPr id="59" name="Rectangle 58"/>
            <p:cNvSpPr/>
            <p:nvPr/>
          </p:nvSpPr>
          <p:spPr>
            <a:xfrm>
              <a:off x="6781800" y="4032780"/>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2" name="Rectangle 61"/>
            <p:cNvSpPr/>
            <p:nvPr/>
          </p:nvSpPr>
          <p:spPr>
            <a:xfrm>
              <a:off x="7615718" y="4271964"/>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3" name="Rectangle 62"/>
            <p:cNvSpPr/>
            <p:nvPr/>
          </p:nvSpPr>
          <p:spPr>
            <a:xfrm>
              <a:off x="6781800" y="457913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7" name="Group 6"/>
          <p:cNvGrpSpPr/>
          <p:nvPr/>
        </p:nvGrpSpPr>
        <p:grpSpPr>
          <a:xfrm>
            <a:off x="7896128" y="5638800"/>
            <a:ext cx="1106328" cy="1092708"/>
            <a:chOff x="4267200" y="5104388"/>
            <a:chExt cx="1106328" cy="1092708"/>
          </a:xfrm>
        </p:grpSpPr>
        <p:sp>
          <p:nvSpPr>
            <p:cNvPr id="24" name="Rectangle 23"/>
            <p:cNvSpPr/>
            <p:nvPr/>
          </p:nvSpPr>
          <p:spPr>
            <a:xfrm>
              <a:off x="4267200" y="5104388"/>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6" name="Rectangle 25"/>
            <p:cNvSpPr/>
            <p:nvPr/>
          </p:nvSpPr>
          <p:spPr>
            <a:xfrm>
              <a:off x="4267200" y="5884887"/>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3" name="Rectangle 32"/>
            <p:cNvSpPr/>
            <p:nvPr/>
          </p:nvSpPr>
          <p:spPr>
            <a:xfrm>
              <a:off x="5113215" y="5324252"/>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7" name="TextBox 16"/>
          <p:cNvSpPr txBox="1"/>
          <p:nvPr/>
        </p:nvSpPr>
        <p:spPr>
          <a:xfrm>
            <a:off x="6367150" y="3328416"/>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(2,0,0)</a:t>
            </a:r>
          </a:p>
          <a:p>
            <a:pPr algn="ctr">
              <a:buNone/>
            </a:pPr>
            <a:r>
              <a:rPr lang="en-US" sz="1600" b="1" dirty="0" smtClean="0">
                <a:solidFill>
                  <a:schemeClr val="accent1">
                    <a:lumMod val="50000"/>
                  </a:schemeClr>
                </a:solidFill>
              </a:rPr>
              <a:t>Weight = 4</a:t>
            </a:r>
            <a:endParaRPr lang="en-US" sz="1600" b="1" dirty="0">
              <a:solidFill>
                <a:schemeClr val="accent1">
                  <a:lumMod val="50000"/>
                </a:schemeClr>
              </a:solidFill>
            </a:endParaRPr>
          </a:p>
        </p:txBody>
      </p:sp>
      <p:sp>
        <p:nvSpPr>
          <p:cNvPr id="78" name="TextBox 77"/>
          <p:cNvSpPr txBox="1"/>
          <p:nvPr/>
        </p:nvSpPr>
        <p:spPr>
          <a:xfrm>
            <a:off x="6400800" y="4494320"/>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(1,0,1)</a:t>
            </a:r>
          </a:p>
          <a:p>
            <a:pPr algn="ctr">
              <a:buNone/>
            </a:pPr>
            <a:r>
              <a:rPr lang="en-US" sz="1600" b="1" dirty="0" smtClean="0">
                <a:solidFill>
                  <a:schemeClr val="accent1">
                    <a:lumMod val="50000"/>
                  </a:schemeClr>
                </a:solidFill>
              </a:rPr>
              <a:t>Weight = 3</a:t>
            </a:r>
            <a:endParaRPr lang="en-US" sz="1600" b="1" dirty="0">
              <a:solidFill>
                <a:schemeClr val="accent1">
                  <a:lumMod val="50000"/>
                </a:schemeClr>
              </a:solidFill>
            </a:endParaRPr>
          </a:p>
        </p:txBody>
      </p:sp>
      <p:sp>
        <p:nvSpPr>
          <p:cNvPr id="79" name="TextBox 78"/>
          <p:cNvSpPr txBox="1"/>
          <p:nvPr/>
        </p:nvSpPr>
        <p:spPr>
          <a:xfrm>
            <a:off x="6324600" y="5807535"/>
            <a:ext cx="1524000" cy="634020"/>
          </a:xfrm>
          <a:prstGeom prst="rect">
            <a:avLst/>
          </a:prstGeom>
          <a:noFill/>
        </p:spPr>
        <p:txBody>
          <a:bodyPr wrap="square" rtlCol="0">
            <a:spAutoFit/>
          </a:bodyPr>
          <a:lstStyle/>
          <a:p>
            <a:pPr algn="ctr">
              <a:buNone/>
            </a:pPr>
            <a:r>
              <a:rPr lang="en-US" sz="1600" b="1" dirty="0" smtClean="0">
                <a:solidFill>
                  <a:schemeClr val="accent1">
                    <a:lumMod val="50000"/>
                  </a:schemeClr>
                </a:solidFill>
              </a:rPr>
              <a:t>(0,1,1)</a:t>
            </a:r>
          </a:p>
          <a:p>
            <a:pPr algn="ctr">
              <a:buNone/>
            </a:pPr>
            <a:r>
              <a:rPr lang="en-US" sz="1600" b="1" dirty="0" smtClean="0">
                <a:solidFill>
                  <a:schemeClr val="accent1">
                    <a:lumMod val="50000"/>
                  </a:schemeClr>
                </a:solidFill>
              </a:rPr>
              <a:t>Weight = 5</a:t>
            </a:r>
            <a:endParaRPr lang="en-US" sz="1600" b="1" dirty="0">
              <a:solidFill>
                <a:schemeClr val="accent1">
                  <a:lumMod val="50000"/>
                </a:schemeClr>
              </a:solidFill>
            </a:endParaRPr>
          </a:p>
        </p:txBody>
      </p:sp>
      <p:sp>
        <p:nvSpPr>
          <p:cNvPr id="21" name="Rounded Rectangle 20"/>
          <p:cNvSpPr/>
          <p:nvPr/>
        </p:nvSpPr>
        <p:spPr>
          <a:xfrm>
            <a:off x="6477000" y="5562600"/>
            <a:ext cx="2590800" cy="1178251"/>
          </a:xfrm>
          <a:prstGeom prst="roundRect">
            <a:avLst>
              <a:gd name="adj" fmla="val 12625"/>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6" name="Rectangle 85"/>
          <p:cNvSpPr/>
          <p:nvPr/>
        </p:nvSpPr>
        <p:spPr>
          <a:xfrm>
            <a:off x="2113836" y="3962400"/>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8" name="Group 7"/>
          <p:cNvGrpSpPr/>
          <p:nvPr/>
        </p:nvGrpSpPr>
        <p:grpSpPr>
          <a:xfrm>
            <a:off x="76200" y="4695703"/>
            <a:ext cx="3254298" cy="485897"/>
            <a:chOff x="76200" y="4695703"/>
            <a:chExt cx="3254298" cy="485897"/>
          </a:xfrm>
        </p:grpSpPr>
        <p:sp>
          <p:nvSpPr>
            <p:cNvPr id="64" name="Rectangle 63"/>
            <p:cNvSpPr/>
            <p:nvPr/>
          </p:nvSpPr>
          <p:spPr>
            <a:xfrm>
              <a:off x="25908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5" name="Rectangle 64"/>
            <p:cNvSpPr/>
            <p:nvPr/>
          </p:nvSpPr>
          <p:spPr>
            <a:xfrm>
              <a:off x="17526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6" name="Rectangle 65"/>
            <p:cNvSpPr/>
            <p:nvPr/>
          </p:nvSpPr>
          <p:spPr>
            <a:xfrm>
              <a:off x="9144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cxnSp>
          <p:nvCxnSpPr>
            <p:cNvPr id="72" name="Straight Connector 71"/>
            <p:cNvCxnSpPr/>
            <p:nvPr/>
          </p:nvCxnSpPr>
          <p:spPr>
            <a:xfrm>
              <a:off x="1043050" y="470065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044496" y="5181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3330498" y="4695703"/>
              <a:ext cx="0" cy="4786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76200" y="4812475"/>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3" name="Rounded Rectangle 2"/>
          <p:cNvSpPr/>
          <p:nvPr/>
        </p:nvSpPr>
        <p:spPr>
          <a:xfrm>
            <a:off x="7596336" y="2780928"/>
            <a:ext cx="1547664" cy="407707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Tree>
    <p:extLst>
      <p:ext uri="{BB962C8B-B14F-4D97-AF65-F5344CB8AC3E}">
        <p14:creationId xmlns:p14="http://schemas.microsoft.com/office/powerpoint/2010/main" val="57389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randombar(horizontal)">
                                      <p:cBhvr>
                                        <p:cTn id="10" dur="500"/>
                                        <p:tgtEl>
                                          <p:spTgt spid="78"/>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randombar(horizontal)">
                                      <p:cBhvr>
                                        <p:cTn id="13" dur="500"/>
                                        <p:tgtEl>
                                          <p:spTgt spid="79"/>
                                        </p:tgtEl>
                                      </p:cBhvr>
                                    </p:animEffect>
                                  </p:childTnLst>
                                </p:cTn>
                              </p:par>
                              <p:par>
                                <p:cTn id="14" presetID="1" presetClass="exit"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1"/>
                                        </p:tgtEl>
                                        <p:attrNameLst>
                                          <p:attrName>style.visibility</p:attrName>
                                        </p:attrNameLst>
                                      </p:cBhvr>
                                      <p:to>
                                        <p:strVal val="hidden"/>
                                      </p:to>
                                    </p:set>
                                  </p:childTnLst>
                                </p:cTn>
                              </p:par>
                              <p:par>
                                <p:cTn id="25" presetID="9" presetClass="emph" presetSubtype="0" grpId="0" nodeType="withEffect">
                                  <p:stCondLst>
                                    <p:cond delay="0"/>
                                  </p:stCondLst>
                                  <p:childTnLst>
                                    <p:set>
                                      <p:cBhvr rctx="PPT">
                                        <p:cTn id="26" dur="indefinite"/>
                                        <p:tgtEl>
                                          <p:spTgt spid="79"/>
                                        </p:tgtEl>
                                        <p:attrNameLst>
                                          <p:attrName>style.opacity</p:attrName>
                                        </p:attrNameLst>
                                      </p:cBhvr>
                                      <p:to>
                                        <p:strVal val="0.5"/>
                                      </p:to>
                                    </p:set>
                                    <p:animEffect filter="image" prLst="opacity: 0.5">
                                      <p:cBhvr rctx="IE">
                                        <p:cTn id="27" dur="indefinite"/>
                                        <p:tgtEl>
                                          <p:spTgt spid="79"/>
                                        </p:tgtEl>
                                      </p:cBhvr>
                                    </p:animEffect>
                                  </p:childTnLst>
                                </p:cTn>
                              </p:par>
                              <p:par>
                                <p:cTn id="28" presetID="9" presetClass="emph" presetSubtype="0" nodeType="withEffect">
                                  <p:stCondLst>
                                    <p:cond delay="0"/>
                                  </p:stCondLst>
                                  <p:childTnLst>
                                    <p:set>
                                      <p:cBhvr rctx="PPT">
                                        <p:cTn id="29" dur="indefinite"/>
                                        <p:tgtEl>
                                          <p:spTgt spid="7"/>
                                        </p:tgtEl>
                                        <p:attrNameLst>
                                          <p:attrName>style.opacity</p:attrName>
                                        </p:attrNameLst>
                                      </p:cBhvr>
                                      <p:to>
                                        <p:strVal val="0.5"/>
                                      </p:to>
                                    </p:set>
                                    <p:animEffect filter="image" prLst="opacity: 0.5">
                                      <p:cBhvr rctx="IE">
                                        <p:cTn id="30"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8" grpId="0"/>
      <p:bldP spid="79" grpId="0"/>
      <p:bldP spid="79" grpId="1"/>
      <p:bldP spid="21" grpId="0" animBg="1"/>
      <p:bldP spid="21" grpId="1" animBg="1"/>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lstStyle/>
          <a:p>
            <a:r>
              <a:rPr lang="en-US" dirty="0" smtClean="0"/>
              <a:t>Unknown Job sizes</a:t>
            </a:r>
            <a:endParaRPr lang="en-US" dirty="0"/>
          </a:p>
        </p:txBody>
      </p:sp>
      <p:sp>
        <p:nvSpPr>
          <p:cNvPr id="4" name="Content Placeholder 3"/>
          <p:cNvSpPr>
            <a:spLocks noGrp="1"/>
          </p:cNvSpPr>
          <p:nvPr>
            <p:ph sz="quarter" idx="1"/>
          </p:nvPr>
        </p:nvSpPr>
        <p:spPr/>
        <p:txBody>
          <a:bodyPr>
            <a:normAutofit fontScale="92500"/>
          </a:bodyPr>
          <a:lstStyle/>
          <a:p>
            <a:r>
              <a:rPr lang="en-US" dirty="0" smtClean="0"/>
              <a:t>Job sizes are not known upon arrival or at the beginning of service</a:t>
            </a:r>
          </a:p>
          <a:p>
            <a:pPr lvl="1"/>
            <a:r>
              <a:rPr lang="en-US" dirty="0" smtClean="0"/>
              <a:t>Known only at departure </a:t>
            </a:r>
          </a:p>
          <a:p>
            <a:r>
              <a:rPr lang="en-US" dirty="0" smtClean="0"/>
              <a:t>Only the queue length is known and not workload</a:t>
            </a:r>
          </a:p>
          <a:p>
            <a:r>
              <a:rPr lang="en-US" dirty="0" smtClean="0"/>
              <a:t>Job sizes could be heavy-tailed </a:t>
            </a:r>
          </a:p>
          <a:p>
            <a:pPr lvl="1"/>
            <a:r>
              <a:rPr lang="en-US" dirty="0" smtClean="0"/>
              <a:t>General tails are allowed if jobs can be interrupted</a:t>
            </a:r>
          </a:p>
          <a:p>
            <a:pPr lvl="1"/>
            <a:r>
              <a:rPr lang="en-US" dirty="0" smtClean="0"/>
              <a:t>Currently, we require truncated versions of these distributions if jobs cannot be interrupted </a:t>
            </a:r>
            <a:endParaRPr lang="en-US" dirty="0"/>
          </a:p>
        </p:txBody>
      </p:sp>
    </p:spTree>
    <p:extLst>
      <p:ext uri="{BB962C8B-B14F-4D97-AF65-F5344CB8AC3E}">
        <p14:creationId xmlns:p14="http://schemas.microsoft.com/office/powerpoint/2010/main" val="3825258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48528" cy="922114"/>
          </a:xfrm>
        </p:spPr>
        <p:txBody>
          <a:bodyPr>
            <a:normAutofit/>
          </a:bodyPr>
          <a:lstStyle/>
          <a:p>
            <a:r>
              <a:rPr lang="en-US" dirty="0" smtClean="0"/>
              <a:t>A throughput Optimal Policy</a:t>
            </a:r>
            <a:endParaRPr lang="en-US" dirty="0"/>
          </a:p>
        </p:txBody>
      </p:sp>
      <p:sp>
        <p:nvSpPr>
          <p:cNvPr id="4" name="Content Placeholder 3"/>
          <p:cNvSpPr>
            <a:spLocks noGrp="1"/>
          </p:cNvSpPr>
          <p:nvPr>
            <p:ph sz="quarter" idx="1"/>
          </p:nvPr>
        </p:nvSpPr>
        <p:spPr>
          <a:xfrm>
            <a:off x="381000" y="1508482"/>
            <a:ext cx="8686800" cy="2809010"/>
          </a:xfrm>
        </p:spPr>
        <p:txBody>
          <a:bodyPr>
            <a:normAutofit fontScale="85000" lnSpcReduction="20000"/>
          </a:bodyPr>
          <a:lstStyle/>
          <a:p>
            <a:r>
              <a:rPr lang="en-US" dirty="0" smtClean="0"/>
              <a:t>Choose </a:t>
            </a:r>
            <a:r>
              <a:rPr lang="en-US" dirty="0" err="1" smtClean="0"/>
              <a:t>MaxWeight</a:t>
            </a:r>
            <a:r>
              <a:rPr lang="en-US" dirty="0" smtClean="0"/>
              <a:t> Schedule only at Refresh times</a:t>
            </a:r>
          </a:p>
          <a:p>
            <a:pPr lvl="1"/>
            <a:r>
              <a:rPr lang="en-US" dirty="0" smtClean="0"/>
              <a:t>Use log(1+q) as weights</a:t>
            </a:r>
          </a:p>
          <a:p>
            <a:r>
              <a:rPr lang="en-US" dirty="0" smtClean="0"/>
              <a:t>At other times, don’t change the schedule </a:t>
            </a:r>
            <a:r>
              <a:rPr lang="en-US" sz="1800" dirty="0" smtClean="0"/>
              <a:t>[</a:t>
            </a:r>
            <a:r>
              <a:rPr lang="en-US" sz="1800" dirty="0" err="1" smtClean="0"/>
              <a:t>Marsan</a:t>
            </a:r>
            <a:r>
              <a:rPr lang="en-US" sz="1800" dirty="0" smtClean="0"/>
              <a:t> et al ‘02]</a:t>
            </a:r>
            <a:endParaRPr lang="en-US" dirty="0" smtClean="0"/>
          </a:p>
          <a:p>
            <a:r>
              <a:rPr lang="en-US" dirty="0" smtClean="0"/>
              <a:t>Throughput Optimal </a:t>
            </a:r>
            <a:endParaRPr lang="en-US" sz="1800" dirty="0" smtClean="0"/>
          </a:p>
          <a:p>
            <a:pPr lvl="1"/>
            <a:r>
              <a:rPr lang="en-US" dirty="0" smtClean="0"/>
              <a:t>Refresh Times occur often enough</a:t>
            </a:r>
          </a:p>
          <a:p>
            <a:r>
              <a:rPr lang="en-US" dirty="0" smtClean="0"/>
              <a:t>A more natural approach</a:t>
            </a:r>
          </a:p>
          <a:p>
            <a:pPr lvl="1"/>
            <a:r>
              <a:rPr lang="en-US" dirty="0" smtClean="0"/>
              <a:t>Greedily add schedules</a:t>
            </a:r>
          </a:p>
          <a:p>
            <a:pPr lvl="1"/>
            <a:endParaRPr lang="en-US" dirty="0" smtClean="0"/>
          </a:p>
          <a:p>
            <a:pPr lvl="1"/>
            <a:endParaRPr lang="en-US" dirty="0"/>
          </a:p>
        </p:txBody>
      </p:sp>
      <p:sp>
        <p:nvSpPr>
          <p:cNvPr id="5" name="Rectangle 4"/>
          <p:cNvSpPr/>
          <p:nvPr/>
        </p:nvSpPr>
        <p:spPr>
          <a:xfrm>
            <a:off x="4227672" y="4850892"/>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Rectangle 5"/>
          <p:cNvSpPr/>
          <p:nvPr/>
        </p:nvSpPr>
        <p:spPr>
          <a:xfrm>
            <a:off x="5061590" y="5090076"/>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ectangle 6"/>
          <p:cNvSpPr/>
          <p:nvPr/>
        </p:nvSpPr>
        <p:spPr>
          <a:xfrm>
            <a:off x="4227672" y="5397247"/>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p:nvSpPr>
        <p:spPr>
          <a:xfrm>
            <a:off x="2739705" y="441807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10" name="Straight Connector 9"/>
          <p:cNvCxnSpPr/>
          <p:nvPr/>
        </p:nvCxnSpPr>
        <p:spPr>
          <a:xfrm>
            <a:off x="1077229" y="43651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6800" y="50104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352802" y="4365175"/>
            <a:ext cx="0" cy="635395"/>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3016287" y="5791200"/>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2" name="Straight Connector 21"/>
          <p:cNvCxnSpPr/>
          <p:nvPr/>
        </p:nvCxnSpPr>
        <p:spPr>
          <a:xfrm>
            <a:off x="1054925" y="5726875"/>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44496" y="6705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330498" y="5726876"/>
            <a:ext cx="0" cy="978724"/>
          </a:xfrm>
          <a:prstGeom prst="line">
            <a:avLst/>
          </a:prstGeom>
          <a:ln w="31750"/>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6290950" y="3124200"/>
            <a:ext cx="2630356" cy="1092708"/>
            <a:chOff x="6426525" y="3300984"/>
            <a:chExt cx="2630356" cy="1092708"/>
          </a:xfrm>
        </p:grpSpPr>
        <p:grpSp>
          <p:nvGrpSpPr>
            <p:cNvPr id="26" name="Group 25"/>
            <p:cNvGrpSpPr/>
            <p:nvPr/>
          </p:nvGrpSpPr>
          <p:grpSpPr>
            <a:xfrm>
              <a:off x="7950553" y="3300984"/>
              <a:ext cx="1106328" cy="1092708"/>
              <a:chOff x="4669722" y="4518893"/>
              <a:chExt cx="1106328" cy="1092708"/>
            </a:xfrm>
          </p:grpSpPr>
          <p:sp>
            <p:nvSpPr>
              <p:cNvPr id="28" name="Rectangle 27"/>
              <p:cNvSpPr/>
              <p:nvPr/>
            </p:nvSpPr>
            <p:spPr>
              <a:xfrm>
                <a:off x="4669722" y="4518893"/>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Rectangle 28"/>
              <p:cNvSpPr/>
              <p:nvPr/>
            </p:nvSpPr>
            <p:spPr>
              <a:xfrm>
                <a:off x="4669722" y="506524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0" name="Rectangle 29"/>
              <p:cNvSpPr/>
              <p:nvPr/>
            </p:nvSpPr>
            <p:spPr>
              <a:xfrm>
                <a:off x="5222886" y="5063958"/>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27" name="TextBox 26"/>
            <p:cNvSpPr txBox="1"/>
            <p:nvPr/>
          </p:nvSpPr>
          <p:spPr>
            <a:xfrm>
              <a:off x="6426525" y="3505200"/>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(2,0,0)</a:t>
              </a:r>
            </a:p>
            <a:p>
              <a:pPr algn="ctr">
                <a:buNone/>
              </a:pPr>
              <a:r>
                <a:rPr lang="en-US" sz="1800" b="1" dirty="0" smtClean="0">
                  <a:solidFill>
                    <a:schemeClr val="accent1">
                      <a:lumMod val="50000"/>
                    </a:schemeClr>
                  </a:solidFill>
                </a:rPr>
                <a:t>Weight = 4</a:t>
              </a:r>
              <a:endParaRPr lang="en-US" sz="1800" b="1" dirty="0">
                <a:solidFill>
                  <a:schemeClr val="accent1">
                    <a:lumMod val="50000"/>
                  </a:schemeClr>
                </a:solidFill>
              </a:endParaRPr>
            </a:p>
          </p:txBody>
        </p:sp>
      </p:grpSp>
      <p:grpSp>
        <p:nvGrpSpPr>
          <p:cNvPr id="31" name="Group 30"/>
          <p:cNvGrpSpPr/>
          <p:nvPr/>
        </p:nvGrpSpPr>
        <p:grpSpPr>
          <a:xfrm>
            <a:off x="6324600" y="4317492"/>
            <a:ext cx="2590003" cy="1092708"/>
            <a:chOff x="6478975" y="4510841"/>
            <a:chExt cx="2590003" cy="1092708"/>
          </a:xfrm>
        </p:grpSpPr>
        <p:grpSp>
          <p:nvGrpSpPr>
            <p:cNvPr id="32" name="Group 31"/>
            <p:cNvGrpSpPr/>
            <p:nvPr/>
          </p:nvGrpSpPr>
          <p:grpSpPr>
            <a:xfrm>
              <a:off x="7962650" y="4510841"/>
              <a:ext cx="1106328" cy="1092708"/>
              <a:chOff x="6781800" y="4032780"/>
              <a:chExt cx="1106328" cy="1092708"/>
            </a:xfrm>
          </p:grpSpPr>
          <p:sp>
            <p:nvSpPr>
              <p:cNvPr id="34" name="Rectangle 33"/>
              <p:cNvSpPr/>
              <p:nvPr/>
            </p:nvSpPr>
            <p:spPr>
              <a:xfrm>
                <a:off x="6781800" y="4032780"/>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 name="Rectangle 34"/>
              <p:cNvSpPr/>
              <p:nvPr/>
            </p:nvSpPr>
            <p:spPr>
              <a:xfrm>
                <a:off x="7615718" y="4271964"/>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 name="Rectangle 35"/>
              <p:cNvSpPr/>
              <p:nvPr/>
            </p:nvSpPr>
            <p:spPr>
              <a:xfrm>
                <a:off x="6781800" y="4579135"/>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3" name="TextBox 32"/>
            <p:cNvSpPr txBox="1"/>
            <p:nvPr/>
          </p:nvSpPr>
          <p:spPr>
            <a:xfrm>
              <a:off x="6478975" y="4687669"/>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(1,0,1)</a:t>
              </a:r>
            </a:p>
            <a:p>
              <a:pPr algn="ctr">
                <a:buNone/>
              </a:pPr>
              <a:r>
                <a:rPr lang="en-US" sz="1800" b="1" dirty="0" smtClean="0">
                  <a:solidFill>
                    <a:schemeClr val="accent1">
                      <a:lumMod val="50000"/>
                    </a:schemeClr>
                  </a:solidFill>
                </a:rPr>
                <a:t>Weight = 3</a:t>
              </a:r>
              <a:endParaRPr lang="en-US" sz="1800" b="1" dirty="0">
                <a:solidFill>
                  <a:schemeClr val="accent1">
                    <a:lumMod val="50000"/>
                  </a:schemeClr>
                </a:solidFill>
              </a:endParaRPr>
            </a:p>
          </p:txBody>
        </p:sp>
      </p:grpSp>
      <p:grpSp>
        <p:nvGrpSpPr>
          <p:cNvPr id="37" name="Group 36"/>
          <p:cNvGrpSpPr/>
          <p:nvPr/>
        </p:nvGrpSpPr>
        <p:grpSpPr>
          <a:xfrm>
            <a:off x="6248400" y="5638800"/>
            <a:ext cx="2677856" cy="1092708"/>
            <a:chOff x="6379025" y="5738134"/>
            <a:chExt cx="2677856" cy="1092708"/>
          </a:xfrm>
        </p:grpSpPr>
        <p:grpSp>
          <p:nvGrpSpPr>
            <p:cNvPr id="38" name="Group 37"/>
            <p:cNvGrpSpPr/>
            <p:nvPr/>
          </p:nvGrpSpPr>
          <p:grpSpPr>
            <a:xfrm>
              <a:off x="7950553" y="5738134"/>
              <a:ext cx="1106328" cy="1092708"/>
              <a:chOff x="4267200" y="5104388"/>
              <a:chExt cx="1106328" cy="1092708"/>
            </a:xfrm>
          </p:grpSpPr>
          <p:sp>
            <p:nvSpPr>
              <p:cNvPr id="40" name="Rectangle 39"/>
              <p:cNvSpPr/>
              <p:nvPr/>
            </p:nvSpPr>
            <p:spPr>
              <a:xfrm>
                <a:off x="4267200" y="5104388"/>
                <a:ext cx="1106328" cy="1092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1" name="Rectangle 40"/>
              <p:cNvSpPr/>
              <p:nvPr/>
            </p:nvSpPr>
            <p:spPr>
              <a:xfrm>
                <a:off x="4267200" y="5884887"/>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2" name="Rectangle 41"/>
              <p:cNvSpPr/>
              <p:nvPr/>
            </p:nvSpPr>
            <p:spPr>
              <a:xfrm>
                <a:off x="5113215" y="5324252"/>
                <a:ext cx="260313" cy="848639"/>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39" name="TextBox 38"/>
            <p:cNvSpPr txBox="1"/>
            <p:nvPr/>
          </p:nvSpPr>
          <p:spPr>
            <a:xfrm>
              <a:off x="6379025" y="5906869"/>
              <a:ext cx="1524000" cy="701731"/>
            </a:xfrm>
            <a:prstGeom prst="rect">
              <a:avLst/>
            </a:prstGeom>
            <a:noFill/>
          </p:spPr>
          <p:txBody>
            <a:bodyPr wrap="square" rtlCol="0">
              <a:spAutoFit/>
            </a:bodyPr>
            <a:lstStyle/>
            <a:p>
              <a:pPr algn="ctr">
                <a:buNone/>
              </a:pPr>
              <a:r>
                <a:rPr lang="en-US" sz="1800" b="1" dirty="0" smtClean="0">
                  <a:solidFill>
                    <a:schemeClr val="accent1">
                      <a:lumMod val="50000"/>
                    </a:schemeClr>
                  </a:solidFill>
                </a:rPr>
                <a:t>(0,1,1)</a:t>
              </a:r>
            </a:p>
            <a:p>
              <a:pPr algn="ctr">
                <a:buNone/>
              </a:pPr>
              <a:r>
                <a:rPr lang="en-US" sz="1800" b="1" dirty="0" smtClean="0">
                  <a:solidFill>
                    <a:schemeClr val="accent1">
                      <a:lumMod val="50000"/>
                    </a:schemeClr>
                  </a:solidFill>
                </a:rPr>
                <a:t>Weight = 5</a:t>
              </a:r>
              <a:endParaRPr lang="en-US" sz="1800" b="1" dirty="0">
                <a:solidFill>
                  <a:schemeClr val="accent1">
                    <a:lumMod val="50000"/>
                  </a:schemeClr>
                </a:solidFill>
              </a:endParaRPr>
            </a:p>
          </p:txBody>
        </p:sp>
      </p:grpSp>
      <p:sp>
        <p:nvSpPr>
          <p:cNvPr id="44" name="Rounded Rectangle 43"/>
          <p:cNvSpPr/>
          <p:nvPr/>
        </p:nvSpPr>
        <p:spPr>
          <a:xfrm>
            <a:off x="6410325" y="3076575"/>
            <a:ext cx="2590800" cy="1178251"/>
          </a:xfrm>
          <a:prstGeom prst="roundRect">
            <a:avLst>
              <a:gd name="adj" fmla="val 11008"/>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5" name="Rectangle 44"/>
          <p:cNvSpPr/>
          <p:nvPr/>
        </p:nvSpPr>
        <p:spPr>
          <a:xfrm>
            <a:off x="2113836" y="4419600"/>
            <a:ext cx="553164" cy="541468"/>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6" name="Group 45"/>
          <p:cNvGrpSpPr/>
          <p:nvPr/>
        </p:nvGrpSpPr>
        <p:grpSpPr>
          <a:xfrm>
            <a:off x="88075" y="5152903"/>
            <a:ext cx="3254298" cy="485897"/>
            <a:chOff x="76200" y="4695703"/>
            <a:chExt cx="3254298" cy="485897"/>
          </a:xfrm>
        </p:grpSpPr>
        <p:sp>
          <p:nvSpPr>
            <p:cNvPr id="47" name="Rectangle 46"/>
            <p:cNvSpPr/>
            <p:nvPr/>
          </p:nvSpPr>
          <p:spPr>
            <a:xfrm>
              <a:off x="25908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8" name="Rectangle 47"/>
            <p:cNvSpPr/>
            <p:nvPr/>
          </p:nvSpPr>
          <p:spPr>
            <a:xfrm>
              <a:off x="17526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9" name="Rectangle 48"/>
            <p:cNvSpPr/>
            <p:nvPr/>
          </p:nvSpPr>
          <p:spPr>
            <a:xfrm>
              <a:off x="914400" y="4800600"/>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50" name="Straight Connector 49"/>
            <p:cNvCxnSpPr/>
            <p:nvPr/>
          </p:nvCxnSpPr>
          <p:spPr>
            <a:xfrm>
              <a:off x="1043050" y="470065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044496" y="5181600"/>
              <a:ext cx="2286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330498" y="4695703"/>
              <a:ext cx="0" cy="47864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76200" y="4812475"/>
              <a:ext cx="685800" cy="307324"/>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Tree>
    <p:extLst>
      <p:ext uri="{BB962C8B-B14F-4D97-AF65-F5344CB8AC3E}">
        <p14:creationId xmlns:p14="http://schemas.microsoft.com/office/powerpoint/2010/main" val="122599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xit" presetSubtype="2" fill="hold" grpId="0" nodeType="clickEffect">
                                  <p:stCondLst>
                                    <p:cond delay="0"/>
                                  </p:stCondLst>
                                  <p:childTnLst>
                                    <p:anim calcmode="lin" valueType="num">
                                      <p:cBhvr additive="base">
                                        <p:cTn id="44" dur="500"/>
                                        <p:tgtEl>
                                          <p:spTgt spid="6"/>
                                        </p:tgtEl>
                                        <p:attrNameLst>
                                          <p:attrName>ppt_x</p:attrName>
                                        </p:attrNameLst>
                                      </p:cBhvr>
                                      <p:tavLst>
                                        <p:tav tm="0">
                                          <p:val>
                                            <p:strVal val="ppt_x"/>
                                          </p:val>
                                        </p:tav>
                                        <p:tav tm="100000">
                                          <p:val>
                                            <p:strVal val="1+ppt_w/2"/>
                                          </p:val>
                                        </p:tav>
                                      </p:tavLst>
                                    </p:anim>
                                    <p:anim calcmode="lin" valueType="num">
                                      <p:cBhvr additive="base">
                                        <p:cTn id="45" dur="500"/>
                                        <p:tgtEl>
                                          <p:spTgt spid="6"/>
                                        </p:tgtEl>
                                        <p:attrNameLst>
                                          <p:attrName>ppt_y</p:attrName>
                                        </p:attrNameLst>
                                      </p:cBhvr>
                                      <p:tavLst>
                                        <p:tav tm="0">
                                          <p:val>
                                            <p:strVal val="ppt_y"/>
                                          </p:val>
                                        </p:tav>
                                        <p:tav tm="100000">
                                          <p:val>
                                            <p:strVal val="ppt_y"/>
                                          </p:val>
                                        </p:tav>
                                      </p:tavLst>
                                    </p:anim>
                                    <p:set>
                                      <p:cBhvr>
                                        <p:cTn id="46" dur="1" fill="hold">
                                          <p:stCondLst>
                                            <p:cond delay="499"/>
                                          </p:stCondLst>
                                        </p:cTn>
                                        <p:tgtEl>
                                          <p:spTgt spid="6"/>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9" presetClass="emph" presetSubtype="0" nodeType="clickEffect">
                                  <p:stCondLst>
                                    <p:cond delay="0"/>
                                  </p:stCondLst>
                                  <p:childTnLst>
                                    <p:set>
                                      <p:cBhvr rctx="PPT">
                                        <p:cTn id="50" dur="indefinite"/>
                                        <p:tgtEl>
                                          <p:spTgt spid="37"/>
                                        </p:tgtEl>
                                        <p:attrNameLst>
                                          <p:attrName>style.opacity</p:attrName>
                                        </p:attrNameLst>
                                      </p:cBhvr>
                                      <p:to>
                                        <p:strVal val="0.5"/>
                                      </p:to>
                                    </p:set>
                                    <p:animEffect filter="image" prLst="opacity: 0.5">
                                      <p:cBhvr rctx="IE">
                                        <p:cTn id="51" dur="indefinite"/>
                                        <p:tgtEl>
                                          <p:spTgt spid="3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10000" fill="hold" grpId="0" nodeType="clickEffect">
                                  <p:stCondLst>
                                    <p:cond delay="0"/>
                                  </p:stCondLst>
                                  <p:childTnLst>
                                    <p:animMotion origin="layout" path="M -1.11111E-6 -4.81481E-6 L 0.22014 0.13866 " pathEditMode="fixed" rAng="0" ptsTypes="AA">
                                      <p:cBhvr>
                                        <p:cTn id="60" dur="2000" fill="hold"/>
                                        <p:tgtEl>
                                          <p:spTgt spid="9"/>
                                        </p:tgtEl>
                                        <p:attrNameLst>
                                          <p:attrName>ppt_x</p:attrName>
                                          <p:attrName>ppt_y</p:attrName>
                                        </p:attrNameLst>
                                      </p:cBhvr>
                                      <p:rCtr x="11007" y="692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6" grpId="1" animBg="1"/>
      <p:bldP spid="7" grpId="0" animBg="1"/>
      <p:bldP spid="9" grpId="0" animBg="1"/>
      <p:bldP spid="9" grpId="1" animBg="1"/>
      <p:bldP spid="20" grpId="0" animBg="1"/>
      <p:bldP spid="44" grpId="0" animBg="1"/>
      <p:bldP spid="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5240" cy="922114"/>
          </a:xfrm>
        </p:spPr>
        <p:txBody>
          <a:bodyPr>
            <a:normAutofit/>
          </a:bodyPr>
          <a:lstStyle/>
          <a:p>
            <a:r>
              <a:rPr lang="en-US" dirty="0" smtClean="0"/>
              <a:t>Comparison of the two policies</a:t>
            </a:r>
            <a:endParaRPr lang="en-US" dirty="0"/>
          </a:p>
        </p:txBody>
      </p:sp>
      <p:sp>
        <p:nvSpPr>
          <p:cNvPr id="4" name="Content Placeholder 3"/>
          <p:cNvSpPr>
            <a:spLocks noGrp="1"/>
          </p:cNvSpPr>
          <p:nvPr>
            <p:ph sz="quarter" idx="1"/>
          </p:nvPr>
        </p:nvSpPr>
        <p:spPr>
          <a:xfrm>
            <a:off x="228600" y="1600200"/>
            <a:ext cx="8537448" cy="5334000"/>
          </a:xfrm>
        </p:spPr>
        <p:txBody>
          <a:bodyPr>
            <a:normAutofit fontScale="92500" lnSpcReduction="20000"/>
          </a:bodyPr>
          <a:lstStyle/>
          <a:p>
            <a:r>
              <a:rPr lang="en-US" dirty="0" smtClean="0"/>
              <a:t>Don’t know if Greedy approach is throughput optimal</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Both Algorithms seem to have similar throughput performance</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0321" y="2304226"/>
            <a:ext cx="4499604" cy="3067564"/>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588823" y="2391932"/>
            <a:ext cx="4019050" cy="292816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942334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1224" cy="922114"/>
          </a:xfrm>
        </p:spPr>
        <p:txBody>
          <a:bodyPr/>
          <a:lstStyle/>
          <a:p>
            <a:r>
              <a:rPr lang="en-US" dirty="0" smtClean="0"/>
              <a:t>Ongoing Work</a:t>
            </a:r>
            <a:endParaRPr lang="en-US" dirty="0"/>
          </a:p>
        </p:txBody>
      </p:sp>
      <p:sp>
        <p:nvSpPr>
          <p:cNvPr id="4" name="Content Placeholder 3"/>
          <p:cNvSpPr>
            <a:spLocks noGrp="1"/>
          </p:cNvSpPr>
          <p:nvPr>
            <p:ph sz="quarter" idx="1"/>
          </p:nvPr>
        </p:nvSpPr>
        <p:spPr/>
        <p:txBody>
          <a:bodyPr>
            <a:normAutofit/>
          </a:bodyPr>
          <a:lstStyle/>
          <a:p>
            <a:r>
              <a:rPr lang="en-US" dirty="0" smtClean="0"/>
              <a:t>Current proof techniques for the non-preemptive case require truncated versions of multivariate heavy-tailed distributions</a:t>
            </a:r>
          </a:p>
          <a:p>
            <a:pPr lvl="1"/>
            <a:r>
              <a:rPr lang="en-US" dirty="0" smtClean="0"/>
              <a:t>The variance of the service-time distribution can be arbitrarily large, but has to be finite </a:t>
            </a:r>
          </a:p>
          <a:p>
            <a:pPr lvl="1"/>
            <a:r>
              <a:rPr lang="en-US" dirty="0" smtClean="0"/>
              <a:t>We are currently working on removing this assumption for the non-</a:t>
            </a:r>
            <a:r>
              <a:rPr lang="en-US" dirty="0" err="1" smtClean="0"/>
              <a:t>preemptve</a:t>
            </a:r>
            <a:r>
              <a:rPr lang="en-US" dirty="0" smtClean="0"/>
              <a:t> case</a:t>
            </a:r>
          </a:p>
          <a:p>
            <a:pPr lvl="1"/>
            <a:r>
              <a:rPr lang="en-US" dirty="0" smtClean="0"/>
              <a:t>Understand the performance of greedy scheduling</a:t>
            </a:r>
          </a:p>
          <a:p>
            <a:pPr lvl="1"/>
            <a:endParaRPr lang="en-US" dirty="0"/>
          </a:p>
        </p:txBody>
      </p:sp>
    </p:spTree>
    <p:extLst>
      <p:ext uri="{BB962C8B-B14F-4D97-AF65-F5344CB8AC3E}">
        <p14:creationId xmlns:p14="http://schemas.microsoft.com/office/powerpoint/2010/main" val="14637085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I</a:t>
            </a:r>
            <a:endParaRPr lang="en-US" dirty="0"/>
          </a:p>
        </p:txBody>
      </p:sp>
      <p:sp>
        <p:nvSpPr>
          <p:cNvPr id="4" name="Content Placeholder 3"/>
          <p:cNvSpPr>
            <a:spLocks noGrp="1"/>
          </p:cNvSpPr>
          <p:nvPr>
            <p:ph sz="quarter" idx="1"/>
          </p:nvPr>
        </p:nvSpPr>
        <p:spPr/>
        <p:txBody>
          <a:bodyPr>
            <a:normAutofit fontScale="92500" lnSpcReduction="20000"/>
          </a:bodyPr>
          <a:lstStyle/>
          <a:p>
            <a:r>
              <a:rPr lang="en-US" dirty="0" smtClean="0"/>
              <a:t>The Map-Reduce Framework </a:t>
            </a:r>
            <a:endParaRPr lang="en-US" dirty="0"/>
          </a:p>
          <a:p>
            <a:r>
              <a:rPr lang="en-US" dirty="0" smtClean="0"/>
              <a:t>A large job broken into many parallel tasks </a:t>
            </a:r>
            <a:r>
              <a:rPr lang="en-US" dirty="0" smtClean="0">
                <a:solidFill>
                  <a:srgbClr val="FF0000"/>
                </a:solidFill>
              </a:rPr>
              <a:t>(Map phase)</a:t>
            </a:r>
          </a:p>
          <a:p>
            <a:r>
              <a:rPr lang="en-US" dirty="0" smtClean="0"/>
              <a:t>Results from the parallel tasks are reassembled to provide the final answer </a:t>
            </a:r>
            <a:r>
              <a:rPr lang="en-US" dirty="0" smtClean="0">
                <a:solidFill>
                  <a:srgbClr val="FF0000"/>
                </a:solidFill>
              </a:rPr>
              <a:t>(Reduce phase)</a:t>
            </a:r>
          </a:p>
          <a:p>
            <a:pPr lvl="1"/>
            <a:r>
              <a:rPr lang="en-US" dirty="0" smtClean="0"/>
              <a:t>Many variations: </a:t>
            </a:r>
          </a:p>
          <a:p>
            <a:pPr lvl="2"/>
            <a:r>
              <a:rPr lang="en-US" dirty="0" smtClean="0"/>
              <a:t>When can the reduce phase start?</a:t>
            </a:r>
          </a:p>
          <a:p>
            <a:pPr lvl="2"/>
            <a:r>
              <a:rPr lang="en-US" dirty="0" smtClean="0"/>
              <a:t>How many Map phases and how many reduce phases?</a:t>
            </a:r>
          </a:p>
          <a:p>
            <a:pPr lvl="2"/>
            <a:r>
              <a:rPr lang="en-US" dirty="0" smtClean="0"/>
              <a:t>How does data locality with </a:t>
            </a:r>
            <a:r>
              <a:rPr lang="en-US" smtClean="0"/>
              <a:t>respect to </a:t>
            </a:r>
            <a:r>
              <a:rPr lang="en-US" dirty="0" smtClean="0"/>
              <a:t>servers influence the service-times of tasks?</a:t>
            </a:r>
          </a:p>
          <a:p>
            <a:pPr lvl="1"/>
            <a:r>
              <a:rPr lang="en-US" dirty="0" smtClean="0"/>
              <a:t>Army relevance: Data-to-decisions</a:t>
            </a:r>
          </a:p>
        </p:txBody>
      </p:sp>
    </p:spTree>
    <p:extLst>
      <p:ext uri="{BB962C8B-B14F-4D97-AF65-F5344CB8AC3E}">
        <p14:creationId xmlns:p14="http://schemas.microsoft.com/office/powerpoint/2010/main" val="14847266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 II</a:t>
            </a:r>
            <a:endParaRPr lang="en-US" dirty="0"/>
          </a:p>
        </p:txBody>
      </p:sp>
      <p:sp>
        <p:nvSpPr>
          <p:cNvPr id="4" name="Content Placeholder 3"/>
          <p:cNvSpPr>
            <a:spLocks noGrp="1"/>
          </p:cNvSpPr>
          <p:nvPr>
            <p:ph sz="quarter" idx="1"/>
          </p:nvPr>
        </p:nvSpPr>
        <p:spPr/>
        <p:txBody>
          <a:bodyPr>
            <a:normAutofit fontScale="92500"/>
          </a:bodyPr>
          <a:lstStyle/>
          <a:p>
            <a:r>
              <a:rPr lang="en-US" dirty="0" smtClean="0"/>
              <a:t>Infrastructure as a Service or </a:t>
            </a:r>
            <a:r>
              <a:rPr lang="en-US" dirty="0" err="1" smtClean="0"/>
              <a:t>IaaS</a:t>
            </a:r>
            <a:r>
              <a:rPr lang="en-US" dirty="0" smtClean="0"/>
              <a:t>:</a:t>
            </a:r>
          </a:p>
          <a:p>
            <a:pPr lvl="1"/>
            <a:r>
              <a:rPr lang="en-US" dirty="0" smtClean="0"/>
              <a:t>Users request virtual machines (VMs) to execute jobs, i.e., a certain amount of CPU, a certain amount of memory, a certain amount of disk space </a:t>
            </a:r>
          </a:p>
          <a:p>
            <a:pPr lvl="1"/>
            <a:r>
              <a:rPr lang="en-US" dirty="0" smtClean="0"/>
              <a:t>A number of servers available </a:t>
            </a:r>
          </a:p>
          <a:p>
            <a:pPr lvl="1"/>
            <a:r>
              <a:rPr lang="en-US" dirty="0" smtClean="0"/>
              <a:t>Many assignment (of jobs to servers) problems:</a:t>
            </a:r>
          </a:p>
          <a:p>
            <a:pPr lvl="2"/>
            <a:r>
              <a:rPr lang="en-US" dirty="0" smtClean="0"/>
              <a:t>Job duration known upon arrival</a:t>
            </a:r>
          </a:p>
          <a:p>
            <a:pPr lvl="2"/>
            <a:r>
              <a:rPr lang="en-US" dirty="0" smtClean="0"/>
              <a:t>Jobs durations are unknown and random</a:t>
            </a:r>
          </a:p>
          <a:p>
            <a:pPr lvl="2"/>
            <a:r>
              <a:rPr lang="en-US" dirty="0" smtClean="0"/>
              <a:t>Preemption </a:t>
            </a:r>
            <a:r>
              <a:rPr lang="en-US" dirty="0" err="1" smtClean="0"/>
              <a:t>vs</a:t>
            </a:r>
            <a:r>
              <a:rPr lang="en-US" dirty="0" smtClean="0"/>
              <a:t> </a:t>
            </a:r>
            <a:r>
              <a:rPr lang="en-US" dirty="0" err="1" smtClean="0"/>
              <a:t>nonpreemption</a:t>
            </a:r>
            <a:endParaRPr lang="en-US" dirty="0" smtClean="0"/>
          </a:p>
          <a:p>
            <a:pPr lvl="1"/>
            <a:r>
              <a:rPr lang="en-US" dirty="0" smtClean="0"/>
              <a:t>Army relevance: Battlefield cloud, tactical cloudlets</a:t>
            </a:r>
          </a:p>
          <a:p>
            <a:pPr lvl="1"/>
            <a:endParaRPr lang="en-US" dirty="0"/>
          </a:p>
        </p:txBody>
      </p:sp>
    </p:spTree>
    <p:extLst>
      <p:ext uri="{BB962C8B-B14F-4D97-AF65-F5344CB8AC3E}">
        <p14:creationId xmlns:p14="http://schemas.microsoft.com/office/powerpoint/2010/main" val="1174125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Multivariate Heavy Tails</a:t>
            </a:r>
            <a:endParaRPr lang="en-US" dirty="0"/>
          </a:p>
        </p:txBody>
      </p:sp>
      <p:sp>
        <p:nvSpPr>
          <p:cNvPr id="4" name="Content Placeholder 3"/>
          <p:cNvSpPr>
            <a:spLocks noGrp="1"/>
          </p:cNvSpPr>
          <p:nvPr>
            <p:ph sz="quarter" idx="1"/>
          </p:nvPr>
        </p:nvSpPr>
        <p:spPr/>
        <p:txBody>
          <a:bodyPr>
            <a:normAutofit fontScale="62500" lnSpcReduction="20000"/>
          </a:bodyPr>
          <a:lstStyle/>
          <a:p>
            <a:r>
              <a:rPr lang="en-US" dirty="0"/>
              <a:t>T</a:t>
            </a:r>
            <a:r>
              <a:rPr lang="en-US" dirty="0" smtClean="0"/>
              <a:t>he number of map tasks and the duration of the reduce tasks are both heavy-tailed; the duration of the reduce task depends on the number of map tasks</a:t>
            </a:r>
          </a:p>
          <a:p>
            <a:endParaRPr lang="en-US" dirty="0" smtClean="0"/>
          </a:p>
          <a:p>
            <a:r>
              <a:rPr lang="en-US" dirty="0" smtClean="0"/>
              <a:t>Job durations are heavy-tailed; a number of simultaneous VM requests of correlated durations</a:t>
            </a:r>
          </a:p>
          <a:p>
            <a:pPr lvl="1"/>
            <a:endParaRPr lang="en-US" dirty="0"/>
          </a:p>
          <a:p>
            <a:r>
              <a:rPr lang="en-US" dirty="0" smtClean="0"/>
              <a:t>Collaboration enabled by the MURI</a:t>
            </a:r>
          </a:p>
          <a:p>
            <a:pPr lvl="1"/>
            <a:r>
              <a:rPr lang="en-US" dirty="0" smtClean="0"/>
              <a:t>Four-day visit to the Ohio State University; combine expertise on </a:t>
            </a:r>
            <a:r>
              <a:rPr lang="en-US" dirty="0" err="1" smtClean="0"/>
              <a:t>MapReduce</a:t>
            </a:r>
            <a:r>
              <a:rPr lang="en-US" dirty="0" smtClean="0"/>
              <a:t> framework and large-systems limits to derive simple schedulers that perform optimally in large systems</a:t>
            </a:r>
          </a:p>
          <a:p>
            <a:pPr lvl="1"/>
            <a:r>
              <a:rPr lang="en-US" dirty="0" smtClean="0"/>
              <a:t>Discussions with </a:t>
            </a:r>
            <a:r>
              <a:rPr lang="en-US" dirty="0" err="1" smtClean="0"/>
              <a:t>Ananthram</a:t>
            </a:r>
            <a:r>
              <a:rPr lang="en-US" dirty="0" smtClean="0"/>
              <a:t> Swami on Army relevance, and the connection between long-range dependence and multivariate heavy tails</a:t>
            </a:r>
          </a:p>
          <a:p>
            <a:pPr lvl="1"/>
            <a:r>
              <a:rPr lang="en-US" dirty="0" smtClean="0"/>
              <a:t>Discussions with Lang Tong on scheduling problems in coupled queues</a:t>
            </a:r>
          </a:p>
          <a:p>
            <a:pPr lvl="1"/>
            <a:r>
              <a:rPr lang="en-US" dirty="0" smtClean="0"/>
              <a:t>Continuing work with recently graduated PhD student </a:t>
            </a:r>
            <a:r>
              <a:rPr lang="en-US" dirty="0" err="1" smtClean="0"/>
              <a:t>Javad</a:t>
            </a:r>
            <a:r>
              <a:rPr lang="en-US" dirty="0" smtClean="0"/>
              <a:t> </a:t>
            </a:r>
            <a:r>
              <a:rPr lang="en-US" dirty="0" err="1" smtClean="0"/>
              <a:t>Ghaderi</a:t>
            </a:r>
            <a:r>
              <a:rPr lang="en-US" dirty="0" smtClean="0"/>
              <a:t> (Assistant Professor, Columbia University) on cou</a:t>
            </a:r>
            <a:r>
              <a:rPr lang="en-US" dirty="0"/>
              <a:t>p</a:t>
            </a:r>
            <a:r>
              <a:rPr lang="en-US" dirty="0" smtClean="0"/>
              <a:t>led queues that arise in massive data-to-decision problems</a:t>
            </a:r>
            <a:endParaRPr lang="en-US" dirty="0"/>
          </a:p>
          <a:p>
            <a:endParaRPr lang="en-US" dirty="0" smtClean="0"/>
          </a:p>
          <a:p>
            <a:endParaRPr lang="en-US" dirty="0"/>
          </a:p>
        </p:txBody>
      </p:sp>
    </p:spTree>
    <p:extLst>
      <p:ext uri="{BB962C8B-B14F-4D97-AF65-F5344CB8AC3E}">
        <p14:creationId xmlns:p14="http://schemas.microsoft.com/office/powerpoint/2010/main" val="4146931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288032" y="1322107"/>
            <a:ext cx="8855968" cy="5419261"/>
          </a:xfrm>
        </p:spPr>
        <p:txBody>
          <a:bodyPr/>
          <a:lstStyle/>
          <a:p>
            <a:r>
              <a:rPr lang="en-US" sz="2400" dirty="0" smtClean="0"/>
              <a:t>Time </a:t>
            </a:r>
            <a:r>
              <a:rPr lang="en-US" sz="2400" dirty="0"/>
              <a:t>is slotted</a:t>
            </a:r>
          </a:p>
          <a:p>
            <a:r>
              <a:rPr lang="en-US" sz="2400" i="1" dirty="0" smtClean="0"/>
              <a:t>N</a:t>
            </a:r>
            <a:r>
              <a:rPr lang="en-US" sz="2400" dirty="0" smtClean="0"/>
              <a:t> “Machines”: E</a:t>
            </a:r>
            <a:r>
              <a:rPr lang="en-US" altLang="zh-CN" sz="2400" dirty="0" smtClean="0"/>
              <a:t>ach machine runs 1 unit of workload per slot</a:t>
            </a:r>
            <a:endParaRPr lang="en-US" sz="2400" dirty="0" smtClean="0">
              <a:solidFill>
                <a:srgbClr val="1F497D"/>
              </a:solidFill>
            </a:endParaRP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pPr>
              <a:buNone/>
            </a:pPr>
            <a:endParaRPr lang="en-US" sz="2400" dirty="0" smtClean="0"/>
          </a:p>
          <a:p>
            <a:r>
              <a:rPr lang="en-US" sz="2400" dirty="0" smtClean="0">
                <a:solidFill>
                  <a:srgbClr val="C00000"/>
                </a:solidFill>
              </a:rPr>
              <a:t>Scheduling Constraint</a:t>
            </a:r>
            <a:r>
              <a:rPr lang="en-US" sz="2400" dirty="0" smtClean="0"/>
              <a:t>: Reduce </a:t>
            </a:r>
            <a:r>
              <a:rPr lang="en-US" sz="2400" dirty="0" smtClean="0">
                <a:solidFill>
                  <a:srgbClr val="800000"/>
                </a:solidFill>
              </a:rPr>
              <a:t>job</a:t>
            </a:r>
            <a:r>
              <a:rPr lang="en-US" sz="2400" dirty="0" smtClean="0"/>
              <a:t> starts</a:t>
            </a:r>
          </a:p>
          <a:p>
            <a:pPr>
              <a:buNone/>
            </a:pPr>
            <a:r>
              <a:rPr lang="en-US" sz="2400" dirty="0" smtClean="0"/>
              <a:t>	after </a:t>
            </a:r>
            <a:r>
              <a:rPr lang="en-US" sz="2400" b="1" dirty="0" smtClean="0"/>
              <a:t>all</a:t>
            </a:r>
            <a:r>
              <a:rPr lang="en-US" sz="2400" dirty="0" smtClean="0"/>
              <a:t> tasks in the Map </a:t>
            </a:r>
            <a:r>
              <a:rPr lang="en-US" sz="2400" dirty="0" smtClean="0">
                <a:solidFill>
                  <a:srgbClr val="800000"/>
                </a:solidFill>
              </a:rPr>
              <a:t>job </a:t>
            </a:r>
            <a:r>
              <a:rPr lang="en-US" sz="2400" dirty="0" smtClean="0"/>
              <a:t>are completed.</a:t>
            </a:r>
            <a:endParaRPr lang="en-US" sz="2400" dirty="0" smtClean="0">
              <a:solidFill>
                <a:srgbClr val="800000"/>
              </a:solidFill>
            </a:endParaRPr>
          </a:p>
        </p:txBody>
      </p:sp>
      <p:sp>
        <p:nvSpPr>
          <p:cNvPr id="64" name="左大括号 63"/>
          <p:cNvSpPr/>
          <p:nvPr/>
        </p:nvSpPr>
        <p:spPr>
          <a:xfrm flipH="1">
            <a:off x="4644008" y="2197360"/>
            <a:ext cx="648072" cy="3503644"/>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9" name="Rounded Rectangle 8"/>
          <p:cNvSpPr/>
          <p:nvPr/>
        </p:nvSpPr>
        <p:spPr>
          <a:xfrm>
            <a:off x="6660232" y="5600273"/>
            <a:ext cx="2417386" cy="114109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75"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3789040"/>
            <a:ext cx="1656186" cy="648072"/>
          </a:xfrm>
          <a:prstGeom prst="rect">
            <a:avLst/>
          </a:prstGeom>
        </p:spPr>
      </p:pic>
      <p:sp>
        <p:nvSpPr>
          <p:cNvPr id="65" name="矩形 64"/>
          <p:cNvSpPr/>
          <p:nvPr/>
        </p:nvSpPr>
        <p:spPr>
          <a:xfrm>
            <a:off x="5292080" y="3781222"/>
            <a:ext cx="1296144"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Reduce</a:t>
            </a:r>
          </a:p>
        </p:txBody>
      </p:sp>
      <p:grpSp>
        <p:nvGrpSpPr>
          <p:cNvPr id="3" name="组合 76"/>
          <p:cNvGrpSpPr/>
          <p:nvPr/>
        </p:nvGrpSpPr>
        <p:grpSpPr>
          <a:xfrm>
            <a:off x="6621084" y="3460938"/>
            <a:ext cx="2810948" cy="3208423"/>
            <a:chOff x="6621084" y="3460938"/>
            <a:chExt cx="2810948" cy="3208423"/>
          </a:xfrm>
        </p:grpSpPr>
        <p:pic>
          <p:nvPicPr>
            <p:cNvPr id="10"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972" y="5749224"/>
              <a:ext cx="497210" cy="49721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004" y="5769476"/>
              <a:ext cx="497210" cy="497210"/>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2190" y="5783728"/>
              <a:ext cx="497210" cy="49721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70222" y="5803980"/>
              <a:ext cx="497210" cy="49721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C:\Users\prasun\AppData\Local\Microsoft\Windows\Temporary Internet Files\Content.IE5\0WDI2RPK\MC90043484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3132" y="5821232"/>
              <a:ext cx="497210" cy="497210"/>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TextBox 14"/>
            <p:cNvSpPr txBox="1"/>
            <p:nvPr/>
          </p:nvSpPr>
          <p:spPr>
            <a:xfrm>
              <a:off x="8029376" y="5848890"/>
              <a:ext cx="478016" cy="523220"/>
            </a:xfrm>
            <a:prstGeom prst="rect">
              <a:avLst/>
            </a:prstGeom>
            <a:noFill/>
          </p:spPr>
          <p:txBody>
            <a:bodyPr wrap="none" rtlCol="0">
              <a:spAutoFit/>
            </a:bodyPr>
            <a:lstStyle/>
            <a:p>
              <a:pPr>
                <a:buNone/>
              </a:pPr>
              <a:r>
                <a:rPr lang="en-US" dirty="0" smtClean="0"/>
                <a:t>…</a:t>
              </a:r>
              <a:endParaRPr lang="en-US" dirty="0"/>
            </a:p>
          </p:txBody>
        </p:sp>
        <p:cxnSp>
          <p:nvCxnSpPr>
            <p:cNvPr id="16" name="Straight Connector 15"/>
            <p:cNvCxnSpPr/>
            <p:nvPr/>
          </p:nvCxnSpPr>
          <p:spPr>
            <a:xfrm>
              <a:off x="7631832" y="4149081"/>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91872" y="4149081"/>
              <a:ext cx="0" cy="648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631832" y="4797153"/>
              <a:ext cx="360040"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7686588" y="4797153"/>
              <a:ext cx="288032" cy="288032"/>
            </a:xfrm>
            <a:prstGeom prst="ellipse">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0" name="TextBox 19"/>
            <p:cNvSpPr txBox="1"/>
            <p:nvPr/>
          </p:nvSpPr>
          <p:spPr>
            <a:xfrm>
              <a:off x="6621084" y="6361584"/>
              <a:ext cx="2496517" cy="307777"/>
            </a:xfrm>
            <a:prstGeom prst="rect">
              <a:avLst/>
            </a:prstGeom>
            <a:noFill/>
          </p:spPr>
          <p:txBody>
            <a:bodyPr wrap="none" rtlCol="0">
              <a:spAutoFit/>
            </a:bodyPr>
            <a:lstStyle/>
            <a:p>
              <a:pPr>
                <a:buNone/>
              </a:pPr>
              <a:r>
                <a:rPr lang="en-US" sz="1400" dirty="0" smtClean="0"/>
                <a:t>Data Center with </a:t>
              </a:r>
              <a:r>
                <a:rPr lang="en-US" sz="1400" i="1" dirty="0" smtClean="0">
                  <a:latin typeface="Times New Roman" pitchFamily="18" charset="0"/>
                  <a:cs typeface="Times New Roman" pitchFamily="18" charset="0"/>
                </a:rPr>
                <a:t>N</a:t>
              </a:r>
              <a:r>
                <a:rPr lang="en-US" sz="1400" i="1" dirty="0" smtClean="0"/>
                <a:t> machines</a:t>
              </a:r>
              <a:endParaRPr lang="en-US" sz="1400" dirty="0"/>
            </a:p>
          </p:txBody>
        </p:sp>
        <p:cxnSp>
          <p:nvCxnSpPr>
            <p:cNvPr id="21" name="Straight Connector 20"/>
            <p:cNvCxnSpPr>
              <a:stCxn id="19" idx="4"/>
            </p:cNvCxnSpPr>
            <p:nvPr/>
          </p:nvCxnSpPr>
          <p:spPr>
            <a:xfrm>
              <a:off x="7830604" y="5085185"/>
              <a:ext cx="0"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55768" y="5301209"/>
              <a:ext cx="154596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055768"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415808"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7703840"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7991872"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605440" y="5301209"/>
              <a:ext cx="0" cy="2990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8038002" y="5085185"/>
              <a:ext cx="478016" cy="523220"/>
            </a:xfrm>
            <a:prstGeom prst="rect">
              <a:avLst/>
            </a:prstGeom>
            <a:noFill/>
          </p:spPr>
          <p:txBody>
            <a:bodyPr wrap="none" rtlCol="0">
              <a:spAutoFit/>
            </a:bodyPr>
            <a:lstStyle/>
            <a:p>
              <a:pPr>
                <a:buNone/>
              </a:pPr>
              <a:r>
                <a:rPr lang="en-US" dirty="0" smtClean="0"/>
                <a:t>…</a:t>
              </a:r>
              <a:endParaRPr lang="en-US" dirty="0"/>
            </a:p>
          </p:txBody>
        </p:sp>
        <p:sp>
          <p:nvSpPr>
            <p:cNvPr id="29" name="Rectangle 28"/>
            <p:cNvSpPr/>
            <p:nvPr/>
          </p:nvSpPr>
          <p:spPr>
            <a:xfrm>
              <a:off x="7712015" y="4509121"/>
              <a:ext cx="103377" cy="216024"/>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lumMod val="75000"/>
                  </a:schemeClr>
                </a:solidFill>
              </a:endParaRPr>
            </a:p>
          </p:txBody>
        </p:sp>
        <p:sp>
          <p:nvSpPr>
            <p:cNvPr id="30" name="Rectangle 29"/>
            <p:cNvSpPr/>
            <p:nvPr/>
          </p:nvSpPr>
          <p:spPr>
            <a:xfrm>
              <a:off x="7815392" y="4509121"/>
              <a:ext cx="104472" cy="216024"/>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7775848" y="3789040"/>
              <a:ext cx="0" cy="29906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020272" y="3460938"/>
              <a:ext cx="2411760" cy="369332"/>
            </a:xfrm>
            <a:prstGeom prst="rect">
              <a:avLst/>
            </a:prstGeom>
            <a:noFill/>
          </p:spPr>
          <p:txBody>
            <a:bodyPr wrap="square" rtlCol="0">
              <a:spAutoFit/>
            </a:bodyPr>
            <a:lstStyle/>
            <a:p>
              <a:pPr>
                <a:buNone/>
              </a:pPr>
              <a:r>
                <a:rPr lang="en-US" sz="1800" i="1" dirty="0" smtClean="0">
                  <a:latin typeface="Times New Roman" pitchFamily="18" charset="0"/>
                  <a:cs typeface="Times New Roman" pitchFamily="18" charset="0"/>
                </a:rPr>
                <a:t>n</a:t>
              </a:r>
              <a:r>
                <a:rPr lang="en-US" sz="1800" dirty="0" smtClean="0"/>
                <a:t> jobs over </a:t>
              </a:r>
              <a:r>
                <a:rPr lang="en-US" sz="1800" i="1" dirty="0" smtClean="0">
                  <a:latin typeface="Times New Roman" pitchFamily="18" charset="0"/>
                  <a:cs typeface="Times New Roman" pitchFamily="18" charset="0"/>
                </a:rPr>
                <a:t>T </a:t>
              </a:r>
              <a:r>
                <a:rPr lang="en-US" sz="1800" dirty="0" smtClean="0"/>
                <a:t>slots</a:t>
              </a:r>
              <a:endParaRPr lang="en-US" sz="1800" dirty="0"/>
            </a:p>
          </p:txBody>
        </p:sp>
        <p:sp>
          <p:nvSpPr>
            <p:cNvPr id="41" name="Rectangle 30"/>
            <p:cNvSpPr/>
            <p:nvPr/>
          </p:nvSpPr>
          <p:spPr>
            <a:xfrm>
              <a:off x="7818960" y="4180323"/>
              <a:ext cx="116056" cy="252027"/>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31"/>
            <p:cNvSpPr/>
            <p:nvPr/>
          </p:nvSpPr>
          <p:spPr>
            <a:xfrm>
              <a:off x="7709466" y="4326965"/>
              <a:ext cx="109234" cy="10801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矩形 65"/>
          <p:cNvSpPr/>
          <p:nvPr/>
        </p:nvSpPr>
        <p:spPr>
          <a:xfrm>
            <a:off x="251520" y="2492896"/>
            <a:ext cx="3024336"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t>Each </a:t>
            </a:r>
            <a:r>
              <a:rPr lang="en-US" altLang="zh-CN" sz="2000" dirty="0" smtClean="0">
                <a:solidFill>
                  <a:srgbClr val="C00000"/>
                </a:solidFill>
                <a:ea typeface="ＭＳ Ｐゴシック" pitchFamily="-111" charset="-128"/>
                <a:cs typeface="ＭＳ Ｐゴシック" pitchFamily="-111" charset="-128"/>
              </a:rPr>
              <a:t>job</a:t>
            </a:r>
            <a:r>
              <a:rPr lang="en-US" altLang="zh-CN" sz="2000" dirty="0" smtClean="0"/>
              <a:t> </a:t>
            </a:r>
            <a:r>
              <a:rPr lang="en-US" altLang="zh-CN" sz="2000" i="1" dirty="0" err="1" smtClean="0">
                <a:latin typeface="Times New Roman" pitchFamily="18" charset="0"/>
                <a:cs typeface="Times New Roman" pitchFamily="18" charset="0"/>
              </a:rPr>
              <a:t>i</a:t>
            </a:r>
            <a:r>
              <a:rPr lang="en-US" altLang="zh-CN" sz="2000" i="1" dirty="0" smtClean="0">
                <a:latin typeface="Times New Roman" pitchFamily="18" charset="0"/>
                <a:cs typeface="Times New Roman" pitchFamily="18" charset="0"/>
              </a:rPr>
              <a:t> </a:t>
            </a:r>
            <a:r>
              <a:rPr lang="en-US" altLang="zh-CN" sz="2000" dirty="0" smtClean="0"/>
              <a:t>consists of Map</a:t>
            </a:r>
            <a:r>
              <a:rPr lang="en-US" altLang="zh-CN" sz="2000" dirty="0" smtClean="0">
                <a:solidFill>
                  <a:srgbClr val="C00000"/>
                </a:solidFill>
                <a:ea typeface="ＭＳ Ｐゴシック" pitchFamily="-111" charset="-128"/>
                <a:cs typeface="ＭＳ Ｐゴシック" pitchFamily="-111" charset="-128"/>
              </a:rPr>
              <a:t> tasks </a:t>
            </a:r>
            <a:r>
              <a:rPr lang="en-US" altLang="zh-CN" sz="2000" dirty="0" smtClean="0"/>
              <a:t>and Reduce </a:t>
            </a:r>
            <a:r>
              <a:rPr lang="en-US" altLang="zh-CN" sz="2000" dirty="0" smtClean="0">
                <a:solidFill>
                  <a:srgbClr val="C00000"/>
                </a:solidFill>
                <a:ea typeface="ＭＳ Ｐゴシック" pitchFamily="-111" charset="-128"/>
                <a:cs typeface="ＭＳ Ｐゴシック" pitchFamily="-111" charset="-128"/>
              </a:rPr>
              <a:t>tasks</a:t>
            </a:r>
            <a:endParaRPr lang="en-US" altLang="zh-CN" sz="2000" dirty="0" smtClean="0">
              <a:latin typeface="Times New Roman" pitchFamily="18" charset="0"/>
              <a:cs typeface="Times New Roman" pitchFamily="18" charset="0"/>
            </a:endParaRPr>
          </a:p>
        </p:txBody>
      </p:sp>
      <p:grpSp>
        <p:nvGrpSpPr>
          <p:cNvPr id="6" name="组合 50"/>
          <p:cNvGrpSpPr/>
          <p:nvPr/>
        </p:nvGrpSpPr>
        <p:grpSpPr>
          <a:xfrm>
            <a:off x="2915816" y="2204864"/>
            <a:ext cx="1584176" cy="3528392"/>
            <a:chOff x="10404648" y="1484784"/>
            <a:chExt cx="1440160" cy="2520280"/>
          </a:xfrm>
        </p:grpSpPr>
        <p:sp>
          <p:nvSpPr>
            <p:cNvPr id="43" name="Rectangle 30"/>
            <p:cNvSpPr/>
            <p:nvPr/>
          </p:nvSpPr>
          <p:spPr>
            <a:xfrm>
              <a:off x="11124728" y="1484784"/>
              <a:ext cx="720000" cy="2520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31"/>
            <p:cNvSpPr/>
            <p:nvPr/>
          </p:nvSpPr>
          <p:spPr>
            <a:xfrm flipV="1">
              <a:off x="10404648" y="2925064"/>
              <a:ext cx="720000" cy="108000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6" name="直接连接符 45"/>
            <p:cNvCxnSpPr/>
            <p:nvPr/>
          </p:nvCxnSpPr>
          <p:spPr>
            <a:xfrm>
              <a:off x="10404648" y="3270695"/>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10404648" y="3639698"/>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1124728" y="3266323"/>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1124728" y="3645024"/>
              <a:ext cx="7200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1124728" y="2636912"/>
              <a:ext cx="72008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3" name="矩形 52"/>
          <p:cNvSpPr/>
          <p:nvPr/>
        </p:nvSpPr>
        <p:spPr>
          <a:xfrm>
            <a:off x="467544" y="3068960"/>
            <a:ext cx="244827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t>Each Map task has 1 unit of workload</a:t>
            </a:r>
          </a:p>
        </p:txBody>
      </p:sp>
      <p:sp>
        <p:nvSpPr>
          <p:cNvPr id="55" name="矩形 54"/>
          <p:cNvSpPr/>
          <p:nvPr/>
        </p:nvSpPr>
        <p:spPr>
          <a:xfrm>
            <a:off x="539552" y="3356992"/>
            <a:ext cx="2286000" cy="7078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en-US" altLang="zh-CN" sz="2000" dirty="0" smtClean="0">
                <a:solidFill>
                  <a:prstClr val="black"/>
                </a:solidFill>
              </a:rPr>
              <a:t>Total </a:t>
            </a:r>
            <a:r>
              <a:rPr lang="en-US" altLang="zh-CN" sz="2000" i="1" dirty="0" smtClean="0">
                <a:solidFill>
                  <a:prstClr val="black"/>
                </a:solidFill>
                <a:latin typeface="Times New Roman" pitchFamily="18" charset="0"/>
                <a:cs typeface="Times New Roman" pitchFamily="18" charset="0"/>
              </a:rPr>
              <a:t>M</a:t>
            </a:r>
            <a:r>
              <a:rPr lang="en-US" altLang="zh-CN" sz="2000" i="1" baseline="-25000" dirty="0" smtClean="0">
                <a:solidFill>
                  <a:prstClr val="black"/>
                </a:solidFill>
                <a:latin typeface="Times New Roman" pitchFamily="18" charset="0"/>
                <a:cs typeface="Times New Roman" pitchFamily="18" charset="0"/>
              </a:rPr>
              <a:t>i</a:t>
            </a:r>
            <a:r>
              <a:rPr lang="en-US" altLang="zh-CN" sz="2000" i="1" dirty="0" smtClean="0">
                <a:solidFill>
                  <a:prstClr val="black"/>
                </a:solidFill>
              </a:rPr>
              <a:t> </a:t>
            </a:r>
            <a:r>
              <a:rPr lang="en-US" altLang="zh-CN" sz="2000" dirty="0" smtClean="0">
                <a:solidFill>
                  <a:prstClr val="black"/>
                </a:solidFill>
              </a:rPr>
              <a:t>tasks for Map job </a:t>
            </a:r>
            <a:r>
              <a:rPr lang="en-US" altLang="zh-CN" sz="2000" dirty="0" err="1" smtClean="0">
                <a:solidFill>
                  <a:prstClr val="black"/>
                </a:solidFill>
              </a:rPr>
              <a:t>i</a:t>
            </a:r>
            <a:endParaRPr lang="en-US" altLang="zh-CN" sz="2000" dirty="0" smtClean="0">
              <a:solidFill>
                <a:prstClr val="black"/>
              </a:solidFill>
            </a:endParaRPr>
          </a:p>
        </p:txBody>
      </p:sp>
      <p:sp>
        <p:nvSpPr>
          <p:cNvPr id="56" name="矩形 55"/>
          <p:cNvSpPr/>
          <p:nvPr/>
        </p:nvSpPr>
        <p:spPr>
          <a:xfrm>
            <a:off x="6030416" y="2276872"/>
            <a:ext cx="257403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solidFill>
                  <a:prstClr val="black"/>
                </a:solidFill>
              </a:rPr>
              <a:t>Each Reduce task can have multiple units of workload</a:t>
            </a:r>
          </a:p>
        </p:txBody>
      </p:sp>
      <p:sp>
        <p:nvSpPr>
          <p:cNvPr id="57" name="矩形 56"/>
          <p:cNvSpPr/>
          <p:nvPr/>
        </p:nvSpPr>
        <p:spPr>
          <a:xfrm>
            <a:off x="6228184" y="2348880"/>
            <a:ext cx="2286000" cy="10156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buNone/>
            </a:pPr>
            <a:r>
              <a:rPr lang="en-US" altLang="zh-CN" sz="2000" i="1" dirty="0" err="1" smtClean="0">
                <a:solidFill>
                  <a:prstClr val="black"/>
                </a:solidFill>
                <a:latin typeface="Times New Roman" pitchFamily="18" charset="0"/>
                <a:cs typeface="Times New Roman" pitchFamily="18" charset="0"/>
              </a:rPr>
              <a:t>R</a:t>
            </a:r>
            <a:r>
              <a:rPr lang="en-US" altLang="zh-CN" sz="2000" i="1" baseline="-25000" dirty="0" err="1" smtClean="0">
                <a:solidFill>
                  <a:prstClr val="black"/>
                </a:solidFill>
                <a:latin typeface="Times New Roman" pitchFamily="18" charset="0"/>
                <a:cs typeface="Times New Roman" pitchFamily="18" charset="0"/>
              </a:rPr>
              <a:t>i</a:t>
            </a:r>
            <a:r>
              <a:rPr lang="en-US" altLang="zh-CN" sz="2000" i="1" baseline="-25000" dirty="0" smtClean="0">
                <a:solidFill>
                  <a:prstClr val="black"/>
                </a:solidFill>
                <a:latin typeface="Times New Roman" pitchFamily="18" charset="0"/>
                <a:cs typeface="Times New Roman" pitchFamily="18" charset="0"/>
              </a:rPr>
              <a:t> </a:t>
            </a:r>
            <a:r>
              <a:rPr lang="en-US" altLang="zh-CN" sz="2000" i="1" baseline="30000" dirty="0" smtClean="0">
                <a:solidFill>
                  <a:prstClr val="black"/>
                </a:solidFill>
                <a:latin typeface="Times New Roman" pitchFamily="18" charset="0"/>
                <a:cs typeface="Times New Roman" pitchFamily="18" charset="0"/>
              </a:rPr>
              <a:t>(k)</a:t>
            </a:r>
            <a:r>
              <a:rPr lang="en-US" altLang="zh-CN" sz="2000" i="1" baseline="-25000" dirty="0" smtClean="0">
                <a:solidFill>
                  <a:prstClr val="black"/>
                </a:solidFill>
              </a:rPr>
              <a:t> </a:t>
            </a:r>
            <a:r>
              <a:rPr lang="en-US" altLang="zh-CN" sz="2000" dirty="0" smtClean="0">
                <a:solidFill>
                  <a:prstClr val="black"/>
                </a:solidFill>
              </a:rPr>
              <a:t>units of workload for task </a:t>
            </a:r>
            <a:r>
              <a:rPr lang="en-US" altLang="zh-CN" sz="2000" i="1" dirty="0" smtClean="0">
                <a:solidFill>
                  <a:prstClr val="black"/>
                </a:solidFill>
              </a:rPr>
              <a:t>k for job </a:t>
            </a:r>
            <a:r>
              <a:rPr lang="en-US" altLang="zh-CN" sz="2000" i="1" dirty="0" err="1" smtClean="0">
                <a:solidFill>
                  <a:prstClr val="black"/>
                </a:solidFill>
              </a:rPr>
              <a:t>i</a:t>
            </a:r>
            <a:endParaRPr lang="en-US" altLang="zh-CN" dirty="0" smtClean="0">
              <a:solidFill>
                <a:prstClr val="black"/>
              </a:solidFill>
            </a:endParaRPr>
          </a:p>
        </p:txBody>
      </p:sp>
      <p:grpSp>
        <p:nvGrpSpPr>
          <p:cNvPr id="7" name="组合 75"/>
          <p:cNvGrpSpPr/>
          <p:nvPr/>
        </p:nvGrpSpPr>
        <p:grpSpPr>
          <a:xfrm>
            <a:off x="5857849" y="2564904"/>
            <a:ext cx="3106639" cy="707886"/>
            <a:chOff x="11196736" y="5661248"/>
            <a:chExt cx="3106639" cy="707886"/>
          </a:xfrm>
        </p:grpSpPr>
        <p:sp>
          <p:nvSpPr>
            <p:cNvPr id="58" name="矩形 57"/>
            <p:cNvSpPr/>
            <p:nvPr/>
          </p:nvSpPr>
          <p:spPr>
            <a:xfrm>
              <a:off x="11196736" y="5661248"/>
              <a:ext cx="3106639"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000" dirty="0" smtClean="0">
                  <a:solidFill>
                    <a:prstClr val="black"/>
                  </a:solidFill>
                </a:rPr>
                <a:t>	         units of workload for Reduce job </a:t>
              </a:r>
              <a:r>
                <a:rPr lang="en-US" altLang="zh-CN" sz="2000" dirty="0" err="1" smtClean="0">
                  <a:solidFill>
                    <a:prstClr val="black"/>
                  </a:solidFill>
                </a:rPr>
                <a:t>i</a:t>
              </a:r>
              <a:endParaRPr lang="zh-CN" altLang="en-US" sz="3200" dirty="0"/>
            </a:p>
          </p:txBody>
        </p:sp>
        <p:pic>
          <p:nvPicPr>
            <p:cNvPr id="2" name="Picture 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6776" y="5661248"/>
              <a:ext cx="1152128" cy="450832"/>
            </a:xfrm>
            <a:prstGeom prst="rect">
              <a:avLst/>
            </a:prstGeom>
          </p:spPr>
        </p:pic>
      </p:grpSp>
      <p:grpSp>
        <p:nvGrpSpPr>
          <p:cNvPr id="8" name="组合 61"/>
          <p:cNvGrpSpPr/>
          <p:nvPr/>
        </p:nvGrpSpPr>
        <p:grpSpPr>
          <a:xfrm>
            <a:off x="2195736" y="4221088"/>
            <a:ext cx="648072" cy="504056"/>
            <a:chOff x="2195736" y="4221088"/>
            <a:chExt cx="648072" cy="504056"/>
          </a:xfrm>
        </p:grpSpPr>
        <p:sp>
          <p:nvSpPr>
            <p:cNvPr id="59" name="左大括号 58"/>
            <p:cNvSpPr/>
            <p:nvPr/>
          </p:nvSpPr>
          <p:spPr>
            <a:xfrm>
              <a:off x="2627784" y="4221088"/>
              <a:ext cx="216024" cy="504056"/>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1" name="矩形 60"/>
            <p:cNvSpPr/>
            <p:nvPr/>
          </p:nvSpPr>
          <p:spPr>
            <a:xfrm>
              <a:off x="2195736" y="4245522"/>
              <a:ext cx="432048"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1</a:t>
              </a:r>
            </a:p>
          </p:txBody>
        </p:sp>
      </p:grpSp>
      <p:sp>
        <p:nvSpPr>
          <p:cNvPr id="60" name="左大括号 59"/>
          <p:cNvSpPr/>
          <p:nvPr/>
        </p:nvSpPr>
        <p:spPr>
          <a:xfrm>
            <a:off x="2420144" y="4221088"/>
            <a:ext cx="360040" cy="1512168"/>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63" name="矩形 62"/>
          <p:cNvSpPr/>
          <p:nvPr/>
        </p:nvSpPr>
        <p:spPr>
          <a:xfrm>
            <a:off x="1619672" y="4737204"/>
            <a:ext cx="792088"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dirty="0" smtClean="0"/>
              <a:t>Map</a:t>
            </a:r>
          </a:p>
        </p:txBody>
      </p:sp>
      <p:sp>
        <p:nvSpPr>
          <p:cNvPr id="67" name="矩形 66"/>
          <p:cNvSpPr/>
          <p:nvPr/>
        </p:nvSpPr>
        <p:spPr>
          <a:xfrm>
            <a:off x="1835696" y="4767535"/>
            <a:ext cx="504056"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i="1" dirty="0" smtClean="0">
                <a:solidFill>
                  <a:prstClr val="black"/>
                </a:solidFill>
                <a:latin typeface="Times New Roman" pitchFamily="18" charset="0"/>
                <a:cs typeface="Times New Roman" pitchFamily="18" charset="0"/>
              </a:rPr>
              <a:t>M</a:t>
            </a:r>
            <a:r>
              <a:rPr lang="en-US" altLang="zh-CN" sz="2400" i="1" baseline="-25000" dirty="0" smtClean="0">
                <a:solidFill>
                  <a:prstClr val="black"/>
                </a:solidFill>
                <a:latin typeface="Times New Roman" pitchFamily="18" charset="0"/>
                <a:cs typeface="Times New Roman" pitchFamily="18" charset="0"/>
              </a:rPr>
              <a:t>i</a:t>
            </a:r>
            <a:endParaRPr lang="en-US" altLang="zh-CN" sz="2000" dirty="0" smtClean="0"/>
          </a:p>
        </p:txBody>
      </p:sp>
      <p:grpSp>
        <p:nvGrpSpPr>
          <p:cNvPr id="31" name="组合 77"/>
          <p:cNvGrpSpPr/>
          <p:nvPr/>
        </p:nvGrpSpPr>
        <p:grpSpPr>
          <a:xfrm>
            <a:off x="4572000" y="2204864"/>
            <a:ext cx="1152128" cy="1584176"/>
            <a:chOff x="4572000" y="2204864"/>
            <a:chExt cx="1152128" cy="1584176"/>
          </a:xfrm>
        </p:grpSpPr>
        <p:sp>
          <p:nvSpPr>
            <p:cNvPr id="73" name="左大括号 72"/>
            <p:cNvSpPr/>
            <p:nvPr/>
          </p:nvSpPr>
          <p:spPr>
            <a:xfrm flipH="1">
              <a:off x="4572000" y="2204864"/>
              <a:ext cx="360040" cy="1584176"/>
            </a:xfrm>
            <a:prstGeom prst="leftBrace">
              <a:avLst>
                <a:gd name="adj1" fmla="val 8333"/>
                <a:gd name="adj2" fmla="val 5185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4" name="矩形 73"/>
            <p:cNvSpPr/>
            <p:nvPr/>
          </p:nvSpPr>
          <p:spPr>
            <a:xfrm>
              <a:off x="5004048" y="2780928"/>
              <a:ext cx="720080" cy="461665"/>
            </a:xfrm>
            <a:prstGeom prst="rect">
              <a:avLst/>
            </a:prstGeom>
            <a:ln w="0" cmpd="sng">
              <a:noFill/>
            </a:ln>
          </p:spPr>
          <p:style>
            <a:lnRef idx="2">
              <a:schemeClr val="accent1"/>
            </a:lnRef>
            <a:fillRef idx="1">
              <a:schemeClr val="lt1"/>
            </a:fillRef>
            <a:effectRef idx="0">
              <a:schemeClr val="accent1"/>
            </a:effectRef>
            <a:fontRef idx="minor">
              <a:schemeClr val="dk1"/>
            </a:fontRef>
          </p:style>
          <p:txBody>
            <a:bodyPr wrap="square">
              <a:spAutoFit/>
            </a:bodyPr>
            <a:lstStyle/>
            <a:p>
              <a:pPr>
                <a:buNone/>
              </a:pPr>
              <a:r>
                <a:rPr lang="en-US" altLang="zh-CN" sz="2400" i="1" dirty="0" err="1" smtClean="0">
                  <a:solidFill>
                    <a:prstClr val="black"/>
                  </a:solidFill>
                  <a:latin typeface="Times New Roman" pitchFamily="18" charset="0"/>
                  <a:cs typeface="Times New Roman" pitchFamily="18" charset="0"/>
                </a:rPr>
                <a:t>R</a:t>
              </a:r>
              <a:r>
                <a:rPr lang="en-US" altLang="zh-CN" sz="2400" i="1" baseline="-25000" dirty="0" err="1" smtClean="0">
                  <a:solidFill>
                    <a:prstClr val="black"/>
                  </a:solidFill>
                  <a:latin typeface="Times New Roman" pitchFamily="18" charset="0"/>
                  <a:cs typeface="Times New Roman" pitchFamily="18" charset="0"/>
                </a:rPr>
                <a:t>i</a:t>
              </a:r>
              <a:r>
                <a:rPr lang="en-US" altLang="zh-CN" sz="2400" i="1" baseline="-25000" dirty="0" smtClean="0">
                  <a:solidFill>
                    <a:prstClr val="black"/>
                  </a:solidFill>
                  <a:latin typeface="Times New Roman" pitchFamily="18" charset="0"/>
                  <a:cs typeface="Times New Roman" pitchFamily="18" charset="0"/>
                </a:rPr>
                <a:t> </a:t>
              </a:r>
              <a:r>
                <a:rPr lang="en-US" altLang="zh-CN" sz="2400" i="1" baseline="30000" dirty="0" smtClean="0">
                  <a:solidFill>
                    <a:prstClr val="black"/>
                  </a:solidFill>
                  <a:latin typeface="Times New Roman" pitchFamily="18" charset="0"/>
                  <a:cs typeface="Times New Roman" pitchFamily="18" charset="0"/>
                </a:rPr>
                <a:t>(k)</a:t>
              </a:r>
              <a:endParaRPr lang="en-US" altLang="zh-CN" dirty="0" smtClean="0"/>
            </a:p>
          </p:txBody>
        </p:sp>
      </p:grpSp>
      <p:sp>
        <p:nvSpPr>
          <p:cNvPr id="106" name="椭圆 105"/>
          <p:cNvSpPr/>
          <p:nvPr/>
        </p:nvSpPr>
        <p:spPr>
          <a:xfrm>
            <a:off x="7452320" y="4149080"/>
            <a:ext cx="72008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endCxn id="106" idx="0"/>
          </p:cNvCxnSpPr>
          <p:nvPr/>
        </p:nvCxnSpPr>
        <p:spPr>
          <a:xfrm>
            <a:off x="4572000" y="2132856"/>
            <a:ext cx="3240360" cy="20162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6" idx="4"/>
          </p:cNvCxnSpPr>
          <p:nvPr/>
        </p:nvCxnSpPr>
        <p:spPr>
          <a:xfrm flipH="1">
            <a:off x="4572000" y="4509120"/>
            <a:ext cx="3240360" cy="1368152"/>
          </a:xfrm>
          <a:prstGeom prst="line">
            <a:avLst/>
          </a:prstGeom>
        </p:spPr>
        <p:style>
          <a:lnRef idx="1">
            <a:schemeClr val="accent1"/>
          </a:lnRef>
          <a:fillRef idx="0">
            <a:schemeClr val="accent1"/>
          </a:fillRef>
          <a:effectRef idx="0">
            <a:schemeClr val="accent1"/>
          </a:effectRef>
          <a:fontRef idx="minor">
            <a:schemeClr val="tx1"/>
          </a:fontRef>
        </p:style>
      </p:cxnSp>
      <p:sp>
        <p:nvSpPr>
          <p:cNvPr id="124" name="矩形 123"/>
          <p:cNvSpPr/>
          <p:nvPr/>
        </p:nvSpPr>
        <p:spPr>
          <a:xfrm>
            <a:off x="8244408" y="4133055"/>
            <a:ext cx="752129" cy="400110"/>
          </a:xfrm>
          <a:prstGeom prst="rect">
            <a:avLst/>
          </a:prstGeom>
        </p:spPr>
        <p:txBody>
          <a:bodyPr wrap="none">
            <a:spAutoFit/>
          </a:bodyPr>
          <a:lstStyle/>
          <a:p>
            <a:pPr>
              <a:buNone/>
            </a:pPr>
            <a:r>
              <a:rPr lang="en-US" altLang="zh-CN" sz="2000" dirty="0" smtClean="0"/>
              <a:t>job </a:t>
            </a:r>
            <a:r>
              <a:rPr lang="en-US" altLang="zh-CN" sz="2000" i="1" dirty="0" err="1" smtClean="0">
                <a:latin typeface="Times New Roman" pitchFamily="18" charset="0"/>
                <a:cs typeface="Times New Roman" pitchFamily="18" charset="0"/>
              </a:rPr>
              <a:t>i</a:t>
            </a:r>
            <a:r>
              <a:rPr lang="en-US" altLang="zh-CN" sz="2000" i="1" dirty="0" smtClean="0">
                <a:latin typeface="Times New Roman" pitchFamily="18" charset="0"/>
                <a:cs typeface="Times New Roman" pitchFamily="18" charset="0"/>
              </a:rPr>
              <a:t> </a:t>
            </a:r>
            <a:endParaRPr lang="zh-CN" altLang="en-US" sz="2000" dirty="0"/>
          </a:p>
        </p:txBody>
      </p:sp>
      <p:sp>
        <p:nvSpPr>
          <p:cNvPr id="69" name="TextBox 68"/>
          <p:cNvSpPr txBox="1"/>
          <p:nvPr/>
        </p:nvSpPr>
        <p:spPr>
          <a:xfrm>
            <a:off x="568126" y="188640"/>
            <a:ext cx="8003233" cy="707886"/>
          </a:xfrm>
          <a:prstGeom prst="rect">
            <a:avLst/>
          </a:prstGeom>
          <a:noFill/>
        </p:spPr>
        <p:txBody>
          <a:bodyPr wrap="square" rtlCol="0">
            <a:spAutoFit/>
          </a:bodyPr>
          <a:lstStyle/>
          <a:p>
            <a:pPr algn="ctr">
              <a:buNone/>
            </a:pPr>
            <a:r>
              <a:rPr lang="en-US" altLang="ko-KR" sz="4000" dirty="0" smtClean="0">
                <a:solidFill>
                  <a:prstClr val="black"/>
                </a:solidFill>
                <a:latin typeface="Calibri"/>
              </a:rPr>
              <a:t>Map-Reduce Model</a:t>
            </a:r>
            <a:endParaRPr lang="en-US" altLang="ko-KR" sz="4000" dirty="0"/>
          </a:p>
        </p:txBody>
      </p:sp>
    </p:spTree>
    <p:extLst>
      <p:ext uri="{BB962C8B-B14F-4D97-AF65-F5344CB8AC3E}">
        <p14:creationId xmlns:p14="http://schemas.microsoft.com/office/powerpoint/2010/main" val="328674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500"/>
                                        <p:tgtEl>
                                          <p:spTgt spid="10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500"/>
                                        <p:tgtEl>
                                          <p:spTgt spid="124"/>
                                        </p:tgtEl>
                                      </p:cBhvr>
                                    </p:animEffect>
                                  </p:childTnLst>
                                </p:cTn>
                              </p:par>
                              <p:par>
                                <p:cTn id="25" presetID="10" presetClass="entr" presetSubtype="0" fill="hold" nodeType="withEffect">
                                  <p:stCondLst>
                                    <p:cond delay="0"/>
                                  </p:stCondLst>
                                  <p:childTnLst>
                                    <p:set>
                                      <p:cBhvr>
                                        <p:cTn id="26" dur="1" fill="hold">
                                          <p:stCondLst>
                                            <p:cond delay="0"/>
                                          </p:stCondLst>
                                        </p:cTn>
                                        <p:tgtEl>
                                          <p:spTgt spid="108"/>
                                        </p:tgtEl>
                                        <p:attrNameLst>
                                          <p:attrName>style.visibility</p:attrName>
                                        </p:attrNameLst>
                                      </p:cBhvr>
                                      <p:to>
                                        <p:strVal val="visible"/>
                                      </p:to>
                                    </p:set>
                                    <p:animEffect transition="in" filter="fade">
                                      <p:cBhvr>
                                        <p:cTn id="27" dur="500"/>
                                        <p:tgtEl>
                                          <p:spTgt spid="108"/>
                                        </p:tgtEl>
                                      </p:cBhvr>
                                    </p:animEffect>
                                  </p:childTnLst>
                                </p:cTn>
                              </p:par>
                              <p:par>
                                <p:cTn id="28" presetID="10" presetClass="entr" presetSubtype="0" fill="hold" nodeType="withEffect">
                                  <p:stCondLst>
                                    <p:cond delay="0"/>
                                  </p:stCondLst>
                                  <p:childTnLst>
                                    <p:set>
                                      <p:cBhvr>
                                        <p:cTn id="29" dur="1" fill="hold">
                                          <p:stCondLst>
                                            <p:cond delay="0"/>
                                          </p:stCondLst>
                                        </p:cTn>
                                        <p:tgtEl>
                                          <p:spTgt spid="110"/>
                                        </p:tgtEl>
                                        <p:attrNameLst>
                                          <p:attrName>style.visibility</p:attrName>
                                        </p:attrNameLst>
                                      </p:cBhvr>
                                      <p:to>
                                        <p:strVal val="visible"/>
                                      </p:to>
                                    </p:set>
                                    <p:animEffect transition="in" filter="fade">
                                      <p:cBhvr>
                                        <p:cTn id="30" dur="500"/>
                                        <p:tgtEl>
                                          <p:spTgt spid="110"/>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08"/>
                                        </p:tgtEl>
                                      </p:cBhvr>
                                    </p:animEffect>
                                    <p:set>
                                      <p:cBhvr>
                                        <p:cTn id="38" dur="1" fill="hold">
                                          <p:stCondLst>
                                            <p:cond delay="499"/>
                                          </p:stCondLst>
                                        </p:cTn>
                                        <p:tgtEl>
                                          <p:spTgt spid="10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0"/>
                                        </p:tgtEl>
                                      </p:cBhvr>
                                    </p:animEffect>
                                    <p:set>
                                      <p:cBhvr>
                                        <p:cTn id="41" dur="1" fill="hold">
                                          <p:stCondLst>
                                            <p:cond delay="499"/>
                                          </p:stCondLst>
                                        </p:cTn>
                                        <p:tgtEl>
                                          <p:spTgt spid="110"/>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500"/>
                                        <p:tgtEl>
                                          <p:spTgt spid="6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66"/>
                                        </p:tgtEl>
                                      </p:cBhvr>
                                    </p:animEffect>
                                    <p:set>
                                      <p:cBhvr>
                                        <p:cTn id="61" dur="1" fill="hold">
                                          <p:stCondLst>
                                            <p:cond delay="499"/>
                                          </p:stCondLst>
                                        </p:cTn>
                                        <p:tgtEl>
                                          <p:spTgt spid="6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63"/>
                                        </p:tgtEl>
                                      </p:cBhvr>
                                    </p:animEffect>
                                    <p:set>
                                      <p:cBhvr>
                                        <p:cTn id="64" dur="1" fill="hold">
                                          <p:stCondLst>
                                            <p:cond delay="499"/>
                                          </p:stCondLst>
                                        </p:cTn>
                                        <p:tgtEl>
                                          <p:spTgt spid="63"/>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60"/>
                                        </p:tgtEl>
                                      </p:cBhvr>
                                    </p:animEffect>
                                    <p:set>
                                      <p:cBhvr>
                                        <p:cTn id="67" dur="1" fill="hold">
                                          <p:stCondLst>
                                            <p:cond delay="499"/>
                                          </p:stCondLst>
                                        </p:cTn>
                                        <p:tgtEl>
                                          <p:spTgt spid="60"/>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65"/>
                                        </p:tgtEl>
                                      </p:cBhvr>
                                    </p:animEffect>
                                    <p:set>
                                      <p:cBhvr>
                                        <p:cTn id="70" dur="1" fill="hold">
                                          <p:stCondLst>
                                            <p:cond delay="499"/>
                                          </p:stCondLst>
                                        </p:cTn>
                                        <p:tgtEl>
                                          <p:spTgt spid="65"/>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64"/>
                                        </p:tgtEl>
                                      </p:cBhvr>
                                    </p:animEffect>
                                    <p:set>
                                      <p:cBhvr>
                                        <p:cTn id="73" dur="1" fill="hold">
                                          <p:stCondLst>
                                            <p:cond delay="499"/>
                                          </p:stCondLst>
                                        </p:cTn>
                                        <p:tgtEl>
                                          <p:spTgt spid="64"/>
                                        </p:tgtEl>
                                        <p:attrNameLst>
                                          <p:attrName>style.visibility</p:attrName>
                                        </p:attrNameLst>
                                      </p:cBhvr>
                                      <p:to>
                                        <p:strVal val="hidden"/>
                                      </p:to>
                                    </p:set>
                                  </p:childTnLst>
                                </p:cTn>
                              </p:par>
                              <p:par>
                                <p:cTn id="74" presetID="10" presetClass="entr" presetSubtype="0" fill="hold" grpId="0" nodeType="with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par>
                                <p:cTn id="77" presetID="1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8"/>
                                        </p:tgtEl>
                                      </p:cBhvr>
                                    </p:animEffect>
                                    <p:set>
                                      <p:cBhvr>
                                        <p:cTn id="87" dur="1" fill="hold">
                                          <p:stCondLst>
                                            <p:cond delay="499"/>
                                          </p:stCondLst>
                                        </p:cTn>
                                        <p:tgtEl>
                                          <p:spTgt spid="8"/>
                                        </p:tgtEl>
                                        <p:attrNameLst>
                                          <p:attrName>style.visibility</p:attrName>
                                        </p:attrNameLst>
                                      </p:cBhvr>
                                      <p:to>
                                        <p:strVal val="hidden"/>
                                      </p:to>
                                    </p:set>
                                  </p:childTnLst>
                                </p:cTn>
                              </p:par>
                              <p:par>
                                <p:cTn id="88" presetID="10" presetClass="entr" presetSubtype="0" fill="hold" grpId="0" nodeType="withEffect">
                                  <p:stCondLst>
                                    <p:cond delay="0"/>
                                  </p:stCondLst>
                                  <p:childTnLst>
                                    <p:set>
                                      <p:cBhvr>
                                        <p:cTn id="89" dur="1" fill="hold">
                                          <p:stCondLst>
                                            <p:cond delay="0"/>
                                          </p:stCondLst>
                                        </p:cTn>
                                        <p:tgtEl>
                                          <p:spTgt spid="55"/>
                                        </p:tgtEl>
                                        <p:attrNameLst>
                                          <p:attrName>style.visibility</p:attrName>
                                        </p:attrNameLst>
                                      </p:cBhvr>
                                      <p:to>
                                        <p:strVal val="visible"/>
                                      </p:to>
                                    </p:set>
                                    <p:animEffect transition="in" filter="fade">
                                      <p:cBhvr>
                                        <p:cTn id="90" dur="500"/>
                                        <p:tgtEl>
                                          <p:spTgt spid="55"/>
                                        </p:tgtEl>
                                      </p:cBhvr>
                                    </p:animEffect>
                                  </p:childTnLst>
                                </p:cTn>
                              </p:par>
                              <p:par>
                                <p:cTn id="91" presetID="10" presetClass="entr" presetSubtype="0" fill="hold" grpId="2" nodeType="with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fade">
                                      <p:cBhvr>
                                        <p:cTn id="93" dur="500"/>
                                        <p:tgtEl>
                                          <p:spTgt spid="60"/>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500"/>
                                        <p:tgtEl>
                                          <p:spTgt spid="67"/>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67"/>
                                        </p:tgtEl>
                                      </p:cBhvr>
                                    </p:animEffect>
                                    <p:set>
                                      <p:cBhvr>
                                        <p:cTn id="101" dur="1" fill="hold">
                                          <p:stCondLst>
                                            <p:cond delay="499"/>
                                          </p:stCondLst>
                                        </p:cTn>
                                        <p:tgtEl>
                                          <p:spTgt spid="67"/>
                                        </p:tgtEl>
                                        <p:attrNameLst>
                                          <p:attrName>style.visibility</p:attrName>
                                        </p:attrNameLst>
                                      </p:cBhvr>
                                      <p:to>
                                        <p:strVal val="hidden"/>
                                      </p:to>
                                    </p:set>
                                  </p:childTnLst>
                                </p:cTn>
                              </p:par>
                              <p:par>
                                <p:cTn id="102" presetID="10" presetClass="exit" presetSubtype="0" fill="hold" grpId="3" nodeType="withEffect">
                                  <p:stCondLst>
                                    <p:cond delay="0"/>
                                  </p:stCondLst>
                                  <p:childTnLst>
                                    <p:animEffect transition="out" filter="fade">
                                      <p:cBhvr>
                                        <p:cTn id="103" dur="500"/>
                                        <p:tgtEl>
                                          <p:spTgt spid="60"/>
                                        </p:tgtEl>
                                      </p:cBhvr>
                                    </p:animEffect>
                                    <p:set>
                                      <p:cBhvr>
                                        <p:cTn id="104" dur="1" fill="hold">
                                          <p:stCondLst>
                                            <p:cond delay="499"/>
                                          </p:stCondLst>
                                        </p:cTn>
                                        <p:tgtEl>
                                          <p:spTgt spid="60"/>
                                        </p:tgtEl>
                                        <p:attrNameLst>
                                          <p:attrName>style.visibility</p:attrName>
                                        </p:attrNameLst>
                                      </p:cBhvr>
                                      <p:to>
                                        <p:strVal val="hidden"/>
                                      </p:to>
                                    </p:set>
                                  </p:childTnLst>
                                </p:cTn>
                              </p:par>
                              <p:par>
                                <p:cTn id="105" presetID="10" presetClass="exit" presetSubtype="0" fill="hold" grpId="1" nodeType="withEffect">
                                  <p:stCondLst>
                                    <p:cond delay="0"/>
                                  </p:stCondLst>
                                  <p:childTnLst>
                                    <p:animEffect transition="out" filter="fade">
                                      <p:cBhvr>
                                        <p:cTn id="106" dur="500"/>
                                        <p:tgtEl>
                                          <p:spTgt spid="55"/>
                                        </p:tgtEl>
                                      </p:cBhvr>
                                    </p:animEffect>
                                    <p:set>
                                      <p:cBhvr>
                                        <p:cTn id="107" dur="1" fill="hold">
                                          <p:stCondLst>
                                            <p:cond delay="499"/>
                                          </p:stCondLst>
                                        </p:cTn>
                                        <p:tgtEl>
                                          <p:spTgt spid="55"/>
                                        </p:tgtEl>
                                        <p:attrNameLst>
                                          <p:attrName>style.visibility</p:attrName>
                                        </p:attrNameLst>
                                      </p:cBhvr>
                                      <p:to>
                                        <p:strVal val="hidden"/>
                                      </p:to>
                                    </p:set>
                                  </p:childTnLst>
                                </p:cTn>
                              </p:par>
                              <p:par>
                                <p:cTn id="108" presetID="10" presetClass="entr" presetSubtype="0"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500"/>
                                        <p:tgtEl>
                                          <p:spTgt spid="56"/>
                                        </p:tgtEl>
                                      </p:cBhvr>
                                    </p:animEffect>
                                  </p:childTnLst>
                                </p:cTn>
                              </p:par>
                              <p:par>
                                <p:cTn id="111" presetID="10" presetClass="entr" presetSubtype="0" fill="hold"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500"/>
                                        <p:tgtEl>
                                          <p:spTgt spid="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xit" presetSubtype="0" fill="hold" grpId="1" nodeType="clickEffect">
                                  <p:stCondLst>
                                    <p:cond delay="0"/>
                                  </p:stCondLst>
                                  <p:childTnLst>
                                    <p:animEffect transition="out" filter="fade">
                                      <p:cBhvr>
                                        <p:cTn id="117" dur="500"/>
                                        <p:tgtEl>
                                          <p:spTgt spid="56"/>
                                        </p:tgtEl>
                                      </p:cBhvr>
                                    </p:animEffect>
                                    <p:set>
                                      <p:cBhvr>
                                        <p:cTn id="118" dur="1" fill="hold">
                                          <p:stCondLst>
                                            <p:cond delay="499"/>
                                          </p:stCondLst>
                                        </p:cTn>
                                        <p:tgtEl>
                                          <p:spTgt spid="56"/>
                                        </p:tgtEl>
                                        <p:attrNameLst>
                                          <p:attrName>style.visibility</p:attrName>
                                        </p:attrNameLst>
                                      </p:cBhvr>
                                      <p:to>
                                        <p:strVal val="hidden"/>
                                      </p:to>
                                    </p:set>
                                  </p:childTnLst>
                                </p:cTn>
                              </p:par>
                              <p:par>
                                <p:cTn id="119" presetID="10" presetClass="entr" presetSubtype="0" fill="hold" grpId="0"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fade">
                                      <p:cBhvr>
                                        <p:cTn id="121" dur="500"/>
                                        <p:tgtEl>
                                          <p:spTgt spid="57"/>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xit" presetSubtype="0" fill="hold" grpId="1" nodeType="clickEffect">
                                  <p:stCondLst>
                                    <p:cond delay="0"/>
                                  </p:stCondLst>
                                  <p:childTnLst>
                                    <p:animEffect transition="out" filter="fade">
                                      <p:cBhvr>
                                        <p:cTn id="125" dur="500"/>
                                        <p:tgtEl>
                                          <p:spTgt spid="57"/>
                                        </p:tgtEl>
                                      </p:cBhvr>
                                    </p:animEffect>
                                    <p:set>
                                      <p:cBhvr>
                                        <p:cTn id="126" dur="1" fill="hold">
                                          <p:stCondLst>
                                            <p:cond delay="499"/>
                                          </p:stCondLst>
                                        </p:cTn>
                                        <p:tgtEl>
                                          <p:spTgt spid="57"/>
                                        </p:tgtEl>
                                        <p:attrNameLst>
                                          <p:attrName>style.visibility</p:attrName>
                                        </p:attrNameLst>
                                      </p:cBhvr>
                                      <p:to>
                                        <p:strVal val="hidden"/>
                                      </p:to>
                                    </p:set>
                                  </p:childTnLst>
                                </p:cTn>
                              </p:par>
                              <p:par>
                                <p:cTn id="127" presetID="10" presetClass="exit" presetSubtype="0" fill="hold" nodeType="withEffect">
                                  <p:stCondLst>
                                    <p:cond delay="0"/>
                                  </p:stCondLst>
                                  <p:childTnLst>
                                    <p:animEffect transition="out" filter="fade">
                                      <p:cBhvr>
                                        <p:cTn id="128" dur="500"/>
                                        <p:tgtEl>
                                          <p:spTgt spid="31"/>
                                        </p:tgtEl>
                                      </p:cBhvr>
                                    </p:animEffect>
                                    <p:set>
                                      <p:cBhvr>
                                        <p:cTn id="129" dur="1" fill="hold">
                                          <p:stCondLst>
                                            <p:cond delay="499"/>
                                          </p:stCondLst>
                                        </p:cTn>
                                        <p:tgtEl>
                                          <p:spTgt spid="31"/>
                                        </p:tgtEl>
                                        <p:attrNameLst>
                                          <p:attrName>style.visibility</p:attrName>
                                        </p:attrNameLst>
                                      </p:cBhvr>
                                      <p:to>
                                        <p:strVal val="hidden"/>
                                      </p:to>
                                    </p:set>
                                  </p:childTnLst>
                                </p:cTn>
                              </p:par>
                              <p:par>
                                <p:cTn id="130" presetID="10" presetClass="entr" presetSubtype="0" fill="hold" nodeType="withEffect">
                                  <p:stCondLst>
                                    <p:cond delay="0"/>
                                  </p:stCondLst>
                                  <p:childTnLst>
                                    <p:set>
                                      <p:cBhvr>
                                        <p:cTn id="131" dur="1" fill="hold">
                                          <p:stCondLst>
                                            <p:cond delay="0"/>
                                          </p:stCondLst>
                                        </p:cTn>
                                        <p:tgtEl>
                                          <p:spTgt spid="7"/>
                                        </p:tgtEl>
                                        <p:attrNameLst>
                                          <p:attrName>style.visibility</p:attrName>
                                        </p:attrNameLst>
                                      </p:cBhvr>
                                      <p:to>
                                        <p:strVal val="visible"/>
                                      </p:to>
                                    </p:set>
                                    <p:animEffect transition="in" filter="fade">
                                      <p:cBhvr>
                                        <p:cTn id="132" dur="500"/>
                                        <p:tgtEl>
                                          <p:spTgt spid="7"/>
                                        </p:tgtEl>
                                      </p:cBhvr>
                                    </p:animEffect>
                                  </p:childTnLst>
                                </p:cTn>
                              </p:par>
                              <p:par>
                                <p:cTn id="133" presetID="10" presetClass="entr" presetSubtype="0" fill="hold" grpId="2" nodeType="withEffect">
                                  <p:stCondLst>
                                    <p:cond delay="0"/>
                                  </p:stCondLst>
                                  <p:childTnLst>
                                    <p:set>
                                      <p:cBhvr>
                                        <p:cTn id="134" dur="1" fill="hold">
                                          <p:stCondLst>
                                            <p:cond delay="0"/>
                                          </p:stCondLst>
                                        </p:cTn>
                                        <p:tgtEl>
                                          <p:spTgt spid="64"/>
                                        </p:tgtEl>
                                        <p:attrNameLst>
                                          <p:attrName>style.visibility</p:attrName>
                                        </p:attrNameLst>
                                      </p:cBhvr>
                                      <p:to>
                                        <p:strVal val="visible"/>
                                      </p:to>
                                    </p:set>
                                    <p:animEffect transition="in" filter="fade">
                                      <p:cBhvr>
                                        <p:cTn id="135" dur="500"/>
                                        <p:tgtEl>
                                          <p:spTgt spid="64"/>
                                        </p:tgtEl>
                                      </p:cBhvr>
                                    </p:animEffect>
                                  </p:childTnLst>
                                </p:cTn>
                              </p:par>
                              <p:par>
                                <p:cTn id="136" presetID="10" presetClass="entr" presetSubtype="0" fill="hold" nodeType="withEffect">
                                  <p:stCondLst>
                                    <p:cond delay="0"/>
                                  </p:stCondLst>
                                  <p:childTnLst>
                                    <p:set>
                                      <p:cBhvr>
                                        <p:cTn id="137" dur="1" fill="hold">
                                          <p:stCondLst>
                                            <p:cond delay="0"/>
                                          </p:stCondLst>
                                        </p:cTn>
                                        <p:tgtEl>
                                          <p:spTgt spid="75"/>
                                        </p:tgtEl>
                                        <p:attrNameLst>
                                          <p:attrName>style.visibility</p:attrName>
                                        </p:attrNameLst>
                                      </p:cBhvr>
                                      <p:to>
                                        <p:strVal val="visible"/>
                                      </p:to>
                                    </p:set>
                                    <p:animEffect transition="in" filter="fade">
                                      <p:cBhvr>
                                        <p:cTn id="138" dur="500"/>
                                        <p:tgtEl>
                                          <p:spTgt spid="7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75"/>
                                        </p:tgtEl>
                                      </p:cBhvr>
                                    </p:animEffect>
                                    <p:set>
                                      <p:cBhvr>
                                        <p:cTn id="143" dur="1" fill="hold">
                                          <p:stCondLst>
                                            <p:cond delay="499"/>
                                          </p:stCondLst>
                                        </p:cTn>
                                        <p:tgtEl>
                                          <p:spTgt spid="75"/>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7"/>
                                        </p:tgtEl>
                                      </p:cBhvr>
                                    </p:animEffect>
                                    <p:set>
                                      <p:cBhvr>
                                        <p:cTn id="146" dur="1" fill="hold">
                                          <p:stCondLst>
                                            <p:cond delay="499"/>
                                          </p:stCondLst>
                                        </p:cTn>
                                        <p:tgtEl>
                                          <p:spTgt spid="7"/>
                                        </p:tgtEl>
                                        <p:attrNameLst>
                                          <p:attrName>style.visibility</p:attrName>
                                        </p:attrNameLst>
                                      </p:cBhvr>
                                      <p:to>
                                        <p:strVal val="hidden"/>
                                      </p:to>
                                    </p:set>
                                  </p:childTnLst>
                                </p:cTn>
                              </p:par>
                              <p:par>
                                <p:cTn id="147" presetID="10" presetClass="entr" presetSubtype="0" fill="hold" grpId="2" nodeType="withEffect">
                                  <p:stCondLst>
                                    <p:cond delay="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500"/>
                                        <p:tgtEl>
                                          <p:spTgt spid="63"/>
                                        </p:tgtEl>
                                      </p:cBhvr>
                                    </p:animEffect>
                                  </p:childTnLst>
                                </p:cTn>
                              </p:par>
                              <p:par>
                                <p:cTn id="150" presetID="10" presetClass="entr" presetSubtype="0" fill="hold" grpId="4" nodeType="withEffect">
                                  <p:stCondLst>
                                    <p:cond delay="0"/>
                                  </p:stCondLst>
                                  <p:childTnLst>
                                    <p:set>
                                      <p:cBhvr>
                                        <p:cTn id="151" dur="1" fill="hold">
                                          <p:stCondLst>
                                            <p:cond delay="0"/>
                                          </p:stCondLst>
                                        </p:cTn>
                                        <p:tgtEl>
                                          <p:spTgt spid="60"/>
                                        </p:tgtEl>
                                        <p:attrNameLst>
                                          <p:attrName>style.visibility</p:attrName>
                                        </p:attrNameLst>
                                      </p:cBhvr>
                                      <p:to>
                                        <p:strVal val="visible"/>
                                      </p:to>
                                    </p:set>
                                    <p:animEffect transition="in" filter="fade">
                                      <p:cBhvr>
                                        <p:cTn id="152" dur="500"/>
                                        <p:tgtEl>
                                          <p:spTgt spid="60"/>
                                        </p:tgtEl>
                                      </p:cBhvr>
                                    </p:animEffect>
                                  </p:childTnLst>
                                </p:cTn>
                              </p:par>
                              <p:par>
                                <p:cTn id="153" presetID="10" presetClass="entr" presetSubtype="0" fill="hold" grpId="2" nodeType="withEffect">
                                  <p:stCondLst>
                                    <p:cond delay="0"/>
                                  </p:stCondLst>
                                  <p:childTnLst>
                                    <p:set>
                                      <p:cBhvr>
                                        <p:cTn id="154" dur="1" fill="hold">
                                          <p:stCondLst>
                                            <p:cond delay="0"/>
                                          </p:stCondLst>
                                        </p:cTn>
                                        <p:tgtEl>
                                          <p:spTgt spid="65"/>
                                        </p:tgtEl>
                                        <p:attrNameLst>
                                          <p:attrName>style.visibility</p:attrName>
                                        </p:attrNameLst>
                                      </p:cBhvr>
                                      <p:to>
                                        <p:strVal val="visible"/>
                                      </p:to>
                                    </p:set>
                                    <p:animEffect transition="in" filter="fade">
                                      <p:cBhvr>
                                        <p:cTn id="155" dur="500"/>
                                        <p:tgtEl>
                                          <p:spTgt spid="65"/>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4">
                                            <p:txEl>
                                              <p:pRg st="10" end="10"/>
                                            </p:txEl>
                                          </p:spTgt>
                                        </p:tgtEl>
                                        <p:attrNameLst>
                                          <p:attrName>style.visibility</p:attrName>
                                        </p:attrNameLst>
                                      </p:cBhvr>
                                      <p:to>
                                        <p:strVal val="visible"/>
                                      </p:to>
                                    </p:set>
                                    <p:animEffect transition="in" filter="fade">
                                      <p:cBhvr>
                                        <p:cTn id="158" dur="500"/>
                                        <p:tgtEl>
                                          <p:spTgt spid="4">
                                            <p:txEl>
                                              <p:pRg st="10" end="10"/>
                                            </p:txEl>
                                          </p:spTgt>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4">
                                            <p:txEl>
                                              <p:pRg st="11" end="11"/>
                                            </p:txEl>
                                          </p:spTgt>
                                        </p:tgtEl>
                                        <p:attrNameLst>
                                          <p:attrName>style.visibility</p:attrName>
                                        </p:attrNameLst>
                                      </p:cBhvr>
                                      <p:to>
                                        <p:strVal val="visible"/>
                                      </p:to>
                                    </p:set>
                                    <p:animEffect transition="in" filter="fade">
                                      <p:cBhvr>
                                        <p:cTn id="16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4" grpId="0" animBg="1"/>
      <p:bldP spid="64" grpId="1" animBg="1"/>
      <p:bldP spid="64" grpId="2" animBg="1"/>
      <p:bldP spid="9" grpId="0" animBg="1"/>
      <p:bldP spid="65" grpId="0" animBg="1"/>
      <p:bldP spid="65" grpId="1" animBg="1"/>
      <p:bldP spid="65" grpId="2" animBg="1"/>
      <p:bldP spid="66" grpId="0" animBg="1"/>
      <p:bldP spid="66" grpId="1" animBg="1"/>
      <p:bldP spid="53" grpId="0" animBg="1"/>
      <p:bldP spid="53" grpId="1" animBg="1"/>
      <p:bldP spid="55" grpId="0" animBg="1"/>
      <p:bldP spid="55" grpId="1" animBg="1"/>
      <p:bldP spid="56" grpId="0" animBg="1"/>
      <p:bldP spid="56" grpId="1" animBg="1"/>
      <p:bldP spid="57" grpId="0" animBg="1"/>
      <p:bldP spid="57" grpId="1" animBg="1"/>
      <p:bldP spid="60" grpId="0" animBg="1"/>
      <p:bldP spid="60" grpId="1" animBg="1"/>
      <p:bldP spid="60" grpId="2" animBg="1"/>
      <p:bldP spid="60" grpId="3" animBg="1"/>
      <p:bldP spid="60" grpId="4" animBg="1"/>
      <p:bldP spid="63" grpId="0" animBg="1"/>
      <p:bldP spid="63" grpId="1" animBg="1"/>
      <p:bldP spid="63" grpId="2" animBg="1"/>
      <p:bldP spid="67" grpId="0" animBg="1"/>
      <p:bldP spid="67" grpId="1" animBg="1"/>
      <p:bldP spid="106" grpId="0" animBg="1"/>
      <p:bldP spid="1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
          <p:cNvSpPr>
            <a:spLocks noGrp="1"/>
          </p:cNvSpPr>
          <p:nvPr>
            <p:ph sz="quarter" idx="1"/>
          </p:nvPr>
        </p:nvSpPr>
        <p:spPr>
          <a:xfrm>
            <a:off x="323528" y="1412776"/>
            <a:ext cx="8064896" cy="5256584"/>
          </a:xfrm>
        </p:spPr>
        <p:txBody>
          <a:bodyPr/>
          <a:lstStyle/>
          <a:p>
            <a:r>
              <a:rPr lang="en-US" sz="2000" dirty="0" smtClean="0">
                <a:solidFill>
                  <a:srgbClr val="B40000"/>
                </a:solidFill>
              </a:rPr>
              <a:t>Preemptive</a:t>
            </a:r>
          </a:p>
          <a:p>
            <a:pPr lvl="1"/>
            <a:r>
              <a:rPr lang="en-US" sz="1800" dirty="0" smtClean="0"/>
              <a:t>Reduce</a:t>
            </a:r>
            <a:r>
              <a:rPr lang="en-US" sz="1800" dirty="0" smtClean="0">
                <a:solidFill>
                  <a:srgbClr val="800000"/>
                </a:solidFill>
              </a:rPr>
              <a:t> tasks </a:t>
            </a:r>
            <a:r>
              <a:rPr lang="en-US" sz="1800" dirty="0" smtClean="0"/>
              <a:t>can be interrupted </a:t>
            </a:r>
          </a:p>
          <a:p>
            <a:pPr lvl="1">
              <a:buNone/>
            </a:pPr>
            <a:r>
              <a:rPr lang="en-US" sz="1800" dirty="0" smtClean="0"/>
              <a:t>	at the end of a slot</a:t>
            </a:r>
          </a:p>
          <a:p>
            <a:pPr lvl="1"/>
            <a:r>
              <a:rPr lang="en-US" sz="1800" dirty="0" smtClean="0"/>
              <a:t>Remaining workload in the task can be </a:t>
            </a:r>
          </a:p>
          <a:p>
            <a:pPr lvl="1">
              <a:buNone/>
            </a:pPr>
            <a:r>
              <a:rPr lang="en-US" sz="1800" dirty="0" smtClean="0"/>
              <a:t>	executed </a:t>
            </a:r>
            <a:r>
              <a:rPr lang="en-US" sz="1800" dirty="0" smtClean="0">
                <a:solidFill>
                  <a:srgbClr val="800000"/>
                </a:solidFill>
              </a:rPr>
              <a:t>on any machine(s)</a:t>
            </a:r>
          </a:p>
          <a:p>
            <a:pPr lvl="1"/>
            <a:r>
              <a:rPr lang="en-US" sz="1800" dirty="0" smtClean="0"/>
              <a:t>Reasonable if overhead </a:t>
            </a:r>
          </a:p>
          <a:p>
            <a:pPr lvl="1">
              <a:buNone/>
            </a:pPr>
            <a:r>
              <a:rPr lang="en-US" sz="1800" dirty="0" smtClean="0"/>
              <a:t>	of data-migration is small</a:t>
            </a:r>
            <a:endParaRPr lang="en-US" altLang="zh-CN" sz="2000" dirty="0" smtClean="0">
              <a:solidFill>
                <a:srgbClr val="B40000"/>
              </a:solidFill>
            </a:endParaRPr>
          </a:p>
          <a:p>
            <a:r>
              <a:rPr lang="en-US" altLang="zh-CN" sz="2000" dirty="0" smtClean="0">
                <a:solidFill>
                  <a:srgbClr val="B40000"/>
                </a:solidFill>
              </a:rPr>
              <a:t>Non-preemptive</a:t>
            </a:r>
            <a:endParaRPr lang="en-US" sz="2000" dirty="0" smtClean="0">
              <a:solidFill>
                <a:srgbClr val="B40000"/>
              </a:solidFill>
            </a:endParaRPr>
          </a:p>
        </p:txBody>
      </p:sp>
      <p:sp>
        <p:nvSpPr>
          <p:cNvPr id="5" name="Title 4"/>
          <p:cNvSpPr>
            <a:spLocks noGrp="1"/>
          </p:cNvSpPr>
          <p:nvPr>
            <p:ph type="title"/>
          </p:nvPr>
        </p:nvSpPr>
        <p:spPr>
          <a:xfrm>
            <a:off x="194752" y="156240"/>
            <a:ext cx="8748464" cy="782960"/>
          </a:xfrm>
        </p:spPr>
        <p:txBody>
          <a:bodyPr>
            <a:noAutofit/>
          </a:bodyPr>
          <a:lstStyle/>
          <a:p>
            <a:r>
              <a:rPr lang="en-US" sz="3200" dirty="0" smtClean="0"/>
              <a:t>Types of Schedulers: Treatment of Reduce Tasks</a:t>
            </a:r>
            <a:endParaRPr lang="en-US" sz="3200" dirty="0"/>
          </a:p>
        </p:txBody>
      </p:sp>
      <p:cxnSp>
        <p:nvCxnSpPr>
          <p:cNvPr id="9" name="直接箭头连接符 8"/>
          <p:cNvCxnSpPr/>
          <p:nvPr/>
        </p:nvCxnSpPr>
        <p:spPr>
          <a:xfrm flipV="1">
            <a:off x="5150765" y="1740878"/>
            <a:ext cx="563" cy="259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151669" y="4349062"/>
            <a:ext cx="391052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151669" y="3742700"/>
            <a:ext cx="1156389"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3" name="矩形 12"/>
          <p:cNvSpPr/>
          <p:nvPr/>
        </p:nvSpPr>
        <p:spPr>
          <a:xfrm>
            <a:off x="6307152" y="3742700"/>
            <a:ext cx="1433200"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4" name="矩形 13"/>
          <p:cNvSpPr/>
          <p:nvPr/>
        </p:nvSpPr>
        <p:spPr>
          <a:xfrm>
            <a:off x="5799400" y="2111018"/>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sp>
        <p:nvSpPr>
          <p:cNvPr id="15" name="下箭头 14"/>
          <p:cNvSpPr/>
          <p:nvPr/>
        </p:nvSpPr>
        <p:spPr>
          <a:xfrm>
            <a:off x="6105144" y="2837144"/>
            <a:ext cx="462556" cy="67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503256" y="1340768"/>
            <a:ext cx="1228221" cy="400110"/>
          </a:xfrm>
          <a:prstGeom prst="rect">
            <a:avLst/>
          </a:prstGeom>
        </p:spPr>
        <p:txBody>
          <a:bodyPr wrap="none">
            <a:spAutoFit/>
          </a:bodyPr>
          <a:lstStyle/>
          <a:p>
            <a:pPr>
              <a:buNone/>
            </a:pPr>
            <a:r>
              <a:rPr lang="en-US" altLang="zh-CN" sz="2000" dirty="0" smtClean="0"/>
              <a:t>Machines</a:t>
            </a:r>
          </a:p>
        </p:txBody>
      </p:sp>
      <p:sp>
        <p:nvSpPr>
          <p:cNvPr id="23" name="矩形 22"/>
          <p:cNvSpPr/>
          <p:nvPr/>
        </p:nvSpPr>
        <p:spPr>
          <a:xfrm>
            <a:off x="8388424" y="4469050"/>
            <a:ext cx="742511" cy="400110"/>
          </a:xfrm>
          <a:prstGeom prst="rect">
            <a:avLst/>
          </a:prstGeom>
        </p:spPr>
        <p:txBody>
          <a:bodyPr wrap="none">
            <a:spAutoFit/>
          </a:bodyPr>
          <a:lstStyle/>
          <a:p>
            <a:pPr>
              <a:buNone/>
            </a:pPr>
            <a:r>
              <a:rPr lang="en-US" altLang="zh-CN" sz="2000" dirty="0" smtClean="0"/>
              <a:t>Time</a:t>
            </a:r>
          </a:p>
        </p:txBody>
      </p:sp>
      <p:cxnSp>
        <p:nvCxnSpPr>
          <p:cNvPr id="29" name="直接连接符 28"/>
          <p:cNvCxnSpPr/>
          <p:nvPr/>
        </p:nvCxnSpPr>
        <p:spPr>
          <a:xfrm>
            <a:off x="5151328" y="3157010"/>
            <a:ext cx="374441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151328" y="2549948"/>
            <a:ext cx="3744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5122" name="Picture 2" descr="https://encrypted-tbn2.gstatic.com/images?q=tbn:ANd9GcRceqR9i_wRo9CxxgFq10080cmV6_11UupQ8AO2PpBHtBj0iVnG"/>
          <p:cNvPicPr>
            <a:picLocks noChangeAspect="1" noChangeArrowheads="1"/>
          </p:cNvPicPr>
          <p:nvPr/>
        </p:nvPicPr>
        <p:blipFill>
          <a:blip r:embed="rId3"/>
          <a:srcRect/>
          <a:stretch>
            <a:fillRect/>
          </a:stretch>
        </p:blipFill>
        <p:spPr bwMode="auto">
          <a:xfrm>
            <a:off x="7884368" y="1429891"/>
            <a:ext cx="702965" cy="702965"/>
          </a:xfrm>
          <a:prstGeom prst="rect">
            <a:avLst/>
          </a:prstGeom>
          <a:noFill/>
        </p:spPr>
      </p:pic>
      <p:sp>
        <p:nvSpPr>
          <p:cNvPr id="34" name="矩形 33"/>
          <p:cNvSpPr/>
          <p:nvPr/>
        </p:nvSpPr>
        <p:spPr>
          <a:xfrm>
            <a:off x="7236296" y="2708920"/>
            <a:ext cx="1348446" cy="400110"/>
          </a:xfrm>
          <a:prstGeom prst="rect">
            <a:avLst/>
          </a:prstGeom>
        </p:spPr>
        <p:txBody>
          <a:bodyPr wrap="none">
            <a:spAutoFit/>
          </a:bodyPr>
          <a:lstStyle/>
          <a:p>
            <a:pPr>
              <a:buNone/>
            </a:pPr>
            <a:r>
              <a:rPr lang="en-US" altLang="zh-CN" sz="2000" dirty="0" smtClean="0"/>
              <a:t>Machine C</a:t>
            </a:r>
          </a:p>
        </p:txBody>
      </p:sp>
      <p:sp>
        <p:nvSpPr>
          <p:cNvPr id="35" name="矩形 34"/>
          <p:cNvSpPr/>
          <p:nvPr/>
        </p:nvSpPr>
        <p:spPr>
          <a:xfrm>
            <a:off x="3635896" y="3868888"/>
            <a:ext cx="1348446" cy="400110"/>
          </a:xfrm>
          <a:prstGeom prst="rect">
            <a:avLst/>
          </a:prstGeom>
        </p:spPr>
        <p:txBody>
          <a:bodyPr wrap="none">
            <a:spAutoFit/>
          </a:bodyPr>
          <a:lstStyle/>
          <a:p>
            <a:pPr>
              <a:buNone/>
            </a:pPr>
            <a:r>
              <a:rPr lang="en-US" altLang="zh-CN" sz="2000" dirty="0" smtClean="0"/>
              <a:t>Machine A</a:t>
            </a:r>
          </a:p>
        </p:txBody>
      </p:sp>
      <p:sp>
        <p:nvSpPr>
          <p:cNvPr id="36" name="矩形 35"/>
          <p:cNvSpPr/>
          <p:nvPr/>
        </p:nvSpPr>
        <p:spPr>
          <a:xfrm>
            <a:off x="6804248" y="3212976"/>
            <a:ext cx="1345240" cy="400110"/>
          </a:xfrm>
          <a:prstGeom prst="rect">
            <a:avLst/>
          </a:prstGeom>
        </p:spPr>
        <p:txBody>
          <a:bodyPr wrap="none">
            <a:spAutoFit/>
          </a:bodyPr>
          <a:lstStyle/>
          <a:p>
            <a:pPr>
              <a:buNone/>
            </a:pPr>
            <a:r>
              <a:rPr lang="en-US" altLang="zh-CN" sz="2000" dirty="0" smtClean="0"/>
              <a:t>Machine B</a:t>
            </a:r>
          </a:p>
        </p:txBody>
      </p:sp>
      <p:sp>
        <p:nvSpPr>
          <p:cNvPr id="18" name="矩形 34"/>
          <p:cNvSpPr/>
          <p:nvPr/>
        </p:nvSpPr>
        <p:spPr>
          <a:xfrm>
            <a:off x="5004532" y="4437112"/>
            <a:ext cx="3125840" cy="400110"/>
          </a:xfrm>
          <a:prstGeom prst="rect">
            <a:avLst/>
          </a:prstGeom>
        </p:spPr>
        <p:txBody>
          <a:bodyPr wrap="square">
            <a:spAutoFit/>
          </a:bodyPr>
          <a:lstStyle/>
          <a:p>
            <a:pPr>
              <a:buNone/>
            </a:pPr>
            <a:r>
              <a:rPr lang="en-US" altLang="zh-CN" sz="2000" dirty="0" smtClean="0"/>
              <a:t>0   1   2   3   4   5   6   7</a:t>
            </a:r>
          </a:p>
        </p:txBody>
      </p:sp>
    </p:spTree>
    <p:extLst>
      <p:ext uri="{BB962C8B-B14F-4D97-AF65-F5344CB8AC3E}">
        <p14:creationId xmlns:p14="http://schemas.microsoft.com/office/powerpoint/2010/main" val="302112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xEl>
                                              <p:pRg st="2" end="2"/>
                                            </p:txEl>
                                          </p:spTgt>
                                        </p:tgtEl>
                                        <p:attrNameLst>
                                          <p:attrName>style.visibility</p:attrName>
                                        </p:attrNameLst>
                                      </p:cBhvr>
                                      <p:to>
                                        <p:strVal val="visible"/>
                                      </p:to>
                                    </p:set>
                                    <p:animEffect transition="in" filter="fade">
                                      <p:cBhvr>
                                        <p:cTn id="15" dur="500"/>
                                        <p:tgtEl>
                                          <p:spTgt spid="3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par>
                          <p:cTn id="33" fill="hold">
                            <p:stCondLst>
                              <p:cond delay="1000"/>
                            </p:stCondLst>
                            <p:childTnLst>
                              <p:par>
                                <p:cTn id="34" presetID="10" presetClass="entr" presetSubtype="0" fill="hold" grpId="2"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1500"/>
                            </p:stCondLst>
                            <p:childTnLst>
                              <p:par>
                                <p:cTn id="41" presetID="10" presetClass="entr" presetSubtype="0" fill="hold" grpId="1"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par>
                                <p:cTn id="44" presetID="10" presetClass="entr" presetSubtype="0" fill="hold" grpId="2"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par>
                          <p:cTn id="47" fill="hold">
                            <p:stCondLst>
                              <p:cond delay="2000"/>
                            </p:stCondLst>
                            <p:childTnLst>
                              <p:par>
                                <p:cTn id="48" presetID="0" presetClass="path" presetSubtype="0" accel="50000" decel="50000" fill="remove" grpId="0" nodeType="afterEffect">
                                  <p:stCondLst>
                                    <p:cond delay="0"/>
                                  </p:stCondLst>
                                  <p:childTnLst>
                                    <p:animMotion origin="layout" path="M 1.66667E-6 -5.60694E-6 L 1.66667E-6 0.03144 " pathEditMode="relative" ptsTypes="AA">
                                      <p:cBhvr>
                                        <p:cTn id="49" dur="500" fill="hold"/>
                                        <p:tgtEl>
                                          <p:spTgt spid="15"/>
                                        </p:tgtEl>
                                        <p:attrNameLst>
                                          <p:attrName>ppt_x</p:attrName>
                                          <p:attrName>ppt_y</p:attrName>
                                        </p:attrNameLst>
                                      </p:cBhvr>
                                    </p:animMotion>
                                  </p:childTnLst>
                                </p:cTn>
                              </p:par>
                            </p:childTnLst>
                          </p:cTn>
                        </p:par>
                        <p:par>
                          <p:cTn id="50" fill="hold">
                            <p:stCondLst>
                              <p:cond delay="2500"/>
                            </p:stCondLst>
                            <p:childTnLst>
                              <p:par>
                                <p:cTn id="51" presetID="10" presetClass="exit" presetSubtype="0" fill="hold" grpId="1" nodeType="after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3000"/>
                            </p:stCondLst>
                            <p:childTnLst>
                              <p:par>
                                <p:cTn id="55" presetID="0" presetClass="path" presetSubtype="0" accel="50000" decel="50000" fill="hold" grpId="0" nodeType="afterEffect">
                                  <p:stCondLst>
                                    <p:cond delay="0"/>
                                  </p:stCondLst>
                                  <p:childTnLst>
                                    <p:animMotion origin="layout" path="M -4.72222E-6 0.00023 L 0.12275 0.00138 " pathEditMode="relative" rAng="0" ptsTypes="AA">
                                      <p:cBhvr>
                                        <p:cTn id="56" dur="500" fill="hold"/>
                                        <p:tgtEl>
                                          <p:spTgt spid="13"/>
                                        </p:tgtEl>
                                        <p:attrNameLst>
                                          <p:attrName>ppt_x</p:attrName>
                                          <p:attrName>ppt_y</p:attrName>
                                        </p:attrNameLst>
                                      </p:cBhvr>
                                      <p:rCtr x="61" y="0"/>
                                    </p:animMotion>
                                  </p:childTnLst>
                                </p:cTn>
                              </p:par>
                            </p:childTnLst>
                          </p:cTn>
                        </p:par>
                        <p:par>
                          <p:cTn id="57" fill="hold">
                            <p:stCondLst>
                              <p:cond delay="3500"/>
                            </p:stCondLst>
                            <p:childTnLst>
                              <p:par>
                                <p:cTn id="58" presetID="0" presetClass="path" presetSubtype="0" accel="50000" decel="50000" fill="hold" grpId="0" nodeType="afterEffect">
                                  <p:stCondLst>
                                    <p:cond delay="0"/>
                                  </p:stCondLst>
                                  <p:childTnLst>
                                    <p:animMotion origin="layout" path="M -1.38889E-6 4.04624E-6 L 0.05833 0.23792 " pathEditMode="relative" rAng="0" ptsTypes="AA">
                                      <p:cBhvr>
                                        <p:cTn id="59" dur="500" fill="hold"/>
                                        <p:tgtEl>
                                          <p:spTgt spid="14"/>
                                        </p:tgtEl>
                                        <p:attrNameLst>
                                          <p:attrName>ppt_x</p:attrName>
                                          <p:attrName>ppt_y</p:attrName>
                                        </p:attrNameLst>
                                      </p:cBhvr>
                                      <p:rCtr x="29" y="119"/>
                                    </p:animMotion>
                                  </p:childTnLst>
                                </p:cTn>
                              </p:par>
                            </p:childTnLst>
                          </p:cTn>
                        </p:par>
                        <p:par>
                          <p:cTn id="60" fill="hold">
                            <p:stCondLst>
                              <p:cond delay="4000"/>
                            </p:stCondLst>
                            <p:childTnLst>
                              <p:par>
                                <p:cTn id="61" presetID="53" presetClass="entr" presetSubtype="0" fill="hold" nodeType="afterEffect">
                                  <p:stCondLst>
                                    <p:cond delay="0"/>
                                  </p:stCondLst>
                                  <p:childTnLst>
                                    <p:set>
                                      <p:cBhvr>
                                        <p:cTn id="62" dur="1" fill="hold">
                                          <p:stCondLst>
                                            <p:cond delay="0"/>
                                          </p:stCondLst>
                                        </p:cTn>
                                        <p:tgtEl>
                                          <p:spTgt spid="5122"/>
                                        </p:tgtEl>
                                        <p:attrNameLst>
                                          <p:attrName>style.visibility</p:attrName>
                                        </p:attrNameLst>
                                      </p:cBhvr>
                                      <p:to>
                                        <p:strVal val="visible"/>
                                      </p:to>
                                    </p:set>
                                    <p:anim calcmode="lin" valueType="num">
                                      <p:cBhvr>
                                        <p:cTn id="63" dur="500" fill="hold"/>
                                        <p:tgtEl>
                                          <p:spTgt spid="5122"/>
                                        </p:tgtEl>
                                        <p:attrNameLst>
                                          <p:attrName>ppt_w</p:attrName>
                                        </p:attrNameLst>
                                      </p:cBhvr>
                                      <p:tavLst>
                                        <p:tav tm="0">
                                          <p:val>
                                            <p:fltVal val="0"/>
                                          </p:val>
                                        </p:tav>
                                        <p:tav tm="100000">
                                          <p:val>
                                            <p:strVal val="#ppt_w"/>
                                          </p:val>
                                        </p:tav>
                                      </p:tavLst>
                                    </p:anim>
                                    <p:anim calcmode="lin" valueType="num">
                                      <p:cBhvr>
                                        <p:cTn id="64" dur="500" fill="hold"/>
                                        <p:tgtEl>
                                          <p:spTgt spid="5122"/>
                                        </p:tgtEl>
                                        <p:attrNameLst>
                                          <p:attrName>ppt_h</p:attrName>
                                        </p:attrNameLst>
                                      </p:cBhvr>
                                      <p:tavLst>
                                        <p:tav tm="0">
                                          <p:val>
                                            <p:fltVal val="0"/>
                                          </p:val>
                                        </p:tav>
                                        <p:tav tm="100000">
                                          <p:val>
                                            <p:strVal val="#ppt_h"/>
                                          </p:val>
                                        </p:tav>
                                      </p:tavLst>
                                    </p:anim>
                                    <p:animEffect transition="in" filter="fade">
                                      <p:cBhvr>
                                        <p:cTn id="65" dur="500"/>
                                        <p:tgtEl>
                                          <p:spTgt spid="512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2">
                                            <p:txEl>
                                              <p:pRg st="3" end="3"/>
                                            </p:txEl>
                                          </p:spTgt>
                                        </p:tgtEl>
                                        <p:attrNameLst>
                                          <p:attrName>style.visibility</p:attrName>
                                        </p:attrNameLst>
                                      </p:cBhvr>
                                      <p:to>
                                        <p:strVal val="visible"/>
                                      </p:to>
                                    </p:set>
                                    <p:animEffect transition="in" filter="fade">
                                      <p:cBhvr>
                                        <p:cTn id="70" dur="500"/>
                                        <p:tgtEl>
                                          <p:spTgt spid="32">
                                            <p:txEl>
                                              <p:pRg st="3" end="3"/>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32">
                                            <p:txEl>
                                              <p:pRg st="4" end="4"/>
                                            </p:txEl>
                                          </p:spTgt>
                                        </p:tgtEl>
                                        <p:attrNameLst>
                                          <p:attrName>style.visibility</p:attrName>
                                        </p:attrNameLst>
                                      </p:cBhvr>
                                      <p:to>
                                        <p:strVal val="visible"/>
                                      </p:to>
                                    </p:set>
                                    <p:animEffect transition="in" filter="fade">
                                      <p:cBhvr>
                                        <p:cTn id="73" dur="500"/>
                                        <p:tgtEl>
                                          <p:spTgt spid="32">
                                            <p:txEl>
                                              <p:pRg st="4" end="4"/>
                                            </p:txEl>
                                          </p:spTgt>
                                        </p:tgtEl>
                                      </p:cBhvr>
                                    </p:animEffect>
                                  </p:childTnLst>
                                </p:cTn>
                              </p:par>
                              <p:par>
                                <p:cTn id="74" presetID="10" presetClass="exit" presetSubtype="0" fill="hold" nodeType="withEffect">
                                  <p:stCondLst>
                                    <p:cond delay="0"/>
                                  </p:stCondLst>
                                  <p:childTnLst>
                                    <p:animEffect transition="out" filter="fade">
                                      <p:cBhvr>
                                        <p:cTn id="75" dur="500"/>
                                        <p:tgtEl>
                                          <p:spTgt spid="5122"/>
                                        </p:tgtEl>
                                      </p:cBhvr>
                                    </p:animEffect>
                                    <p:set>
                                      <p:cBhvr>
                                        <p:cTn id="76" dur="1" fill="hold">
                                          <p:stCondLst>
                                            <p:cond delay="499"/>
                                          </p:stCondLst>
                                        </p:cTn>
                                        <p:tgtEl>
                                          <p:spTgt spid="5122"/>
                                        </p:tgtEl>
                                        <p:attrNameLst>
                                          <p:attrName>style.visibility</p:attrName>
                                        </p:attrNameLst>
                                      </p:cBhvr>
                                      <p:to>
                                        <p:strVal val="hidden"/>
                                      </p:to>
                                    </p:set>
                                  </p:childTnLst>
                                </p:cTn>
                              </p:par>
                              <p:par>
                                <p:cTn id="77" presetID="10" presetClass="entr" presetSubtype="0"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500"/>
                                        <p:tgtEl>
                                          <p:spTgt spid="31"/>
                                        </p:tgtEl>
                                      </p:cBhvr>
                                    </p:animEffect>
                                  </p:childTnLst>
                                </p:cTn>
                              </p:par>
                              <p:par>
                                <p:cTn id="80" presetID="10" presetClass="entr" presetSubtype="0" fill="hold"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500"/>
                                        <p:tgtEl>
                                          <p:spTgt spid="36"/>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34"/>
                                        </p:tgtEl>
                                        <p:attrNameLst>
                                          <p:attrName>style.visibility</p:attrName>
                                        </p:attrNameLst>
                                      </p:cBhvr>
                                      <p:to>
                                        <p:strVal val="visible"/>
                                      </p:to>
                                    </p:set>
                                    <p:animEffect transition="in" filter="fade">
                                      <p:cBhvr>
                                        <p:cTn id="88" dur="500"/>
                                        <p:tgtEl>
                                          <p:spTgt spid="3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1000"/>
                                        <p:tgtEl>
                                          <p:spTgt spid="36"/>
                                        </p:tgtEl>
                                      </p:cBhvr>
                                    </p:animEffect>
                                    <p:set>
                                      <p:cBhvr>
                                        <p:cTn id="96" dur="1" fill="hold">
                                          <p:stCondLst>
                                            <p:cond delay="999"/>
                                          </p:stCondLst>
                                        </p:cTn>
                                        <p:tgtEl>
                                          <p:spTgt spid="3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1000"/>
                                        <p:tgtEl>
                                          <p:spTgt spid="34"/>
                                        </p:tgtEl>
                                      </p:cBhvr>
                                    </p:animEffect>
                                    <p:set>
                                      <p:cBhvr>
                                        <p:cTn id="99" dur="1" fill="hold">
                                          <p:stCondLst>
                                            <p:cond delay="999"/>
                                          </p:stCondLst>
                                        </p:cTn>
                                        <p:tgtEl>
                                          <p:spTgt spid="34"/>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1000"/>
                                        <p:tgtEl>
                                          <p:spTgt spid="35"/>
                                        </p:tgtEl>
                                      </p:cBhvr>
                                    </p:animEffect>
                                    <p:set>
                                      <p:cBhvr>
                                        <p:cTn id="102" dur="1" fill="hold">
                                          <p:stCondLst>
                                            <p:cond delay="999"/>
                                          </p:stCondLst>
                                        </p:cTn>
                                        <p:tgtEl>
                                          <p:spTgt spid="35"/>
                                        </p:tgtEl>
                                        <p:attrNameLst>
                                          <p:attrName>style.visibility</p:attrName>
                                        </p:attrNameLst>
                                      </p:cBhvr>
                                      <p:to>
                                        <p:strVal val="hidden"/>
                                      </p:to>
                                    </p:set>
                                  </p:childTnLst>
                                </p:cTn>
                              </p:par>
                            </p:childTnLst>
                          </p:cTn>
                        </p:par>
                        <p:par>
                          <p:cTn id="103" fill="hold">
                            <p:stCondLst>
                              <p:cond delay="1000"/>
                            </p:stCondLst>
                            <p:childTnLst>
                              <p:par>
                                <p:cTn id="104" presetID="0" presetClass="path" presetSubtype="0" accel="50000" decel="50000" fill="hold" grpId="1" nodeType="afterEffect">
                                  <p:stCondLst>
                                    <p:cond delay="0"/>
                                  </p:stCondLst>
                                  <p:childTnLst>
                                    <p:animMotion origin="layout" path="M 0.12274 0.00139 L 0.1224 -0.17272 " pathEditMode="relative" rAng="0" ptsTypes="AA">
                                      <p:cBhvr>
                                        <p:cTn id="105" dur="500" fill="hold"/>
                                        <p:tgtEl>
                                          <p:spTgt spid="13"/>
                                        </p:tgtEl>
                                        <p:attrNameLst>
                                          <p:attrName>ppt_x</p:attrName>
                                          <p:attrName>ppt_y</p:attrName>
                                        </p:attrNameLst>
                                      </p:cBhvr>
                                      <p:rCtr x="0" y="-87"/>
                                    </p:animMotion>
                                  </p:childTnLst>
                                </p:cTn>
                              </p:par>
                            </p:childTnLst>
                          </p:cTn>
                        </p:par>
                        <p:par>
                          <p:cTn id="106" fill="hold">
                            <p:stCondLst>
                              <p:cond delay="1500"/>
                            </p:stCondLst>
                            <p:childTnLst>
                              <p:par>
                                <p:cTn id="107" presetID="10" presetClass="entr" presetSubtype="0" fill="hold" nodeType="afterEffect">
                                  <p:stCondLst>
                                    <p:cond delay="0"/>
                                  </p:stCondLst>
                                  <p:childTnLst>
                                    <p:set>
                                      <p:cBhvr>
                                        <p:cTn id="108" dur="1" fill="hold">
                                          <p:stCondLst>
                                            <p:cond delay="0"/>
                                          </p:stCondLst>
                                        </p:cTn>
                                        <p:tgtEl>
                                          <p:spTgt spid="5122"/>
                                        </p:tgtEl>
                                        <p:attrNameLst>
                                          <p:attrName>style.visibility</p:attrName>
                                        </p:attrNameLst>
                                      </p:cBhvr>
                                      <p:to>
                                        <p:strVal val="visible"/>
                                      </p:to>
                                    </p:set>
                                    <p:animEffect transition="in" filter="fade">
                                      <p:cBhvr>
                                        <p:cTn id="109" dur="500"/>
                                        <p:tgtEl>
                                          <p:spTgt spid="5122"/>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5122"/>
                                        </p:tgtEl>
                                      </p:cBhvr>
                                    </p:animEffect>
                                    <p:set>
                                      <p:cBhvr>
                                        <p:cTn id="114" dur="1" fill="hold">
                                          <p:stCondLst>
                                            <p:cond delay="499"/>
                                          </p:stCondLst>
                                        </p:cTn>
                                        <p:tgtEl>
                                          <p:spTgt spid="5122"/>
                                        </p:tgtEl>
                                        <p:attrNameLst>
                                          <p:attrName>style.visibility</p:attrName>
                                        </p:attrNameLst>
                                      </p:cBhvr>
                                      <p:to>
                                        <p:strVal val="hidden"/>
                                      </p:to>
                                    </p:set>
                                  </p:childTnLst>
                                </p:cTn>
                              </p:par>
                              <p:par>
                                <p:cTn id="115" presetID="10" presetClass="entr" presetSubtype="0" fill="hold" nodeType="withEffect">
                                  <p:stCondLst>
                                    <p:cond delay="0"/>
                                  </p:stCondLst>
                                  <p:childTnLst>
                                    <p:set>
                                      <p:cBhvr>
                                        <p:cTn id="116" dur="1" fill="hold">
                                          <p:stCondLst>
                                            <p:cond delay="0"/>
                                          </p:stCondLst>
                                        </p:cTn>
                                        <p:tgtEl>
                                          <p:spTgt spid="32">
                                            <p:txEl>
                                              <p:pRg st="5" end="5"/>
                                            </p:txEl>
                                          </p:spTgt>
                                        </p:tgtEl>
                                        <p:attrNameLst>
                                          <p:attrName>style.visibility</p:attrName>
                                        </p:attrNameLst>
                                      </p:cBhvr>
                                      <p:to>
                                        <p:strVal val="visible"/>
                                      </p:to>
                                    </p:set>
                                    <p:animEffect transition="in" filter="fade">
                                      <p:cBhvr>
                                        <p:cTn id="117" dur="500"/>
                                        <p:tgtEl>
                                          <p:spTgt spid="32">
                                            <p:txEl>
                                              <p:pRg st="5" end="5"/>
                                            </p:txEl>
                                          </p:spTgt>
                                        </p:tgtEl>
                                      </p:cBhvr>
                                    </p:animEffect>
                                  </p:childTnLst>
                                </p:cTn>
                              </p:par>
                              <p:par>
                                <p:cTn id="118" presetID="10" presetClass="entr" presetSubtype="0" fill="hold" nodeType="withEffect">
                                  <p:stCondLst>
                                    <p:cond delay="0"/>
                                  </p:stCondLst>
                                  <p:childTnLst>
                                    <p:set>
                                      <p:cBhvr>
                                        <p:cTn id="119" dur="1" fill="hold">
                                          <p:stCondLst>
                                            <p:cond delay="0"/>
                                          </p:stCondLst>
                                        </p:cTn>
                                        <p:tgtEl>
                                          <p:spTgt spid="32">
                                            <p:txEl>
                                              <p:pRg st="6" end="6"/>
                                            </p:txEl>
                                          </p:spTgt>
                                        </p:tgtEl>
                                        <p:attrNameLst>
                                          <p:attrName>style.visibility</p:attrName>
                                        </p:attrNameLst>
                                      </p:cBhvr>
                                      <p:to>
                                        <p:strVal val="visible"/>
                                      </p:to>
                                    </p:set>
                                    <p:animEffect transition="in" filter="fade">
                                      <p:cBhvr>
                                        <p:cTn id="120" dur="500"/>
                                        <p:tgtEl>
                                          <p:spTgt spid="32">
                                            <p:txEl>
                                              <p:pRg st="6" end="6"/>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32">
                                            <p:txEl>
                                              <p:pRg st="7" end="7"/>
                                            </p:txEl>
                                          </p:spTgt>
                                        </p:tgtEl>
                                        <p:attrNameLst>
                                          <p:attrName>style.visibility</p:attrName>
                                        </p:attrNameLst>
                                      </p:cBhvr>
                                      <p:to>
                                        <p:strVal val="visible"/>
                                      </p:to>
                                    </p:set>
                                    <p:animEffect transition="in" filter="fade">
                                      <p:cBhvr>
                                        <p:cTn id="125" dur="500"/>
                                        <p:tgtEl>
                                          <p:spTgt spid="32">
                                            <p:txEl>
                                              <p:pRg st="7" end="7"/>
                                            </p:txEl>
                                          </p:spTgt>
                                        </p:tgtEl>
                                      </p:cBhvr>
                                    </p:animEffect>
                                  </p:childTnLst>
                                </p:cTn>
                              </p:par>
                              <p:par>
                                <p:cTn id="126" presetID="10" presetClass="exit" presetSubtype="0" fill="hold" nodeType="withEffect">
                                  <p:stCondLst>
                                    <p:cond delay="0"/>
                                  </p:stCondLst>
                                  <p:childTnLst>
                                    <p:animEffect transition="out" filter="fade">
                                      <p:cBhvr>
                                        <p:cTn id="127" dur="500"/>
                                        <p:tgtEl>
                                          <p:spTgt spid="9"/>
                                        </p:tgtEl>
                                      </p:cBhvr>
                                    </p:animEffect>
                                    <p:set>
                                      <p:cBhvr>
                                        <p:cTn id="128" dur="1" fill="hold">
                                          <p:stCondLst>
                                            <p:cond delay="499"/>
                                          </p:stCondLst>
                                        </p:cTn>
                                        <p:tgtEl>
                                          <p:spTgt spid="9"/>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8"/>
                                        </p:tgtEl>
                                      </p:cBhvr>
                                    </p:animEffect>
                                    <p:set>
                                      <p:cBhvr>
                                        <p:cTn id="131" dur="1" fill="hold">
                                          <p:stCondLst>
                                            <p:cond delay="499"/>
                                          </p:stCondLst>
                                        </p:cTn>
                                        <p:tgtEl>
                                          <p:spTgt spid="18"/>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11"/>
                                        </p:tgtEl>
                                      </p:cBhvr>
                                    </p:animEffect>
                                    <p:set>
                                      <p:cBhvr>
                                        <p:cTn id="134" dur="1" fill="hold">
                                          <p:stCondLst>
                                            <p:cond delay="499"/>
                                          </p:stCondLst>
                                        </p:cTn>
                                        <p:tgtEl>
                                          <p:spTgt spid="11"/>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2"/>
                                        </p:tgtEl>
                                      </p:cBhvr>
                                    </p:animEffect>
                                    <p:set>
                                      <p:cBhvr>
                                        <p:cTn id="137" dur="1" fill="hold">
                                          <p:stCondLst>
                                            <p:cond delay="499"/>
                                          </p:stCondLst>
                                        </p:cTn>
                                        <p:tgtEl>
                                          <p:spTgt spid="12"/>
                                        </p:tgtEl>
                                        <p:attrNameLst>
                                          <p:attrName>style.visibility</p:attrName>
                                        </p:attrNameLst>
                                      </p:cBhvr>
                                      <p:to>
                                        <p:strVal val="hidden"/>
                                      </p:to>
                                    </p:set>
                                  </p:childTnLst>
                                </p:cTn>
                              </p:par>
                              <p:par>
                                <p:cTn id="138" presetID="10" presetClass="exit" presetSubtype="0" fill="hold" grpId="3" nodeType="withEffect">
                                  <p:stCondLst>
                                    <p:cond delay="0"/>
                                  </p:stCondLst>
                                  <p:childTnLst>
                                    <p:animEffect transition="out" filter="fade">
                                      <p:cBhvr>
                                        <p:cTn id="139" dur="500"/>
                                        <p:tgtEl>
                                          <p:spTgt spid="13"/>
                                        </p:tgtEl>
                                      </p:cBhvr>
                                    </p:animEffect>
                                    <p:set>
                                      <p:cBhvr>
                                        <p:cTn id="140" dur="1" fill="hold">
                                          <p:stCondLst>
                                            <p:cond delay="499"/>
                                          </p:stCondLst>
                                        </p:cTn>
                                        <p:tgtEl>
                                          <p:spTgt spid="13"/>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14"/>
                                        </p:tgtEl>
                                      </p:cBhvr>
                                    </p:animEffect>
                                    <p:set>
                                      <p:cBhvr>
                                        <p:cTn id="143" dur="1" fill="hold">
                                          <p:stCondLst>
                                            <p:cond delay="499"/>
                                          </p:stCondLst>
                                        </p:cTn>
                                        <p:tgtEl>
                                          <p:spTgt spid="14"/>
                                        </p:tgtEl>
                                        <p:attrNameLst>
                                          <p:attrName>style.visibility</p:attrName>
                                        </p:attrNameLst>
                                      </p:cBhvr>
                                      <p:to>
                                        <p:strVal val="hidden"/>
                                      </p:to>
                                    </p:set>
                                  </p:childTnLst>
                                </p:cTn>
                              </p:par>
                              <p:par>
                                <p:cTn id="144" presetID="10" presetClass="exit" presetSubtype="0" fill="hold" grpId="3" nodeType="withEffect">
                                  <p:stCondLst>
                                    <p:cond delay="0"/>
                                  </p:stCondLst>
                                  <p:childTnLst>
                                    <p:animEffect transition="out" filter="fade">
                                      <p:cBhvr>
                                        <p:cTn id="145" dur="500"/>
                                        <p:tgtEl>
                                          <p:spTgt spid="15"/>
                                        </p:tgtEl>
                                      </p:cBhvr>
                                    </p:animEffect>
                                    <p:set>
                                      <p:cBhvr>
                                        <p:cTn id="146" dur="1" fill="hold">
                                          <p:stCondLst>
                                            <p:cond delay="499"/>
                                          </p:stCondLst>
                                        </p:cTn>
                                        <p:tgtEl>
                                          <p:spTgt spid="15"/>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29"/>
                                        </p:tgtEl>
                                      </p:cBhvr>
                                    </p:animEffect>
                                    <p:set>
                                      <p:cBhvr>
                                        <p:cTn id="149" dur="1" fill="hold">
                                          <p:stCondLst>
                                            <p:cond delay="499"/>
                                          </p:stCondLst>
                                        </p:cTn>
                                        <p:tgtEl>
                                          <p:spTgt spid="29"/>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31"/>
                                        </p:tgtEl>
                                      </p:cBhvr>
                                    </p:animEffect>
                                    <p:set>
                                      <p:cBhvr>
                                        <p:cTn id="152" dur="1" fill="hold">
                                          <p:stCondLst>
                                            <p:cond delay="499"/>
                                          </p:stCondLst>
                                        </p:cTn>
                                        <p:tgtEl>
                                          <p:spTgt spid="31"/>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5122"/>
                                        </p:tgtEl>
                                      </p:cBhvr>
                                    </p:animEffect>
                                    <p:set>
                                      <p:cBhvr>
                                        <p:cTn id="155" dur="1" fill="hold">
                                          <p:stCondLst>
                                            <p:cond delay="499"/>
                                          </p:stCondLst>
                                        </p:cTn>
                                        <p:tgtEl>
                                          <p:spTgt spid="5122"/>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34"/>
                                        </p:tgtEl>
                                      </p:cBhvr>
                                    </p:animEffect>
                                    <p:set>
                                      <p:cBhvr>
                                        <p:cTn id="158" dur="1" fill="hold">
                                          <p:stCondLst>
                                            <p:cond delay="499"/>
                                          </p:stCondLst>
                                        </p:cTn>
                                        <p:tgtEl>
                                          <p:spTgt spid="34"/>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36"/>
                                        </p:tgtEl>
                                      </p:cBhvr>
                                    </p:animEffect>
                                    <p:set>
                                      <p:cBhvr>
                                        <p:cTn id="161" dur="1" fill="hold">
                                          <p:stCondLst>
                                            <p:cond delay="499"/>
                                          </p:stCondLst>
                                        </p:cTn>
                                        <p:tgtEl>
                                          <p:spTgt spid="36"/>
                                        </p:tgtEl>
                                        <p:attrNameLst>
                                          <p:attrName>style.visibility</p:attrName>
                                        </p:attrNameLst>
                                      </p:cBhvr>
                                      <p:to>
                                        <p:strVal val="hidden"/>
                                      </p:to>
                                    </p:set>
                                  </p:childTnLst>
                                </p:cTn>
                              </p:par>
                              <p:par>
                                <p:cTn id="162" presetID="10" presetClass="exit" presetSubtype="0" fill="hold" grpId="1" nodeType="withEffect">
                                  <p:stCondLst>
                                    <p:cond delay="0"/>
                                  </p:stCondLst>
                                  <p:childTnLst>
                                    <p:animEffect transition="out" filter="fade">
                                      <p:cBhvr>
                                        <p:cTn id="163" dur="500"/>
                                        <p:tgtEl>
                                          <p:spTgt spid="23"/>
                                        </p:tgtEl>
                                      </p:cBhvr>
                                    </p:animEffect>
                                    <p:set>
                                      <p:cBhvr>
                                        <p:cTn id="164" dur="1" fill="hold">
                                          <p:stCondLst>
                                            <p:cond delay="499"/>
                                          </p:stCondLst>
                                        </p:cTn>
                                        <p:tgtEl>
                                          <p:spTgt spid="23"/>
                                        </p:tgtEl>
                                        <p:attrNameLst>
                                          <p:attrName>style.visibility</p:attrName>
                                        </p:attrNameLst>
                                      </p:cBhvr>
                                      <p:to>
                                        <p:strVal val="hidden"/>
                                      </p:to>
                                    </p:set>
                                  </p:childTnLst>
                                </p:cTn>
                              </p:par>
                              <p:par>
                                <p:cTn id="165" presetID="10" presetClass="exit" presetSubtype="0" fill="hold" grpId="1" nodeType="withEffect">
                                  <p:stCondLst>
                                    <p:cond delay="0"/>
                                  </p:stCondLst>
                                  <p:childTnLst>
                                    <p:animEffect transition="out" filter="fade">
                                      <p:cBhvr>
                                        <p:cTn id="166" dur="500"/>
                                        <p:tgtEl>
                                          <p:spTgt spid="22"/>
                                        </p:tgtEl>
                                      </p:cBhvr>
                                    </p:animEffect>
                                    <p:set>
                                      <p:cBhvr>
                                        <p:cTn id="167"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3" grpId="2" animBg="1"/>
      <p:bldP spid="13" grpId="3" animBg="1"/>
      <p:bldP spid="14" grpId="0" animBg="1"/>
      <p:bldP spid="14" grpId="1" animBg="1"/>
      <p:bldP spid="14" grpId="2" animBg="1"/>
      <p:bldP spid="15" grpId="0" animBg="1"/>
      <p:bldP spid="15" grpId="1" animBg="1"/>
      <p:bldP spid="15" grpId="2" animBg="1"/>
      <p:bldP spid="15" grpId="3" animBg="1"/>
      <p:bldP spid="22" grpId="0"/>
      <p:bldP spid="22" grpId="1"/>
      <p:bldP spid="23" grpId="0"/>
      <p:bldP spid="23" grpId="1"/>
      <p:bldP spid="34" grpId="0"/>
      <p:bldP spid="34" grpId="1"/>
      <p:bldP spid="34" grpId="2"/>
      <p:bldP spid="35" grpId="0"/>
      <p:bldP spid="35" grpId="1"/>
      <p:bldP spid="36" grpId="0"/>
      <p:bldP spid="36" grpId="1"/>
      <p:bldP spid="36" grpId="2"/>
      <p:bldP spid="18" grpId="0"/>
      <p:bldP spid="1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a:off x="5151328" y="3157010"/>
            <a:ext cx="37444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9" name="Picture 4" descr="https://encrypted-tbn2.gstatic.com/images?q=tbn:ANd9GcQ6QqrFHkA9tsh5xA95Xh8Ke1_reW3SqCfVc9rZcOQJ3bke4WgG"/>
          <p:cNvPicPr>
            <a:picLocks noChangeAspect="1" noChangeArrowheads="1"/>
          </p:cNvPicPr>
          <p:nvPr/>
        </p:nvPicPr>
        <p:blipFill>
          <a:blip r:embed="rId3"/>
          <a:srcRect/>
          <a:stretch>
            <a:fillRect/>
          </a:stretch>
        </p:blipFill>
        <p:spPr bwMode="auto">
          <a:xfrm>
            <a:off x="6588224" y="3005154"/>
            <a:ext cx="792088" cy="792089"/>
          </a:xfrm>
          <a:prstGeom prst="rect">
            <a:avLst/>
          </a:prstGeom>
          <a:noFill/>
        </p:spPr>
      </p:pic>
      <p:pic>
        <p:nvPicPr>
          <p:cNvPr id="5124" name="Picture 4" descr="https://encrypted-tbn2.gstatic.com/images?q=tbn:ANd9GcQ6QqrFHkA9tsh5xA95Xh8Ke1_reW3SqCfVc9rZcOQJ3bke4WgG"/>
          <p:cNvPicPr>
            <a:picLocks noChangeAspect="1" noChangeArrowheads="1"/>
          </p:cNvPicPr>
          <p:nvPr/>
        </p:nvPicPr>
        <p:blipFill>
          <a:blip r:embed="rId3"/>
          <a:srcRect/>
          <a:stretch>
            <a:fillRect/>
          </a:stretch>
        </p:blipFill>
        <p:spPr bwMode="auto">
          <a:xfrm>
            <a:off x="7740352" y="3573016"/>
            <a:ext cx="792088" cy="792089"/>
          </a:xfrm>
          <a:prstGeom prst="rect">
            <a:avLst/>
          </a:prstGeom>
          <a:noFill/>
        </p:spPr>
      </p:pic>
      <p:sp>
        <p:nvSpPr>
          <p:cNvPr id="32" name="Content Placeholder 3"/>
          <p:cNvSpPr>
            <a:spLocks noGrp="1"/>
          </p:cNvSpPr>
          <p:nvPr>
            <p:ph sz="quarter" idx="1"/>
          </p:nvPr>
        </p:nvSpPr>
        <p:spPr>
          <a:xfrm>
            <a:off x="323528" y="1412776"/>
            <a:ext cx="8064896" cy="5256584"/>
          </a:xfrm>
        </p:spPr>
        <p:txBody>
          <a:bodyPr/>
          <a:lstStyle/>
          <a:p>
            <a:r>
              <a:rPr lang="en-US" sz="2000" dirty="0" smtClean="0">
                <a:solidFill>
                  <a:srgbClr val="B40000"/>
                </a:solidFill>
              </a:rPr>
              <a:t>Preemptive</a:t>
            </a:r>
          </a:p>
          <a:p>
            <a:pPr lvl="1"/>
            <a:r>
              <a:rPr lang="en-US" sz="1800" dirty="0" smtClean="0"/>
              <a:t>Reduce</a:t>
            </a:r>
            <a:r>
              <a:rPr lang="en-US" sz="1800" dirty="0" smtClean="0">
                <a:solidFill>
                  <a:srgbClr val="800000"/>
                </a:solidFill>
              </a:rPr>
              <a:t> tasks </a:t>
            </a:r>
            <a:r>
              <a:rPr lang="en-US" sz="1800" dirty="0" smtClean="0"/>
              <a:t>can be interrupted </a:t>
            </a:r>
          </a:p>
          <a:p>
            <a:pPr lvl="1">
              <a:buNone/>
            </a:pPr>
            <a:r>
              <a:rPr lang="en-US" sz="1800" dirty="0" smtClean="0"/>
              <a:t>	at the end of a slot</a:t>
            </a:r>
          </a:p>
          <a:p>
            <a:pPr lvl="1"/>
            <a:r>
              <a:rPr lang="en-US" sz="1800" dirty="0" smtClean="0"/>
              <a:t>Remaining workload in the task can be </a:t>
            </a:r>
          </a:p>
          <a:p>
            <a:pPr lvl="1">
              <a:buNone/>
            </a:pPr>
            <a:r>
              <a:rPr lang="en-US" sz="1800" dirty="0" smtClean="0"/>
              <a:t>	executed </a:t>
            </a:r>
            <a:r>
              <a:rPr lang="en-US" sz="1800" dirty="0" smtClean="0">
                <a:solidFill>
                  <a:srgbClr val="800000"/>
                </a:solidFill>
              </a:rPr>
              <a:t>on any machine(s)</a:t>
            </a:r>
          </a:p>
          <a:p>
            <a:pPr lvl="1"/>
            <a:r>
              <a:rPr lang="en-US" sz="1800" dirty="0" smtClean="0"/>
              <a:t>Reasonable if overhead </a:t>
            </a:r>
          </a:p>
          <a:p>
            <a:pPr lvl="1">
              <a:buNone/>
            </a:pPr>
            <a:r>
              <a:rPr lang="en-US" sz="1800" dirty="0" smtClean="0"/>
              <a:t>	of data-migration is small</a:t>
            </a:r>
            <a:endParaRPr lang="en-US" sz="2000" dirty="0" smtClean="0">
              <a:solidFill>
                <a:srgbClr val="B40000"/>
              </a:solidFill>
            </a:endParaRPr>
          </a:p>
          <a:p>
            <a:r>
              <a:rPr lang="en-US" sz="2000" dirty="0" smtClean="0">
                <a:solidFill>
                  <a:srgbClr val="B40000"/>
                </a:solidFill>
              </a:rPr>
              <a:t>Non-preemptive</a:t>
            </a:r>
          </a:p>
          <a:p>
            <a:pPr lvl="1"/>
            <a:r>
              <a:rPr lang="en-US" sz="1800" dirty="0" smtClean="0"/>
              <a:t>Once a Reduce task is started, it can’t </a:t>
            </a:r>
          </a:p>
          <a:p>
            <a:pPr lvl="1">
              <a:buNone/>
            </a:pPr>
            <a:r>
              <a:rPr lang="en-US" sz="1800" dirty="0" smtClean="0"/>
              <a:t>	be </a:t>
            </a:r>
            <a:r>
              <a:rPr lang="en-US" sz="1800" dirty="0"/>
              <a:t>interrupted till the end of the </a:t>
            </a:r>
            <a:r>
              <a:rPr lang="en-US" sz="1800" dirty="0" smtClean="0"/>
              <a:t>task</a:t>
            </a:r>
          </a:p>
          <a:p>
            <a:pPr lvl="1"/>
            <a:r>
              <a:rPr lang="en-US" sz="1800" dirty="0" smtClean="0"/>
              <a:t>An individual Reduce task </a:t>
            </a:r>
            <a:r>
              <a:rPr lang="en-US" sz="1800" dirty="0" smtClean="0">
                <a:solidFill>
                  <a:srgbClr val="800000"/>
                </a:solidFill>
              </a:rPr>
              <a:t>cannot </a:t>
            </a:r>
            <a:r>
              <a:rPr lang="en-US" sz="1800" dirty="0" smtClean="0"/>
              <a:t>be completed on different machines</a:t>
            </a:r>
          </a:p>
          <a:p>
            <a:pPr lvl="1"/>
            <a:r>
              <a:rPr lang="en-US" sz="1800" dirty="0" smtClean="0"/>
              <a:t>But </a:t>
            </a:r>
            <a:r>
              <a:rPr lang="en-US" sz="1800" dirty="0" smtClean="0">
                <a:solidFill>
                  <a:srgbClr val="800000"/>
                </a:solidFill>
              </a:rPr>
              <a:t>different tasks</a:t>
            </a:r>
            <a:r>
              <a:rPr lang="en-US" sz="1800" dirty="0" smtClean="0"/>
              <a:t> from same job </a:t>
            </a:r>
            <a:r>
              <a:rPr lang="en-US" sz="1800" dirty="0" smtClean="0">
                <a:solidFill>
                  <a:srgbClr val="800000"/>
                </a:solidFill>
              </a:rPr>
              <a:t>can be</a:t>
            </a:r>
            <a:r>
              <a:rPr lang="en-US" sz="1800" dirty="0" smtClean="0"/>
              <a:t> assigned to different machines</a:t>
            </a:r>
          </a:p>
          <a:p>
            <a:r>
              <a:rPr lang="en-US" sz="2000" dirty="0" smtClean="0">
                <a:solidFill>
                  <a:srgbClr val="800000"/>
                </a:solidFill>
              </a:rPr>
              <a:t>Note:</a:t>
            </a:r>
            <a:r>
              <a:rPr lang="en-US" sz="2000" dirty="0" smtClean="0"/>
              <a:t> Since Map tasks have unit workload, they cannot be interrupted.</a:t>
            </a:r>
          </a:p>
          <a:p>
            <a:pPr lvl="1"/>
            <a:r>
              <a:rPr lang="en-US" sz="1600" dirty="0" smtClean="0"/>
              <a:t>In practice Map tasks may be &gt; 1 unit, but small</a:t>
            </a:r>
            <a:endParaRPr lang="en-US" sz="1600" dirty="0"/>
          </a:p>
        </p:txBody>
      </p:sp>
      <p:sp>
        <p:nvSpPr>
          <p:cNvPr id="5" name="Title 4"/>
          <p:cNvSpPr>
            <a:spLocks noGrp="1"/>
          </p:cNvSpPr>
          <p:nvPr>
            <p:ph type="title"/>
          </p:nvPr>
        </p:nvSpPr>
        <p:spPr>
          <a:xfrm>
            <a:off x="395536" y="75104"/>
            <a:ext cx="8352928" cy="926976"/>
          </a:xfrm>
        </p:spPr>
        <p:txBody>
          <a:bodyPr>
            <a:noAutofit/>
          </a:bodyPr>
          <a:lstStyle/>
          <a:p>
            <a:r>
              <a:rPr lang="en-US" sz="3200" dirty="0" smtClean="0"/>
              <a:t>Types of Schedulers: Treatment of Reduce Tasks</a:t>
            </a:r>
            <a:endParaRPr lang="en-US" sz="3200" dirty="0"/>
          </a:p>
        </p:txBody>
      </p:sp>
      <p:cxnSp>
        <p:nvCxnSpPr>
          <p:cNvPr id="9" name="直接箭头连接符 8"/>
          <p:cNvCxnSpPr/>
          <p:nvPr/>
        </p:nvCxnSpPr>
        <p:spPr>
          <a:xfrm flipV="1">
            <a:off x="5150765" y="1740878"/>
            <a:ext cx="563" cy="25922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a:off x="5151669" y="4349062"/>
            <a:ext cx="3910522"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5151669" y="3742700"/>
            <a:ext cx="1156389"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3" name="矩形 12"/>
          <p:cNvSpPr/>
          <p:nvPr/>
        </p:nvSpPr>
        <p:spPr>
          <a:xfrm>
            <a:off x="6307152" y="3742700"/>
            <a:ext cx="1349422" cy="5904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altLang="zh-CN" dirty="0" smtClean="0">
                <a:solidFill>
                  <a:schemeClr val="tx1"/>
                </a:solidFill>
              </a:rPr>
              <a:t>R1</a:t>
            </a:r>
            <a:endParaRPr lang="zh-CN" altLang="en-US" dirty="0">
              <a:solidFill>
                <a:schemeClr val="tx1"/>
              </a:solidFill>
            </a:endParaRPr>
          </a:p>
        </p:txBody>
      </p:sp>
      <p:sp>
        <p:nvSpPr>
          <p:cNvPr id="14" name="矩形 13"/>
          <p:cNvSpPr/>
          <p:nvPr/>
        </p:nvSpPr>
        <p:spPr>
          <a:xfrm>
            <a:off x="5799400" y="2111018"/>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sp>
        <p:nvSpPr>
          <p:cNvPr id="15" name="下箭头 14"/>
          <p:cNvSpPr/>
          <p:nvPr/>
        </p:nvSpPr>
        <p:spPr>
          <a:xfrm>
            <a:off x="6105144" y="2837144"/>
            <a:ext cx="462556" cy="674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矩形 21"/>
          <p:cNvSpPr/>
          <p:nvPr/>
        </p:nvSpPr>
        <p:spPr>
          <a:xfrm>
            <a:off x="4503256" y="1340768"/>
            <a:ext cx="1228221" cy="400110"/>
          </a:xfrm>
          <a:prstGeom prst="rect">
            <a:avLst/>
          </a:prstGeom>
        </p:spPr>
        <p:txBody>
          <a:bodyPr wrap="none">
            <a:spAutoFit/>
          </a:bodyPr>
          <a:lstStyle/>
          <a:p>
            <a:pPr>
              <a:buNone/>
            </a:pPr>
            <a:r>
              <a:rPr lang="en-US" altLang="zh-CN" sz="2000" dirty="0" smtClean="0"/>
              <a:t>Machines</a:t>
            </a:r>
          </a:p>
        </p:txBody>
      </p:sp>
      <p:sp>
        <p:nvSpPr>
          <p:cNvPr id="23" name="矩形 22"/>
          <p:cNvSpPr/>
          <p:nvPr/>
        </p:nvSpPr>
        <p:spPr>
          <a:xfrm>
            <a:off x="8388424" y="4469050"/>
            <a:ext cx="742511" cy="400110"/>
          </a:xfrm>
          <a:prstGeom prst="rect">
            <a:avLst/>
          </a:prstGeom>
        </p:spPr>
        <p:txBody>
          <a:bodyPr wrap="none">
            <a:spAutoFit/>
          </a:bodyPr>
          <a:lstStyle/>
          <a:p>
            <a:pPr>
              <a:buNone/>
            </a:pPr>
            <a:r>
              <a:rPr lang="en-US" altLang="zh-CN" sz="2000" dirty="0" smtClean="0"/>
              <a:t>Time</a:t>
            </a:r>
          </a:p>
        </p:txBody>
      </p:sp>
      <p:cxnSp>
        <p:nvCxnSpPr>
          <p:cNvPr id="31" name="直接连接符 30"/>
          <p:cNvCxnSpPr/>
          <p:nvPr/>
        </p:nvCxnSpPr>
        <p:spPr>
          <a:xfrm>
            <a:off x="5151328" y="2549948"/>
            <a:ext cx="3744416"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7236296" y="2708920"/>
            <a:ext cx="1348446" cy="400110"/>
          </a:xfrm>
          <a:prstGeom prst="rect">
            <a:avLst/>
          </a:prstGeom>
        </p:spPr>
        <p:txBody>
          <a:bodyPr wrap="none">
            <a:spAutoFit/>
          </a:bodyPr>
          <a:lstStyle/>
          <a:p>
            <a:pPr>
              <a:buNone/>
            </a:pPr>
            <a:r>
              <a:rPr lang="en-US" altLang="zh-CN" sz="2000" dirty="0" smtClean="0"/>
              <a:t>Machine C</a:t>
            </a:r>
          </a:p>
        </p:txBody>
      </p:sp>
      <p:sp>
        <p:nvSpPr>
          <p:cNvPr id="35" name="矩形 34"/>
          <p:cNvSpPr/>
          <p:nvPr/>
        </p:nvSpPr>
        <p:spPr>
          <a:xfrm>
            <a:off x="3635896" y="3868888"/>
            <a:ext cx="1348446" cy="400110"/>
          </a:xfrm>
          <a:prstGeom prst="rect">
            <a:avLst/>
          </a:prstGeom>
        </p:spPr>
        <p:txBody>
          <a:bodyPr wrap="none">
            <a:spAutoFit/>
          </a:bodyPr>
          <a:lstStyle/>
          <a:p>
            <a:pPr>
              <a:buNone/>
            </a:pPr>
            <a:r>
              <a:rPr lang="en-US" altLang="zh-CN" sz="2000" dirty="0" smtClean="0"/>
              <a:t>Machine A</a:t>
            </a:r>
          </a:p>
        </p:txBody>
      </p:sp>
      <p:sp>
        <p:nvSpPr>
          <p:cNvPr id="36" name="矩形 35"/>
          <p:cNvSpPr/>
          <p:nvPr/>
        </p:nvSpPr>
        <p:spPr>
          <a:xfrm>
            <a:off x="6804248" y="3212976"/>
            <a:ext cx="1345240" cy="400110"/>
          </a:xfrm>
          <a:prstGeom prst="rect">
            <a:avLst/>
          </a:prstGeom>
        </p:spPr>
        <p:txBody>
          <a:bodyPr wrap="none">
            <a:spAutoFit/>
          </a:bodyPr>
          <a:lstStyle/>
          <a:p>
            <a:pPr>
              <a:buNone/>
            </a:pPr>
            <a:r>
              <a:rPr lang="en-US" altLang="zh-CN" sz="2000" dirty="0" smtClean="0"/>
              <a:t>Machine B</a:t>
            </a:r>
          </a:p>
        </p:txBody>
      </p:sp>
      <p:sp>
        <p:nvSpPr>
          <p:cNvPr id="20" name="矩形 19"/>
          <p:cNvSpPr/>
          <p:nvPr/>
        </p:nvSpPr>
        <p:spPr>
          <a:xfrm>
            <a:off x="7020272" y="2564904"/>
            <a:ext cx="1075322" cy="59046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altLang="zh-CN" dirty="0" smtClean="0">
                <a:solidFill>
                  <a:schemeClr val="tx1"/>
                </a:solidFill>
              </a:rPr>
              <a:t>R2</a:t>
            </a:r>
            <a:endParaRPr lang="zh-CN" altLang="en-US" dirty="0">
              <a:solidFill>
                <a:schemeClr val="tx1"/>
              </a:solidFill>
            </a:endParaRPr>
          </a:p>
        </p:txBody>
      </p:sp>
      <p:pic>
        <p:nvPicPr>
          <p:cNvPr id="21" name="Picture 2" descr="https://encrypted-tbn2.gstatic.com/images?q=tbn:ANd9GcRceqR9i_wRo9CxxgFq10080cmV6_11UupQ8AO2PpBHtBj0iVnG"/>
          <p:cNvPicPr>
            <a:picLocks noChangeAspect="1" noChangeArrowheads="1"/>
          </p:cNvPicPr>
          <p:nvPr/>
        </p:nvPicPr>
        <p:blipFill>
          <a:blip r:embed="rId4"/>
          <a:srcRect/>
          <a:stretch>
            <a:fillRect/>
          </a:stretch>
        </p:blipFill>
        <p:spPr bwMode="auto">
          <a:xfrm>
            <a:off x="7884368" y="1429891"/>
            <a:ext cx="702965" cy="702965"/>
          </a:xfrm>
          <a:prstGeom prst="rect">
            <a:avLst/>
          </a:prstGeom>
          <a:noFill/>
        </p:spPr>
      </p:pic>
      <p:sp>
        <p:nvSpPr>
          <p:cNvPr id="24" name="矩形 34"/>
          <p:cNvSpPr/>
          <p:nvPr/>
        </p:nvSpPr>
        <p:spPr>
          <a:xfrm>
            <a:off x="5004532" y="4437112"/>
            <a:ext cx="3125840" cy="400110"/>
          </a:xfrm>
          <a:prstGeom prst="rect">
            <a:avLst/>
          </a:prstGeom>
        </p:spPr>
        <p:txBody>
          <a:bodyPr wrap="square">
            <a:spAutoFit/>
          </a:bodyPr>
          <a:lstStyle/>
          <a:p>
            <a:pPr>
              <a:buNone/>
            </a:pPr>
            <a:r>
              <a:rPr lang="en-US" altLang="zh-CN" sz="2000" dirty="0" smtClean="0"/>
              <a:t>0   1   2   3   4   5   6   7</a:t>
            </a:r>
          </a:p>
        </p:txBody>
      </p:sp>
    </p:spTree>
    <p:extLst>
      <p:ext uri="{BB962C8B-B14F-4D97-AF65-F5344CB8AC3E}">
        <p14:creationId xmlns:p14="http://schemas.microsoft.com/office/powerpoint/2010/main" val="1447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8" end="8"/>
                                            </p:txEl>
                                          </p:spTgt>
                                        </p:tgtEl>
                                        <p:attrNameLst>
                                          <p:attrName>style.visibility</p:attrName>
                                        </p:attrNameLst>
                                      </p:cBhvr>
                                      <p:to>
                                        <p:strVal val="visible"/>
                                      </p:to>
                                    </p:set>
                                    <p:animEffect transition="in" filter="fade">
                                      <p:cBhvr>
                                        <p:cTn id="7" dur="500"/>
                                        <p:tgtEl>
                                          <p:spTgt spid="32">
                                            <p:txEl>
                                              <p:pRg st="8" end="8"/>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2">
                                            <p:txEl>
                                              <p:pRg st="9" end="9"/>
                                            </p:txEl>
                                          </p:spTgt>
                                        </p:tgtEl>
                                        <p:attrNameLst>
                                          <p:attrName>style.visibility</p:attrName>
                                        </p:attrNameLst>
                                      </p:cBhvr>
                                      <p:to>
                                        <p:strVal val="visible"/>
                                      </p:to>
                                    </p:set>
                                    <p:animEffect transition="in" filter="fade">
                                      <p:cBhvr>
                                        <p:cTn id="10" dur="500"/>
                                        <p:tgtEl>
                                          <p:spTgt spid="32">
                                            <p:txEl>
                                              <p:pRg st="9" end="9"/>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childTnLst>
                          </p:cTn>
                        </p:par>
                        <p:par>
                          <p:cTn id="28" fill="hold">
                            <p:stCondLst>
                              <p:cond delay="500"/>
                            </p:stCondLst>
                            <p:childTnLst>
                              <p:par>
                                <p:cTn id="29" presetID="10" presetClass="entr" presetSubtype="0" fill="hold" grpId="2"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par>
                          <p:cTn id="35" fill="hold">
                            <p:stCondLst>
                              <p:cond delay="1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2"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1500"/>
                            </p:stCondLst>
                            <p:childTnLst>
                              <p:par>
                                <p:cTn id="43" presetID="0" presetClass="path" presetSubtype="0" accel="50000" decel="50000" fill="remove" grpId="0" nodeType="afterEffect">
                                  <p:stCondLst>
                                    <p:cond delay="0"/>
                                  </p:stCondLst>
                                  <p:childTnLst>
                                    <p:animMotion origin="layout" path="M 1.66667E-6 -5.60694E-6 L 1.66667E-6 0.03144 " pathEditMode="relative" ptsTypes="AA">
                                      <p:cBhvr>
                                        <p:cTn id="44" dur="500" fill="hold"/>
                                        <p:tgtEl>
                                          <p:spTgt spid="15"/>
                                        </p:tgtEl>
                                        <p:attrNameLst>
                                          <p:attrName>ppt_x</p:attrName>
                                          <p:attrName>ppt_y</p:attrName>
                                        </p:attrNameLst>
                                      </p:cBhvr>
                                    </p:animMotion>
                                  </p:childTnLst>
                                </p:cTn>
                              </p:par>
                            </p:childTnLst>
                          </p:cTn>
                        </p:par>
                        <p:par>
                          <p:cTn id="45" fill="hold">
                            <p:stCondLst>
                              <p:cond delay="2000"/>
                            </p:stCondLst>
                            <p:childTnLst>
                              <p:par>
                                <p:cTn id="46" presetID="10" presetClass="exit" presetSubtype="0" fill="hold" grpId="1" nodeType="afterEffect">
                                  <p:stCondLst>
                                    <p:cond delay="0"/>
                                  </p:stCondLst>
                                  <p:childTnLst>
                                    <p:animEffect transition="out" filter="fade">
                                      <p:cBhvr>
                                        <p:cTn id="47" dur="500"/>
                                        <p:tgtEl>
                                          <p:spTgt spid="15"/>
                                        </p:tgtEl>
                                      </p:cBhvr>
                                    </p:animEffect>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2500"/>
                            </p:stCondLst>
                            <p:childTnLst>
                              <p:par>
                                <p:cTn id="50" presetID="0" presetClass="path" presetSubtype="0" accel="50000" decel="50000" fill="remove" grpId="0" nodeType="afterEffect">
                                  <p:stCondLst>
                                    <p:cond delay="0"/>
                                  </p:stCondLst>
                                  <p:childTnLst>
                                    <p:animMotion origin="layout" path="M 0.00521 1.90751E-6 L 0.03316 0.00069 " pathEditMode="relative" rAng="0" ptsTypes="AA">
                                      <p:cBhvr>
                                        <p:cTn id="51" dur="500" fill="hold"/>
                                        <p:tgtEl>
                                          <p:spTgt spid="13"/>
                                        </p:tgtEl>
                                        <p:attrNameLst>
                                          <p:attrName>ppt_x</p:attrName>
                                          <p:attrName>ppt_y</p:attrName>
                                        </p:attrNameLst>
                                      </p:cBhvr>
                                      <p:rCtr x="14" y="0"/>
                                    </p:animMotion>
                                  </p:childTnLst>
                                </p:cTn>
                              </p:par>
                              <p:par>
                                <p:cTn id="52" presetID="53" presetClass="entr" presetSubtype="0" fill="hold" nodeType="withEffect">
                                  <p:stCondLst>
                                    <p:cond delay="0"/>
                                  </p:stCondLst>
                                  <p:childTnLst>
                                    <p:set>
                                      <p:cBhvr>
                                        <p:cTn id="53" dur="1" fill="hold">
                                          <p:stCondLst>
                                            <p:cond delay="0"/>
                                          </p:stCondLst>
                                        </p:cTn>
                                        <p:tgtEl>
                                          <p:spTgt spid="5124"/>
                                        </p:tgtEl>
                                        <p:attrNameLst>
                                          <p:attrName>style.visibility</p:attrName>
                                        </p:attrNameLst>
                                      </p:cBhvr>
                                      <p:to>
                                        <p:strVal val="visible"/>
                                      </p:to>
                                    </p:set>
                                    <p:anim calcmode="lin" valueType="num">
                                      <p:cBhvr>
                                        <p:cTn id="54" dur="500" fill="hold"/>
                                        <p:tgtEl>
                                          <p:spTgt spid="5124"/>
                                        </p:tgtEl>
                                        <p:attrNameLst>
                                          <p:attrName>ppt_w</p:attrName>
                                        </p:attrNameLst>
                                      </p:cBhvr>
                                      <p:tavLst>
                                        <p:tav tm="0">
                                          <p:val>
                                            <p:fltVal val="0"/>
                                          </p:val>
                                        </p:tav>
                                        <p:tav tm="100000">
                                          <p:val>
                                            <p:strVal val="#ppt_w"/>
                                          </p:val>
                                        </p:tav>
                                      </p:tavLst>
                                    </p:anim>
                                    <p:anim calcmode="lin" valueType="num">
                                      <p:cBhvr>
                                        <p:cTn id="55" dur="500" fill="hold"/>
                                        <p:tgtEl>
                                          <p:spTgt spid="5124"/>
                                        </p:tgtEl>
                                        <p:attrNameLst>
                                          <p:attrName>ppt_h</p:attrName>
                                        </p:attrNameLst>
                                      </p:cBhvr>
                                      <p:tavLst>
                                        <p:tav tm="0">
                                          <p:val>
                                            <p:fltVal val="0"/>
                                          </p:val>
                                        </p:tav>
                                        <p:tav tm="100000">
                                          <p:val>
                                            <p:strVal val="#ppt_h"/>
                                          </p:val>
                                        </p:tav>
                                      </p:tavLst>
                                    </p:anim>
                                    <p:animEffect transition="in" filter="fade">
                                      <p:cBhvr>
                                        <p:cTn id="56" dur="500"/>
                                        <p:tgtEl>
                                          <p:spTgt spid="51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2">
                                            <p:txEl>
                                              <p:pRg st="10" end="10"/>
                                            </p:txEl>
                                          </p:spTgt>
                                        </p:tgtEl>
                                        <p:attrNameLst>
                                          <p:attrName>style.visibility</p:attrName>
                                        </p:attrNameLst>
                                      </p:cBhvr>
                                      <p:to>
                                        <p:strVal val="visible"/>
                                      </p:to>
                                    </p:set>
                                    <p:animEffect transition="in" filter="fade">
                                      <p:cBhvr>
                                        <p:cTn id="61" dur="500"/>
                                        <p:tgtEl>
                                          <p:spTgt spid="32">
                                            <p:txEl>
                                              <p:pRg st="10" end="10"/>
                                            </p:txEl>
                                          </p:spTgt>
                                        </p:tgtEl>
                                      </p:cBhvr>
                                    </p:animEffect>
                                  </p:childTnLst>
                                </p:cTn>
                              </p:par>
                              <p:par>
                                <p:cTn id="62" presetID="10" presetClass="exit" presetSubtype="0" fill="hold" nodeType="withEffect">
                                  <p:stCondLst>
                                    <p:cond delay="0"/>
                                  </p:stCondLst>
                                  <p:childTnLst>
                                    <p:animEffect transition="out" filter="fade">
                                      <p:cBhvr>
                                        <p:cTn id="63" dur="500"/>
                                        <p:tgtEl>
                                          <p:spTgt spid="5124"/>
                                        </p:tgtEl>
                                      </p:cBhvr>
                                    </p:animEffect>
                                    <p:set>
                                      <p:cBhvr>
                                        <p:cTn id="64" dur="1" fill="hold">
                                          <p:stCondLst>
                                            <p:cond delay="499"/>
                                          </p:stCondLst>
                                        </p:cTn>
                                        <p:tgtEl>
                                          <p:spTgt spid="5124"/>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4"/>
                                        </p:tgtEl>
                                      </p:cBhvr>
                                    </p:animEffect>
                                    <p:set>
                                      <p:cBhvr>
                                        <p:cTn id="67" dur="1" fill="hold">
                                          <p:stCondLst>
                                            <p:cond delay="499"/>
                                          </p:stCondLst>
                                        </p:cTn>
                                        <p:tgtEl>
                                          <p:spTgt spid="14"/>
                                        </p:tgtEl>
                                        <p:attrNameLst>
                                          <p:attrName>style.visibility</p:attrName>
                                        </p:attrNameLst>
                                      </p:cBhvr>
                                      <p:to>
                                        <p:strVal val="hidden"/>
                                      </p:to>
                                    </p:set>
                                  </p:childTnLst>
                                </p:cTn>
                              </p:par>
                              <p:par>
                                <p:cTn id="68" presetID="10" presetClass="entr" presetSubtype="0"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500"/>
                                        <p:tgtEl>
                                          <p:spTgt spid="31"/>
                                        </p:tgtEl>
                                      </p:cBhvr>
                                    </p:animEffect>
                                  </p:childTnLst>
                                </p:cTn>
                              </p:par>
                              <p:par>
                                <p:cTn id="71" presetID="10" presetClass="entr" presetSubtype="0" fill="hold" nodeType="with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grpId="1" nodeType="clickEffect">
                                  <p:stCondLst>
                                    <p:cond delay="0"/>
                                  </p:stCondLst>
                                  <p:childTnLst>
                                    <p:animEffect transition="out" filter="fade">
                                      <p:cBhvr>
                                        <p:cTn id="86" dur="1000"/>
                                        <p:tgtEl>
                                          <p:spTgt spid="36"/>
                                        </p:tgtEl>
                                      </p:cBhvr>
                                    </p:animEffect>
                                    <p:set>
                                      <p:cBhvr>
                                        <p:cTn id="87" dur="1" fill="hold">
                                          <p:stCondLst>
                                            <p:cond delay="999"/>
                                          </p:stCondLst>
                                        </p:cTn>
                                        <p:tgtEl>
                                          <p:spTgt spid="36"/>
                                        </p:tgtEl>
                                        <p:attrNameLst>
                                          <p:attrName>style.visibility</p:attrName>
                                        </p:attrNameLst>
                                      </p:cBhvr>
                                      <p:to>
                                        <p:strVal val="hidden"/>
                                      </p:to>
                                    </p:set>
                                  </p:childTnLst>
                                </p:cTn>
                              </p:par>
                              <p:par>
                                <p:cTn id="88" presetID="10" presetClass="exit" presetSubtype="0" fill="hold" grpId="1" nodeType="withEffect">
                                  <p:stCondLst>
                                    <p:cond delay="0"/>
                                  </p:stCondLst>
                                  <p:childTnLst>
                                    <p:animEffect transition="out" filter="fade">
                                      <p:cBhvr>
                                        <p:cTn id="89" dur="1000"/>
                                        <p:tgtEl>
                                          <p:spTgt spid="34"/>
                                        </p:tgtEl>
                                      </p:cBhvr>
                                    </p:animEffect>
                                    <p:set>
                                      <p:cBhvr>
                                        <p:cTn id="90" dur="1" fill="hold">
                                          <p:stCondLst>
                                            <p:cond delay="999"/>
                                          </p:stCondLst>
                                        </p:cTn>
                                        <p:tgtEl>
                                          <p:spTgt spid="34"/>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1000"/>
                                        <p:tgtEl>
                                          <p:spTgt spid="35"/>
                                        </p:tgtEl>
                                      </p:cBhvr>
                                    </p:animEffect>
                                    <p:set>
                                      <p:cBhvr>
                                        <p:cTn id="93" dur="1" fill="hold">
                                          <p:stCondLst>
                                            <p:cond delay="999"/>
                                          </p:stCondLst>
                                        </p:cTn>
                                        <p:tgtEl>
                                          <p:spTgt spid="35"/>
                                        </p:tgtEl>
                                        <p:attrNameLst>
                                          <p:attrName>style.visibility</p:attrName>
                                        </p:attrNameLst>
                                      </p:cBhvr>
                                      <p:to>
                                        <p:strVal val="hidden"/>
                                      </p:to>
                                    </p:set>
                                  </p:childTnLst>
                                </p:cTn>
                              </p:par>
                            </p:childTnLst>
                          </p:cTn>
                        </p:par>
                        <p:par>
                          <p:cTn id="94" fill="hold">
                            <p:stCondLst>
                              <p:cond delay="1000"/>
                            </p:stCondLst>
                            <p:childTnLst>
                              <p:par>
                                <p:cTn id="95" presetID="0" presetClass="path" presetSubtype="0" accel="50000" decel="50000" fill="remove" grpId="1" nodeType="afterEffect">
                                  <p:stCondLst>
                                    <p:cond delay="0"/>
                                  </p:stCondLst>
                                  <p:childTnLst>
                                    <p:animMotion origin="layout" path="M 0.00174 1.90751E-6 L 0.00174 -0.03168 " pathEditMode="relative" rAng="0" ptsTypes="AA">
                                      <p:cBhvr>
                                        <p:cTn id="96" dur="500" fill="hold"/>
                                        <p:tgtEl>
                                          <p:spTgt spid="13"/>
                                        </p:tgtEl>
                                        <p:attrNameLst>
                                          <p:attrName>ppt_x</p:attrName>
                                          <p:attrName>ppt_y</p:attrName>
                                        </p:attrNameLst>
                                      </p:cBhvr>
                                      <p:rCtr x="0" y="-16"/>
                                    </p:animMotion>
                                  </p:childTnLst>
                                </p:cTn>
                              </p:par>
                              <p:par>
                                <p:cTn id="97" presetID="53" presetClass="entr" presetSubtype="0" fill="hold"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nodeType="clickEffect">
                                  <p:stCondLst>
                                    <p:cond delay="0"/>
                                  </p:stCondLst>
                                  <p:childTnLst>
                                    <p:animEffect transition="out" filter="fade">
                                      <p:cBhvr>
                                        <p:cTn id="105" dur="500"/>
                                        <p:tgtEl>
                                          <p:spTgt spid="19"/>
                                        </p:tgtEl>
                                      </p:cBhvr>
                                    </p:animEffect>
                                    <p:set>
                                      <p:cBhvr>
                                        <p:cTn id="106" dur="1" fill="hold">
                                          <p:stCondLst>
                                            <p:cond delay="499"/>
                                          </p:stCondLst>
                                        </p:cTn>
                                        <p:tgtEl>
                                          <p:spTgt spid="19"/>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32">
                                            <p:txEl>
                                              <p:pRg st="11" end="11"/>
                                            </p:txEl>
                                          </p:spTgt>
                                        </p:tgtEl>
                                        <p:attrNameLst>
                                          <p:attrName>style.visibility</p:attrName>
                                        </p:attrNameLst>
                                      </p:cBhvr>
                                      <p:to>
                                        <p:strVal val="visible"/>
                                      </p:to>
                                    </p:set>
                                    <p:animEffect transition="in" filter="fade">
                                      <p:cBhvr>
                                        <p:cTn id="109" dur="500"/>
                                        <p:tgtEl>
                                          <p:spTgt spid="32">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20"/>
                                        </p:tgtEl>
                                        <p:attrNameLst>
                                          <p:attrName>style.visibility</p:attrName>
                                        </p:attrNameLst>
                                      </p:cBhvr>
                                      <p:to>
                                        <p:strVal val="visible"/>
                                      </p:to>
                                    </p:set>
                                    <p:animEffect transition="in" filter="fade">
                                      <p:cBhvr>
                                        <p:cTn id="114" dur="500"/>
                                        <p:tgtEl>
                                          <p:spTgt spid="20"/>
                                        </p:tgtEl>
                                      </p:cBhvr>
                                    </p:animEffect>
                                  </p:childTnLst>
                                </p:cTn>
                              </p:par>
                            </p:childTnLst>
                          </p:cTn>
                        </p:par>
                        <p:par>
                          <p:cTn id="115" fill="hold">
                            <p:stCondLst>
                              <p:cond delay="500"/>
                            </p:stCondLst>
                            <p:childTnLst>
                              <p:par>
                                <p:cTn id="116" presetID="53" presetClass="entr" presetSubtype="0" fill="hold" nodeType="afterEffect">
                                  <p:stCondLst>
                                    <p:cond delay="0"/>
                                  </p:stCondLst>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ppt_w</p:attrName>
                                        </p:attrNameLst>
                                      </p:cBhvr>
                                      <p:tavLst>
                                        <p:tav tm="0">
                                          <p:val>
                                            <p:fltVal val="0"/>
                                          </p:val>
                                        </p:tav>
                                        <p:tav tm="100000">
                                          <p:val>
                                            <p:strVal val="#ppt_w"/>
                                          </p:val>
                                        </p:tav>
                                      </p:tavLst>
                                    </p:anim>
                                    <p:anim calcmode="lin" valueType="num">
                                      <p:cBhvr>
                                        <p:cTn id="119" dur="500" fill="hold"/>
                                        <p:tgtEl>
                                          <p:spTgt spid="21"/>
                                        </p:tgtEl>
                                        <p:attrNameLst>
                                          <p:attrName>ppt_h</p:attrName>
                                        </p:attrNameLst>
                                      </p:cBhvr>
                                      <p:tavLst>
                                        <p:tav tm="0">
                                          <p:val>
                                            <p:fltVal val="0"/>
                                          </p:val>
                                        </p:tav>
                                        <p:tav tm="100000">
                                          <p:val>
                                            <p:strVal val="#ppt_h"/>
                                          </p:val>
                                        </p:tav>
                                      </p:tavLst>
                                    </p:anim>
                                    <p:animEffect transition="in" filter="fade">
                                      <p:cBhvr>
                                        <p:cTn id="120" dur="500"/>
                                        <p:tgtEl>
                                          <p:spTgt spid="21"/>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nodeType="clickEffect">
                                  <p:stCondLst>
                                    <p:cond delay="0"/>
                                  </p:stCondLst>
                                  <p:childTnLst>
                                    <p:animEffect transition="out" filter="fade">
                                      <p:cBhvr>
                                        <p:cTn id="124" dur="500"/>
                                        <p:tgtEl>
                                          <p:spTgt spid="21"/>
                                        </p:tgtEl>
                                      </p:cBhvr>
                                    </p:animEffect>
                                    <p:set>
                                      <p:cBhvr>
                                        <p:cTn id="125" dur="1" fill="hold">
                                          <p:stCondLst>
                                            <p:cond delay="499"/>
                                          </p:stCondLst>
                                        </p:cTn>
                                        <p:tgtEl>
                                          <p:spTgt spid="21"/>
                                        </p:tgtEl>
                                        <p:attrNameLst>
                                          <p:attrName>style.visibility</p:attrName>
                                        </p:attrNameLst>
                                      </p:cBhvr>
                                      <p:to>
                                        <p:strVal val="hidden"/>
                                      </p:to>
                                    </p:set>
                                  </p:childTnLst>
                                </p:cTn>
                              </p:par>
                              <p:par>
                                <p:cTn id="126" presetID="10" presetClass="entr" presetSubtype="0" fill="hold" nodeType="withEffect">
                                  <p:stCondLst>
                                    <p:cond delay="0"/>
                                  </p:stCondLst>
                                  <p:childTnLst>
                                    <p:set>
                                      <p:cBhvr>
                                        <p:cTn id="127" dur="1" fill="hold">
                                          <p:stCondLst>
                                            <p:cond delay="0"/>
                                          </p:stCondLst>
                                        </p:cTn>
                                        <p:tgtEl>
                                          <p:spTgt spid="32">
                                            <p:txEl>
                                              <p:pRg st="12" end="12"/>
                                            </p:txEl>
                                          </p:spTgt>
                                        </p:tgtEl>
                                        <p:attrNameLst>
                                          <p:attrName>style.visibility</p:attrName>
                                        </p:attrNameLst>
                                      </p:cBhvr>
                                      <p:to>
                                        <p:strVal val="visible"/>
                                      </p:to>
                                    </p:set>
                                    <p:animEffect transition="in" filter="fade">
                                      <p:cBhvr>
                                        <p:cTn id="128" dur="500"/>
                                        <p:tgtEl>
                                          <p:spTgt spid="32">
                                            <p:txEl>
                                              <p:pRg st="12" end="12"/>
                                            </p:txEl>
                                          </p:spTgt>
                                        </p:tgtEl>
                                      </p:cBhvr>
                                    </p:animEffect>
                                  </p:childTnLst>
                                </p:cTn>
                              </p:par>
                              <p:par>
                                <p:cTn id="129" presetID="10" presetClass="entr" presetSubtype="0" fill="hold" nodeType="withEffect">
                                  <p:stCondLst>
                                    <p:cond delay="0"/>
                                  </p:stCondLst>
                                  <p:childTnLst>
                                    <p:set>
                                      <p:cBhvr>
                                        <p:cTn id="130" dur="1" fill="hold">
                                          <p:stCondLst>
                                            <p:cond delay="0"/>
                                          </p:stCondLst>
                                        </p:cTn>
                                        <p:tgtEl>
                                          <p:spTgt spid="32">
                                            <p:txEl>
                                              <p:pRg st="13" end="13"/>
                                            </p:txEl>
                                          </p:spTgt>
                                        </p:tgtEl>
                                        <p:attrNameLst>
                                          <p:attrName>style.visibility</p:attrName>
                                        </p:attrNameLst>
                                      </p:cBhvr>
                                      <p:to>
                                        <p:strVal val="visible"/>
                                      </p:to>
                                    </p:set>
                                    <p:animEffect transition="in" filter="fade">
                                      <p:cBhvr>
                                        <p:cTn id="131" dur="500"/>
                                        <p:tgtEl>
                                          <p:spTgt spid="3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3" grpId="2" animBg="1"/>
      <p:bldP spid="14" grpId="0" animBg="1"/>
      <p:bldP spid="14" grpId="1" animBg="1"/>
      <p:bldP spid="15" grpId="0" animBg="1"/>
      <p:bldP spid="15" grpId="1" animBg="1"/>
      <p:bldP spid="15" grpId="2" animBg="1"/>
      <p:bldP spid="22" grpId="0"/>
      <p:bldP spid="23" grpId="0"/>
      <p:bldP spid="34" grpId="0"/>
      <p:bldP spid="34" grpId="1"/>
      <p:bldP spid="35" grpId="0"/>
      <p:bldP spid="35" grpId="1"/>
      <p:bldP spid="36" grpId="0"/>
      <p:bldP spid="36" grpId="1"/>
      <p:bldP spid="20"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116632"/>
            <a:ext cx="8276456" cy="1143000"/>
          </a:xfrm>
        </p:spPr>
        <p:txBody>
          <a:bodyPr/>
          <a:lstStyle/>
          <a:p>
            <a:r>
              <a:rPr lang="en-US" dirty="0" smtClean="0"/>
              <a:t>Asymptotically Optimal Schedulers</a:t>
            </a:r>
            <a:endParaRPr lang="en-US" dirty="0"/>
          </a:p>
        </p:txBody>
      </p:sp>
      <p:sp>
        <p:nvSpPr>
          <p:cNvPr id="21" name="内容占位符 16"/>
          <p:cNvSpPr>
            <a:spLocks noGrp="1"/>
          </p:cNvSpPr>
          <p:nvPr>
            <p:ph sz="quarter" idx="1"/>
          </p:nvPr>
        </p:nvSpPr>
        <p:spPr>
          <a:xfrm>
            <a:off x="395536" y="1268760"/>
            <a:ext cx="8532440" cy="5112568"/>
          </a:xfrm>
        </p:spPr>
        <p:txBody>
          <a:bodyPr/>
          <a:lstStyle/>
          <a:p>
            <a:r>
              <a:rPr lang="en-US" altLang="zh-CN" sz="2400" dirty="0" smtClean="0"/>
              <a:t>The number of machines in a data center is </a:t>
            </a:r>
            <a:r>
              <a:rPr lang="en-US" altLang="zh-CN" sz="2400" i="1" dirty="0" smtClean="0"/>
              <a:t>N</a:t>
            </a:r>
            <a:endParaRPr lang="en-US" altLang="zh-CN" sz="700" dirty="0" smtClean="0"/>
          </a:p>
          <a:p>
            <a:r>
              <a:rPr lang="en-US" altLang="zh-CN" sz="2400" dirty="0" smtClean="0"/>
              <a:t>In a data center, there are </a:t>
            </a:r>
            <a:r>
              <a:rPr lang="en-US" altLang="zh-CN" sz="2400" dirty="0" smtClean="0">
                <a:solidFill>
                  <a:srgbClr val="FF0000"/>
                </a:solidFill>
              </a:rPr>
              <a:t>a large number of machines</a:t>
            </a:r>
            <a:r>
              <a:rPr lang="en-US" altLang="zh-CN" sz="2400" dirty="0" smtClean="0"/>
              <a:t>: </a:t>
            </a:r>
          </a:p>
          <a:p>
            <a:pPr>
              <a:buNone/>
            </a:pPr>
            <a:r>
              <a:rPr lang="en-US" altLang="zh-CN" sz="2400" dirty="0" smtClean="0"/>
              <a:t>		        .</a:t>
            </a:r>
          </a:p>
          <a:p>
            <a:r>
              <a:rPr lang="en-US" altLang="zh-CN" sz="2400" dirty="0" smtClean="0"/>
              <a:t>Try to find asymptotically optimal schedulers in MapReduce framework.</a:t>
            </a:r>
          </a:p>
          <a:p>
            <a:r>
              <a:rPr lang="en-US" altLang="zh-CN" sz="2200" dirty="0" smtClean="0"/>
              <a:t>A scheduler </a:t>
            </a:r>
            <a:r>
              <a:rPr lang="en-US" altLang="zh-CN" sz="2200" i="1" dirty="0" smtClean="0"/>
              <a:t>S</a:t>
            </a:r>
            <a:r>
              <a:rPr lang="en-US" altLang="zh-CN" sz="2200" dirty="0" smtClean="0"/>
              <a:t> is </a:t>
            </a:r>
            <a:r>
              <a:rPr lang="en-US" altLang="zh-CN" sz="2200" dirty="0" smtClean="0">
                <a:solidFill>
                  <a:srgbClr val="FF0000"/>
                </a:solidFill>
              </a:rPr>
              <a:t>asymptotically optimal</a:t>
            </a:r>
            <a:r>
              <a:rPr lang="en-US" altLang="zh-CN" sz="2200" dirty="0" smtClean="0"/>
              <a:t>, if </a:t>
            </a:r>
          </a:p>
          <a:p>
            <a:endParaRPr lang="en-US" altLang="zh-CN" sz="2200" dirty="0" smtClean="0"/>
          </a:p>
          <a:p>
            <a:endParaRPr lang="en-US" altLang="zh-CN" sz="2200" dirty="0" smtClean="0"/>
          </a:p>
          <a:p>
            <a:pPr>
              <a:buNone/>
            </a:pPr>
            <a:r>
              <a:rPr lang="en-US" altLang="zh-CN" sz="2200" dirty="0" smtClean="0"/>
              <a:t>	where </a:t>
            </a:r>
            <a:r>
              <a:rPr lang="en-US" altLang="zh-CN" sz="2200" i="1" dirty="0" smtClean="0"/>
              <a:t>N</a:t>
            </a:r>
            <a:r>
              <a:rPr lang="en-US" altLang="zh-CN" sz="2200" dirty="0" smtClean="0"/>
              <a:t> is the number of machines,                   is the total flow time of the scheduler </a:t>
            </a:r>
            <a:r>
              <a:rPr lang="en-US" altLang="zh-CN" sz="2200" i="1" dirty="0" smtClean="0"/>
              <a:t>S </a:t>
            </a:r>
            <a:r>
              <a:rPr lang="en-US" altLang="zh-CN" sz="2200" dirty="0" smtClean="0"/>
              <a:t>(in total time </a:t>
            </a:r>
            <a:r>
              <a:rPr lang="en-US" altLang="zh-CN" sz="2200" i="1" dirty="0" smtClean="0"/>
              <a:t>T</a:t>
            </a:r>
            <a:r>
              <a:rPr lang="en-US" altLang="zh-CN" sz="2200" dirty="0" smtClean="0"/>
              <a:t>), and                   </a:t>
            </a:r>
            <a:r>
              <a:rPr lang="en-US" altLang="zh-CN" sz="2400" dirty="0" smtClean="0"/>
              <a:t>is the minimum total flow time (in total time T) over all schedulers.</a:t>
            </a:r>
            <a:endParaRPr lang="en-US" altLang="zh-CN" sz="2200" dirty="0" smtClean="0"/>
          </a:p>
          <a:p>
            <a:endParaRPr lang="en-US" altLang="zh-CN" sz="2200" dirty="0" smtClean="0">
              <a:solidFill>
                <a:srgbClr val="C00000"/>
              </a:solidFill>
            </a:endParaRPr>
          </a:p>
        </p:txBody>
      </p:sp>
      <p:pic>
        <p:nvPicPr>
          <p:cNvPr id="12" name="图片 11" descr="TP_tmp.png"/>
          <p:cNvPicPr>
            <a:picLocks noChangeAspect="1"/>
          </p:cNvPicPr>
          <p:nvPr>
            <p:custDataLst>
              <p:tags r:id="rId1"/>
            </p:custDataLst>
          </p:nvPr>
        </p:nvPicPr>
        <p:blipFill>
          <a:blip r:embed="rId6">
            <a:lum/>
          </a:blip>
          <a:stretch>
            <a:fillRect/>
          </a:stretch>
        </p:blipFill>
        <p:spPr>
          <a:xfrm>
            <a:off x="5451862" y="4708361"/>
            <a:ext cx="1224136" cy="291170"/>
          </a:xfrm>
          <a:prstGeom prst="rect">
            <a:avLst/>
          </a:prstGeom>
        </p:spPr>
      </p:pic>
      <p:pic>
        <p:nvPicPr>
          <p:cNvPr id="14" name="图片 13" descr="TP_tmp.png"/>
          <p:cNvPicPr>
            <a:picLocks noChangeAspect="1"/>
          </p:cNvPicPr>
          <p:nvPr>
            <p:custDataLst>
              <p:tags r:id="rId2"/>
            </p:custDataLst>
          </p:nvPr>
        </p:nvPicPr>
        <p:blipFill>
          <a:blip r:embed="rId7">
            <a:lum/>
          </a:blip>
          <a:stretch>
            <a:fillRect/>
          </a:stretch>
        </p:blipFill>
        <p:spPr>
          <a:xfrm>
            <a:off x="6363256" y="5068401"/>
            <a:ext cx="1296144" cy="304815"/>
          </a:xfrm>
          <a:prstGeom prst="rect">
            <a:avLst/>
          </a:prstGeom>
        </p:spPr>
      </p:pic>
      <p:pic>
        <p:nvPicPr>
          <p:cNvPr id="17" name="Picture 2"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2770" y="2236396"/>
            <a:ext cx="1133441" cy="246888"/>
          </a:xfrm>
          <a:prstGeom prst="rect">
            <a:avLst/>
          </a:prstGeom>
        </p:spPr>
      </p:pic>
      <p:pic>
        <p:nvPicPr>
          <p:cNvPr id="8" name="图片 7" descr="TP_tmp.png"/>
          <p:cNvPicPr>
            <a:picLocks noChangeAspect="1"/>
          </p:cNvPicPr>
          <p:nvPr>
            <p:custDataLst>
              <p:tags r:id="rId3"/>
            </p:custDataLst>
          </p:nvPr>
        </p:nvPicPr>
        <p:blipFill>
          <a:blip r:embed="rId9">
            <a:lum/>
          </a:blip>
          <a:stretch>
            <a:fillRect/>
          </a:stretch>
        </p:blipFill>
        <p:spPr>
          <a:xfrm>
            <a:off x="2400896" y="3934115"/>
            <a:ext cx="4176462" cy="648689"/>
          </a:xfrm>
          <a:prstGeom prst="rect">
            <a:avLst/>
          </a:prstGeom>
        </p:spPr>
      </p:pic>
      <p:sp>
        <p:nvSpPr>
          <p:cNvPr id="2" name="Rectangle 1"/>
          <p:cNvSpPr/>
          <p:nvPr/>
        </p:nvSpPr>
        <p:spPr>
          <a:xfrm>
            <a:off x="8172400" y="116632"/>
            <a:ext cx="75557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720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fade">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animEffect transition="in" filter="fade">
                                      <p:cBhvr>
                                        <p:cTn id="23" dur="500"/>
                                        <p:tgtEl>
                                          <p:spTgt spid="2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fade">
                                      <p:cBhvr>
                                        <p:cTn id="28" dur="500"/>
                                        <p:tgtEl>
                                          <p:spTgt spid="21">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xEl>
                                              <p:pRg st="7" end="7"/>
                                            </p:txEl>
                                          </p:spTgt>
                                        </p:tgtEl>
                                        <p:attrNameLst>
                                          <p:attrName>style.visibility</p:attrName>
                                        </p:attrNameLst>
                                      </p:cBhvr>
                                      <p:to>
                                        <p:strVal val="visible"/>
                                      </p:to>
                                    </p:set>
                                    <p:animEffect transition="in" filter="fade">
                                      <p:cBhvr>
                                        <p:cTn id="34" dur="500"/>
                                        <p:tgtEl>
                                          <p:spTgt spid="21">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par>
                                <p:cTn id="38" presetID="10" presetClass="entr" presetSubtype="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FIRSTTAN@7LMVJGNFUVWYY57I" val="3522"/>
  <p:tag name="FIRSTSAMSUNG@MLKSRJE4A68DLQ56" val="4841"/>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lpha&gt;0$&#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52.98008"/>
  <p:tag name="PICTUREFILESIZE" val="2730"/>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N)=O\Bigg({e^{cI\left(\frac{\overline{M}+\overline{R}}{\rho}\right)N}}/{N^{1+\alpha}}\Bigg)$&#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291.9606"/>
  <p:tag name="PICTUREFILESIZE" val="19303"/>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lpha&gt;0$&#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52.98008"/>
  <p:tag name="PICTUREFILESIZE" val="2730"/>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T(N)=O\Bigg({e^{\min\left\{I_m\left(\frac{\overline{M}}{\rho}\right),I_r\left(\frac{\overline{R}}{\rho}\right)\right\}cN}}/{N^{1+\alpha}}\Bigg)$&#10;\end{document}"/>
  <p:tag name="EXTERNALNAME" val="TP_tmp"/>
  <p:tag name="BLEND" val="False"/>
  <p:tag name="TRANSPARENT" val="False"/>
  <p:tag name="KEEPFILES" val="False"/>
  <p:tag name="DEBUGPAUSE" val="False"/>
  <p:tag name="RESOLUTION" val="1200"/>
  <p:tag name="TIMEOUT" val="15"/>
  <p:tag name="BOXWIDTH" val="651"/>
  <p:tag name="BOXHEIGHT" val="362"/>
  <p:tag name="BOXFONT" val="10"/>
  <p:tag name="BOXWRAP" val="False"/>
  <p:tag name="WORKAROUNDTRANSPARENCYBUG" val="False"/>
  <p:tag name="ALLOWFONTSUBSTITUTION" val="False"/>
  <p:tag name="BITMAPFORMAT" val="pngmono"/>
  <p:tag name="ORIGWIDTH" val="387.9608"/>
  <p:tag name="PICTUREFILESIZE" val="26451"/>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1-\rho_N)\sqrt{N}}\sim c{\sqrt{\log\log N}}$&#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261.0005"/>
  <p:tag name="PICTUREFILESIZE" val="14369"/>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1-\rho_N)\sqrt{N}\sim c$&#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156.9603"/>
  <p:tag name="PICTUREFILESIZE" val="8052"/>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F^s(N,T)$&#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84.00016"/>
  <p:tag name="PICTUREFILESIZE" val="7629"/>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F^*(N,T)$&#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84.96016"/>
  <p:tag name="PICTUREFILESIZE" val="757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lim\limits_{N \rightarrow \infty}\frac{F^s(N,T)}{F^*(N,T)}=1$ w.p.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237.9605"/>
  <p:tag name="PICTUREFILESIZE" val="15974"/>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rho&lt;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48.96008"/>
  <p:tag name="PICTUREFILESIZE" val="3152"/>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lim\limits_{N\rightarrow\infty}\rho_N=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123.0002"/>
  <p:tag name="PICTUREFILESIZE" val="9399"/>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usepackage[usenames]{color}&#10;\pagestyle{empty}&#10;\begin{document}&#10;&#10;\color[rgb]{0,0,0}&#10;$\liminf\limits_{N\rightarrow\infty} \frac{(1-\rho_N)\sqrt{N}}{\sqrt{\log\log N}}&gt;\frac{\sqrt{2}(\sigma_m+\sigma_r)}{\sqrt{\overline{M}+\overline{R}}}$ w.p.1.&#10;\end{document}&#10;"/>
  <p:tag name="EXTERNALNAME" val="TP_tmp"/>
  <p:tag name="BLEND" val="False"/>
  <p:tag name="TRANSPARENT" val="False"/>
  <p:tag name="KEEPFILES" val="False"/>
  <p:tag name="DEBUGPAUSE" val="False"/>
  <p:tag name="RESOLUTION" val="1200"/>
  <p:tag name="TIMEOUT" val="(none)"/>
  <p:tag name="BOXWIDTH" val="354"/>
  <p:tag name="BOXHEIGHT" val="330"/>
  <p:tag name="BOXFONT" val="10"/>
  <p:tag name="BOXWRAP" val="False"/>
  <p:tag name="WORKAROUNDTRANSPARENCYBUG" val="False"/>
  <p:tag name="ALLOWFONTSUBSTITUTION" val="False"/>
  <p:tag name="BITMAPFORMAT" val="pngmono"/>
  <p:tag name="ORIGWIDTH" val="354.9607"/>
  <p:tag name="PICTUREFILESIZE" val="28900"/>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lim\limits_{N\rightarrow\infty}\frac{A_{N,t}}{N}=c$ w.p.1&#10;\end{document}"/>
  <p:tag name="EXTERNALNAME" val="TP_tmp"/>
  <p:tag name="BLEND" val="False"/>
  <p:tag name="TRANSPARENT" val="False"/>
  <p:tag name="KEEPFILES" val="False"/>
  <p:tag name="DEBUGPAUSE" val="False"/>
  <p:tag name="RESOLUTION" val="1200"/>
  <p:tag name="TIMEOUT" val="15"/>
  <p:tag name="BOXWIDTH" val="354"/>
  <p:tag name="BOXHEIGHT" val="330"/>
  <p:tag name="BOXFONT" val="10"/>
  <p:tag name="BOXWRAP" val="False"/>
  <p:tag name="WORKAROUNDTRANSPARENCYBUG" val="False"/>
  <p:tag name="ALLOWFONTSUBSTITUTION" val="False"/>
  <p:tag name="BITMAPFORMAT" val="pngmono"/>
  <p:tag name="ORIGWIDTH" val="192.9604"/>
  <p:tag name="PICTUREFILESIZE" val="11477"/>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sz="200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buNone/>
          <a:defRPr sz="1200" dirty="0" smtClean="0">
            <a:latin typeface="+mn-lt"/>
          </a:defRPr>
        </a:defPPr>
      </a:lstStyle>
    </a:txDef>
  </a:objectDefaults>
  <a:extraClrSchemeLst/>
</a:theme>
</file>

<file path=ppt/theme/theme2.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61383</TotalTime>
  <Words>1884</Words>
  <Application>Microsoft Office PowerPoint</Application>
  <PresentationFormat>On-screen Show (4:3)</PresentationFormat>
  <Paragraphs>421</Paragraphs>
  <Slides>28</Slides>
  <Notes>19</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28</vt:i4>
      </vt:variant>
    </vt:vector>
  </HeadingPairs>
  <TitlesOfParts>
    <vt:vector size="44" baseType="lpstr">
      <vt:lpstr>맑은 고딕</vt:lpstr>
      <vt:lpstr>Times</vt:lpstr>
      <vt:lpstr>Symbol</vt:lpstr>
      <vt:lpstr>ＭＳ Ｐゴシック</vt:lpstr>
      <vt:lpstr>Cambria Math</vt:lpstr>
      <vt:lpstr>굴림</vt:lpstr>
      <vt:lpstr>Times New Roman</vt:lpstr>
      <vt:lpstr>Arial</vt:lpstr>
      <vt:lpstr>宋体</vt:lpstr>
      <vt:lpstr>Wingdings</vt:lpstr>
      <vt:lpstr>Calibri</vt:lpstr>
      <vt:lpstr>ＭＳ Ｐゴシック</vt:lpstr>
      <vt:lpstr>Wingdings 2</vt:lpstr>
      <vt:lpstr>Tahoma</vt:lpstr>
      <vt:lpstr>Office Theme</vt:lpstr>
      <vt:lpstr>Equity</vt:lpstr>
      <vt:lpstr>Cloud Computing and Multivariate Heavy Tails</vt:lpstr>
      <vt:lpstr>Outline</vt:lpstr>
      <vt:lpstr>Taxonomy I</vt:lpstr>
      <vt:lpstr>Taxonomy II</vt:lpstr>
      <vt:lpstr>Multivariate Heavy Tails</vt:lpstr>
      <vt:lpstr>PowerPoint Presentation</vt:lpstr>
      <vt:lpstr>Types of Schedulers: Treatment of Reduce Tasks</vt:lpstr>
      <vt:lpstr>Types of Schedulers: Treatment of Reduce Tasks</vt:lpstr>
      <vt:lpstr>Asymptotically Optimal Schedulers</vt:lpstr>
      <vt:lpstr>Asymptotically Optimal Schedulers</vt:lpstr>
      <vt:lpstr>When  ρ&lt;1: Preemptive Scenario</vt:lpstr>
      <vt:lpstr>Heavy Traffic Case: Preemptive Scenario</vt:lpstr>
      <vt:lpstr>When ρ&lt;1: Non-preemptive Scenario</vt:lpstr>
      <vt:lpstr>T(N) instead of T</vt:lpstr>
      <vt:lpstr>T(N) instead of T</vt:lpstr>
      <vt:lpstr>Ongoing Work</vt:lpstr>
      <vt:lpstr>An M/G/∞ Queue </vt:lpstr>
      <vt:lpstr>A simple model for Map-Reduce</vt:lpstr>
      <vt:lpstr>Covariance Calculation</vt:lpstr>
      <vt:lpstr>Autocovariance Function</vt:lpstr>
      <vt:lpstr>Ongoing Work</vt:lpstr>
      <vt:lpstr>Recap of IaaS Problem Setting</vt:lpstr>
      <vt:lpstr>JSQ Routing and MaxWeight Scheduling</vt:lpstr>
      <vt:lpstr>Non Preemptive Scheduling</vt:lpstr>
      <vt:lpstr>Unknown Job sizes</vt:lpstr>
      <vt:lpstr>A throughput Optimal Policy</vt:lpstr>
      <vt:lpstr>Comparison of the two policies</vt:lpstr>
      <vt:lpstr>Ongoing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user</dc:creator>
  <cp:lastModifiedBy>Patrick Gillespie</cp:lastModifiedBy>
  <cp:revision>3162</cp:revision>
  <cp:lastPrinted>2013-04-05T00:21:37Z</cp:lastPrinted>
  <dcterms:created xsi:type="dcterms:W3CDTF">2012-07-25T04:22:20Z</dcterms:created>
  <dcterms:modified xsi:type="dcterms:W3CDTF">2019-08-19T13:48:07Z</dcterms:modified>
</cp:coreProperties>
</file>