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9" r:id="rId1"/>
  </p:sldMasterIdLst>
  <p:notesMasterIdLst>
    <p:notesMasterId r:id="rId23"/>
  </p:notesMasterIdLst>
  <p:sldIdLst>
    <p:sldId id="256" r:id="rId2"/>
    <p:sldId id="325" r:id="rId3"/>
    <p:sldId id="341" r:id="rId4"/>
    <p:sldId id="326" r:id="rId5"/>
    <p:sldId id="297" r:id="rId6"/>
    <p:sldId id="327" r:id="rId7"/>
    <p:sldId id="328" r:id="rId8"/>
    <p:sldId id="296" r:id="rId9"/>
    <p:sldId id="329" r:id="rId10"/>
    <p:sldId id="330" r:id="rId11"/>
    <p:sldId id="333" r:id="rId12"/>
    <p:sldId id="334" r:id="rId13"/>
    <p:sldId id="331" r:id="rId14"/>
    <p:sldId id="336" r:id="rId15"/>
    <p:sldId id="332" r:id="rId16"/>
    <p:sldId id="335" r:id="rId17"/>
    <p:sldId id="337" r:id="rId18"/>
    <p:sldId id="338" r:id="rId19"/>
    <p:sldId id="339" r:id="rId20"/>
    <p:sldId id="340" r:id="rId21"/>
    <p:sldId id="315" r:id="rId22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6AA"/>
    <a:srgbClr val="B2DE82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7349" autoAdjust="0"/>
  </p:normalViewPr>
  <p:slideViewPr>
    <p:cSldViewPr>
      <p:cViewPr varScale="1">
        <p:scale>
          <a:sx n="120" d="100"/>
          <a:sy n="120" d="100"/>
        </p:scale>
        <p:origin x="108" y="3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6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8/19/2019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8/19/2019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fld id="{E4606EA6-EFEA-4C30-9264-4F9291A5780D}" type="datetime1">
              <a:rPr lang="en-US" smtClean="0"/>
              <a:pPr/>
              <a:t>8/19/2019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8/19/2019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 smtClean="0"/>
              <a:pPr/>
              <a:t>8/19/2019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8/19/2019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8/19/2019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/>
              <a:pPr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/>
              <a:pPr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/>
              <a:pPr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lang="en-US" smtClean="0"/>
              <a:pPr/>
              <a:t>8/19/2019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4606EA6-EFEA-4C30-9264-4F9291A5780D}" type="datetime1">
              <a:rPr lang="en-US" smtClean="0"/>
              <a:pPr/>
              <a:t>8/19/2019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381000" y="666750"/>
            <a:ext cx="6934200" cy="1600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Tw Cen MT" pitchFamily="34" charset="0"/>
              </a:rPr>
              <a:t>Deadline Scheduling and Heavy </a:t>
            </a:r>
            <a:r>
              <a:rPr lang="en-US" sz="4000" dirty="0" err="1" smtClean="0">
                <a:solidFill>
                  <a:schemeClr val="tx1"/>
                </a:solidFill>
                <a:latin typeface="Tw Cen MT" pitchFamily="34" charset="0"/>
              </a:rPr>
              <a:t>tailED</a:t>
            </a:r>
            <a:r>
              <a:rPr lang="en-US" sz="4000" dirty="0" smtClean="0">
                <a:solidFill>
                  <a:schemeClr val="tx1"/>
                </a:solidFill>
                <a:latin typeface="Tw Cen MT" pitchFamily="34" charset="0"/>
              </a:rPr>
              <a:t> distributions</a:t>
            </a:r>
            <a:endParaRPr lang="en-US" sz="4000" spc="0" dirty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381000" y="2800350"/>
            <a:ext cx="8490311" cy="131445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w Cen MT" pitchFamily="34" charset="0"/>
              </a:rPr>
              <a:t>Lang Tong</a:t>
            </a:r>
          </a:p>
          <a:p>
            <a:r>
              <a:rPr lang="en-US" sz="2400" dirty="0" smtClean="0">
                <a:latin typeface="Tw Cen MT" pitchFamily="34" charset="0"/>
              </a:rPr>
              <a:t>School of Electrical and Computer Engineering</a:t>
            </a:r>
          </a:p>
          <a:p>
            <a:r>
              <a:rPr lang="en-US" sz="2400" dirty="0" smtClean="0">
                <a:latin typeface="Tw Cen MT" pitchFamily="34" charset="0"/>
              </a:rPr>
              <a:t>Cornell University, Ithaca, NY 14850</a:t>
            </a:r>
          </a:p>
          <a:p>
            <a:endParaRPr lang="en-US" sz="2000" dirty="0">
              <a:solidFill>
                <a:srgbClr val="1A06A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28750"/>
            <a:ext cx="7801539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Stochastic TAGS 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52550"/>
            <a:ext cx="4572000" cy="82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6" y="3790950"/>
            <a:ext cx="6996113" cy="95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1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Performance examples 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1288676"/>
            <a:ext cx="4191000" cy="3143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432" y="4419600"/>
            <a:ext cx="395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Poisson </a:t>
            </a:r>
            <a:r>
              <a:rPr lang="en-US" sz="1400" dirty="0" smtClean="0"/>
              <a:t>arrival</a:t>
            </a:r>
            <a:r>
              <a:rPr lang="en-US" sz="1200" dirty="0" smtClean="0"/>
              <a:t>, </a:t>
            </a:r>
            <a:r>
              <a:rPr lang="en-US" altLang="zh-CN" sz="1400" dirty="0" smtClean="0"/>
              <a:t>Identical</a:t>
            </a:r>
            <a:r>
              <a:rPr lang="en-US" sz="1400" dirty="0" smtClean="0"/>
              <a:t> job length, Identical laxity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50684"/>
            <a:ext cx="4225221" cy="31689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25415" y="4363149"/>
            <a:ext cx="374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Pareto </a:t>
            </a:r>
            <a:r>
              <a:rPr lang="en-US" sz="1400" dirty="0" smtClean="0"/>
              <a:t>arrival, Pareto job length, Pareto laxity, within light tail region (finite variance)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067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</a:rPr>
              <a:t>Outline</a:t>
            </a:r>
            <a:endParaRPr lang="en-US" dirty="0">
              <a:solidFill>
                <a:srgbClr val="1A06AA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352550"/>
            <a:ext cx="8001000" cy="337185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Problem formulation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Scheduling policy and optimality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Structure of optimal policy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TAGS (Threshold admission and greedy scheduling)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Stochastic TAGS and optimality</a:t>
            </a:r>
          </a:p>
          <a:p>
            <a:r>
              <a:rPr lang="en-US" dirty="0" smtClean="0"/>
              <a:t>Performance analysis</a:t>
            </a:r>
          </a:p>
          <a:p>
            <a:pPr lvl="1"/>
            <a:r>
              <a:rPr lang="en-US" dirty="0" smtClean="0"/>
              <a:t>An upper bound and a heavy traffic approximation of upper bound.</a:t>
            </a:r>
          </a:p>
          <a:p>
            <a:r>
              <a:rPr lang="en-US" dirty="0" smtClean="0"/>
              <a:t>Numerical results and insights</a:t>
            </a:r>
          </a:p>
          <a:p>
            <a:r>
              <a:rPr lang="en-US" dirty="0" smtClean="0"/>
              <a:t>Conclusions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359635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04694" y="571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Performance upper bound 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1053"/>
            <a:ext cx="771241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9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04694" y="571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Heavy traffic approximation 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7706"/>
            <a:ext cx="7924800" cy="37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04694" y="571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1A06AA"/>
                </a:solidFill>
                <a:latin typeface="Tw Cen MT" pitchFamily="34" charset="0"/>
              </a:rPr>
              <a:t>Performance evaluation 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52550"/>
            <a:ext cx="5538787" cy="342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3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04694" y="571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Performance examples: (easy jobs) 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4629150"/>
            <a:ext cx="5761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Poisson arrival</a:t>
            </a:r>
            <a:r>
              <a:rPr lang="en-US" sz="1400" dirty="0" smtClean="0"/>
              <a:t>, </a:t>
            </a:r>
            <a:r>
              <a:rPr lang="en-US" sz="1600" dirty="0" smtClean="0"/>
              <a:t>Pareto job length, Pareto laxity (EPP, alpha=4) 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4" y="1292146"/>
            <a:ext cx="4394200" cy="3295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36080"/>
            <a:ext cx="40894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04694" y="571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Performance examples: (easy jobs) 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4629150"/>
            <a:ext cx="5761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Pareto arrival</a:t>
            </a:r>
            <a:r>
              <a:rPr lang="en-US" sz="1400" dirty="0" smtClean="0"/>
              <a:t>, </a:t>
            </a:r>
            <a:r>
              <a:rPr lang="en-US" sz="1600" dirty="0" smtClean="0"/>
              <a:t>Pareto job length, Pareto laxity (PPP, alpha=4) 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1" y="1198210"/>
            <a:ext cx="4292600" cy="3219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76" y="1293460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6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04694" y="571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Performance examples: (tight jobs) 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4625788"/>
            <a:ext cx="5761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Pareto arrival</a:t>
            </a:r>
            <a:r>
              <a:rPr lang="en-US" sz="1400" dirty="0" smtClean="0"/>
              <a:t>, </a:t>
            </a:r>
            <a:r>
              <a:rPr lang="en-US" sz="1600" dirty="0" smtClean="0"/>
              <a:t>Pareto job length, Exponential laxity (PPE, alpha=4) 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76350"/>
            <a:ext cx="3987800" cy="2990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66341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04694" y="571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A06AA"/>
                </a:solidFill>
                <a:latin typeface="Tw Cen MT" pitchFamily="34" charset="0"/>
              </a:rPr>
              <a:t>C</a:t>
            </a:r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lustered arrivals and tight deadlines 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4625788"/>
            <a:ext cx="647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Pareto arrival (2)</a:t>
            </a:r>
            <a:r>
              <a:rPr lang="en-US" sz="1400" dirty="0" smtClean="0"/>
              <a:t>, </a:t>
            </a:r>
            <a:r>
              <a:rPr lang="en-US" sz="1600" dirty="0" smtClean="0"/>
              <a:t>Pareto job length (2), Pareto laxity (0.5)  (alpha=4) 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45999"/>
            <a:ext cx="4343400" cy="3257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55549"/>
            <a:ext cx="37846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</a:rPr>
              <a:t>Overview</a:t>
            </a:r>
            <a:endParaRPr lang="en-US" dirty="0">
              <a:solidFill>
                <a:srgbClr val="1A06A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60097"/>
            <a:ext cx="6934200" cy="38671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Objective </a:t>
            </a:r>
          </a:p>
          <a:p>
            <a:pPr lvl="1"/>
            <a:r>
              <a:rPr lang="en-US" dirty="0" smtClean="0"/>
              <a:t>Develop design principles and tools for job scheduling problems</a:t>
            </a:r>
            <a:r>
              <a:rPr lang="en-US" dirty="0"/>
              <a:t> with multivariate stochastic characteristics </a:t>
            </a:r>
            <a:r>
              <a:rPr lang="en-US" dirty="0" smtClean="0"/>
              <a:t>in a distributed and hierarchical computation system.</a:t>
            </a:r>
          </a:p>
          <a:p>
            <a:pPr lvl="1"/>
            <a:r>
              <a:rPr lang="en-US" dirty="0" smtClean="0"/>
              <a:t>Characterize impact of heavy tailed distribution on system performance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Research problem and applications </a:t>
            </a:r>
          </a:p>
          <a:p>
            <a:pPr lvl="1"/>
            <a:r>
              <a:rPr lang="en-US" dirty="0" smtClean="0"/>
              <a:t>Deadline scheduling with outsourcing options</a:t>
            </a:r>
          </a:p>
          <a:p>
            <a:pPr lvl="1"/>
            <a:r>
              <a:rPr lang="en-US" dirty="0" smtClean="0"/>
              <a:t>Tactical cloud computing for battlefield situation awareness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Collaborations</a:t>
            </a:r>
          </a:p>
          <a:p>
            <a:pPr lvl="1"/>
            <a:r>
              <a:rPr lang="en-US" dirty="0" smtClean="0"/>
              <a:t>N. </a:t>
            </a:r>
            <a:r>
              <a:rPr lang="en-US" dirty="0" err="1" smtClean="0"/>
              <a:t>Shroff</a:t>
            </a:r>
            <a:r>
              <a:rPr lang="en-US" dirty="0" smtClean="0"/>
              <a:t>,</a:t>
            </a:r>
            <a:r>
              <a:rPr lang="en-US" dirty="0"/>
              <a:t> R. </a:t>
            </a:r>
            <a:r>
              <a:rPr lang="en-US" dirty="0" err="1" smtClean="0"/>
              <a:t>Srikant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err="1" smtClean="0"/>
              <a:t>Ananthram</a:t>
            </a:r>
            <a:r>
              <a:rPr lang="en-US" dirty="0" smtClean="0"/>
              <a:t> Swami (ARL) </a:t>
            </a:r>
          </a:p>
          <a:p>
            <a:pPr lvl="1"/>
            <a:r>
              <a:rPr lang="en-US" dirty="0" smtClean="0"/>
              <a:t>Yu </a:t>
            </a:r>
            <a:r>
              <a:rPr lang="en-US" dirty="0" err="1" smtClean="0"/>
              <a:t>Zhe</a:t>
            </a:r>
            <a:r>
              <a:rPr lang="en-US" dirty="0" smtClean="0"/>
              <a:t> and </a:t>
            </a:r>
            <a:r>
              <a:rPr lang="en-US" dirty="0" err="1" smtClean="0"/>
              <a:t>Shiyao</a:t>
            </a:r>
            <a:r>
              <a:rPr lang="en-US" dirty="0" smtClean="0"/>
              <a:t> Chen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22812"/>
            <a:ext cx="2279539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991" y="1581150"/>
            <a:ext cx="2157348" cy="151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4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04694" y="571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Effects of tail parameters 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4625788"/>
            <a:ext cx="647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Pareto arrival</a:t>
            </a:r>
            <a:r>
              <a:rPr lang="en-US" sz="1400" dirty="0" smtClean="0"/>
              <a:t>, </a:t>
            </a:r>
            <a:r>
              <a:rPr lang="en-US" sz="1600" dirty="0" smtClean="0"/>
              <a:t>Pareto job length, Pareto laxity  (PPP) 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73" y="1303221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08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Summary and future work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00150"/>
            <a:ext cx="8153400" cy="37909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Deadline scheduling with outsourcing options </a:t>
            </a:r>
          </a:p>
          <a:p>
            <a:pPr lvl="1"/>
            <a:r>
              <a:rPr lang="en-US" dirty="0" smtClean="0"/>
              <a:t>TAGS (Threshold admission and greedy scheduling)</a:t>
            </a:r>
          </a:p>
          <a:p>
            <a:pPr lvl="2"/>
            <a:r>
              <a:rPr lang="en-US" dirty="0" smtClean="0"/>
              <a:t>Simple online scheduling</a:t>
            </a:r>
          </a:p>
          <a:p>
            <a:pPr lvl="2"/>
            <a:r>
              <a:rPr lang="en-US" dirty="0" smtClean="0"/>
              <a:t>Optimality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Performance</a:t>
            </a:r>
          </a:p>
          <a:p>
            <a:pPr lvl="1"/>
            <a:r>
              <a:rPr lang="en-US" dirty="0"/>
              <a:t>A performance upper bound and approximations</a:t>
            </a:r>
          </a:p>
          <a:p>
            <a:pPr lvl="1"/>
            <a:r>
              <a:rPr lang="en-US" dirty="0"/>
              <a:t>Simulation results: </a:t>
            </a:r>
          </a:p>
          <a:p>
            <a:pPr lvl="2"/>
            <a:r>
              <a:rPr lang="en-US" dirty="0"/>
              <a:t>accurate for jobs with low reneging fraction.</a:t>
            </a:r>
          </a:p>
          <a:p>
            <a:pPr lvl="2"/>
            <a:r>
              <a:rPr lang="en-US" dirty="0"/>
              <a:t>inaccurate approximation for tight jobs</a:t>
            </a:r>
            <a:r>
              <a:rPr lang="en-US" dirty="0" smtClean="0"/>
              <a:t>.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Current and future work</a:t>
            </a:r>
          </a:p>
          <a:p>
            <a:pPr lvl="1"/>
            <a:r>
              <a:rPr lang="en-US" dirty="0" smtClean="0"/>
              <a:t>Multi-processor deadline scheduling problems</a:t>
            </a:r>
          </a:p>
          <a:p>
            <a:pPr lvl="1"/>
            <a:r>
              <a:rPr lang="en-US" dirty="0" smtClean="0"/>
              <a:t>Large system asymptotic properties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103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08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</a:rPr>
              <a:t>Deadline </a:t>
            </a:r>
            <a:r>
              <a:rPr lang="en-US" dirty="0">
                <a:solidFill>
                  <a:srgbClr val="1A06AA"/>
                </a:solidFill>
              </a:rPr>
              <a:t>scheduling </a:t>
            </a:r>
            <a:r>
              <a:rPr lang="en-US" dirty="0" smtClean="0">
                <a:solidFill>
                  <a:srgbClr val="1A06AA"/>
                </a:solidFill>
              </a:rPr>
              <a:t>and outsourcing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25656"/>
            <a:ext cx="6934200" cy="383689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Key characteristics:</a:t>
            </a:r>
          </a:p>
          <a:p>
            <a:pPr lvl="1"/>
            <a:r>
              <a:rPr lang="en-US" dirty="0" smtClean="0"/>
              <a:t>Jobs arrive randomly with different sizes, deadlines, and rewards</a:t>
            </a:r>
          </a:p>
          <a:p>
            <a:pPr lvl="1"/>
            <a:r>
              <a:rPr lang="en-US" dirty="0" smtClean="0"/>
              <a:t>Multiple local inexpensive servers</a:t>
            </a:r>
          </a:p>
          <a:p>
            <a:pPr lvl="1"/>
            <a:r>
              <a:rPr lang="en-US" dirty="0" smtClean="0"/>
              <a:t>Option of outsourcing to meet workload requirement and quality of service</a:t>
            </a:r>
          </a:p>
          <a:p>
            <a:pPr lvl="1"/>
            <a:r>
              <a:rPr lang="en-US" dirty="0" smtClean="0"/>
              <a:t>Multivariate distributions: job size, inter-arrival, deadline</a:t>
            </a:r>
            <a:r>
              <a:rPr lang="en-US" dirty="0"/>
              <a:t>.</a:t>
            </a:r>
            <a:endParaRPr lang="en-US" dirty="0" smtClean="0"/>
          </a:p>
          <a:p>
            <a:pPr lvl="1"/>
            <a:endParaRPr lang="en-US" sz="1700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Scheduling action space:</a:t>
            </a:r>
          </a:p>
          <a:p>
            <a:pPr lvl="1"/>
            <a:r>
              <a:rPr lang="en-US" dirty="0" smtClean="0"/>
              <a:t>Admission: whether to take on a job</a:t>
            </a:r>
          </a:p>
          <a:p>
            <a:pPr lvl="1"/>
            <a:r>
              <a:rPr lang="en-US" dirty="0" smtClean="0"/>
              <a:t>Scheduling: which job to process and on which server</a:t>
            </a:r>
          </a:p>
          <a:p>
            <a:pPr lvl="1"/>
            <a:r>
              <a:rPr lang="en-US" dirty="0" smtClean="0"/>
              <a:t>Outsourcing: whether and when outsource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501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</a:rPr>
              <a:t>Outline</a:t>
            </a:r>
            <a:endParaRPr lang="en-US" dirty="0">
              <a:solidFill>
                <a:srgbClr val="1A06A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52550"/>
            <a:ext cx="8077200" cy="3581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Problem formulation</a:t>
            </a:r>
          </a:p>
          <a:p>
            <a:r>
              <a:rPr lang="en-US" sz="2000" dirty="0" smtClean="0"/>
              <a:t>Scheduling policy and optimality</a:t>
            </a:r>
          </a:p>
          <a:p>
            <a:pPr lvl="1"/>
            <a:r>
              <a:rPr lang="en-US" sz="2000" dirty="0" smtClean="0"/>
              <a:t>Structure of optimal policy</a:t>
            </a:r>
          </a:p>
          <a:p>
            <a:pPr lvl="1"/>
            <a:r>
              <a:rPr lang="en-US" sz="2000" dirty="0" smtClean="0"/>
              <a:t>TAGS (Threshold admission and greedy scheduling)</a:t>
            </a:r>
          </a:p>
          <a:p>
            <a:pPr lvl="1"/>
            <a:r>
              <a:rPr lang="en-US" sz="2000" dirty="0" smtClean="0"/>
              <a:t>Stochastic TAGS and optimality</a:t>
            </a:r>
          </a:p>
          <a:p>
            <a:r>
              <a:rPr lang="en-US" sz="2000" dirty="0" smtClean="0"/>
              <a:t>Performance analysis</a:t>
            </a:r>
          </a:p>
          <a:p>
            <a:pPr lvl="1"/>
            <a:r>
              <a:rPr lang="en-US" sz="2000" dirty="0" smtClean="0"/>
              <a:t>An upper bound and a heavy </a:t>
            </a:r>
            <a:r>
              <a:rPr lang="en-US" sz="2000" smtClean="0"/>
              <a:t>traffic approximation</a:t>
            </a:r>
            <a:endParaRPr lang="en-US" sz="2000" dirty="0" smtClean="0"/>
          </a:p>
          <a:p>
            <a:r>
              <a:rPr lang="en-US" sz="2000" dirty="0" smtClean="0"/>
              <a:t>Numerical results and insights</a:t>
            </a:r>
          </a:p>
          <a:p>
            <a:r>
              <a:rPr lang="en-US" sz="2000" dirty="0" smtClean="0"/>
              <a:t>Conclusions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370224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08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Jobs with deadlines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53" y="2647950"/>
            <a:ext cx="6551191" cy="118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" y="4171950"/>
            <a:ext cx="5906505" cy="84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00" y="1276350"/>
            <a:ext cx="5304924" cy="122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8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08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Scheduling actions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53" y="3867150"/>
            <a:ext cx="6551191" cy="118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00150"/>
            <a:ext cx="7315200" cy="257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84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080" y="1333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Performance measure: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4" y="3117476"/>
            <a:ext cx="711517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0150"/>
            <a:ext cx="7543800" cy="170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1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04694" y="571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Optimality: post admission scheduling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71" y="3105150"/>
            <a:ext cx="3657600" cy="166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52750"/>
            <a:ext cx="3766120" cy="165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97916"/>
            <a:ext cx="8079626" cy="122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72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04694" y="57150"/>
            <a:ext cx="8751320" cy="7429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A06AA"/>
                </a:solidFill>
                <a:latin typeface="Tw Cen MT" pitchFamily="34" charset="0"/>
              </a:rPr>
              <a:t>Optimality: competitive ratio optimality </a:t>
            </a:r>
            <a:endParaRPr lang="en-US" dirty="0">
              <a:solidFill>
                <a:srgbClr val="1A06AA"/>
              </a:solidFill>
              <a:latin typeface="Tw Cen MT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76926"/>
            <a:ext cx="7696200" cy="369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8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480</Words>
  <Application>Microsoft Office PowerPoint</Application>
  <PresentationFormat>On-screen Show (16:9)</PresentationFormat>
  <Paragraphs>100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华文仿宋</vt:lpstr>
      <vt:lpstr>Tw Cen MT</vt:lpstr>
      <vt:lpstr>Wingdings</vt:lpstr>
      <vt:lpstr>Wingdings 2</vt:lpstr>
      <vt:lpstr>Median</vt:lpstr>
      <vt:lpstr>Deadline Scheduling and Heavy tailED distributions</vt:lpstr>
      <vt:lpstr>Overview</vt:lpstr>
      <vt:lpstr>Deadline scheduling and outsourcing</vt:lpstr>
      <vt:lpstr>Outline</vt:lpstr>
      <vt:lpstr>Jobs with deadlines</vt:lpstr>
      <vt:lpstr>Scheduling actions</vt:lpstr>
      <vt:lpstr>Performance measure:</vt:lpstr>
      <vt:lpstr>Optimality: post admission scheduling</vt:lpstr>
      <vt:lpstr>Optimality: competitive ratio optimality </vt:lpstr>
      <vt:lpstr>Stochastic TAGS </vt:lpstr>
      <vt:lpstr>Performance examples </vt:lpstr>
      <vt:lpstr>Outline</vt:lpstr>
      <vt:lpstr>Performance upper bound </vt:lpstr>
      <vt:lpstr>Heavy traffic approximation </vt:lpstr>
      <vt:lpstr>Performance evaluation </vt:lpstr>
      <vt:lpstr>Performance examples: (easy jobs) </vt:lpstr>
      <vt:lpstr>Performance examples: (easy jobs) </vt:lpstr>
      <vt:lpstr>Performance examples: (tight jobs) </vt:lpstr>
      <vt:lpstr>Clustered arrivals and tight deadlines </vt:lpstr>
      <vt:lpstr>Effects of tail parameters </vt:lpstr>
      <vt:lpstr>Summary and 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2012-09-08T15:02:41Z</dcterms:created>
  <dcterms:modified xsi:type="dcterms:W3CDTF">2019-08-19T13:48:28Z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