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595" r:id="rId3"/>
    <p:sldId id="565" r:id="rId4"/>
    <p:sldId id="560" r:id="rId5"/>
    <p:sldId id="573" r:id="rId6"/>
    <p:sldId id="558" r:id="rId7"/>
    <p:sldId id="559" r:id="rId8"/>
    <p:sldId id="493" r:id="rId9"/>
    <p:sldId id="562" r:id="rId10"/>
    <p:sldId id="563" r:id="rId11"/>
    <p:sldId id="564" r:id="rId12"/>
    <p:sldId id="569" r:id="rId13"/>
    <p:sldId id="570" r:id="rId14"/>
    <p:sldId id="572" r:id="rId15"/>
    <p:sldId id="571" r:id="rId16"/>
    <p:sldId id="579" r:id="rId17"/>
    <p:sldId id="578" r:id="rId18"/>
    <p:sldId id="599" r:id="rId19"/>
    <p:sldId id="546" r:id="rId20"/>
    <p:sldId id="591" r:id="rId21"/>
    <p:sldId id="494" r:id="rId22"/>
    <p:sldId id="532" r:id="rId23"/>
    <p:sldId id="590" r:id="rId24"/>
    <p:sldId id="592" r:id="rId25"/>
    <p:sldId id="594" r:id="rId26"/>
    <p:sldId id="593" r:id="rId27"/>
    <p:sldId id="574" r:id="rId28"/>
    <p:sldId id="580" r:id="rId29"/>
    <p:sldId id="581" r:id="rId30"/>
    <p:sldId id="582" r:id="rId31"/>
    <p:sldId id="575" r:id="rId32"/>
    <p:sldId id="567" r:id="rId33"/>
    <p:sldId id="596" r:id="rId34"/>
    <p:sldId id="597" r:id="rId35"/>
    <p:sldId id="598" r:id="rId36"/>
    <p:sldId id="399" r:id="rId37"/>
    <p:sldId id="400" r:id="rId38"/>
    <p:sldId id="576" r:id="rId39"/>
    <p:sldId id="521" r:id="rId40"/>
    <p:sldId id="520" r:id="rId41"/>
    <p:sldId id="519" r:id="rId42"/>
    <p:sldId id="525" r:id="rId4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7"/>
    <a:srgbClr val="0000DA"/>
    <a:srgbClr val="000090"/>
    <a:srgbClr val="95FF23"/>
    <a:srgbClr val="000000"/>
    <a:srgbClr val="61F8DF"/>
    <a:srgbClr val="686868"/>
    <a:srgbClr val="0000D5"/>
    <a:srgbClr val="24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18" autoAdjust="0"/>
    <p:restoredTop sz="97927" autoAdjust="0"/>
  </p:normalViewPr>
  <p:slideViewPr>
    <p:cSldViewPr>
      <p:cViewPr varScale="1">
        <p:scale>
          <a:sx n="87" d="100"/>
          <a:sy n="87" d="100"/>
        </p:scale>
        <p:origin x="1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image" Target="../media/image100.emf"/><Relationship Id="rId18" Type="http://schemas.openxmlformats.org/officeDocument/2006/relationships/image" Target="../media/image105.emf"/><Relationship Id="rId3" Type="http://schemas.openxmlformats.org/officeDocument/2006/relationships/image" Target="../media/image90.emf"/><Relationship Id="rId21" Type="http://schemas.openxmlformats.org/officeDocument/2006/relationships/image" Target="../media/image108.emf"/><Relationship Id="rId7" Type="http://schemas.openxmlformats.org/officeDocument/2006/relationships/image" Target="../media/image94.emf"/><Relationship Id="rId12" Type="http://schemas.openxmlformats.org/officeDocument/2006/relationships/image" Target="../media/image99.emf"/><Relationship Id="rId17" Type="http://schemas.openxmlformats.org/officeDocument/2006/relationships/image" Target="../media/image104.emf"/><Relationship Id="rId2" Type="http://schemas.openxmlformats.org/officeDocument/2006/relationships/image" Target="../media/image89.emf"/><Relationship Id="rId16" Type="http://schemas.openxmlformats.org/officeDocument/2006/relationships/image" Target="../media/image103.emf"/><Relationship Id="rId20" Type="http://schemas.openxmlformats.org/officeDocument/2006/relationships/image" Target="../media/image107.emf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11" Type="http://schemas.openxmlformats.org/officeDocument/2006/relationships/image" Target="../media/image98.emf"/><Relationship Id="rId5" Type="http://schemas.openxmlformats.org/officeDocument/2006/relationships/image" Target="../media/image92.emf"/><Relationship Id="rId15" Type="http://schemas.openxmlformats.org/officeDocument/2006/relationships/image" Target="../media/image102.emf"/><Relationship Id="rId23" Type="http://schemas.openxmlformats.org/officeDocument/2006/relationships/image" Target="../media/image110.emf"/><Relationship Id="rId10" Type="http://schemas.openxmlformats.org/officeDocument/2006/relationships/image" Target="../media/image97.emf"/><Relationship Id="rId19" Type="http://schemas.openxmlformats.org/officeDocument/2006/relationships/image" Target="../media/image106.emf"/><Relationship Id="rId4" Type="http://schemas.openxmlformats.org/officeDocument/2006/relationships/image" Target="../media/image91.emf"/><Relationship Id="rId9" Type="http://schemas.openxmlformats.org/officeDocument/2006/relationships/image" Target="../media/image96.emf"/><Relationship Id="rId14" Type="http://schemas.openxmlformats.org/officeDocument/2006/relationships/image" Target="../media/image101.emf"/><Relationship Id="rId22" Type="http://schemas.openxmlformats.org/officeDocument/2006/relationships/image" Target="../media/image10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image" Target="../media/image2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17.emf"/><Relationship Id="rId1" Type="http://schemas.openxmlformats.org/officeDocument/2006/relationships/image" Target="../media/image24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EEFFA3B-E9C5-4334-9177-63C08FC6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E7DCF0-519A-453B-A5C5-5CA1A99487D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B795E-6C33-45E7-BC33-932BAE31863E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30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F9F662-A39D-7948-AABF-25B6EDAE5DC0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F20F7-6FB9-314D-AB1C-09569DCD6C59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A12483-F6EA-5E4F-AAEE-62B4E747E8C9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F9F662-A39D-7948-AABF-25B6EDAE5DC0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DFC90-6957-4252-9C8E-DD06C9647713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757A9-9ABA-49DD-BF42-01492070958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37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 defTabSz="90976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algn="ctr" defTabSz="909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53070-A322-3443-A4F5-E148B2A3F1C9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A7960C-38DD-44A9-BC23-6D10DD21E718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1E3A25-2C61-4058-ABE9-5830E005B740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3547-7D96-4BBC-A1F2-30374E84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30-EBAE-4D8F-BA5D-62C0E0C5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E5B6-7952-4262-9AFE-76F2CA9D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D5B5-6294-44C9-B23A-5D7E4D20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082-3C44-439B-97F8-F9A8C26F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9A28-5756-4930-BD12-5C24F34D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BD3D-2DDD-4F02-BF5B-10CF4EF2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1ED3-C5D5-4BC9-A754-30CBD5750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4B7D-7D70-4C4D-9BF8-5214574C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20F1-5D95-40CE-BED3-27CA8C87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106-A366-44D8-BD50-CCAB2163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4FABDBB-D97B-429A-83A5-004D3383B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6.emf"/><Relationship Id="rId5" Type="http://schemas.openxmlformats.org/officeDocument/2006/relationships/image" Target="../media/image24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2.emf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76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3.e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85.e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2.e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8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3.emf"/><Relationship Id="rId14" Type="http://schemas.openxmlformats.org/officeDocument/2006/relationships/oleObject" Target="../embeddings/oleObject6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e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7.bin"/><Relationship Id="rId39" Type="http://schemas.openxmlformats.org/officeDocument/2006/relationships/oleObject" Target="../embeddings/oleObject84.bin"/><Relationship Id="rId21" Type="http://schemas.openxmlformats.org/officeDocument/2006/relationships/image" Target="../media/image96.emf"/><Relationship Id="rId34" Type="http://schemas.openxmlformats.org/officeDocument/2006/relationships/image" Target="../media/image102.emf"/><Relationship Id="rId42" Type="http://schemas.openxmlformats.org/officeDocument/2006/relationships/image" Target="../media/image106.emf"/><Relationship Id="rId47" Type="http://schemas.openxmlformats.org/officeDocument/2006/relationships/oleObject" Target="../embeddings/oleObject88.bin"/><Relationship Id="rId50" Type="http://schemas.openxmlformats.org/officeDocument/2006/relationships/image" Target="../media/image110.emf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9" Type="http://schemas.openxmlformats.org/officeDocument/2006/relationships/oleObject" Target="../embeddings/oleObject79.bin"/><Relationship Id="rId11" Type="http://schemas.openxmlformats.org/officeDocument/2006/relationships/image" Target="../media/image91.emf"/><Relationship Id="rId24" Type="http://schemas.openxmlformats.org/officeDocument/2006/relationships/oleObject" Target="../embeddings/oleObject76.bin"/><Relationship Id="rId32" Type="http://schemas.openxmlformats.org/officeDocument/2006/relationships/image" Target="../media/image101.emf"/><Relationship Id="rId37" Type="http://schemas.openxmlformats.org/officeDocument/2006/relationships/oleObject" Target="../embeddings/oleObject83.bin"/><Relationship Id="rId40" Type="http://schemas.openxmlformats.org/officeDocument/2006/relationships/image" Target="../media/image105.emf"/><Relationship Id="rId45" Type="http://schemas.openxmlformats.org/officeDocument/2006/relationships/oleObject" Target="../embeddings/oleObject87.bin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28" Type="http://schemas.openxmlformats.org/officeDocument/2006/relationships/oleObject" Target="../embeddings/oleObject78.bin"/><Relationship Id="rId36" Type="http://schemas.openxmlformats.org/officeDocument/2006/relationships/image" Target="../media/image103.emf"/><Relationship Id="rId49" Type="http://schemas.openxmlformats.org/officeDocument/2006/relationships/oleObject" Target="../embeddings/oleObject89.bin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95.emf"/><Relationship Id="rId31" Type="http://schemas.openxmlformats.org/officeDocument/2006/relationships/oleObject" Target="../embeddings/oleObject80.bin"/><Relationship Id="rId44" Type="http://schemas.openxmlformats.org/officeDocument/2006/relationships/image" Target="../media/image107.e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90.e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5.bin"/><Relationship Id="rId27" Type="http://schemas.openxmlformats.org/officeDocument/2006/relationships/image" Target="../media/image99.emf"/><Relationship Id="rId30" Type="http://schemas.openxmlformats.org/officeDocument/2006/relationships/image" Target="../media/image100.emf"/><Relationship Id="rId35" Type="http://schemas.openxmlformats.org/officeDocument/2006/relationships/oleObject" Target="../embeddings/oleObject82.bin"/><Relationship Id="rId43" Type="http://schemas.openxmlformats.org/officeDocument/2006/relationships/oleObject" Target="../embeddings/oleObject86.bin"/><Relationship Id="rId48" Type="http://schemas.openxmlformats.org/officeDocument/2006/relationships/image" Target="../media/image109.emf"/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31.xml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94.emf"/><Relationship Id="rId25" Type="http://schemas.openxmlformats.org/officeDocument/2006/relationships/image" Target="../media/image98.emf"/><Relationship Id="rId33" Type="http://schemas.openxmlformats.org/officeDocument/2006/relationships/oleObject" Target="../embeddings/oleObject81.bin"/><Relationship Id="rId38" Type="http://schemas.openxmlformats.org/officeDocument/2006/relationships/image" Target="../media/image104.emf"/><Relationship Id="rId46" Type="http://schemas.openxmlformats.org/officeDocument/2006/relationships/image" Target="../media/image108.emf"/><Relationship Id="rId20" Type="http://schemas.openxmlformats.org/officeDocument/2006/relationships/oleObject" Target="../embeddings/oleObject74.bin"/><Relationship Id="rId41" Type="http://schemas.openxmlformats.org/officeDocument/2006/relationships/oleObject" Target="../embeddings/oleObject8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90.bin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18.emf"/><Relationship Id="rId5" Type="http://schemas.openxmlformats.org/officeDocument/2006/relationships/image" Target="../media/image119.png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115.emf"/><Relationship Id="rId9" Type="http://schemas.openxmlformats.org/officeDocument/2006/relationships/image" Target="../media/image1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oleObject" Target="../embeddings/oleObject95.bin"/><Relationship Id="rId7" Type="http://schemas.openxmlformats.org/officeDocument/2006/relationships/image" Target="../media/image1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5.jpeg"/><Relationship Id="rId5" Type="http://schemas.openxmlformats.org/officeDocument/2006/relationships/image" Target="../media/image121.png"/><Relationship Id="rId4" Type="http://schemas.openxmlformats.org/officeDocument/2006/relationships/image" Target="../media/image1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10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emf"/><Relationship Id="rId18" Type="http://schemas.openxmlformats.org/officeDocument/2006/relationships/image" Target="../media/image11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65200" y="1600200"/>
            <a:ext cx="8437563" cy="21336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latin typeface="Arial" charset="0"/>
                <a:cs typeface="+mj-cs"/>
              </a:rPr>
              <a:t>Multivariate Heavy Tails </a:t>
            </a:r>
            <a:br>
              <a:rPr lang="en-US" sz="4800" dirty="0" smtClean="0">
                <a:latin typeface="Arial" charset="0"/>
                <a:cs typeface="+mj-cs"/>
              </a:rPr>
            </a:br>
            <a:r>
              <a:rPr lang="en-US" sz="4800" dirty="0" smtClean="0">
                <a:latin typeface="Arial" charset="0"/>
                <a:cs typeface="+mj-cs"/>
              </a:rPr>
              <a:t>and Structural Properties of Networks </a:t>
            </a:r>
            <a:endParaRPr lang="en-US" sz="2400" dirty="0">
              <a:latin typeface="Arial" charset="0"/>
              <a:cs typeface="+mj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810000"/>
            <a:ext cx="7651750" cy="2360613"/>
          </a:xfr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Zhi-Li Zhang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2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zhzhang@cs.umn.edu</a:t>
            </a: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8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Qwest Chair Professor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Dept. of Computer Science &amp; Eng.,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University of Minnesota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946400" y="533400"/>
            <a:ext cx="5943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+mj-cs"/>
              </a:rPr>
              <a:t>MURI Oct 1 Annual Review</a:t>
            </a:r>
            <a:endParaRPr lang="en-US" sz="3200" dirty="0">
              <a:solidFill>
                <a:srgbClr val="FF0000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7915" y="1752600"/>
            <a:ext cx="3408218" cy="2590799"/>
            <a:chOff x="10815783" y="685801"/>
            <a:chExt cx="3408218" cy="2590799"/>
          </a:xfrm>
        </p:grpSpPr>
        <p:grpSp>
          <p:nvGrpSpPr>
            <p:cNvPr id="3" name="Group 2"/>
            <p:cNvGrpSpPr/>
            <p:nvPr/>
          </p:nvGrpSpPr>
          <p:grpSpPr>
            <a:xfrm>
              <a:off x="10815783" y="685801"/>
              <a:ext cx="3408218" cy="2590799"/>
              <a:chOff x="6908800" y="6033727"/>
              <a:chExt cx="2743200" cy="21172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21810" y="6138813"/>
                <a:ext cx="2362200" cy="1885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7996044" y="6033727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6908800" y="7846218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4" name="Rectangle 3"/>
              <p:cNvSpPr txBox="1">
                <a:spLocks noChangeArrowheads="1"/>
              </p:cNvSpPr>
              <p:nvPr/>
            </p:nvSpPr>
            <p:spPr bwMode="auto">
              <a:xfrm>
                <a:off x="9118600" y="7846218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11351491" y="1676401"/>
              <a:ext cx="662709" cy="3729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/>
                <a:t>g</a:t>
              </a:r>
              <a:r>
                <a:rPr lang="en-US" sz="2400" baseline="-25000" dirty="0" smtClean="0"/>
                <a:t>1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13027891" y="1676400"/>
              <a:ext cx="662709" cy="3729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/>
                <a:t>g</a:t>
              </a:r>
              <a:r>
                <a:rPr lang="en-US" sz="2400" baseline="-25000" dirty="0" smtClean="0"/>
                <a:t>2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12189691" y="2895600"/>
              <a:ext cx="662709" cy="3729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/>
                <a:t>g</a:t>
              </a:r>
              <a:r>
                <a:rPr lang="en-US" sz="2400" baseline="-25000" dirty="0"/>
                <a:t>3</a:t>
              </a:r>
              <a:endParaRPr lang="en-US" sz="2400" baseline="-25000" dirty="0" smtClean="0"/>
            </a:p>
          </p:txBody>
        </p:sp>
      </p:grp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 &amp; Multivariate Heavy Tails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200" y="1143000"/>
            <a:ext cx="75438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Marginal (</a:t>
            </a:r>
            <a:r>
              <a:rPr lang="en-US" sz="2600" dirty="0" err="1" smtClean="0">
                <a:sym typeface="Wingdings"/>
              </a:rPr>
              <a:t>univariate</a:t>
            </a:r>
            <a:r>
              <a:rPr lang="en-US" sz="2600" dirty="0" smtClean="0">
                <a:sym typeface="Wingdings"/>
              </a:rPr>
              <a:t>) power laws or “heavy tails”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</a:t>
            </a:r>
            <a:endParaRPr lang="en-US" sz="2400" i="1" dirty="0" smtClean="0">
              <a:solidFill>
                <a:srgbClr val="0000FF"/>
              </a:solidFill>
              <a:cs typeface="ＭＳ Ｐゴシック" charset="0"/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908800" y="4267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3366FF"/>
                </a:solidFill>
              </a:rPr>
              <a:t>Sierpinksi</a:t>
            </a:r>
            <a:r>
              <a:rPr lang="en-US" sz="2000" dirty="0" smtClean="0">
                <a:solidFill>
                  <a:srgbClr val="3366FF"/>
                </a:solidFill>
              </a:rPr>
              <a:t> gaskets of order </a:t>
            </a:r>
            <a:r>
              <a:rPr lang="en-US" sz="2000" i="1" dirty="0" smtClean="0">
                <a:solidFill>
                  <a:srgbClr val="3366FF"/>
                </a:solidFill>
              </a:rPr>
              <a:t>t</a:t>
            </a:r>
            <a:endParaRPr lang="en-US" sz="2000" dirty="0" smtClean="0">
              <a:solidFill>
                <a:srgbClr val="3366FF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355600" y="17526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Arial"/>
              <a:buChar char="•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82565"/>
              </p:ext>
            </p:extLst>
          </p:nvPr>
        </p:nvGraphicFramePr>
        <p:xfrm>
          <a:off x="736600" y="1803400"/>
          <a:ext cx="557847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02" name="Equation" r:id="rId5" imgW="3086100" imgH="889000" progId="Equation.DSMT4">
                  <p:embed/>
                </p:oleObj>
              </mc:Choice>
              <mc:Fallback>
                <p:oleObj name="Equation" r:id="rId5" imgW="3086100" imgH="889000" progId="Equation.DSMT4">
                  <p:embed/>
                  <p:pic>
                    <p:nvPicPr>
                      <p:cNvPr id="0" name="Picture 9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803400"/>
                        <a:ext cx="5578475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51618"/>
              </p:ext>
            </p:extLst>
          </p:nvPr>
        </p:nvGraphicFramePr>
        <p:xfrm>
          <a:off x="7213600" y="1219200"/>
          <a:ext cx="11906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03" name="Equation" r:id="rId7" imgW="740520" imgH="393120" progId="">
                  <p:embed/>
                </p:oleObj>
              </mc:Choice>
              <mc:Fallback>
                <p:oleObj name="Equation" r:id="rId7" imgW="740520" imgH="393120" progId="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1219200"/>
                        <a:ext cx="11906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385762" y="3352800"/>
            <a:ext cx="5387976" cy="847725"/>
            <a:chOff x="431800" y="1457325"/>
            <a:chExt cx="5387976" cy="847725"/>
          </a:xfrm>
        </p:grpSpPr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431800" y="1457325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846055"/>
                </p:ext>
              </p:extLst>
            </p:nvPr>
          </p:nvGraphicFramePr>
          <p:xfrm>
            <a:off x="730251" y="1462088"/>
            <a:ext cx="5089525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04" name="Equation" r:id="rId9" imgW="2819400" imgH="457200" progId="Equation.DSMT4">
                    <p:embed/>
                  </p:oleObj>
                </mc:Choice>
                <mc:Fallback>
                  <p:oleObj name="Equation" r:id="rId9" imgW="2819400" imgH="457200" progId="Equation.DSMT4">
                    <p:embed/>
                    <p:pic>
                      <p:nvPicPr>
                        <p:cNvPr id="0" name="Picture 9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51" y="1462088"/>
                          <a:ext cx="5089525" cy="842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Rectangle 3"/>
          <p:cNvSpPr txBox="1">
            <a:spLocks noChangeArrowheads="1"/>
          </p:cNvSpPr>
          <p:nvPr/>
        </p:nvSpPr>
        <p:spPr bwMode="auto">
          <a:xfrm>
            <a:off x="355600" y="4495800"/>
            <a:ext cx="75438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Multivariate “heavy tails”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</a:t>
            </a:r>
            <a:endParaRPr lang="en-US" sz="2400" i="1" dirty="0" smtClean="0">
              <a:solidFill>
                <a:srgbClr val="0000FF"/>
              </a:solidFill>
              <a:cs typeface="ＭＳ Ｐゴシック" charset="0"/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37696"/>
              </p:ext>
            </p:extLst>
          </p:nvPr>
        </p:nvGraphicFramePr>
        <p:xfrm>
          <a:off x="736600" y="5232400"/>
          <a:ext cx="795496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05" name="Equation" r:id="rId11" imgW="4406900" imgH="698500" progId="Equation.DSMT4">
                  <p:embed/>
                </p:oleObj>
              </mc:Choice>
              <mc:Fallback>
                <p:oleObj name="Equation" r:id="rId11" imgW="4406900" imgH="69850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32400"/>
                        <a:ext cx="7954963" cy="147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7289800" y="3048000"/>
            <a:ext cx="152400" cy="3048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61200" y="2971800"/>
            <a:ext cx="304800" cy="5334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594600" y="4267200"/>
            <a:ext cx="5334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23200" y="41148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 flipV="1">
            <a:off x="8737600" y="2590800"/>
            <a:ext cx="192423" cy="33888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534656" y="2590800"/>
            <a:ext cx="212344" cy="310896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356600" y="41148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966200" y="2971800"/>
            <a:ext cx="228600" cy="3048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442200" y="2362200"/>
            <a:ext cx="304800" cy="4572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813800" y="2438400"/>
            <a:ext cx="228600" cy="3810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194800" y="2895600"/>
            <a:ext cx="304800" cy="45720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356600" y="4267200"/>
            <a:ext cx="533400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-152400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Variants of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 Network Models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000" y="838200"/>
            <a:ext cx="9601200" cy="2514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From the basic </a:t>
            </a:r>
            <a:r>
              <a:rPr lang="en-US" sz="2600" dirty="0" err="1" smtClean="0"/>
              <a:t>Sierpinksi</a:t>
            </a:r>
            <a:r>
              <a:rPr lang="en-US" sz="2600" dirty="0" smtClean="0"/>
              <a:t> gasket network construction, we can also construct growing networks with </a:t>
            </a:r>
            <a:r>
              <a:rPr lang="en-US" sz="2600" i="1" dirty="0" smtClean="0"/>
              <a:t>heavy-tail </a:t>
            </a:r>
            <a:r>
              <a:rPr lang="en-US" sz="2600" dirty="0" smtClean="0"/>
              <a:t>degrees/cluster </a:t>
            </a:r>
            <a:r>
              <a:rPr lang="en-US" sz="2600" dirty="0" err="1" smtClean="0"/>
              <a:t>coeff</a:t>
            </a:r>
            <a:r>
              <a:rPr lang="en-US" sz="2600" dirty="0" smtClean="0"/>
              <a:t>.’s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triangle, but at step t (t=2, …), introduce </a:t>
            </a:r>
            <a:r>
              <a:rPr lang="en-US" sz="2200" i="1" dirty="0" smtClean="0"/>
              <a:t>edge additions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s</a:t>
            </a:r>
            <a:r>
              <a:rPr lang="en-US" sz="2200" dirty="0" smtClean="0"/>
              <a:t>tep t: take three replicas of the network at step t-1,  “merge” at two of the three corner nodes; then add edges from </a:t>
            </a:r>
            <a:r>
              <a:rPr lang="en-US" sz="2200" i="1" dirty="0" smtClean="0"/>
              <a:t>o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to all nodes on the bottom line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5003800" y="27432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321800" y="49530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3200" y="3784600"/>
            <a:ext cx="6175375" cy="863600"/>
            <a:chOff x="576072" y="4985512"/>
            <a:chExt cx="6175375" cy="8636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0775956"/>
                </p:ext>
              </p:extLst>
            </p:nvPr>
          </p:nvGraphicFramePr>
          <p:xfrm>
            <a:off x="957072" y="4985512"/>
            <a:ext cx="5794375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1" name="Equation" r:id="rId4" imgW="3629520" imgH="466200" progId="">
                    <p:embed/>
                  </p:oleObj>
                </mc:Choice>
                <mc:Fallback>
                  <p:oleObj name="Equation" r:id="rId4" imgW="3629520" imgH="466200" progId="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072" y="4985512"/>
                          <a:ext cx="5794375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153625" name="Group 153624"/>
          <p:cNvGrpSpPr/>
          <p:nvPr/>
        </p:nvGrpSpPr>
        <p:grpSpPr>
          <a:xfrm>
            <a:off x="6070600" y="2514600"/>
            <a:ext cx="2209800" cy="1752600"/>
            <a:chOff x="580189" y="3869267"/>
            <a:chExt cx="2598822" cy="1905000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1346200" y="5181600"/>
              <a:ext cx="1082842" cy="592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=2</a:t>
              </a:r>
            </a:p>
          </p:txBody>
        </p:sp>
        <p:grpSp>
          <p:nvGrpSpPr>
            <p:cNvPr id="153624" name="Group 153623"/>
            <p:cNvGrpSpPr/>
            <p:nvPr/>
          </p:nvGrpSpPr>
          <p:grpSpPr>
            <a:xfrm>
              <a:off x="580189" y="3869267"/>
              <a:ext cx="2598822" cy="1617133"/>
              <a:chOff x="580189" y="3869267"/>
              <a:chExt cx="2598822" cy="1617133"/>
            </a:xfrm>
          </p:grpSpPr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1418389" y="3869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580189" y="5012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2336800" y="4953000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19" name="Group 153618"/>
              <p:cNvGrpSpPr/>
              <p:nvPr/>
            </p:nvGrpSpPr>
            <p:grpSpPr>
              <a:xfrm>
                <a:off x="889000" y="4114800"/>
                <a:ext cx="1447800" cy="1040661"/>
                <a:chOff x="3708400" y="4639733"/>
                <a:chExt cx="1874308" cy="142166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708400" y="4648200"/>
                  <a:ext cx="1848853" cy="1380067"/>
                  <a:chOff x="7061200" y="2209800"/>
                  <a:chExt cx="762000" cy="609600"/>
                </a:xfrm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7242048" y="22098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061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7442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3615" name="Freeform 153614"/>
                <p:cNvSpPr/>
                <p:nvPr/>
              </p:nvSpPr>
              <p:spPr>
                <a:xfrm>
                  <a:off x="4605867" y="4656667"/>
                  <a:ext cx="976841" cy="1404727"/>
                </a:xfrm>
                <a:custGeom>
                  <a:avLst/>
                  <a:gdLst>
                    <a:gd name="connsiteX0" fmla="*/ 0 w 976841"/>
                    <a:gd name="connsiteY0" fmla="*/ 0 h 1404727"/>
                    <a:gd name="connsiteX1" fmla="*/ 745066 w 976841"/>
                    <a:gd name="connsiteY1" fmla="*/ 541866 h 1404727"/>
                    <a:gd name="connsiteX2" fmla="*/ 965200 w 976841"/>
                    <a:gd name="connsiteY2" fmla="*/ 1354666 h 1404727"/>
                    <a:gd name="connsiteX3" fmla="*/ 948266 w 976841"/>
                    <a:gd name="connsiteY3" fmla="*/ 1320800 h 1404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841" h="1404727">
                      <a:moveTo>
                        <a:pt x="0" y="0"/>
                      </a:moveTo>
                      <a:cubicBezTo>
                        <a:pt x="292099" y="158044"/>
                        <a:pt x="584199" y="316088"/>
                        <a:pt x="745066" y="541866"/>
                      </a:cubicBezTo>
                      <a:cubicBezTo>
                        <a:pt x="905933" y="767644"/>
                        <a:pt x="931333" y="1224844"/>
                        <a:pt x="965200" y="1354666"/>
                      </a:cubicBezTo>
                      <a:cubicBezTo>
                        <a:pt x="999067" y="1484488"/>
                        <a:pt x="948266" y="1320800"/>
                        <a:pt x="948266" y="1320800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16" name="Freeform 153615"/>
                <p:cNvSpPr/>
                <p:nvPr/>
              </p:nvSpPr>
              <p:spPr>
                <a:xfrm>
                  <a:off x="3725333" y="4639733"/>
                  <a:ext cx="880534" cy="1354667"/>
                </a:xfrm>
                <a:custGeom>
                  <a:avLst/>
                  <a:gdLst>
                    <a:gd name="connsiteX0" fmla="*/ 880534 w 880534"/>
                    <a:gd name="connsiteY0" fmla="*/ 0 h 1354667"/>
                    <a:gd name="connsiteX1" fmla="*/ 203200 w 880534"/>
                    <a:gd name="connsiteY1" fmla="*/ 575734 h 1354667"/>
                    <a:gd name="connsiteX2" fmla="*/ 0 w 880534"/>
                    <a:gd name="connsiteY2" fmla="*/ 1354667 h 1354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0534" h="1354667">
                      <a:moveTo>
                        <a:pt x="880534" y="0"/>
                      </a:moveTo>
                      <a:cubicBezTo>
                        <a:pt x="615245" y="174978"/>
                        <a:pt x="349956" y="349956"/>
                        <a:pt x="203200" y="575734"/>
                      </a:cubicBezTo>
                      <a:cubicBezTo>
                        <a:pt x="56444" y="801512"/>
                        <a:pt x="0" y="1354667"/>
                        <a:pt x="0" y="1354667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618" name="Straight Connector 153617"/>
                <p:cNvCxnSpPr>
                  <a:stCxn id="19" idx="0"/>
                  <a:endCxn id="21" idx="2"/>
                </p:cNvCxnSpPr>
                <p:nvPr/>
              </p:nvCxnSpPr>
              <p:spPr>
                <a:xfrm>
                  <a:off x="4609408" y="4648200"/>
                  <a:ext cx="23419" cy="1380068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Group 96"/>
          <p:cNvGrpSpPr/>
          <p:nvPr/>
        </p:nvGrpSpPr>
        <p:grpSpPr>
          <a:xfrm>
            <a:off x="7289800" y="2667000"/>
            <a:ext cx="3101340" cy="2505635"/>
            <a:chOff x="2054860" y="3733800"/>
            <a:chExt cx="3101340" cy="2505635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3258820" y="5791200"/>
              <a:ext cx="754380" cy="4482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=3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054860" y="3733800"/>
              <a:ext cx="3101340" cy="2187388"/>
              <a:chOff x="2054860" y="3733800"/>
              <a:chExt cx="3101340" cy="2187388"/>
            </a:xfrm>
          </p:grpSpPr>
          <p:sp>
            <p:nvSpPr>
              <p:cNvPr id="152" name="Rectangle 3"/>
              <p:cNvSpPr txBox="1">
                <a:spLocks noChangeArrowheads="1"/>
              </p:cNvSpPr>
              <p:nvPr/>
            </p:nvSpPr>
            <p:spPr bwMode="auto">
              <a:xfrm>
                <a:off x="3274060" y="37338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3" name="Rectangle 3"/>
              <p:cNvSpPr txBox="1">
                <a:spLocks noChangeArrowheads="1"/>
              </p:cNvSpPr>
              <p:nvPr/>
            </p:nvSpPr>
            <p:spPr bwMode="auto">
              <a:xfrm>
                <a:off x="2054860" y="54864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4" name="Rectangle 3"/>
              <p:cNvSpPr txBox="1">
                <a:spLocks noChangeArrowheads="1"/>
              </p:cNvSpPr>
              <p:nvPr/>
            </p:nvSpPr>
            <p:spPr bwMode="auto">
              <a:xfrm>
                <a:off x="4569460" y="55626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31" name="Group 153630"/>
              <p:cNvGrpSpPr/>
              <p:nvPr/>
            </p:nvGrpSpPr>
            <p:grpSpPr>
              <a:xfrm>
                <a:off x="2413000" y="4038600"/>
                <a:ext cx="2209801" cy="1651000"/>
                <a:chOff x="2413000" y="4038600"/>
                <a:chExt cx="2209801" cy="1651000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2931259" y="4038600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22" name="Isosceles Triangle 121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Isosceles Triangle 122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Isosceles Triangle 123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9" name="Freeform 118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 119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1" name="Straight Connector 120"/>
                  <p:cNvCxnSpPr>
                    <a:stCxn id="122" idx="0"/>
                    <a:endCxn id="124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2413000" y="4844814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30" name="Isosceles Triangle 129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Isosceles Triangle 130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Isosceles Triangle 131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7" name="Freeform 126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Freeform 127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9" name="Straight Connector 128"/>
                  <p:cNvCxnSpPr>
                    <a:stCxn id="130" idx="0"/>
                    <a:endCxn id="132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514301" y="4842511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138" name="Isosceles Triangle 137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Isosceles Triangle 138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Isosceles Triangle 139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5" name="Freeform 134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7" name="Straight Connector 136"/>
                  <p:cNvCxnSpPr>
                    <a:stCxn id="138" idx="0"/>
                    <a:endCxn id="140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3620" name="Freeform 153619"/>
                <p:cNvSpPr/>
                <p:nvPr/>
              </p:nvSpPr>
              <p:spPr>
                <a:xfrm>
                  <a:off x="3471113" y="4051397"/>
                  <a:ext cx="1151688" cy="1586835"/>
                </a:xfrm>
                <a:custGeom>
                  <a:avLst/>
                  <a:gdLst>
                    <a:gd name="connsiteX0" fmla="*/ 0 w 1354667"/>
                    <a:gd name="connsiteY0" fmla="*/ 0 h 2099734"/>
                    <a:gd name="connsiteX1" fmla="*/ 1049867 w 1354667"/>
                    <a:gd name="connsiteY1" fmla="*/ 795867 h 2099734"/>
                    <a:gd name="connsiteX2" fmla="*/ 1354667 w 1354667"/>
                    <a:gd name="connsiteY2" fmla="*/ 2099734 h 209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4667" h="2099734">
                      <a:moveTo>
                        <a:pt x="0" y="0"/>
                      </a:moveTo>
                      <a:cubicBezTo>
                        <a:pt x="412044" y="222955"/>
                        <a:pt x="824089" y="445911"/>
                        <a:pt x="1049867" y="795867"/>
                      </a:cubicBezTo>
                      <a:cubicBezTo>
                        <a:pt x="1275645" y="1145823"/>
                        <a:pt x="1354667" y="2099734"/>
                        <a:pt x="1354667" y="2099734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1" name="Freeform 153620"/>
                <p:cNvSpPr/>
                <p:nvPr/>
              </p:nvSpPr>
              <p:spPr>
                <a:xfrm>
                  <a:off x="2420198" y="4064194"/>
                  <a:ext cx="1050915" cy="1599631"/>
                </a:xfrm>
                <a:custGeom>
                  <a:avLst/>
                  <a:gdLst>
                    <a:gd name="connsiteX0" fmla="*/ 1236133 w 1236133"/>
                    <a:gd name="connsiteY0" fmla="*/ 0 h 2116666"/>
                    <a:gd name="connsiteX1" fmla="*/ 203200 w 1236133"/>
                    <a:gd name="connsiteY1" fmla="*/ 863600 h 2116666"/>
                    <a:gd name="connsiteX2" fmla="*/ 0 w 1236133"/>
                    <a:gd name="connsiteY2" fmla="*/ 2116666 h 211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6133" h="2116666">
                      <a:moveTo>
                        <a:pt x="1236133" y="0"/>
                      </a:moveTo>
                      <a:cubicBezTo>
                        <a:pt x="822677" y="255411"/>
                        <a:pt x="409222" y="510822"/>
                        <a:pt x="203200" y="863600"/>
                      </a:cubicBezTo>
                      <a:cubicBezTo>
                        <a:pt x="-2822" y="1216378"/>
                        <a:pt x="36689" y="1907822"/>
                        <a:pt x="0" y="2116666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2" name="Freeform 153621"/>
                <p:cNvSpPr/>
                <p:nvPr/>
              </p:nvSpPr>
              <p:spPr>
                <a:xfrm>
                  <a:off x="3341279" y="4102586"/>
                  <a:ext cx="144230" cy="1574037"/>
                </a:xfrm>
                <a:custGeom>
                  <a:avLst/>
                  <a:gdLst>
                    <a:gd name="connsiteX0" fmla="*/ 135784 w 169650"/>
                    <a:gd name="connsiteY0" fmla="*/ 0 h 2082800"/>
                    <a:gd name="connsiteX1" fmla="*/ 317 w 169650"/>
                    <a:gd name="connsiteY1" fmla="*/ 999066 h 2082800"/>
                    <a:gd name="connsiteX2" fmla="*/ 169650 w 169650"/>
                    <a:gd name="connsiteY2" fmla="*/ 2082800 h 2082800"/>
                    <a:gd name="connsiteX3" fmla="*/ 169650 w 169650"/>
                    <a:gd name="connsiteY3" fmla="*/ 2082800 h 208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50" h="2082800">
                      <a:moveTo>
                        <a:pt x="135784" y="0"/>
                      </a:moveTo>
                      <a:cubicBezTo>
                        <a:pt x="65228" y="325966"/>
                        <a:pt x="-5327" y="651933"/>
                        <a:pt x="317" y="999066"/>
                      </a:cubicBezTo>
                      <a:cubicBezTo>
                        <a:pt x="5961" y="1346199"/>
                        <a:pt x="169650" y="2082800"/>
                        <a:pt x="169650" y="2082800"/>
                      </a:cubicBezTo>
                      <a:lnTo>
                        <a:pt x="169650" y="2082800"/>
                      </a:ln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29" name="Freeform 153628"/>
                <p:cNvSpPr/>
                <p:nvPr/>
              </p:nvSpPr>
              <p:spPr>
                <a:xfrm>
                  <a:off x="3488267" y="4064000"/>
                  <a:ext cx="575733" cy="1591733"/>
                </a:xfrm>
                <a:custGeom>
                  <a:avLst/>
                  <a:gdLst>
                    <a:gd name="connsiteX0" fmla="*/ 0 w 575733"/>
                    <a:gd name="connsiteY0" fmla="*/ 0 h 1591733"/>
                    <a:gd name="connsiteX1" fmla="*/ 254000 w 575733"/>
                    <a:gd name="connsiteY1" fmla="*/ 948267 h 1591733"/>
                    <a:gd name="connsiteX2" fmla="*/ 474133 w 575733"/>
                    <a:gd name="connsiteY2" fmla="*/ 1337733 h 1591733"/>
                    <a:gd name="connsiteX3" fmla="*/ 575733 w 575733"/>
                    <a:gd name="connsiteY3" fmla="*/ 1591733 h 159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5733" h="1591733">
                      <a:moveTo>
                        <a:pt x="0" y="0"/>
                      </a:moveTo>
                      <a:cubicBezTo>
                        <a:pt x="87489" y="362656"/>
                        <a:pt x="174978" y="725312"/>
                        <a:pt x="254000" y="948267"/>
                      </a:cubicBezTo>
                      <a:cubicBezTo>
                        <a:pt x="333022" y="1171222"/>
                        <a:pt x="420511" y="1230489"/>
                        <a:pt x="474133" y="1337733"/>
                      </a:cubicBezTo>
                      <a:cubicBezTo>
                        <a:pt x="527755" y="1444977"/>
                        <a:pt x="575733" y="1591733"/>
                        <a:pt x="575733" y="1591733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30" name="Freeform 153629"/>
                <p:cNvSpPr/>
                <p:nvPr/>
              </p:nvSpPr>
              <p:spPr>
                <a:xfrm>
                  <a:off x="2946400" y="4064000"/>
                  <a:ext cx="508000" cy="1625600"/>
                </a:xfrm>
                <a:custGeom>
                  <a:avLst/>
                  <a:gdLst>
                    <a:gd name="connsiteX0" fmla="*/ 508000 w 508000"/>
                    <a:gd name="connsiteY0" fmla="*/ 0 h 1625600"/>
                    <a:gd name="connsiteX1" fmla="*/ 270933 w 508000"/>
                    <a:gd name="connsiteY1" fmla="*/ 948267 h 1625600"/>
                    <a:gd name="connsiteX2" fmla="*/ 0 w 508000"/>
                    <a:gd name="connsiteY2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0" h="1625600">
                      <a:moveTo>
                        <a:pt x="508000" y="0"/>
                      </a:moveTo>
                      <a:cubicBezTo>
                        <a:pt x="431800" y="338667"/>
                        <a:pt x="355600" y="677334"/>
                        <a:pt x="270933" y="948267"/>
                      </a:cubicBezTo>
                      <a:cubicBezTo>
                        <a:pt x="186266" y="1219200"/>
                        <a:pt x="0" y="1625600"/>
                        <a:pt x="0" y="162560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03200" y="2667000"/>
            <a:ext cx="4724400" cy="914400"/>
            <a:chOff x="203200" y="2971800"/>
            <a:chExt cx="4724400" cy="91440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969337"/>
                </p:ext>
              </p:extLst>
            </p:nvPr>
          </p:nvGraphicFramePr>
          <p:xfrm>
            <a:off x="508000" y="2971800"/>
            <a:ext cx="42211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2" name="Equation" r:id="rId6" imgW="2642040" imgH="237600" progId="">
                    <p:embed/>
                  </p:oleObj>
                </mc:Choice>
                <mc:Fallback>
                  <p:oleObj name="Equation" r:id="rId6" imgW="2642040" imgH="237600" progId="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" y="2971800"/>
                          <a:ext cx="4221163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203200" y="29718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r>
                <a:rPr lang="en-US" sz="1000" dirty="0" smtClean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172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732304"/>
                </p:ext>
              </p:extLst>
            </p:nvPr>
          </p:nvGraphicFramePr>
          <p:xfrm>
            <a:off x="504825" y="3473450"/>
            <a:ext cx="44227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3" name="Equation" r:id="rId8" imgW="2770200" imgH="219240" progId="">
                    <p:embed/>
                  </p:oleObj>
                </mc:Choice>
                <mc:Fallback>
                  <p:oleObj name="Equation" r:id="rId8" imgW="2770200" imgH="219240" progId="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825" y="3473450"/>
                          <a:ext cx="44227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0786"/>
              </p:ext>
            </p:extLst>
          </p:nvPr>
        </p:nvGraphicFramePr>
        <p:xfrm>
          <a:off x="514350" y="4616450"/>
          <a:ext cx="75676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4" name="Equation" r:id="rId10" imgW="4187160" imgH="219240" progId="">
                  <p:embed/>
                </p:oleObj>
              </mc:Choice>
              <mc:Fallback>
                <p:oleObj name="Equation" r:id="rId10" imgW="4187160" imgH="21924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616450"/>
                        <a:ext cx="75676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203200" y="7072312"/>
            <a:ext cx="7359650" cy="776288"/>
            <a:chOff x="-2570162" y="6149975"/>
            <a:chExt cx="7359650" cy="776288"/>
          </a:xfrm>
        </p:grpSpPr>
        <p:graphicFrame>
          <p:nvGraphicFramePr>
            <p:cNvPr id="178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815763"/>
                </p:ext>
              </p:extLst>
            </p:nvPr>
          </p:nvGraphicFramePr>
          <p:xfrm>
            <a:off x="-2295524" y="6149975"/>
            <a:ext cx="7085012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5" name="Equation" r:id="rId12" imgW="4443120" imgH="420480" progId="">
                    <p:embed/>
                  </p:oleObj>
                </mc:Choice>
                <mc:Fallback>
                  <p:oleObj name="Equation" r:id="rId12" imgW="4443120" imgH="420480" progId="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295524" y="6149975"/>
                          <a:ext cx="7085012" cy="776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9" name="Rectangle 3"/>
            <p:cNvSpPr txBox="1">
              <a:spLocks noChangeArrowheads="1"/>
            </p:cNvSpPr>
            <p:nvPr/>
          </p:nvSpPr>
          <p:spPr bwMode="auto">
            <a:xfrm>
              <a:off x="-2570162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3200" y="4953000"/>
            <a:ext cx="8389938" cy="1270000"/>
            <a:chOff x="203200" y="5257800"/>
            <a:chExt cx="8389938" cy="127000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1063810"/>
                </p:ext>
              </p:extLst>
            </p:nvPr>
          </p:nvGraphicFramePr>
          <p:xfrm>
            <a:off x="482600" y="5257800"/>
            <a:ext cx="8110538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6" name="Equation" r:id="rId14" imgW="5092700" imgH="660400" progId="Equation.DSMT4">
                    <p:embed/>
                  </p:oleObj>
                </mc:Choice>
                <mc:Fallback>
                  <p:oleObj name="Equation" r:id="rId14" imgW="5092700" imgH="660400" progId="Equation.DSMT4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600" y="5257800"/>
                          <a:ext cx="8110538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7" name="Rectangle 3"/>
            <p:cNvSpPr txBox="1">
              <a:spLocks noChangeArrowheads="1"/>
            </p:cNvSpPr>
            <p:nvPr/>
          </p:nvSpPr>
          <p:spPr bwMode="auto">
            <a:xfrm>
              <a:off x="203200" y="53340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181" name="Object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5704881"/>
                </p:ext>
              </p:extLst>
            </p:nvPr>
          </p:nvGraphicFramePr>
          <p:xfrm>
            <a:off x="744538" y="6096000"/>
            <a:ext cx="753586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7" name="Equation" r:id="rId16" imgW="4178300" imgH="228600" progId="Equation.DSMT4">
                    <p:embed/>
                  </p:oleObj>
                </mc:Choice>
                <mc:Fallback>
                  <p:oleObj name="Equation" r:id="rId16" imgW="4178300" imgH="228600" progId="Equation.DSMT4">
                    <p:embed/>
                    <p:pic>
                      <p:nvPicPr>
                        <p:cNvPr id="0" name="Picture 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8" y="6096000"/>
                          <a:ext cx="7535862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2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60618"/>
              </p:ext>
            </p:extLst>
          </p:nvPr>
        </p:nvGraphicFramePr>
        <p:xfrm>
          <a:off x="658813" y="6248400"/>
          <a:ext cx="84597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8" name="Equation" r:id="rId18" imgW="4686300" imgH="482600" progId="Equation.DSMT4">
                  <p:embed/>
                </p:oleObj>
              </mc:Choice>
              <mc:Fallback>
                <p:oleObj name="Equation" r:id="rId18" imgW="4686300" imgH="482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6248400"/>
                        <a:ext cx="845978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2" y="-76200"/>
            <a:ext cx="10143067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Variants of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 Network Models ...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000" y="914400"/>
            <a:ext cx="96012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Combining two constructions </a:t>
            </a:r>
            <a:r>
              <a:rPr lang="en-US" sz="2600" dirty="0" smtClean="0">
                <a:sym typeface="Wingdings"/>
              </a:rPr>
              <a:t> g</a:t>
            </a:r>
            <a:r>
              <a:rPr lang="en-US" sz="2600" dirty="0" smtClean="0"/>
              <a:t>rowing networks with </a:t>
            </a:r>
            <a:r>
              <a:rPr lang="en-US" sz="2600" i="1" dirty="0" smtClean="0"/>
              <a:t>heavy-tail </a:t>
            </a:r>
            <a:r>
              <a:rPr lang="en-US" sz="2600" dirty="0" smtClean="0"/>
              <a:t>degree, cluster </a:t>
            </a:r>
            <a:r>
              <a:rPr lang="en-US" sz="2600" dirty="0" err="1" smtClean="0"/>
              <a:t>coeff</a:t>
            </a:r>
            <a:r>
              <a:rPr lang="en-US" sz="2600" dirty="0" smtClean="0"/>
              <a:t>, as well as distance metrics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c</a:t>
            </a:r>
            <a:r>
              <a:rPr lang="en-US" sz="2200" dirty="0" smtClean="0"/>
              <a:t>onstructed from two replicas with </a:t>
            </a:r>
            <a:r>
              <a:rPr lang="en-US" sz="2200" i="1" dirty="0" smtClean="0"/>
              <a:t>edge additions </a:t>
            </a:r>
            <a:r>
              <a:rPr lang="en-US" sz="2200" dirty="0" smtClean="0"/>
              <a:t>and one replica </a:t>
            </a:r>
            <a:r>
              <a:rPr lang="en-US" sz="2200" i="1" dirty="0" smtClean="0"/>
              <a:t>without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edges are added from </a:t>
            </a:r>
            <a:r>
              <a:rPr lang="en-US" sz="2200" i="1" dirty="0" smtClean="0"/>
              <a:t>o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to bottom left half only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200" i="1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6908800" y="21336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9321800" y="57912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00012" y="5181600"/>
            <a:ext cx="7526338" cy="868363"/>
            <a:chOff x="660400" y="6149975"/>
            <a:chExt cx="7526338" cy="868363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989250"/>
                </p:ext>
              </p:extLst>
            </p:nvPr>
          </p:nvGraphicFramePr>
          <p:xfrm>
            <a:off x="973138" y="6149975"/>
            <a:ext cx="7213600" cy="868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5" name="Equation" r:id="rId4" imgW="4525560" imgH="466200" progId="">
                    <p:embed/>
                  </p:oleObj>
                </mc:Choice>
                <mc:Fallback>
                  <p:oleObj name="Equation" r:id="rId4" imgW="4525560" imgH="466200" progId="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3138" y="6149975"/>
                          <a:ext cx="7213600" cy="868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660400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 smtClean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153625" name="Group 153624"/>
          <p:cNvGrpSpPr/>
          <p:nvPr/>
        </p:nvGrpSpPr>
        <p:grpSpPr>
          <a:xfrm>
            <a:off x="8051800" y="2057400"/>
            <a:ext cx="2209800" cy="1752600"/>
            <a:chOff x="580189" y="3869267"/>
            <a:chExt cx="2598822" cy="1905000"/>
          </a:xfrm>
        </p:grpSpPr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1346200" y="5181600"/>
              <a:ext cx="1082842" cy="5926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=2</a:t>
              </a:r>
            </a:p>
          </p:txBody>
        </p:sp>
        <p:grpSp>
          <p:nvGrpSpPr>
            <p:cNvPr id="153624" name="Group 153623"/>
            <p:cNvGrpSpPr/>
            <p:nvPr/>
          </p:nvGrpSpPr>
          <p:grpSpPr>
            <a:xfrm>
              <a:off x="580189" y="3869267"/>
              <a:ext cx="2598822" cy="1617133"/>
              <a:chOff x="580189" y="3869267"/>
              <a:chExt cx="2598822" cy="1617133"/>
            </a:xfrm>
          </p:grpSpPr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1418389" y="3869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580189" y="5012267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2336800" y="4953000"/>
                <a:ext cx="842211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grpSp>
            <p:nvGrpSpPr>
              <p:cNvPr id="153619" name="Group 153618"/>
              <p:cNvGrpSpPr/>
              <p:nvPr/>
            </p:nvGrpSpPr>
            <p:grpSpPr>
              <a:xfrm>
                <a:off x="888999" y="4114801"/>
                <a:ext cx="1428137" cy="1016413"/>
                <a:chOff x="3708400" y="4639733"/>
                <a:chExt cx="1848853" cy="1388535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708400" y="4648200"/>
                  <a:ext cx="1848853" cy="1380067"/>
                  <a:chOff x="7061200" y="2209800"/>
                  <a:chExt cx="762000" cy="609600"/>
                </a:xfrm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7242048" y="22098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7061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7442200" y="2514600"/>
                    <a:ext cx="381000" cy="304800"/>
                  </a:xfrm>
                  <a:prstGeom prst="triangle">
                    <a:avLst/>
                  </a:prstGeom>
                  <a:noFill/>
                  <a:ln w="12700">
                    <a:solidFill>
                      <a:srgbClr val="95FF2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3616" name="Freeform 153615"/>
                <p:cNvSpPr/>
                <p:nvPr/>
              </p:nvSpPr>
              <p:spPr>
                <a:xfrm>
                  <a:off x="3725333" y="4639733"/>
                  <a:ext cx="880534" cy="1354667"/>
                </a:xfrm>
                <a:custGeom>
                  <a:avLst/>
                  <a:gdLst>
                    <a:gd name="connsiteX0" fmla="*/ 880534 w 880534"/>
                    <a:gd name="connsiteY0" fmla="*/ 0 h 1354667"/>
                    <a:gd name="connsiteX1" fmla="*/ 203200 w 880534"/>
                    <a:gd name="connsiteY1" fmla="*/ 575734 h 1354667"/>
                    <a:gd name="connsiteX2" fmla="*/ 0 w 880534"/>
                    <a:gd name="connsiteY2" fmla="*/ 1354667 h 1354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0534" h="1354667">
                      <a:moveTo>
                        <a:pt x="880534" y="0"/>
                      </a:moveTo>
                      <a:cubicBezTo>
                        <a:pt x="615245" y="174978"/>
                        <a:pt x="349956" y="349956"/>
                        <a:pt x="203200" y="575734"/>
                      </a:cubicBezTo>
                      <a:cubicBezTo>
                        <a:pt x="56444" y="801512"/>
                        <a:pt x="0" y="1354667"/>
                        <a:pt x="0" y="1354667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618" name="Straight Connector 153617"/>
                <p:cNvCxnSpPr>
                  <a:stCxn id="19" idx="0"/>
                  <a:endCxn id="21" idx="2"/>
                </p:cNvCxnSpPr>
                <p:nvPr/>
              </p:nvCxnSpPr>
              <p:spPr>
                <a:xfrm>
                  <a:off x="4609408" y="4648200"/>
                  <a:ext cx="23419" cy="1380068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8" name="Group 97"/>
          <p:cNvGrpSpPr/>
          <p:nvPr/>
        </p:nvGrpSpPr>
        <p:grpSpPr>
          <a:xfrm>
            <a:off x="127000" y="2559050"/>
            <a:ext cx="6243638" cy="869950"/>
            <a:chOff x="203200" y="2971800"/>
            <a:chExt cx="6243638" cy="86995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9694238"/>
                </p:ext>
              </p:extLst>
            </p:nvPr>
          </p:nvGraphicFramePr>
          <p:xfrm>
            <a:off x="508000" y="2971800"/>
            <a:ext cx="42211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6" name="Equation" r:id="rId6" imgW="2642040" imgH="237600" progId="">
                    <p:embed/>
                  </p:oleObj>
                </mc:Choice>
                <mc:Fallback>
                  <p:oleObj name="Equation" r:id="rId6" imgW="2642040" imgH="237600" progId="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" y="2971800"/>
                          <a:ext cx="4221163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203200" y="29718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172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6265285"/>
                </p:ext>
              </p:extLst>
            </p:nvPr>
          </p:nvGraphicFramePr>
          <p:xfrm>
            <a:off x="306388" y="3429000"/>
            <a:ext cx="61404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7" name="Equation" r:id="rId8" imgW="3849120" imgH="219240" progId="">
                    <p:embed/>
                  </p:oleObj>
                </mc:Choice>
                <mc:Fallback>
                  <p:oleObj name="Equation" r:id="rId8" imgW="3849120" imgH="219240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88" y="3429000"/>
                          <a:ext cx="6140450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43318"/>
              </p:ext>
            </p:extLst>
          </p:nvPr>
        </p:nvGraphicFramePr>
        <p:xfrm>
          <a:off x="401638" y="4311650"/>
          <a:ext cx="6835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28" name="Equation" r:id="rId10" imgW="3785040" imgH="219240" progId="">
                  <p:embed/>
                </p:oleObj>
              </mc:Choice>
              <mc:Fallback>
                <p:oleObj name="Equation" r:id="rId10" imgW="3785040" imgH="2192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1650"/>
                        <a:ext cx="68357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213600" y="3505200"/>
            <a:ext cx="3200400" cy="2667000"/>
            <a:chOff x="11023600" y="5191823"/>
            <a:chExt cx="3200400" cy="2667000"/>
          </a:xfrm>
        </p:grpSpPr>
        <p:grpSp>
          <p:nvGrpSpPr>
            <p:cNvPr id="97" name="Group 96"/>
            <p:cNvGrpSpPr/>
            <p:nvPr/>
          </p:nvGrpSpPr>
          <p:grpSpPr>
            <a:xfrm>
              <a:off x="11023600" y="5191823"/>
              <a:ext cx="3200400" cy="2667000"/>
              <a:chOff x="2054860" y="3743690"/>
              <a:chExt cx="3101340" cy="2579328"/>
            </a:xfrm>
          </p:grpSpPr>
          <p:sp>
            <p:nvSpPr>
              <p:cNvPr id="53" name="Rectangle 3"/>
              <p:cNvSpPr txBox="1">
                <a:spLocks noChangeArrowheads="1"/>
              </p:cNvSpPr>
              <p:nvPr/>
            </p:nvSpPr>
            <p:spPr bwMode="auto">
              <a:xfrm>
                <a:off x="3258820" y="5874783"/>
                <a:ext cx="754380" cy="44823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t =3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054860" y="3743690"/>
                <a:ext cx="3101340" cy="2177498"/>
                <a:chOff x="2054860" y="3743690"/>
                <a:chExt cx="3101340" cy="2177498"/>
              </a:xfrm>
            </p:grpSpPr>
            <p:sp>
              <p:nvSpPr>
                <p:cNvPr id="15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3314156" y="374369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15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054860" y="548640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54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569460" y="5562600"/>
                  <a:ext cx="586740" cy="3585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rgbClr val="000090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en-US" sz="1200" i="1" dirty="0" smtClean="0">
                      <a:solidFill>
                        <a:schemeClr val="tx1"/>
                      </a:solidFill>
                    </a:rPr>
                    <a:t>O</a:t>
                  </a:r>
                  <a:r>
                    <a:rPr lang="en-US" sz="1600" baseline="-25000" dirty="0" smtClean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grpSp>
              <p:nvGrpSpPr>
                <p:cNvPr id="153631" name="Group 153630"/>
                <p:cNvGrpSpPr/>
                <p:nvPr/>
              </p:nvGrpSpPr>
              <p:grpSpPr>
                <a:xfrm>
                  <a:off x="2413000" y="4038600"/>
                  <a:ext cx="2187645" cy="1651000"/>
                  <a:chOff x="2413000" y="4038600"/>
                  <a:chExt cx="2187645" cy="1651000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2931259" y="4038600"/>
                    <a:ext cx="1086344" cy="824380"/>
                    <a:chOff x="3708400" y="4639733"/>
                    <a:chExt cx="1848853" cy="1388535"/>
                  </a:xfrm>
                </p:grpSpPr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3708400" y="4648200"/>
                      <a:ext cx="1848853" cy="1380067"/>
                      <a:chOff x="7061200" y="2209800"/>
                      <a:chExt cx="762000" cy="609600"/>
                    </a:xfrm>
                  </p:grpSpPr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>
                        <a:off x="7242048" y="22098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7061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>
                        <a:off x="7442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rgbClr val="CCFF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3725333" y="4639733"/>
                      <a:ext cx="880534" cy="1354667"/>
                    </a:xfrm>
                    <a:custGeom>
                      <a:avLst/>
                      <a:gdLst>
                        <a:gd name="connsiteX0" fmla="*/ 880534 w 880534"/>
                        <a:gd name="connsiteY0" fmla="*/ 0 h 1354667"/>
                        <a:gd name="connsiteX1" fmla="*/ 203200 w 880534"/>
                        <a:gd name="connsiteY1" fmla="*/ 575734 h 1354667"/>
                        <a:gd name="connsiteX2" fmla="*/ 0 w 880534"/>
                        <a:gd name="connsiteY2" fmla="*/ 1354667 h 1354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0534" h="1354667">
                          <a:moveTo>
                            <a:pt x="880534" y="0"/>
                          </a:moveTo>
                          <a:cubicBezTo>
                            <a:pt x="615245" y="174978"/>
                            <a:pt x="349956" y="349956"/>
                            <a:pt x="203200" y="575734"/>
                          </a:cubicBezTo>
                          <a:cubicBezTo>
                            <a:pt x="56444" y="801512"/>
                            <a:pt x="0" y="1354667"/>
                            <a:pt x="0" y="1354667"/>
                          </a:cubicBezTo>
                        </a:path>
                      </a:pathLst>
                    </a:cu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1" name="Straight Connector 120"/>
                    <p:cNvCxnSpPr>
                      <a:stCxn id="122" idx="0"/>
                      <a:endCxn id="124" idx="2"/>
                    </p:cNvCxnSpPr>
                    <p:nvPr/>
                  </p:nvCxnSpPr>
                  <p:spPr>
                    <a:xfrm>
                      <a:off x="4609408" y="4648200"/>
                      <a:ext cx="23419" cy="1380068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2413000" y="4844814"/>
                    <a:ext cx="1086344" cy="824380"/>
                    <a:chOff x="3708400" y="4639733"/>
                    <a:chExt cx="1848853" cy="1388535"/>
                  </a:xfrm>
                </p:grpSpPr>
                <p:grpSp>
                  <p:nvGrpSpPr>
                    <p:cNvPr id="126" name="Group 125"/>
                    <p:cNvGrpSpPr/>
                    <p:nvPr/>
                  </p:nvGrpSpPr>
                  <p:grpSpPr>
                    <a:xfrm>
                      <a:off x="3708400" y="4648200"/>
                      <a:ext cx="1848853" cy="1380067"/>
                      <a:chOff x="7061200" y="2209800"/>
                      <a:chExt cx="762000" cy="609600"/>
                    </a:xfrm>
                  </p:grpSpPr>
                  <p:sp>
                    <p:nvSpPr>
                      <p:cNvPr id="130" name="Isosceles Triangle 129"/>
                      <p:cNvSpPr/>
                      <p:nvPr/>
                    </p:nvSpPr>
                    <p:spPr>
                      <a:xfrm>
                        <a:off x="7242048" y="22098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Isosceles Triangle 130"/>
                      <p:cNvSpPr/>
                      <p:nvPr/>
                    </p:nvSpPr>
                    <p:spPr>
                      <a:xfrm>
                        <a:off x="7061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Isosceles Triangle 131"/>
                      <p:cNvSpPr/>
                      <p:nvPr/>
                    </p:nvSpPr>
                    <p:spPr>
                      <a:xfrm>
                        <a:off x="7442200" y="2514600"/>
                        <a:ext cx="381000" cy="304800"/>
                      </a:xfrm>
                      <a:prstGeom prst="triangle">
                        <a:avLst/>
                      </a:prstGeom>
                      <a:noFill/>
                      <a:ln w="12700">
                        <a:solidFill>
                          <a:srgbClr val="CCFFCC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3725333" y="4639733"/>
                      <a:ext cx="880534" cy="1354667"/>
                    </a:xfrm>
                    <a:custGeom>
                      <a:avLst/>
                      <a:gdLst>
                        <a:gd name="connsiteX0" fmla="*/ 880534 w 880534"/>
                        <a:gd name="connsiteY0" fmla="*/ 0 h 1354667"/>
                        <a:gd name="connsiteX1" fmla="*/ 203200 w 880534"/>
                        <a:gd name="connsiteY1" fmla="*/ 575734 h 1354667"/>
                        <a:gd name="connsiteX2" fmla="*/ 0 w 880534"/>
                        <a:gd name="connsiteY2" fmla="*/ 1354667 h 1354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80534" h="1354667">
                          <a:moveTo>
                            <a:pt x="880534" y="0"/>
                          </a:moveTo>
                          <a:cubicBezTo>
                            <a:pt x="615245" y="174978"/>
                            <a:pt x="349956" y="349956"/>
                            <a:pt x="203200" y="575734"/>
                          </a:cubicBezTo>
                          <a:cubicBezTo>
                            <a:pt x="56444" y="801512"/>
                            <a:pt x="0" y="1354667"/>
                            <a:pt x="0" y="1354667"/>
                          </a:cubicBezTo>
                        </a:path>
                      </a:pathLst>
                    </a:custGeom>
                    <a:ln w="12700" cmpd="sng">
                      <a:solidFill>
                        <a:srgbClr val="000000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9" name="Straight Connector 128"/>
                    <p:cNvCxnSpPr>
                      <a:stCxn id="130" idx="0"/>
                      <a:endCxn id="132" idx="2"/>
                    </p:cNvCxnSpPr>
                    <p:nvPr/>
                  </p:nvCxnSpPr>
                  <p:spPr>
                    <a:xfrm>
                      <a:off x="4609408" y="4648200"/>
                      <a:ext cx="23419" cy="1380068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3514301" y="4847537"/>
                    <a:ext cx="1086344" cy="819352"/>
                    <a:chOff x="7061200" y="2209800"/>
                    <a:chExt cx="762000" cy="609600"/>
                  </a:xfrm>
                </p:grpSpPr>
                <p:sp>
                  <p:nvSpPr>
                    <p:cNvPr id="138" name="Isosceles Triangle 137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Isosceles Triangle 138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Isosceles Triangle 139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rgbClr val="95FF2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3621" name="Freeform 153620"/>
                  <p:cNvSpPr/>
                  <p:nvPr/>
                </p:nvSpPr>
                <p:spPr>
                  <a:xfrm>
                    <a:off x="2420198" y="4064194"/>
                    <a:ext cx="1050915" cy="1599631"/>
                  </a:xfrm>
                  <a:custGeom>
                    <a:avLst/>
                    <a:gdLst>
                      <a:gd name="connsiteX0" fmla="*/ 1236133 w 1236133"/>
                      <a:gd name="connsiteY0" fmla="*/ 0 h 2116666"/>
                      <a:gd name="connsiteX1" fmla="*/ 203200 w 1236133"/>
                      <a:gd name="connsiteY1" fmla="*/ 863600 h 2116666"/>
                      <a:gd name="connsiteX2" fmla="*/ 0 w 1236133"/>
                      <a:gd name="connsiteY2" fmla="*/ 2116666 h 2116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6133" h="2116666">
                        <a:moveTo>
                          <a:pt x="1236133" y="0"/>
                        </a:moveTo>
                        <a:cubicBezTo>
                          <a:pt x="822677" y="255411"/>
                          <a:pt x="409222" y="510822"/>
                          <a:pt x="203200" y="863600"/>
                        </a:cubicBezTo>
                        <a:cubicBezTo>
                          <a:pt x="-2822" y="1216378"/>
                          <a:pt x="36689" y="1907822"/>
                          <a:pt x="0" y="2116666"/>
                        </a:cubicBezTo>
                      </a:path>
                    </a:pathLst>
                  </a:custGeom>
                  <a:ln w="19050" cmpd="sng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630" name="Freeform 153629"/>
                  <p:cNvSpPr/>
                  <p:nvPr/>
                </p:nvSpPr>
                <p:spPr>
                  <a:xfrm>
                    <a:off x="2946400" y="4064000"/>
                    <a:ext cx="508000" cy="1625600"/>
                  </a:xfrm>
                  <a:custGeom>
                    <a:avLst/>
                    <a:gdLst>
                      <a:gd name="connsiteX0" fmla="*/ 508000 w 508000"/>
                      <a:gd name="connsiteY0" fmla="*/ 0 h 1625600"/>
                      <a:gd name="connsiteX1" fmla="*/ 270933 w 508000"/>
                      <a:gd name="connsiteY1" fmla="*/ 948267 h 1625600"/>
                      <a:gd name="connsiteX2" fmla="*/ 0 w 508000"/>
                      <a:gd name="connsiteY2" fmla="*/ 1625600 h 162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8000" h="1625600">
                        <a:moveTo>
                          <a:pt x="508000" y="0"/>
                        </a:moveTo>
                        <a:cubicBezTo>
                          <a:pt x="431800" y="338667"/>
                          <a:pt x="355600" y="677334"/>
                          <a:pt x="270933" y="948267"/>
                        </a:cubicBezTo>
                        <a:cubicBezTo>
                          <a:pt x="186266" y="1219200"/>
                          <a:pt x="0" y="1625600"/>
                          <a:pt x="0" y="1625600"/>
                        </a:cubicBezTo>
                      </a:path>
                    </a:pathLst>
                  </a:custGeom>
                  <a:ln w="19050" cmpd="sng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" name="Freeform 6"/>
            <p:cNvSpPr/>
            <p:nvPr/>
          </p:nvSpPr>
          <p:spPr>
            <a:xfrm>
              <a:off x="12471400" y="5486400"/>
              <a:ext cx="220691" cy="1642533"/>
            </a:xfrm>
            <a:custGeom>
              <a:avLst/>
              <a:gdLst>
                <a:gd name="connsiteX0" fmla="*/ 0 w 220691"/>
                <a:gd name="connsiteY0" fmla="*/ 0 h 1642533"/>
                <a:gd name="connsiteX1" fmla="*/ 220133 w 220691"/>
                <a:gd name="connsiteY1" fmla="*/ 982133 h 1642533"/>
                <a:gd name="connsiteX2" fmla="*/ 67733 w 220691"/>
                <a:gd name="connsiteY2" fmla="*/ 1642533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691" h="1642533">
                  <a:moveTo>
                    <a:pt x="0" y="0"/>
                  </a:moveTo>
                  <a:cubicBezTo>
                    <a:pt x="104422" y="354189"/>
                    <a:pt x="208844" y="708378"/>
                    <a:pt x="220133" y="982133"/>
                  </a:cubicBezTo>
                  <a:cubicBezTo>
                    <a:pt x="231422" y="1255889"/>
                    <a:pt x="67733" y="1642533"/>
                    <a:pt x="67733" y="1642533"/>
                  </a:cubicBezTo>
                </a:path>
              </a:pathLst>
            </a:custGeom>
            <a:ln w="1905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3825" y="3429000"/>
            <a:ext cx="6246813" cy="863600"/>
            <a:chOff x="576072" y="4985512"/>
            <a:chExt cx="6246813" cy="863600"/>
          </a:xfrm>
        </p:grpSpPr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868276"/>
                </p:ext>
              </p:extLst>
            </p:nvPr>
          </p:nvGraphicFramePr>
          <p:xfrm>
            <a:off x="887222" y="4985512"/>
            <a:ext cx="5935663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29" name="Equation" r:id="rId12" imgW="3720960" imgH="466200" progId="">
                    <p:embed/>
                  </p:oleObj>
                </mc:Choice>
                <mc:Fallback>
                  <p:oleObj name="Equation" r:id="rId12" imgW="3720960" imgH="466200" progId="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222" y="4985512"/>
                          <a:ext cx="5935663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012" y="4710112"/>
            <a:ext cx="7199313" cy="776288"/>
            <a:chOff x="127000" y="4938713"/>
            <a:chExt cx="7199313" cy="776288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715150"/>
                </p:ext>
              </p:extLst>
            </p:nvPr>
          </p:nvGraphicFramePr>
          <p:xfrm>
            <a:off x="422276" y="4938713"/>
            <a:ext cx="6904037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30" name="Equation" r:id="rId14" imgW="4333680" imgH="420480" progId="">
                    <p:embed/>
                  </p:oleObj>
                </mc:Choice>
                <mc:Fallback>
                  <p:oleObj name="Equation" r:id="rId14" imgW="4333680" imgH="420480" progId="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76" y="4938713"/>
                          <a:ext cx="6904037" cy="776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127000" y="49530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 smtClean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295370"/>
              </p:ext>
            </p:extLst>
          </p:nvPr>
        </p:nvGraphicFramePr>
        <p:xfrm>
          <a:off x="342900" y="6054725"/>
          <a:ext cx="95377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31" name="Equation" r:id="rId16" imgW="5283200" imgH="711200" progId="Equation.DSMT4">
                  <p:embed/>
                </p:oleObj>
              </mc:Choice>
              <mc:Fallback>
                <p:oleObj name="Equation" r:id="rId16" imgW="5283200" imgH="7112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6054725"/>
                        <a:ext cx="9537700" cy="130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203200" y="6934200"/>
            <a:ext cx="4038600" cy="776288"/>
            <a:chOff x="-2570162" y="6149975"/>
            <a:chExt cx="4038600" cy="776288"/>
          </a:xfrm>
        </p:grpSpPr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7827962"/>
                </p:ext>
              </p:extLst>
            </p:nvPr>
          </p:nvGraphicFramePr>
          <p:xfrm>
            <a:off x="-2305050" y="6149975"/>
            <a:ext cx="3773488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32" name="Equation" r:id="rId18" imgW="2358720" imgH="420480" progId="">
                    <p:embed/>
                  </p:oleObj>
                </mc:Choice>
                <mc:Fallback>
                  <p:oleObj name="Equation" r:id="rId18" imgW="2358720" imgH="420480" progId="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305050" y="6149975"/>
                          <a:ext cx="3773488" cy="776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Rectangle 3"/>
            <p:cNvSpPr txBox="1">
              <a:spLocks noChangeArrowheads="1"/>
            </p:cNvSpPr>
            <p:nvPr/>
          </p:nvSpPr>
          <p:spPr bwMode="auto">
            <a:xfrm>
              <a:off x="-2570162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Wingdings" charset="2"/>
                <a:buChar char="§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9271000" y="441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1800" i="1" dirty="0">
                <a:solidFill>
                  <a:srgbClr val="FF6600"/>
                </a:solidFill>
              </a:rPr>
              <a:t>g</a:t>
            </a:r>
            <a:r>
              <a:rPr lang="en-US" sz="2400" baseline="-25000" dirty="0" smtClean="0">
                <a:solidFill>
                  <a:srgbClr val="FF66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06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Generalized </a:t>
            </a:r>
            <a:r>
              <a:rPr lang="en-US" altLang="zh-CN" sz="3200" i="1" dirty="0" smtClean="0">
                <a:ea typeface="ＭＳ Ｐゴシック" pitchFamily="34" charset="-128"/>
              </a:rPr>
              <a:t>Deterministic/Probabilistic </a:t>
            </a:r>
            <a:r>
              <a:rPr lang="en-US" altLang="zh-CN" sz="3200" dirty="0" smtClean="0">
                <a:ea typeface="ＭＳ Ｐゴシック" pitchFamily="34" charset="-128"/>
              </a:rPr>
              <a:t>Models for Growing Networks w/ (Multivariate) Heavy 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9398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Generalized </a:t>
            </a:r>
            <a:r>
              <a:rPr lang="en-US" sz="2400" i="1" dirty="0"/>
              <a:t>Recursive</a:t>
            </a:r>
            <a:r>
              <a:rPr lang="en-US" sz="2400" dirty="0"/>
              <a:t> Recipe for </a:t>
            </a:r>
            <a:r>
              <a:rPr lang="en-US" sz="2400" dirty="0" smtClean="0"/>
              <a:t>“Hierarchical” </a:t>
            </a:r>
            <a:r>
              <a:rPr lang="en-US" sz="2400" dirty="0"/>
              <a:t>Growing </a:t>
            </a:r>
            <a:r>
              <a:rPr lang="en-US" sz="2400" dirty="0" smtClean="0"/>
              <a:t>Networks: </a:t>
            </a:r>
            <a:endParaRPr lang="en-US" sz="2400" dirty="0"/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5600" y="3505200"/>
            <a:ext cx="939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node identification</a:t>
            </a:r>
            <a:r>
              <a:rPr lang="en-US" sz="2200" dirty="0" smtClean="0"/>
              <a:t>: select on</a:t>
            </a:r>
            <a:r>
              <a:rPr lang="en-US" sz="2200" i="1" dirty="0" smtClean="0"/>
              <a:t>e</a:t>
            </a:r>
            <a:r>
              <a:rPr lang="en-US" sz="2200" dirty="0" smtClean="0"/>
              <a:t> node from two replicas, identify them  </a:t>
            </a: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edge addition</a:t>
            </a:r>
            <a:r>
              <a:rPr lang="en-US" sz="2200" dirty="0" smtClean="0"/>
              <a:t>:  add an edge between two replicas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1800" y="49530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Metrics of interest determine how node identification and edge addition operations should be performed operations </a:t>
            </a:r>
            <a:endParaRPr lang="en-US" sz="2400" dirty="0"/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e</a:t>
            </a:r>
            <a:r>
              <a:rPr lang="en-US" sz="2400" dirty="0" smtClean="0"/>
              <a:t>.g.,  using “preferential attachment” </a:t>
            </a:r>
            <a:r>
              <a:rPr lang="en-US" sz="2400" dirty="0" smtClean="0">
                <a:sym typeface="Wingdings"/>
              </a:rPr>
              <a:t> power law degree distr.</a:t>
            </a:r>
          </a:p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/>
              <a:t>s</a:t>
            </a:r>
            <a:r>
              <a:rPr lang="en-US" sz="2400" dirty="0" smtClean="0"/>
              <a:t>tep t from step t-1: conditionally independent; we can derive system “evolutional” equations for metrics of interest </a:t>
            </a:r>
            <a:r>
              <a:rPr lang="en-US" sz="2400" i="1" dirty="0" smtClean="0"/>
              <a:t>recursively</a:t>
            </a:r>
            <a:endParaRPr lang="en-US" sz="2400" i="1" dirty="0"/>
          </a:p>
          <a:p>
            <a:pPr marL="0" indent="0">
              <a:buNone/>
              <a:defRPr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 -- </a:t>
            </a:r>
            <a:r>
              <a:rPr lang="en-US" sz="2400" i="1" dirty="0" smtClean="0">
                <a:solidFill>
                  <a:srgbClr val="3366FF"/>
                </a:solidFill>
                <a:sym typeface="Wingdings"/>
              </a:rPr>
              <a:t>can also be applied to generate directed or signed growing networks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4200" y="19050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40207"/>
              </p:ext>
            </p:extLst>
          </p:nvPr>
        </p:nvGraphicFramePr>
        <p:xfrm>
          <a:off x="812800" y="1905000"/>
          <a:ext cx="855345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0" name="Equation" r:id="rId4" imgW="4735800" imgH="1152000" progId="">
                  <p:embed/>
                </p:oleObj>
              </mc:Choice>
              <mc:Fallback>
                <p:oleObj name="Equation" r:id="rId4" imgW="4735800" imgH="115200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905000"/>
                        <a:ext cx="855345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77421"/>
              </p:ext>
            </p:extLst>
          </p:nvPr>
        </p:nvGraphicFramePr>
        <p:xfrm>
          <a:off x="1228725" y="4495800"/>
          <a:ext cx="85756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1" name="Equation" r:id="rId6" imgW="4754160" imgH="429480" progId="">
                  <p:embed/>
                </p:oleObj>
              </mc:Choice>
              <mc:Fallback>
                <p:oleObj name="Equation" r:id="rId6" imgW="4754160" imgH="42948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495800"/>
                        <a:ext cx="85756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84200" y="22860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90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Key Observations/Insights: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Whence come (Multivariate) “Heavy Tails”?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19200"/>
            <a:ext cx="9398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We need to ensure the following properties hold:</a:t>
            </a: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0200" y="45720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Emergence of (</a:t>
            </a:r>
            <a:r>
              <a:rPr lang="en-US" sz="2400" dirty="0" err="1" smtClean="0">
                <a:solidFill>
                  <a:srgbClr val="FF0000"/>
                </a:solidFill>
              </a:rPr>
              <a:t>univariate</a:t>
            </a:r>
            <a:r>
              <a:rPr lang="en-US" sz="2400" dirty="0" smtClean="0">
                <a:solidFill>
                  <a:srgbClr val="FF0000"/>
                </a:solidFill>
              </a:rPr>
              <a:t> &amp; multivariate) “heavy tails”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918531"/>
              </p:ext>
            </p:extLst>
          </p:nvPr>
        </p:nvGraphicFramePr>
        <p:xfrm>
          <a:off x="1041400" y="1828800"/>
          <a:ext cx="73072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81" name="Equation" r:id="rId4" imgW="4589640" imgH="658080" progId="">
                  <p:embed/>
                </p:oleObj>
              </mc:Choice>
              <mc:Fallback>
                <p:oleObj name="Equation" r:id="rId4" imgW="4589640" imgH="658080" progId="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28800"/>
                        <a:ext cx="7307262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0400" y="18288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63779"/>
              </p:ext>
            </p:extLst>
          </p:nvPr>
        </p:nvGraphicFramePr>
        <p:xfrm>
          <a:off x="1062038" y="2733675"/>
          <a:ext cx="88185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82" name="Equation" r:id="rId6" imgW="5537200" imgH="431800" progId="Equation.DSMT4">
                  <p:embed/>
                </p:oleObj>
              </mc:Choice>
              <mc:Fallback>
                <p:oleObj name="Equation" r:id="rId6" imgW="5537200" imgH="431800" progId="Equation.DSMT4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733675"/>
                        <a:ext cx="88185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15007"/>
              </p:ext>
            </p:extLst>
          </p:nvPr>
        </p:nvGraphicFramePr>
        <p:xfrm>
          <a:off x="1008063" y="3284538"/>
          <a:ext cx="841533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83" name="Equation" r:id="rId8" imgW="5284440" imgH="658080" progId="">
                  <p:embed/>
                </p:oleObj>
              </mc:Choice>
              <mc:Fallback>
                <p:oleObj name="Equation" r:id="rId8" imgW="5284440" imgH="658080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284538"/>
                        <a:ext cx="8415337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0400" y="27432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Wingdings" charset="2"/>
              <a:buChar char="§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54000"/>
              </p:ext>
            </p:extLst>
          </p:nvPr>
        </p:nvGraphicFramePr>
        <p:xfrm>
          <a:off x="725488" y="5173663"/>
          <a:ext cx="89249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84" name="Equation" r:id="rId10" imgW="5600700" imgH="685800" progId="Equation.DSMT4">
                  <p:embed/>
                </p:oleObj>
              </mc:Choice>
              <mc:Fallback>
                <p:oleObj name="Equation" r:id="rId10" imgW="5600700" imgH="685800" progId="Equation.DSMT4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173663"/>
                        <a:ext cx="8924925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400" y="6521864"/>
            <a:ext cx="8804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Justification: </a:t>
            </a:r>
            <a:r>
              <a:rPr lang="en-US" sz="2000" dirty="0">
                <a:solidFill>
                  <a:srgbClr val="3366FF"/>
                </a:solidFill>
              </a:rPr>
              <a:t>“</a:t>
            </a:r>
            <a:r>
              <a:rPr lang="en-US" sz="2000" i="1" dirty="0">
                <a:solidFill>
                  <a:srgbClr val="3366FF"/>
                </a:solidFill>
              </a:rPr>
              <a:t>Characterization of Multivariate Heavy-tailed Distribution </a:t>
            </a:r>
            <a:r>
              <a:rPr lang="en-US" sz="2000" i="1" dirty="0" smtClean="0">
                <a:solidFill>
                  <a:srgbClr val="3366FF"/>
                </a:solidFill>
              </a:rPr>
              <a:t>Families</a:t>
            </a:r>
          </a:p>
          <a:p>
            <a:r>
              <a:rPr lang="en-US" sz="2000" i="1" dirty="0">
                <a:solidFill>
                  <a:srgbClr val="3366FF"/>
                </a:solidFill>
              </a:rPr>
              <a:t> </a:t>
            </a:r>
            <a:r>
              <a:rPr lang="en-US" sz="2000" i="1" dirty="0" smtClean="0">
                <a:solidFill>
                  <a:srgbClr val="3366FF"/>
                </a:solidFill>
              </a:rPr>
              <a:t>                         </a:t>
            </a:r>
            <a:r>
              <a:rPr lang="en-US" sz="2000" i="1" dirty="0">
                <a:solidFill>
                  <a:srgbClr val="3366FF"/>
                </a:solidFill>
              </a:rPr>
              <a:t>via Copula</a:t>
            </a:r>
            <a:r>
              <a:rPr lang="en-US" sz="2000" dirty="0">
                <a:solidFill>
                  <a:srgbClr val="3366FF"/>
                </a:solidFill>
              </a:rPr>
              <a:t>” by </a:t>
            </a:r>
            <a:r>
              <a:rPr lang="en-US" sz="2000" dirty="0" err="1">
                <a:solidFill>
                  <a:srgbClr val="3366FF"/>
                </a:solidFill>
              </a:rPr>
              <a:t>Chengguo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>
                <a:solidFill>
                  <a:srgbClr val="3366FF"/>
                </a:solidFill>
              </a:rPr>
              <a:t>Weng</a:t>
            </a:r>
            <a:r>
              <a:rPr lang="en-US" sz="2000" dirty="0">
                <a:solidFill>
                  <a:srgbClr val="3366FF"/>
                </a:solidFill>
              </a:rPr>
              <a:t> &amp; Yi Zhang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What are “Self-Similar” Networks?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Or “Hierarchical” Networks?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Our recursive constructions generate growing networks that are “hierarchical” (and “self-similar” in a sense)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Are “hierarchical” or “self-similar” structures essential in </a:t>
            </a:r>
            <a:r>
              <a:rPr lang="en-US" sz="2400" dirty="0" smtClean="0">
                <a:solidFill>
                  <a:srgbClr val="FF0000"/>
                </a:solidFill>
              </a:rPr>
              <a:t>emergence of (</a:t>
            </a:r>
            <a:r>
              <a:rPr lang="en-US" sz="2400" i="1" dirty="0">
                <a:solidFill>
                  <a:srgbClr val="FF0000"/>
                </a:solidFill>
              </a:rPr>
              <a:t>non</a:t>
            </a:r>
            <a:r>
              <a:rPr lang="en-US" sz="2400" i="1" dirty="0" smtClean="0">
                <a:solidFill>
                  <a:srgbClr val="FF0000"/>
                </a:solidFill>
              </a:rPr>
              <a:t>-local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</a:rPr>
              <a:t>multivariate “heavy tails” in complex </a:t>
            </a:r>
            <a:r>
              <a:rPr lang="en-US" sz="2400" dirty="0" smtClean="0">
                <a:solidFill>
                  <a:srgbClr val="FF0000"/>
                </a:solidFill>
              </a:rPr>
              <a:t>networks?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2590800"/>
            <a:ext cx="939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/>
              <a:t>Barabasi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 </a:t>
            </a:r>
            <a:r>
              <a:rPr lang="en-US" sz="2400" dirty="0" smtClean="0"/>
              <a:t>define </a:t>
            </a:r>
            <a:r>
              <a:rPr lang="en-US" sz="2400" dirty="0"/>
              <a:t>“hierarchical” networks as those </a:t>
            </a:r>
            <a:r>
              <a:rPr lang="en-US" sz="2400" dirty="0" smtClean="0"/>
              <a:t>with: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degree distribution:   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clustering </a:t>
            </a:r>
            <a:r>
              <a:rPr lang="en-US" sz="2200" dirty="0" smtClean="0">
                <a:solidFill>
                  <a:srgbClr val="0000FF"/>
                </a:solidFill>
              </a:rPr>
              <a:t>coefficients: 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In </a:t>
            </a:r>
            <a:r>
              <a:rPr lang="en-US" sz="2200" dirty="0">
                <a:solidFill>
                  <a:srgbClr val="000090"/>
                </a:solidFill>
              </a:rPr>
              <a:t>general, </a:t>
            </a:r>
            <a:r>
              <a:rPr lang="en-US" sz="2200" i="1" dirty="0">
                <a:solidFill>
                  <a:srgbClr val="000090"/>
                </a:solidFill>
              </a:rPr>
              <a:t>preferential attachment </a:t>
            </a:r>
            <a:r>
              <a:rPr lang="en-US" sz="2200" dirty="0">
                <a:solidFill>
                  <a:srgbClr val="000090"/>
                </a:solidFill>
              </a:rPr>
              <a:t>generates “power law” degree distribution, but </a:t>
            </a:r>
            <a:r>
              <a:rPr lang="en-US" sz="2200" dirty="0" smtClean="0">
                <a:solidFill>
                  <a:srgbClr val="000090"/>
                </a:solidFill>
              </a:rPr>
              <a:t>avg. clustering coefficient decays fast as network size </a:t>
            </a:r>
            <a:r>
              <a:rPr lang="en-US" sz="2200" i="1" dirty="0" smtClean="0">
                <a:solidFill>
                  <a:srgbClr val="000090"/>
                </a:solidFill>
              </a:rPr>
              <a:t>N</a:t>
            </a:r>
            <a:r>
              <a:rPr lang="en-US" sz="2200" dirty="0" smtClean="0">
                <a:solidFill>
                  <a:srgbClr val="000090"/>
                </a:solidFill>
              </a:rPr>
              <a:t> grows: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06188"/>
              </p:ext>
            </p:extLst>
          </p:nvPr>
        </p:nvGraphicFramePr>
        <p:xfrm>
          <a:off x="5156200" y="2895600"/>
          <a:ext cx="43465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95" name="Equation" r:id="rId4" imgW="2404440" imgH="456840" progId="">
                  <p:embed/>
                </p:oleObj>
              </mc:Choice>
              <mc:Fallback>
                <p:oleObj name="Equation" r:id="rId4" imgW="2404440" imgH="456840" progId="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895600"/>
                        <a:ext cx="434657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99326"/>
              </p:ext>
            </p:extLst>
          </p:nvPr>
        </p:nvGraphicFramePr>
        <p:xfrm>
          <a:off x="8420100" y="4030663"/>
          <a:ext cx="15827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96" name="Equation" r:id="rId6" imgW="863600" imgH="228600" progId="Equation.DSMT4">
                  <p:embed/>
                </p:oleObj>
              </mc:Choice>
              <mc:Fallback>
                <p:oleObj name="Equation" r:id="rId6" imgW="863600" imgH="2286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4030663"/>
                        <a:ext cx="1582738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What are “Self-Similar” Networks?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Or “Hierarchical” Networks?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430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Are </a:t>
            </a:r>
            <a:r>
              <a:rPr lang="en-US" sz="2400" dirty="0"/>
              <a:t>“hierarchical” or “self-similar” structures essential in </a:t>
            </a:r>
            <a:r>
              <a:rPr lang="en-US" sz="2400" dirty="0" smtClean="0"/>
              <a:t>emergence of (</a:t>
            </a:r>
            <a:r>
              <a:rPr lang="en-US" sz="2400" i="1" dirty="0"/>
              <a:t>non</a:t>
            </a:r>
            <a:r>
              <a:rPr lang="en-US" sz="2400" i="1" dirty="0" smtClean="0"/>
              <a:t>-local</a:t>
            </a:r>
            <a:r>
              <a:rPr lang="en-US" sz="2400" dirty="0" smtClean="0"/>
              <a:t>) </a:t>
            </a:r>
            <a:r>
              <a:rPr lang="en-US" sz="2400" dirty="0"/>
              <a:t>multivariate “heavy tails” in complex </a:t>
            </a:r>
            <a:r>
              <a:rPr lang="en-US" sz="2400" dirty="0" smtClean="0"/>
              <a:t>networks?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905000"/>
            <a:ext cx="939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/>
              <a:t>Barabasi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 </a:t>
            </a:r>
            <a:r>
              <a:rPr lang="en-US" sz="2400" dirty="0" smtClean="0"/>
              <a:t>define </a:t>
            </a:r>
            <a:r>
              <a:rPr lang="en-US" sz="2400" dirty="0"/>
              <a:t>“hierarchical” networks as those </a:t>
            </a:r>
            <a:r>
              <a:rPr lang="en-US" sz="2400" dirty="0" smtClean="0"/>
              <a:t>with: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degree distribution:   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clustering </a:t>
            </a:r>
            <a:r>
              <a:rPr lang="en-US" sz="2200" dirty="0" smtClean="0">
                <a:solidFill>
                  <a:srgbClr val="0000FF"/>
                </a:solidFill>
              </a:rPr>
              <a:t>coefficients: 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In </a:t>
            </a:r>
            <a:r>
              <a:rPr lang="en-US" sz="2200" dirty="0">
                <a:solidFill>
                  <a:srgbClr val="000090"/>
                </a:solidFill>
              </a:rPr>
              <a:t>general, preferential attachment generates “power law” degree distribution, but </a:t>
            </a:r>
            <a:r>
              <a:rPr lang="en-US" sz="2200" dirty="0" smtClean="0">
                <a:solidFill>
                  <a:srgbClr val="000090"/>
                </a:solidFill>
              </a:rPr>
              <a:t>avg. clustering coefficient decays fast as network size </a:t>
            </a:r>
            <a:r>
              <a:rPr lang="en-US" sz="2200" i="1" dirty="0" smtClean="0">
                <a:solidFill>
                  <a:srgbClr val="000090"/>
                </a:solidFill>
              </a:rPr>
              <a:t>N</a:t>
            </a:r>
            <a:r>
              <a:rPr lang="en-US" sz="2200" dirty="0" smtClean="0">
                <a:solidFill>
                  <a:srgbClr val="000090"/>
                </a:solidFill>
              </a:rPr>
              <a:t> grows: 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ostly components are “tree-like”, not enough # of “triads” 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any “real” networks have average clustering coefficients </a:t>
            </a:r>
            <a:r>
              <a:rPr lang="en-US" sz="2000" i="1" dirty="0" smtClean="0"/>
              <a:t>independent of N </a:t>
            </a:r>
          </a:p>
          <a:p>
            <a:pPr lvl="1">
              <a:buFont typeface="Arial"/>
              <a:buChar char="•"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056260"/>
              </p:ext>
            </p:extLst>
          </p:nvPr>
        </p:nvGraphicFramePr>
        <p:xfrm>
          <a:off x="5156200" y="2198688"/>
          <a:ext cx="43465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4" name="Equation" r:id="rId4" imgW="2404440" imgH="456840" progId="">
                  <p:embed/>
                </p:oleObj>
              </mc:Choice>
              <mc:Fallback>
                <p:oleObj name="Equation" r:id="rId4" imgW="2404440" imgH="45684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198688"/>
                        <a:ext cx="434657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13701"/>
              </p:ext>
            </p:extLst>
          </p:nvPr>
        </p:nvGraphicFramePr>
        <p:xfrm>
          <a:off x="8388350" y="3344863"/>
          <a:ext cx="15827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25" name="Equation" r:id="rId6" imgW="863600" imgH="228600" progId="Equation.DSMT4">
                  <p:embed/>
                </p:oleObj>
              </mc:Choice>
              <mc:Fallback>
                <p:oleObj name="Equation" r:id="rId6" imgW="863600" imgH="2286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3344863"/>
                        <a:ext cx="1582738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257300" y="4279900"/>
            <a:ext cx="2514600" cy="340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5800" y="4495800"/>
            <a:ext cx="2857500" cy="28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What are “Self-Similar” Networks?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Or “Hierarchical” Networks?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9200"/>
            <a:ext cx="9398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Are </a:t>
            </a:r>
            <a:r>
              <a:rPr lang="en-US" sz="2400" dirty="0">
                <a:solidFill>
                  <a:srgbClr val="FF0000"/>
                </a:solidFill>
              </a:rPr>
              <a:t>“hierarchical” or “self-similar” structures essential in </a:t>
            </a:r>
            <a:r>
              <a:rPr lang="en-US" sz="2400" dirty="0" smtClean="0">
                <a:solidFill>
                  <a:srgbClr val="FF0000"/>
                </a:solidFill>
              </a:rPr>
              <a:t>emergence of (</a:t>
            </a:r>
            <a:r>
              <a:rPr lang="en-US" sz="2400" i="1" dirty="0">
                <a:solidFill>
                  <a:srgbClr val="FF0000"/>
                </a:solidFill>
              </a:rPr>
              <a:t>non</a:t>
            </a:r>
            <a:r>
              <a:rPr lang="en-US" sz="2400" i="1" dirty="0" smtClean="0">
                <a:solidFill>
                  <a:srgbClr val="FF0000"/>
                </a:solidFill>
              </a:rPr>
              <a:t>-local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</a:rPr>
              <a:t>multivariate “heavy tails” in complex </a:t>
            </a:r>
            <a:r>
              <a:rPr lang="en-US" sz="2400" dirty="0" smtClean="0">
                <a:solidFill>
                  <a:srgbClr val="FF0000"/>
                </a:solidFill>
              </a:rPr>
              <a:t>networks?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1981200"/>
            <a:ext cx="939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/>
              <a:t>Barabasi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 </a:t>
            </a:r>
            <a:r>
              <a:rPr lang="en-US" sz="2400" dirty="0" smtClean="0"/>
              <a:t>define </a:t>
            </a:r>
            <a:r>
              <a:rPr lang="en-US" sz="2400" dirty="0"/>
              <a:t>“hierarchical” networks as those </a:t>
            </a:r>
            <a:r>
              <a:rPr lang="en-US" sz="2400" dirty="0" smtClean="0"/>
              <a:t>with: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degree distribution:   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FF"/>
                </a:solidFill>
              </a:rPr>
              <a:t>power law clustering </a:t>
            </a:r>
            <a:r>
              <a:rPr lang="en-US" sz="2200" dirty="0" smtClean="0">
                <a:solidFill>
                  <a:srgbClr val="0000FF"/>
                </a:solidFill>
              </a:rPr>
              <a:t>coefficients: </a:t>
            </a:r>
            <a:endParaRPr lang="en-US" sz="2000" dirty="0" smtClean="0"/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/>
              <a:t>In </a:t>
            </a:r>
            <a:r>
              <a:rPr lang="en-US" sz="2200" dirty="0"/>
              <a:t>general, preferential attachment generates “power law” degree distribution, but clustering coefficients </a:t>
            </a:r>
            <a:r>
              <a:rPr lang="en-US" sz="2200" dirty="0" smtClean="0"/>
              <a:t>decay rapidly: </a:t>
            </a:r>
            <a:endParaRPr lang="en-US" sz="2200" dirty="0" smtClean="0">
              <a:solidFill>
                <a:schemeClr val="hlink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ostly components are “tree-like”, not enough # of “triads” 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any “real” networks have average clustering coefficients </a:t>
            </a:r>
            <a:r>
              <a:rPr lang="en-US" sz="2000" i="1" dirty="0" smtClean="0"/>
              <a:t>independent of N </a:t>
            </a:r>
          </a:p>
          <a:p>
            <a:pPr lvl="1">
              <a:buFont typeface="Arial"/>
              <a:buChar char="•"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9400" y="4572000"/>
            <a:ext cx="939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Our constructions show </a:t>
            </a:r>
            <a:r>
              <a:rPr lang="en-US" sz="2400" i="1" dirty="0" smtClean="0"/>
              <a:t>that  power-law degree</a:t>
            </a:r>
            <a:r>
              <a:rPr lang="en-US" sz="2400" dirty="0" smtClean="0"/>
              <a:t> or </a:t>
            </a:r>
            <a:r>
              <a:rPr lang="en-US" sz="2400" i="1" dirty="0" smtClean="0"/>
              <a:t>clustering coefficient </a:t>
            </a:r>
            <a:r>
              <a:rPr lang="en-US" sz="2400" dirty="0" smtClean="0"/>
              <a:t>distributions may not be essential for “hierarchical” networks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ower-law or “heavy tail” in some form of “</a:t>
            </a:r>
            <a:r>
              <a:rPr lang="en-US" sz="2000" dirty="0" err="1" smtClean="0">
                <a:solidFill>
                  <a:srgbClr val="0000FF"/>
                </a:solidFill>
              </a:rPr>
              <a:t>betweenness</a:t>
            </a:r>
            <a:r>
              <a:rPr lang="en-US" sz="2000" dirty="0" smtClean="0">
                <a:solidFill>
                  <a:srgbClr val="0000FF"/>
                </a:solidFill>
              </a:rPr>
              <a:t>” metrics seems a more general &amp; crucial property;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9400" y="6096000"/>
            <a:ext cx="939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How do we formally define what is a </a:t>
            </a:r>
            <a:r>
              <a:rPr lang="en-US" sz="2400" i="1" dirty="0" smtClean="0">
                <a:solidFill>
                  <a:srgbClr val="FF0000"/>
                </a:solidFill>
              </a:rPr>
              <a:t>hierarchical</a:t>
            </a:r>
            <a:r>
              <a:rPr lang="en-US" sz="2400" dirty="0" smtClean="0">
                <a:solidFill>
                  <a:srgbClr val="FF0000"/>
                </a:solidFill>
              </a:rPr>
              <a:t> network? Define &amp; test </a:t>
            </a:r>
            <a:r>
              <a:rPr lang="en-US" sz="2400" i="1" dirty="0" smtClean="0">
                <a:solidFill>
                  <a:srgbClr val="FF0000"/>
                </a:solidFill>
              </a:rPr>
              <a:t>self-similarity</a:t>
            </a:r>
            <a:r>
              <a:rPr lang="en-US" sz="2400" dirty="0" smtClean="0">
                <a:solidFill>
                  <a:srgbClr val="FF0000"/>
                </a:solidFill>
              </a:rPr>
              <a:t> of network structures? 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en-US" sz="2400" dirty="0" smtClean="0">
                <a:solidFill>
                  <a:srgbClr val="3366FF"/>
                </a:solidFill>
              </a:rPr>
              <a:t>-- this part of ongoing &amp; future work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       </a:t>
            </a: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16899"/>
              </p:ext>
            </p:extLst>
          </p:nvPr>
        </p:nvGraphicFramePr>
        <p:xfrm>
          <a:off x="5156200" y="2286000"/>
          <a:ext cx="43465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3" name="Equation" r:id="rId4" imgW="2404440" imgH="456840" progId="">
                  <p:embed/>
                </p:oleObj>
              </mc:Choice>
              <mc:Fallback>
                <p:oleObj name="Equation" r:id="rId4" imgW="2404440" imgH="45684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286000"/>
                        <a:ext cx="434657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20210"/>
              </p:ext>
            </p:extLst>
          </p:nvPr>
        </p:nvGraphicFramePr>
        <p:xfrm>
          <a:off x="5537200" y="3429000"/>
          <a:ext cx="1555751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4" name="Equation" r:id="rId6" imgW="849960" imgH="219240" progId="">
                  <p:embed/>
                </p:oleObj>
              </mc:Choice>
              <mc:Fallback>
                <p:oleObj name="Equation" r:id="rId6" imgW="849960" imgH="21924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429000"/>
                        <a:ext cx="1555751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77566"/>
              </p:ext>
            </p:extLst>
          </p:nvPr>
        </p:nvGraphicFramePr>
        <p:xfrm>
          <a:off x="4002088" y="5548313"/>
          <a:ext cx="44037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65" name="Equation" r:id="rId8" imgW="2438400" imgH="215900" progId="Equation.DSMT4">
                  <p:embed/>
                </p:oleObj>
              </mc:Choice>
              <mc:Fallback>
                <p:oleObj name="Equation" r:id="rId8" imgW="2438400" imgH="2159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5548313"/>
                        <a:ext cx="44037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6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762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Empirical Network Data Analysis</a:t>
            </a:r>
            <a:r>
              <a:rPr lang="en-US" altLang="zh-CN" sz="32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Empirical analysis of real-world networks &amp;  “descriptive” models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ompute &amp; plot various metrics of interest to look for “heavy tails”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E.g., degree, joint degree, degree &amp; clustering coefficient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FF"/>
                </a:solidFill>
              </a:rPr>
              <a:t>Key challenges</a:t>
            </a:r>
            <a:r>
              <a:rPr lang="en-US" sz="2200" dirty="0" smtClean="0">
                <a:solidFill>
                  <a:srgbClr val="0000FF"/>
                </a:solidFill>
              </a:rPr>
              <a:t>:</a:t>
            </a:r>
            <a:r>
              <a:rPr lang="en-US" sz="2200" dirty="0" smtClean="0">
                <a:solidFill>
                  <a:srgbClr val="000000"/>
                </a:solidFill>
              </a:rPr>
              <a:t> computational expensive for large datasets; finite instances </a:t>
            </a:r>
            <a:r>
              <a:rPr lang="en-US" sz="2200" dirty="0" smtClean="0">
                <a:solidFill>
                  <a:srgbClr val="0000FF"/>
                </a:solidFill>
              </a:rPr>
              <a:t>=&gt;  based on plots of metrics, hard to interpret &amp; extrapolate; less rigorous </a:t>
            </a:r>
          </a:p>
          <a:p>
            <a:pPr marL="342900" lvl="1" indent="-342900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97"/>
                </a:solidFill>
              </a:rPr>
              <a:t>Apply (</a:t>
            </a:r>
            <a:r>
              <a:rPr lang="en-US" sz="2400" dirty="0" err="1" smtClean="0">
                <a:solidFill>
                  <a:srgbClr val="000097"/>
                </a:solidFill>
              </a:rPr>
              <a:t>bivariate</a:t>
            </a:r>
            <a:r>
              <a:rPr lang="en-US" sz="2400" dirty="0" smtClean="0">
                <a:solidFill>
                  <a:srgbClr val="000097"/>
                </a:solidFill>
              </a:rPr>
              <a:t>)</a:t>
            </a:r>
            <a:r>
              <a:rPr lang="en-US" sz="2400" i="1" dirty="0" smtClean="0">
                <a:solidFill>
                  <a:srgbClr val="000097"/>
                </a:solidFill>
              </a:rPr>
              <a:t> </a:t>
            </a:r>
            <a:r>
              <a:rPr lang="en-US" sz="2400" i="1" dirty="0" err="1" smtClean="0">
                <a:solidFill>
                  <a:srgbClr val="000097"/>
                </a:solidFill>
              </a:rPr>
              <a:t>extremal</a:t>
            </a:r>
            <a:r>
              <a:rPr lang="en-US" sz="2400" i="1" dirty="0" smtClean="0">
                <a:solidFill>
                  <a:srgbClr val="000097"/>
                </a:solidFill>
              </a:rPr>
              <a:t> dependence analysis </a:t>
            </a:r>
            <a:r>
              <a:rPr lang="en-US" sz="2400" dirty="0" smtClean="0">
                <a:solidFill>
                  <a:srgbClr val="000097"/>
                </a:solidFill>
              </a:rPr>
              <a:t>using </a:t>
            </a:r>
            <a:r>
              <a:rPr lang="en-US" sz="2400" dirty="0" err="1" smtClean="0">
                <a:solidFill>
                  <a:srgbClr val="000097"/>
                </a:solidFill>
              </a:rPr>
              <a:t>Resnick’s</a:t>
            </a:r>
            <a:r>
              <a:rPr lang="en-US" sz="2400" dirty="0" smtClean="0">
                <a:solidFill>
                  <a:srgbClr val="000097"/>
                </a:solidFill>
              </a:rPr>
              <a:t> EDM </a:t>
            </a:r>
          </a:p>
          <a:p>
            <a:pPr marL="742950" lvl="2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provide empirical evidence about </a:t>
            </a:r>
            <a:r>
              <a:rPr lang="en-US" sz="2200" dirty="0" err="1" smtClean="0">
                <a:solidFill>
                  <a:srgbClr val="FF0000"/>
                </a:solidFill>
              </a:rPr>
              <a:t>extremal</a:t>
            </a:r>
            <a:r>
              <a:rPr lang="en-US" sz="2200" dirty="0" smtClean="0">
                <a:solidFill>
                  <a:srgbClr val="FF0000"/>
                </a:solidFill>
              </a:rPr>
              <a:t> dependence structure</a:t>
            </a:r>
          </a:p>
          <a:p>
            <a:pPr marL="1200150" lvl="3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e.g., </a:t>
            </a:r>
            <a:r>
              <a:rPr lang="en-US" sz="1600" dirty="0" err="1" smtClean="0">
                <a:solidFill>
                  <a:srgbClr val="000000"/>
                </a:solidFill>
              </a:rPr>
              <a:t>extremal</a:t>
            </a:r>
            <a:r>
              <a:rPr lang="en-US" sz="1600" dirty="0" smtClean="0">
                <a:solidFill>
                  <a:srgbClr val="000000"/>
                </a:solidFill>
              </a:rPr>
              <a:t> independent vs. </a:t>
            </a:r>
            <a:r>
              <a:rPr lang="en-US" sz="1600" dirty="0" err="1" smtClean="0">
                <a:solidFill>
                  <a:srgbClr val="000000"/>
                </a:solidFill>
              </a:rPr>
              <a:t>extremal</a:t>
            </a:r>
            <a:r>
              <a:rPr lang="en-US" sz="1600" dirty="0" smtClean="0">
                <a:solidFill>
                  <a:srgbClr val="000000"/>
                </a:solidFill>
              </a:rPr>
              <a:t> dependent (to a varying extent)</a:t>
            </a:r>
          </a:p>
          <a:p>
            <a:pPr marL="742950" lvl="2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also extended to multivariate </a:t>
            </a:r>
            <a:r>
              <a:rPr lang="en-US" sz="2000" dirty="0" err="1" smtClean="0">
                <a:solidFill>
                  <a:srgbClr val="000000"/>
                </a:solidFill>
              </a:rPr>
              <a:t>extremal</a:t>
            </a:r>
            <a:r>
              <a:rPr lang="en-US" sz="2000" dirty="0" smtClean="0">
                <a:solidFill>
                  <a:srgbClr val="000000"/>
                </a:solidFill>
              </a:rPr>
              <a:t> dependence analysis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Have performed empirical data analysis to a variety of real-world (social &amp; infrastructure) networks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i="1" dirty="0" smtClean="0"/>
              <a:t>undirected</a:t>
            </a:r>
            <a:r>
              <a:rPr lang="en-US" sz="2000" dirty="0" smtClean="0"/>
              <a:t> networks such as </a:t>
            </a:r>
            <a:r>
              <a:rPr lang="en-US" sz="2000" dirty="0" err="1" smtClean="0"/>
              <a:t>netsci</a:t>
            </a:r>
            <a:r>
              <a:rPr lang="en-US" sz="2000" dirty="0" smtClean="0"/>
              <a:t>, power grid, etc., as well as </a:t>
            </a:r>
            <a:r>
              <a:rPr lang="en-US" sz="2000" i="1" dirty="0" smtClean="0"/>
              <a:t>directed/signed </a:t>
            </a:r>
            <a:r>
              <a:rPr lang="en-US" sz="2000" dirty="0" smtClean="0"/>
              <a:t>networks such as Slashdot, etc.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As an Example:  </a:t>
            </a:r>
            <a:r>
              <a:rPr lang="en-US" sz="2400" dirty="0" err="1" smtClean="0"/>
              <a:t>NetSci</a:t>
            </a:r>
            <a:r>
              <a:rPr lang="en-US" sz="2400" dirty="0" smtClean="0"/>
              <a:t> co-authorship network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joint node degree distr.;  joint node degree &amp; clustering coefficient distr.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compared w/ “power-law” degree </a:t>
            </a:r>
            <a:r>
              <a:rPr lang="en-US" sz="2200" dirty="0" err="1" smtClean="0">
                <a:solidFill>
                  <a:srgbClr val="000000"/>
                </a:solidFill>
              </a:rPr>
              <a:t>Sierpinski</a:t>
            </a:r>
            <a:r>
              <a:rPr lang="en-US" sz="2200" dirty="0" smtClean="0">
                <a:solidFill>
                  <a:srgbClr val="000000"/>
                </a:solidFill>
              </a:rPr>
              <a:t> gaskets (generative models)</a:t>
            </a:r>
          </a:p>
          <a:p>
            <a:pPr>
              <a:buNone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3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636000" cy="1271588"/>
          </a:xfrm>
        </p:spPr>
        <p:txBody>
          <a:bodyPr/>
          <a:lstStyle/>
          <a:p>
            <a:r>
              <a:rPr lang="en-US" dirty="0" smtClean="0"/>
              <a:t>Network Science: Co-Authorships</a:t>
            </a:r>
            <a:endParaRPr lang="en-US" dirty="0"/>
          </a:p>
        </p:txBody>
      </p:sp>
      <p:pic>
        <p:nvPicPr>
          <p:cNvPr id="4" name="Content Placeholder 3" descr="labeled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678" r="-15678"/>
          <a:stretch>
            <a:fillRect/>
          </a:stretch>
        </p:blipFill>
        <p:spPr>
          <a:xfrm>
            <a:off x="-177800" y="1295400"/>
            <a:ext cx="10337800" cy="5191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Outline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990600"/>
            <a:ext cx="8915400" cy="5249863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Center Questions &amp; Overview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Network Structural Properties &amp; Multivariate Heavy Tails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smtClean="0"/>
              <a:t>Generative Models for Recursively Constructing “Hierarchical” (or “Self-Similar”) Networks   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beyond simply “heavy-tail” degree-based distributions</a:t>
            </a:r>
          </a:p>
          <a:p>
            <a:pPr lvl="1">
              <a:buFont typeface="Arial"/>
              <a:buChar char="•"/>
              <a:defRPr/>
            </a:pPr>
            <a:r>
              <a:rPr lang="en-US" sz="2600" dirty="0" smtClean="0"/>
              <a:t>across multiple metrics, e.g., degree &amp; clustering </a:t>
            </a:r>
            <a:r>
              <a:rPr lang="en-US" sz="2600" dirty="0" err="1" smtClean="0"/>
              <a:t>coeff</a:t>
            </a:r>
            <a:r>
              <a:rPr lang="en-US" sz="2600" dirty="0" smtClean="0"/>
              <a:t>.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smtClean="0"/>
              <a:t>Empirical Network Data Analysis: Some Examples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smtClean="0"/>
              <a:t>esp., applying </a:t>
            </a:r>
            <a:r>
              <a:rPr lang="en-US" sz="2400" i="1" dirty="0" err="1" smtClean="0"/>
              <a:t>Extremal</a:t>
            </a:r>
            <a:r>
              <a:rPr lang="en-US" sz="2400" i="1" dirty="0" smtClean="0"/>
              <a:t> Dependence Analysis </a:t>
            </a:r>
            <a:r>
              <a:rPr lang="en-US" sz="2400" dirty="0" smtClean="0"/>
              <a:t>by </a:t>
            </a:r>
            <a:r>
              <a:rPr lang="en-US" sz="2400" dirty="0" err="1" smtClean="0"/>
              <a:t>Resnick</a:t>
            </a:r>
            <a:r>
              <a:rPr lang="en-US" sz="2400" dirty="0" smtClean="0"/>
              <a:t> </a:t>
            </a:r>
            <a:r>
              <a:rPr lang="en-US" sz="2400" i="1" dirty="0" smtClean="0"/>
              <a:t>et 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000" dirty="0" smtClean="0"/>
              <a:t>On-going and Future Directions &amp; Collaborations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apply observations/insights obtained thus far to answer some fundamental questions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000" dirty="0" smtClean="0"/>
              <a:t>Summary: Key Results from Collaborations </a:t>
            </a:r>
          </a:p>
          <a:p>
            <a:pPr>
              <a:buFont typeface="Arial"/>
              <a:buChar char="•"/>
              <a:defRPr/>
            </a:pPr>
            <a:endParaRPr lang="en-US" sz="3000" dirty="0" smtClean="0"/>
          </a:p>
          <a:p>
            <a:pPr marL="457200" lvl="1" indent="0">
              <a:buNone/>
              <a:defRPr/>
            </a:pPr>
            <a:r>
              <a:rPr lang="en-US" sz="2600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900" dirty="0">
              <a:ea typeface="+mn-ea"/>
              <a:cs typeface="+mn-cs"/>
            </a:endParaRPr>
          </a:p>
          <a:p>
            <a:pPr>
              <a:defRPr/>
            </a:pPr>
            <a:endParaRPr lang="en-US" sz="3100" dirty="0"/>
          </a:p>
          <a:p>
            <a:pPr lvl="1">
              <a:buFont typeface="Wingdings" pitchFamily="2" charset="2"/>
              <a:buNone/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10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636000" cy="1271588"/>
          </a:xfrm>
        </p:spPr>
        <p:txBody>
          <a:bodyPr/>
          <a:lstStyle/>
          <a:p>
            <a:r>
              <a:rPr lang="en-US" sz="3600" dirty="0" smtClean="0"/>
              <a:t>Degree &amp; Joint Degree Distributions</a:t>
            </a:r>
            <a:endParaRPr lang="en-US" sz="3600" dirty="0"/>
          </a:p>
        </p:txBody>
      </p:sp>
      <p:pic>
        <p:nvPicPr>
          <p:cNvPr id="3" name="Picture 2" descr="deg_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1219200"/>
            <a:ext cx="3962400" cy="2612014"/>
          </a:xfrm>
          <a:prstGeom prst="rect">
            <a:avLst/>
          </a:prstGeom>
        </p:spPr>
      </p:pic>
      <p:pic>
        <p:nvPicPr>
          <p:cNvPr id="8" name="Picture 7" descr="3Dlog_deg_d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" y="4267200"/>
            <a:ext cx="4270248" cy="2955034"/>
          </a:xfrm>
          <a:prstGeom prst="rect">
            <a:avLst/>
          </a:prstGeom>
        </p:spPr>
      </p:pic>
      <p:pic>
        <p:nvPicPr>
          <p:cNvPr id="9" name="Picture 8" descr="heatLog_deg_d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1000" y="4187952"/>
            <a:ext cx="3883152" cy="31272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37200" y="1066800"/>
            <a:ext cx="3505200" cy="2971800"/>
            <a:chOff x="5537200" y="990600"/>
            <a:chExt cx="3505200" cy="2971800"/>
          </a:xfrm>
        </p:grpSpPr>
        <p:pic>
          <p:nvPicPr>
            <p:cNvPr id="5" name="Picture 4" descr="scatter_degde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200" y="990600"/>
              <a:ext cx="3505200" cy="2489489"/>
            </a:xfrm>
            <a:prstGeom prst="rect">
              <a:avLst/>
            </a:prstGeom>
          </p:spPr>
        </p:pic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375400" y="3505200"/>
              <a:ext cx="2362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Joint Degree: scatter plot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7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-508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>
                <a:ea typeface="ＭＳ Ｐゴシック" pitchFamily="34" charset="-128"/>
              </a:rPr>
              <a:t>Extremal</a:t>
            </a:r>
            <a:r>
              <a:rPr lang="en-US" altLang="zh-CN" sz="4000" dirty="0" smtClean="0">
                <a:ea typeface="ＭＳ Ｐゴシック" pitchFamily="34" charset="-128"/>
              </a:rPr>
              <a:t> Dependence Analysis</a:t>
            </a: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03287"/>
              </p:ext>
            </p:extLst>
          </p:nvPr>
        </p:nvGraphicFramePr>
        <p:xfrm>
          <a:off x="1270000" y="2667000"/>
          <a:ext cx="7315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15" name="Equation" r:id="rId4" imgW="3172320" imgH="649080" progId="">
                  <p:embed/>
                </p:oleObj>
              </mc:Choice>
              <mc:Fallback>
                <p:oleObj name="Equation" r:id="rId4" imgW="3172320" imgH="64908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667000"/>
                        <a:ext cx="7315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4200" y="4495800"/>
            <a:ext cx="8915400" cy="1447800"/>
            <a:chOff x="431800" y="1143000"/>
            <a:chExt cx="8915400" cy="1447800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431800" y="1143000"/>
              <a:ext cx="8915400" cy="1447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r>
                <a:rPr lang="en-US" sz="2400" dirty="0" smtClean="0"/>
                <a:t>EDM ~ 0 </a:t>
              </a:r>
              <a:r>
                <a:rPr lang="en-US" sz="2400" dirty="0" smtClean="0">
                  <a:sym typeface="Wingdings"/>
                </a:rPr>
                <a:t>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extremal</a:t>
              </a:r>
              <a:r>
                <a:rPr lang="en-US" sz="2400" dirty="0" smtClean="0"/>
                <a:t> independence  (“axis hugging”) </a:t>
              </a:r>
            </a:p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400" dirty="0" smtClean="0">
                  <a:sym typeface="Wingdings"/>
                </a:rPr>
                <a:t>     </a:t>
              </a:r>
              <a:r>
                <a:rPr lang="en-US" sz="2400" dirty="0" smtClean="0"/>
                <a:t>EDM </a:t>
              </a:r>
              <a:r>
                <a:rPr lang="en-US" sz="2400" dirty="0"/>
                <a:t>~ </a:t>
              </a:r>
              <a:r>
                <a:rPr lang="en-US" sz="2400" dirty="0" smtClean="0"/>
                <a:t>1 </a:t>
              </a:r>
              <a:r>
                <a:rPr lang="en-US" sz="2400" dirty="0">
                  <a:sym typeface="Wingdings"/>
                </a:rPr>
                <a:t></a:t>
              </a:r>
              <a:r>
                <a:rPr lang="en-US" sz="2400" dirty="0"/>
                <a:t> </a:t>
              </a:r>
              <a:r>
                <a:rPr lang="en-US" sz="2400" dirty="0" err="1"/>
                <a:t>extremal</a:t>
              </a:r>
              <a:r>
                <a:rPr lang="en-US" sz="2400" dirty="0"/>
                <a:t> </a:t>
              </a:r>
              <a:r>
                <a:rPr lang="en-US" sz="2400" dirty="0" smtClean="0"/>
                <a:t>dependence  (mostly along the diagonal)</a:t>
              </a:r>
              <a:endParaRPr lang="en-US" sz="2400" dirty="0"/>
            </a:p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400" dirty="0">
                  <a:sym typeface="Wingdings"/>
                </a:rPr>
                <a:t>  </a:t>
              </a:r>
              <a:r>
                <a:rPr lang="en-US" sz="2400" dirty="0" smtClean="0">
                  <a:sym typeface="Wingdings"/>
                </a:rPr>
                <a:t>   EDM ~ 2/3  angles nearly uniform distributed on [0,    /2]   </a:t>
              </a:r>
            </a:p>
            <a:p>
              <a:pPr eaLnBrk="1" hangingPunct="1">
                <a:lnSpc>
                  <a:spcPct val="90000"/>
                </a:lnSpc>
                <a:buFont typeface="Wingdings" charset="2"/>
                <a:buChar char="§"/>
                <a:defRPr/>
              </a:pPr>
              <a:endParaRPr lang="en-US" sz="2400" dirty="0" smtClean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729539"/>
                </p:ext>
              </p:extLst>
            </p:nvPr>
          </p:nvGraphicFramePr>
          <p:xfrm>
            <a:off x="7620000" y="2006600"/>
            <a:ext cx="2794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16" name="Equation" r:id="rId6" imgW="127800" imgH="127800" progId="">
                    <p:embed/>
                  </p:oleObj>
                </mc:Choice>
                <mc:Fallback>
                  <p:oleObj name="Equation" r:id="rId6" imgW="127800" imgH="127800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2006600"/>
                          <a:ext cx="2794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9400" y="5715000"/>
            <a:ext cx="9482138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err="1" smtClean="0"/>
              <a:t>Extremal</a:t>
            </a:r>
            <a:r>
              <a:rPr lang="en-US" sz="2400" dirty="0" smtClean="0"/>
              <a:t> dependence analysis and EDM provide better metrics to capture joint node degree distribution than, say, </a:t>
            </a:r>
            <a:r>
              <a:rPr lang="en-US" sz="2400" i="1" dirty="0" smtClean="0"/>
              <a:t>S</a:t>
            </a:r>
            <a:r>
              <a:rPr lang="en-US" sz="2400" dirty="0" smtClean="0"/>
              <a:t> index (average of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In data analysis, we also apply ICRT (inverse complementary rank transform) or angular ranking method, if needed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9093200" y="7924800"/>
            <a:ext cx="9482138" cy="594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EDM ~ 0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independence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ym typeface="Wingdings"/>
              </a:rPr>
              <a:t>     </a:t>
            </a:r>
            <a:r>
              <a:rPr lang="en-US" sz="2400" dirty="0" smtClean="0"/>
              <a:t>EDM </a:t>
            </a:r>
            <a:r>
              <a:rPr lang="en-US" sz="2400" dirty="0"/>
              <a:t>~ </a:t>
            </a:r>
            <a:r>
              <a:rPr lang="en-US" sz="2400" dirty="0" smtClean="0"/>
              <a:t>1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extremal</a:t>
            </a:r>
            <a:r>
              <a:rPr lang="en-US" sz="2400" dirty="0"/>
              <a:t> </a:t>
            </a:r>
            <a:r>
              <a:rPr lang="en-US" sz="2400" dirty="0" smtClean="0"/>
              <a:t>dependence 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ym typeface="Wingdings"/>
              </a:rPr>
              <a:t>  </a:t>
            </a:r>
            <a:r>
              <a:rPr lang="en-US" sz="2400" dirty="0" smtClean="0">
                <a:sym typeface="Wingdings"/>
              </a:rPr>
              <a:t>   EDM ~ 2/3  angles nearly uniform distributed on [0,    /2]  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Dependency among pair of nodes, </a:t>
            </a:r>
            <a:r>
              <a:rPr lang="en-US" sz="2400" i="1" dirty="0"/>
              <a:t>X</a:t>
            </a:r>
            <a:r>
              <a:rPr lang="en-US" sz="2400" i="1" baseline="30000" dirty="0" smtClean="0"/>
              <a:t>*</a:t>
            </a:r>
            <a:r>
              <a:rPr lang="en-US" sz="2400" i="1" baseline="-25000" dirty="0" err="1" smtClean="0"/>
              <a:t>i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X</a:t>
            </a:r>
            <a:r>
              <a:rPr lang="en-US" sz="2400" i="1" baseline="30000" dirty="0" smtClean="0"/>
              <a:t>*</a:t>
            </a:r>
            <a:r>
              <a:rPr lang="en-US" sz="2400" i="1" baseline="-25000" dirty="0" smtClean="0"/>
              <a:t>j</a:t>
            </a:r>
            <a:r>
              <a:rPr lang="en-US" sz="2400" dirty="0" smtClean="0"/>
              <a:t> , can be represented in spherical coordinates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We can introduce an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.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. d</a:t>
            </a:r>
            <a:r>
              <a:rPr lang="en-US" sz="2200" dirty="0" smtClean="0"/>
              <a:t>. random process by randomly sampling pairs of nodes, randomly sampling edges from the network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31081"/>
              </p:ext>
            </p:extLst>
          </p:nvPr>
        </p:nvGraphicFramePr>
        <p:xfrm>
          <a:off x="431800" y="1401762"/>
          <a:ext cx="90074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17" name="Equation" r:id="rId8" imgW="3849120" imgH="200880" progId="">
                  <p:embed/>
                </p:oleObj>
              </mc:Choice>
              <mc:Fallback>
                <p:oleObj name="Equation" r:id="rId8" imgW="3849120" imgH="2008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401762"/>
                        <a:ext cx="90074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08000" y="19050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 Represent them in terms of spherical coordinates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Apply </a:t>
            </a:r>
            <a:r>
              <a:rPr lang="en-US" sz="2400" i="1" dirty="0" err="1"/>
              <a:t>e</a:t>
            </a:r>
            <a:r>
              <a:rPr lang="en-US" sz="2400" i="1" dirty="0" err="1" smtClean="0"/>
              <a:t>xtremal</a:t>
            </a:r>
            <a:r>
              <a:rPr lang="en-US" sz="2400" i="1" dirty="0" smtClean="0"/>
              <a:t> dependence analysis </a:t>
            </a:r>
            <a:r>
              <a:rPr lang="en-US" sz="2400" dirty="0" smtClean="0"/>
              <a:t>and define </a:t>
            </a:r>
            <a:r>
              <a:rPr lang="en-US" sz="2400" i="1" dirty="0" smtClean="0"/>
              <a:t>EDM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06806"/>
              </p:ext>
            </p:extLst>
          </p:nvPr>
        </p:nvGraphicFramePr>
        <p:xfrm>
          <a:off x="7061200" y="1930400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18" name="Equation" r:id="rId10" imgW="429480" imgH="219240" progId="">
                  <p:embed/>
                </p:oleObj>
              </mc:Choice>
              <mc:Fallback>
                <p:oleObj name="Equation" r:id="rId10" imgW="429480" imgH="21924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1930400"/>
                        <a:ext cx="88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6600" y="3512403"/>
            <a:ext cx="875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parameter </a:t>
            </a:r>
            <a:r>
              <a:rPr lang="en-US" i="1" dirty="0" smtClean="0"/>
              <a:t>k</a:t>
            </a:r>
            <a:r>
              <a:rPr lang="en-US" dirty="0" smtClean="0"/>
              <a:t> is # of multivariate </a:t>
            </a:r>
            <a:r>
              <a:rPr lang="en-US" dirty="0" err="1" smtClean="0"/>
              <a:t>exceedences</a:t>
            </a:r>
            <a:r>
              <a:rPr lang="en-US" dirty="0" smtClean="0"/>
              <a:t> above a threshold</a:t>
            </a:r>
          </a:p>
          <a:p>
            <a:r>
              <a:rPr lang="en-US" dirty="0"/>
              <a:t> </a:t>
            </a:r>
            <a:r>
              <a:rPr lang="en-US" dirty="0" smtClean="0"/>
              <a:t>(e.g., when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sqrt</a:t>
            </a:r>
            <a:r>
              <a:rPr lang="en-US" dirty="0"/>
              <a:t>(</a:t>
            </a:r>
            <a:r>
              <a:rPr lang="en-US" i="1" dirty="0" smtClean="0"/>
              <a:t>d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i</a:t>
            </a:r>
            <a:r>
              <a:rPr lang="en-US" i="1" dirty="0" smtClean="0"/>
              <a:t> + d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j</a:t>
            </a:r>
            <a:r>
              <a:rPr lang="en-US" dirty="0" smtClean="0"/>
              <a:t>) is large)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25400" y="914400"/>
            <a:ext cx="9296400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  See </a:t>
            </a:r>
            <a:r>
              <a:rPr lang="en-US" sz="2200" dirty="0"/>
              <a:t>“</a:t>
            </a:r>
            <a:r>
              <a:rPr lang="en-US" sz="2200" dirty="0" err="1"/>
              <a:t>Extremal</a:t>
            </a:r>
            <a:r>
              <a:rPr lang="en-US" sz="2200" dirty="0"/>
              <a:t> Dependence: Internet Traffic Application” by </a:t>
            </a:r>
            <a:r>
              <a:rPr lang="en-US" sz="2200" dirty="0" err="1"/>
              <a:t>Resnick</a:t>
            </a:r>
            <a:r>
              <a:rPr lang="en-US" sz="2200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26411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Bivariate </a:t>
            </a:r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Joint Node Degree Distr.  -- </a:t>
            </a:r>
            <a:r>
              <a:rPr lang="en-US" altLang="zh-CN" sz="3600" dirty="0" err="1" smtClean="0">
                <a:ea typeface="ＭＳ Ｐゴシック" pitchFamily="34" charset="-128"/>
              </a:rPr>
              <a:t>NetSci</a:t>
            </a:r>
            <a:r>
              <a:rPr lang="en-US" altLang="zh-CN" sz="3600" dirty="0" smtClean="0">
                <a:ea typeface="ＭＳ Ｐゴシック" pitchFamily="34" charset="-128"/>
              </a:rPr>
              <a:t/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78998"/>
              </p:ext>
            </p:extLst>
          </p:nvPr>
        </p:nvGraphicFramePr>
        <p:xfrm>
          <a:off x="1270000" y="6400800"/>
          <a:ext cx="2847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" name="Equation" r:id="rId3" imgW="1334520" imgH="219240" progId="">
                  <p:embed/>
                </p:oleObj>
              </mc:Choice>
              <mc:Fallback>
                <p:oleObj name="Equation" r:id="rId3" imgW="1334520" imgH="219240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6400800"/>
                        <a:ext cx="28479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26807"/>
              </p:ext>
            </p:extLst>
          </p:nvPr>
        </p:nvGraphicFramePr>
        <p:xfrm>
          <a:off x="5765800" y="6172200"/>
          <a:ext cx="38147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" name="Equation" r:id="rId5" imgW="1791720" imgH="447840" progId="">
                  <p:embed/>
                </p:oleObj>
              </mc:Choice>
              <mc:Fallback>
                <p:oleObj name="Equation" r:id="rId5" imgW="1791720" imgH="447840" progId="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6172200"/>
                        <a:ext cx="3814763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atter_JointDegDist_NetSc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600" y="2133600"/>
            <a:ext cx="4960103" cy="396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37400" y="160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30%</a:t>
            </a:r>
            <a:endParaRPr lang="en-US" dirty="0"/>
          </a:p>
        </p:txBody>
      </p:sp>
      <p:pic>
        <p:nvPicPr>
          <p:cNvPr id="9" name="Picture 8" descr="scatter_ICRTJointDegDist_NetSc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5600" y="1981200"/>
            <a:ext cx="4980428" cy="4191000"/>
          </a:xfrm>
          <a:prstGeom prst="rect">
            <a:avLst/>
          </a:prstGeom>
        </p:spPr>
      </p:pic>
      <p:pic>
        <p:nvPicPr>
          <p:cNvPr id="11" name="Picture 10" descr="density_ICRTJointDegDist_Thres30_NetSc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0000" y="2141600"/>
            <a:ext cx="5071533" cy="39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636000" cy="1271588"/>
          </a:xfrm>
        </p:spPr>
        <p:txBody>
          <a:bodyPr/>
          <a:lstStyle/>
          <a:p>
            <a:r>
              <a:rPr lang="en-US" sz="3600" dirty="0" smtClean="0"/>
              <a:t>Degree, Clustering Coefficient (Inverse) &amp; their Joint Distributions</a:t>
            </a:r>
            <a:endParaRPr lang="en-US" sz="3600" dirty="0"/>
          </a:p>
        </p:txBody>
      </p:sp>
      <p:pic>
        <p:nvPicPr>
          <p:cNvPr id="6" name="Picture 5" descr="3Dlog_CCI_d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400" y="4038600"/>
            <a:ext cx="3918227" cy="3276600"/>
          </a:xfrm>
          <a:prstGeom prst="rect">
            <a:avLst/>
          </a:prstGeom>
        </p:spPr>
      </p:pic>
      <p:pic>
        <p:nvPicPr>
          <p:cNvPr id="4" name="Picture 3" descr="deg_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1219200"/>
            <a:ext cx="3699029" cy="2514600"/>
          </a:xfrm>
          <a:prstGeom prst="rect">
            <a:avLst/>
          </a:prstGeom>
        </p:spPr>
      </p:pic>
      <p:pic>
        <p:nvPicPr>
          <p:cNvPr id="5" name="Picture 4" descr="CCI_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624" y="1295400"/>
            <a:ext cx="3389376" cy="2487168"/>
          </a:xfrm>
          <a:prstGeom prst="rect">
            <a:avLst/>
          </a:prstGeom>
        </p:spPr>
      </p:pic>
      <p:pic>
        <p:nvPicPr>
          <p:cNvPr id="7" name="Picture 6" descr="CC_fn_d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2600" y="1447800"/>
            <a:ext cx="2877312" cy="1901952"/>
          </a:xfrm>
          <a:prstGeom prst="rect">
            <a:avLst/>
          </a:prstGeom>
        </p:spPr>
      </p:pic>
      <p:pic>
        <p:nvPicPr>
          <p:cNvPr id="8" name="Picture 7" descr="scatter_CCI_de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000" y="4114800"/>
            <a:ext cx="4038600" cy="32528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556000" y="3429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CC </a:t>
            </a:r>
            <a:r>
              <a:rPr lang="en-US" sz="1400" b="1" kern="0" baseline="3000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-1</a:t>
            </a:r>
            <a:r>
              <a:rPr lang="en-US" sz="1400" b="1" kern="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: </a:t>
            </a:r>
            <a:r>
              <a:rPr lang="en-US" sz="1400" b="1" kern="0" dirty="0" err="1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lolog</a:t>
            </a:r>
            <a:r>
              <a:rPr lang="en-US" sz="1400" b="1" kern="0" dirty="0" smtClean="0">
                <a:solidFill>
                  <a:srgbClr val="000097"/>
                </a:solidFill>
                <a:latin typeface="+mj-lt"/>
                <a:ea typeface="ＭＳ Ｐゴシック" charset="0"/>
                <a:cs typeface="ＭＳ Ｐゴシック" charset="0"/>
              </a:rPr>
              <a:t> CCDF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97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9296400" cy="1271588"/>
          </a:xfrm>
        </p:spPr>
        <p:txBody>
          <a:bodyPr/>
          <a:lstStyle/>
          <a:p>
            <a:r>
              <a:rPr lang="en-US" sz="3200" dirty="0" smtClean="0"/>
              <a:t>Joint  Degree &amp; Clustering </a:t>
            </a:r>
            <a:r>
              <a:rPr lang="en-US" sz="3200" dirty="0" err="1" smtClean="0"/>
              <a:t>Coeff</a:t>
            </a:r>
            <a:r>
              <a:rPr lang="en-US" sz="3200" dirty="0" smtClean="0"/>
              <a:t>. Inverse Distribution</a:t>
            </a:r>
            <a:br>
              <a:rPr lang="en-US" sz="3200" dirty="0" smtClean="0"/>
            </a:br>
            <a:r>
              <a:rPr lang="en-US" sz="3200" dirty="0" smtClean="0"/>
              <a:t>EDM Analysis</a:t>
            </a:r>
            <a:endParaRPr lang="en-US" sz="3200" dirty="0"/>
          </a:p>
        </p:txBody>
      </p:sp>
      <p:pic>
        <p:nvPicPr>
          <p:cNvPr id="7" name="Picture 6" descr="contourLog_deg_C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9800" y="1066800"/>
            <a:ext cx="2472055" cy="2188464"/>
          </a:xfrm>
          <a:prstGeom prst="rect">
            <a:avLst/>
          </a:prstGeom>
        </p:spPr>
      </p:pic>
      <p:pic>
        <p:nvPicPr>
          <p:cNvPr id="8" name="Picture 7" descr="EDM_deg_C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5800" y="3124200"/>
            <a:ext cx="7111014" cy="4193628"/>
          </a:xfrm>
          <a:prstGeom prst="rect">
            <a:avLst/>
          </a:prstGeom>
        </p:spPr>
      </p:pic>
      <p:pic>
        <p:nvPicPr>
          <p:cNvPr id="6" name="Picture 5" descr="heatLog_deg_C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1066800"/>
            <a:ext cx="2971800" cy="25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9042400" cy="1271588"/>
          </a:xfrm>
        </p:spPr>
        <p:txBody>
          <a:bodyPr/>
          <a:lstStyle/>
          <a:p>
            <a:r>
              <a:rPr lang="en-US" sz="3200" dirty="0" smtClean="0"/>
              <a:t>“Power-Degree” </a:t>
            </a:r>
            <a:r>
              <a:rPr lang="en-US" sz="3200" dirty="0" err="1" smtClean="0"/>
              <a:t>Sierpinski</a:t>
            </a:r>
            <a:r>
              <a:rPr lang="en-US" sz="3200" dirty="0" smtClean="0"/>
              <a:t> Gaskets: Degree &amp; CC</a:t>
            </a:r>
            <a:r>
              <a:rPr lang="en-US" sz="3200" baseline="30000" dirty="0" smtClean="0"/>
              <a:t>-1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>     (t=9,  n=9843) </a:t>
            </a:r>
            <a:endParaRPr lang="en-US" sz="2400" dirty="0"/>
          </a:p>
        </p:txBody>
      </p:sp>
      <p:pic>
        <p:nvPicPr>
          <p:cNvPr id="10" name="Picture 9" descr="sierpinski_deg_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8200" y="1197864"/>
            <a:ext cx="3560064" cy="20787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13400" y="1143000"/>
            <a:ext cx="3553968" cy="2133600"/>
            <a:chOff x="4089400" y="1143000"/>
            <a:chExt cx="3553968" cy="2133600"/>
          </a:xfrm>
        </p:grpSpPr>
        <p:pic>
          <p:nvPicPr>
            <p:cNvPr id="11" name="Picture 10" descr="sierpinski_CCI_lo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400" y="1143000"/>
              <a:ext cx="3553968" cy="1981200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4165600" y="2819400"/>
              <a:ext cx="1600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CC </a:t>
              </a:r>
              <a:r>
                <a:rPr lang="en-US" sz="1400" b="1" kern="0" baseline="3000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-1</a:t>
              </a: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: </a:t>
              </a:r>
              <a:r>
                <a:rPr lang="en-US" sz="1400" b="1" kern="0" dirty="0" err="1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lolog</a:t>
              </a:r>
              <a:r>
                <a:rPr lang="en-US" sz="1400" b="1" kern="0" dirty="0" smtClean="0">
                  <a:solidFill>
                    <a:srgbClr val="000097"/>
                  </a:solidFill>
                  <a:latin typeface="+mj-lt"/>
                  <a:ea typeface="ＭＳ Ｐゴシック" charset="0"/>
                  <a:cs typeface="ＭＳ Ｐゴシック" charset="0"/>
                </a:rPr>
                <a:t> CCDF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7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203200" y="1447800"/>
            <a:ext cx="2133600" cy="1295399"/>
            <a:chOff x="2054860" y="3733800"/>
            <a:chExt cx="3101340" cy="2505635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3258820" y="5791200"/>
              <a:ext cx="754380" cy="4482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t =3</a:t>
              </a:r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2054860" y="3733800"/>
              <a:ext cx="3101340" cy="2187388"/>
              <a:chOff x="2054860" y="3733800"/>
              <a:chExt cx="3101340" cy="2187388"/>
            </a:xfrm>
          </p:grpSpPr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3274060" y="37338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300" i="1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sz="1800" baseline="-25000" dirty="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2054860" y="54864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300" i="1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sz="1800" baseline="-25000" dirty="0" smtClean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4569460" y="5562600"/>
                <a:ext cx="586740" cy="3585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300" i="1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sz="1800" baseline="-25000" dirty="0" smtClean="0">
                    <a:solidFill>
                      <a:prstClr val="black"/>
                    </a:solidFill>
                  </a:rPr>
                  <a:t>3</a:t>
                </a:r>
              </a:p>
            </p:txBody>
          </p:sp>
          <p:grpSp>
            <p:nvGrpSpPr>
              <p:cNvPr id="20" name="Group 11"/>
              <p:cNvGrpSpPr/>
              <p:nvPr/>
            </p:nvGrpSpPr>
            <p:grpSpPr>
              <a:xfrm>
                <a:off x="2413000" y="4038600"/>
                <a:ext cx="2209801" cy="1651000"/>
                <a:chOff x="2413000" y="4038600"/>
                <a:chExt cx="2209801" cy="1651000"/>
              </a:xfrm>
            </p:grpSpPr>
            <p:grpSp>
              <p:nvGrpSpPr>
                <p:cNvPr id="21" name="Group 12"/>
                <p:cNvGrpSpPr/>
                <p:nvPr/>
              </p:nvGrpSpPr>
              <p:grpSpPr>
                <a:xfrm>
                  <a:off x="2931259" y="4038600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47" name="Isosceles Triangle 46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8" name="Isosceles Triangle 47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9" name="Isosceles Triangle 48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44" name="Freeform 43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46" name="Straight Connector 45"/>
                  <p:cNvCxnSpPr>
                    <a:stCxn id="47" idx="0"/>
                    <a:endCxn id="49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13"/>
                <p:cNvGrpSpPr/>
                <p:nvPr/>
              </p:nvGrpSpPr>
              <p:grpSpPr>
                <a:xfrm>
                  <a:off x="2413000" y="4844814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40" name="Isosceles Triangle 39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1" name="Isosceles Triangle 40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2" name="Isosceles Triangle 41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7" name="Freeform 36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rgbClr val="000000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40" idx="0"/>
                    <a:endCxn id="42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14"/>
                <p:cNvGrpSpPr/>
                <p:nvPr/>
              </p:nvGrpSpPr>
              <p:grpSpPr>
                <a:xfrm>
                  <a:off x="3514301" y="4842511"/>
                  <a:ext cx="1101301" cy="844047"/>
                  <a:chOff x="3708400" y="4639733"/>
                  <a:chExt cx="1874308" cy="1421661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708400" y="4648200"/>
                    <a:ext cx="1848853" cy="1380067"/>
                    <a:chOff x="7061200" y="2209800"/>
                    <a:chExt cx="762000" cy="609600"/>
                  </a:xfrm>
                </p:grpSpPr>
                <p:sp>
                  <p:nvSpPr>
                    <p:cNvPr id="33" name="Isosceles Triangle 32"/>
                    <p:cNvSpPr/>
                    <p:nvPr/>
                  </p:nvSpPr>
                  <p:spPr>
                    <a:xfrm>
                      <a:off x="7242048" y="22098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" name="Isosceles Triangle 33"/>
                    <p:cNvSpPr/>
                    <p:nvPr/>
                  </p:nvSpPr>
                  <p:spPr>
                    <a:xfrm>
                      <a:off x="7061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5" name="Isosceles Triangle 34"/>
                    <p:cNvSpPr/>
                    <p:nvPr/>
                  </p:nvSpPr>
                  <p:spPr>
                    <a:xfrm>
                      <a:off x="7442200" y="2514600"/>
                      <a:ext cx="381000" cy="304800"/>
                    </a:xfrm>
                    <a:prstGeom prst="triangl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0" name="Freeform 29"/>
                  <p:cNvSpPr/>
                  <p:nvPr/>
                </p:nvSpPr>
                <p:spPr>
                  <a:xfrm>
                    <a:off x="4605867" y="4656667"/>
                    <a:ext cx="976841" cy="1404727"/>
                  </a:xfrm>
                  <a:custGeom>
                    <a:avLst/>
                    <a:gdLst>
                      <a:gd name="connsiteX0" fmla="*/ 0 w 976841"/>
                      <a:gd name="connsiteY0" fmla="*/ 0 h 1404727"/>
                      <a:gd name="connsiteX1" fmla="*/ 745066 w 976841"/>
                      <a:gd name="connsiteY1" fmla="*/ 541866 h 1404727"/>
                      <a:gd name="connsiteX2" fmla="*/ 965200 w 976841"/>
                      <a:gd name="connsiteY2" fmla="*/ 1354666 h 1404727"/>
                      <a:gd name="connsiteX3" fmla="*/ 948266 w 976841"/>
                      <a:gd name="connsiteY3" fmla="*/ 1320800 h 140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6841" h="1404727">
                        <a:moveTo>
                          <a:pt x="0" y="0"/>
                        </a:moveTo>
                        <a:cubicBezTo>
                          <a:pt x="292099" y="158044"/>
                          <a:pt x="584199" y="316088"/>
                          <a:pt x="745066" y="541866"/>
                        </a:cubicBezTo>
                        <a:cubicBezTo>
                          <a:pt x="905933" y="767644"/>
                          <a:pt x="931333" y="1224844"/>
                          <a:pt x="965200" y="1354666"/>
                        </a:cubicBezTo>
                        <a:cubicBezTo>
                          <a:pt x="999067" y="1484488"/>
                          <a:pt x="948266" y="1320800"/>
                          <a:pt x="948266" y="1320800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725333" y="4639733"/>
                    <a:ext cx="880534" cy="1354667"/>
                  </a:xfrm>
                  <a:custGeom>
                    <a:avLst/>
                    <a:gdLst>
                      <a:gd name="connsiteX0" fmla="*/ 880534 w 880534"/>
                      <a:gd name="connsiteY0" fmla="*/ 0 h 1354667"/>
                      <a:gd name="connsiteX1" fmla="*/ 203200 w 880534"/>
                      <a:gd name="connsiteY1" fmla="*/ 575734 h 1354667"/>
                      <a:gd name="connsiteX2" fmla="*/ 0 w 880534"/>
                      <a:gd name="connsiteY2" fmla="*/ 1354667 h 135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0534" h="1354667">
                        <a:moveTo>
                          <a:pt x="880534" y="0"/>
                        </a:moveTo>
                        <a:cubicBezTo>
                          <a:pt x="615245" y="174978"/>
                          <a:pt x="349956" y="349956"/>
                          <a:pt x="203200" y="575734"/>
                        </a:cubicBezTo>
                        <a:cubicBezTo>
                          <a:pt x="56444" y="801512"/>
                          <a:pt x="0" y="1354667"/>
                          <a:pt x="0" y="1354667"/>
                        </a:cubicBezTo>
                      </a:path>
                    </a:pathLst>
                  </a:cu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>
                    <a:stCxn id="33" idx="0"/>
                    <a:endCxn id="35" idx="2"/>
                  </p:cNvCxnSpPr>
                  <p:nvPr/>
                </p:nvCxnSpPr>
                <p:spPr>
                  <a:xfrm>
                    <a:off x="4609408" y="4648200"/>
                    <a:ext cx="23419" cy="1380068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Freeform 23"/>
                <p:cNvSpPr/>
                <p:nvPr/>
              </p:nvSpPr>
              <p:spPr>
                <a:xfrm>
                  <a:off x="3471113" y="4051397"/>
                  <a:ext cx="1151688" cy="1586835"/>
                </a:xfrm>
                <a:custGeom>
                  <a:avLst/>
                  <a:gdLst>
                    <a:gd name="connsiteX0" fmla="*/ 0 w 1354667"/>
                    <a:gd name="connsiteY0" fmla="*/ 0 h 2099734"/>
                    <a:gd name="connsiteX1" fmla="*/ 1049867 w 1354667"/>
                    <a:gd name="connsiteY1" fmla="*/ 795867 h 2099734"/>
                    <a:gd name="connsiteX2" fmla="*/ 1354667 w 1354667"/>
                    <a:gd name="connsiteY2" fmla="*/ 2099734 h 209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4667" h="2099734">
                      <a:moveTo>
                        <a:pt x="0" y="0"/>
                      </a:moveTo>
                      <a:cubicBezTo>
                        <a:pt x="412044" y="222955"/>
                        <a:pt x="824089" y="445911"/>
                        <a:pt x="1049867" y="795867"/>
                      </a:cubicBezTo>
                      <a:cubicBezTo>
                        <a:pt x="1275645" y="1145823"/>
                        <a:pt x="1354667" y="2099734"/>
                        <a:pt x="1354667" y="2099734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420198" y="4064194"/>
                  <a:ext cx="1050915" cy="1599631"/>
                </a:xfrm>
                <a:custGeom>
                  <a:avLst/>
                  <a:gdLst>
                    <a:gd name="connsiteX0" fmla="*/ 1236133 w 1236133"/>
                    <a:gd name="connsiteY0" fmla="*/ 0 h 2116666"/>
                    <a:gd name="connsiteX1" fmla="*/ 203200 w 1236133"/>
                    <a:gd name="connsiteY1" fmla="*/ 863600 h 2116666"/>
                    <a:gd name="connsiteX2" fmla="*/ 0 w 1236133"/>
                    <a:gd name="connsiteY2" fmla="*/ 2116666 h 211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6133" h="2116666">
                      <a:moveTo>
                        <a:pt x="1236133" y="0"/>
                      </a:moveTo>
                      <a:cubicBezTo>
                        <a:pt x="822677" y="255411"/>
                        <a:pt x="409222" y="510822"/>
                        <a:pt x="203200" y="863600"/>
                      </a:cubicBezTo>
                      <a:cubicBezTo>
                        <a:pt x="-2822" y="1216378"/>
                        <a:pt x="36689" y="1907822"/>
                        <a:pt x="0" y="2116666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3341279" y="4102586"/>
                  <a:ext cx="144230" cy="1574037"/>
                </a:xfrm>
                <a:custGeom>
                  <a:avLst/>
                  <a:gdLst>
                    <a:gd name="connsiteX0" fmla="*/ 135784 w 169650"/>
                    <a:gd name="connsiteY0" fmla="*/ 0 h 2082800"/>
                    <a:gd name="connsiteX1" fmla="*/ 317 w 169650"/>
                    <a:gd name="connsiteY1" fmla="*/ 999066 h 2082800"/>
                    <a:gd name="connsiteX2" fmla="*/ 169650 w 169650"/>
                    <a:gd name="connsiteY2" fmla="*/ 2082800 h 2082800"/>
                    <a:gd name="connsiteX3" fmla="*/ 169650 w 169650"/>
                    <a:gd name="connsiteY3" fmla="*/ 2082800 h 208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50" h="2082800">
                      <a:moveTo>
                        <a:pt x="135784" y="0"/>
                      </a:moveTo>
                      <a:cubicBezTo>
                        <a:pt x="65228" y="325966"/>
                        <a:pt x="-5327" y="651933"/>
                        <a:pt x="317" y="999066"/>
                      </a:cubicBezTo>
                      <a:cubicBezTo>
                        <a:pt x="5961" y="1346199"/>
                        <a:pt x="169650" y="2082800"/>
                        <a:pt x="169650" y="2082800"/>
                      </a:cubicBezTo>
                      <a:lnTo>
                        <a:pt x="169650" y="2082800"/>
                      </a:ln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488267" y="4064000"/>
                  <a:ext cx="575733" cy="1591733"/>
                </a:xfrm>
                <a:custGeom>
                  <a:avLst/>
                  <a:gdLst>
                    <a:gd name="connsiteX0" fmla="*/ 0 w 575733"/>
                    <a:gd name="connsiteY0" fmla="*/ 0 h 1591733"/>
                    <a:gd name="connsiteX1" fmla="*/ 254000 w 575733"/>
                    <a:gd name="connsiteY1" fmla="*/ 948267 h 1591733"/>
                    <a:gd name="connsiteX2" fmla="*/ 474133 w 575733"/>
                    <a:gd name="connsiteY2" fmla="*/ 1337733 h 1591733"/>
                    <a:gd name="connsiteX3" fmla="*/ 575733 w 575733"/>
                    <a:gd name="connsiteY3" fmla="*/ 1591733 h 159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5733" h="1591733">
                      <a:moveTo>
                        <a:pt x="0" y="0"/>
                      </a:moveTo>
                      <a:cubicBezTo>
                        <a:pt x="87489" y="362656"/>
                        <a:pt x="174978" y="725312"/>
                        <a:pt x="254000" y="948267"/>
                      </a:cubicBezTo>
                      <a:cubicBezTo>
                        <a:pt x="333022" y="1171222"/>
                        <a:pt x="420511" y="1230489"/>
                        <a:pt x="474133" y="1337733"/>
                      </a:cubicBezTo>
                      <a:cubicBezTo>
                        <a:pt x="527755" y="1444977"/>
                        <a:pt x="575733" y="1591733"/>
                        <a:pt x="575733" y="1591733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2946400" y="4064000"/>
                  <a:ext cx="508000" cy="1625600"/>
                </a:xfrm>
                <a:custGeom>
                  <a:avLst/>
                  <a:gdLst>
                    <a:gd name="connsiteX0" fmla="*/ 508000 w 508000"/>
                    <a:gd name="connsiteY0" fmla="*/ 0 h 1625600"/>
                    <a:gd name="connsiteX1" fmla="*/ 270933 w 508000"/>
                    <a:gd name="connsiteY1" fmla="*/ 948267 h 1625600"/>
                    <a:gd name="connsiteX2" fmla="*/ 0 w 508000"/>
                    <a:gd name="connsiteY2" fmla="*/ 1625600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0" h="1625600">
                      <a:moveTo>
                        <a:pt x="508000" y="0"/>
                      </a:moveTo>
                      <a:cubicBezTo>
                        <a:pt x="431800" y="338667"/>
                        <a:pt x="355600" y="677334"/>
                        <a:pt x="270933" y="948267"/>
                      </a:cubicBezTo>
                      <a:cubicBezTo>
                        <a:pt x="186266" y="1219200"/>
                        <a:pt x="0" y="1625600"/>
                        <a:pt x="0" y="162560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12" name="Picture 11" descr="sierpinski_CC_fn_d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5024" y="2819400"/>
            <a:ext cx="2474976" cy="1676400"/>
          </a:xfrm>
          <a:prstGeom prst="rect">
            <a:avLst/>
          </a:prstGeom>
        </p:spPr>
      </p:pic>
      <p:pic>
        <p:nvPicPr>
          <p:cNvPr id="50" name="Picture 49" descr="sierpinski_scatter_deg_C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800" y="4343400"/>
            <a:ext cx="3639312" cy="2688336"/>
          </a:xfrm>
          <a:prstGeom prst="rect">
            <a:avLst/>
          </a:prstGeom>
        </p:spPr>
      </p:pic>
      <p:pic>
        <p:nvPicPr>
          <p:cNvPr id="51" name="Picture 50" descr="sierpinski_3Dlog_deg_C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0400" y="4349496"/>
            <a:ext cx="4114800" cy="273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9296400" cy="1271588"/>
          </a:xfrm>
        </p:spPr>
        <p:txBody>
          <a:bodyPr/>
          <a:lstStyle/>
          <a:p>
            <a:r>
              <a:rPr lang="en-US" sz="3200" dirty="0" smtClean="0"/>
              <a:t>Joint  Degree &amp; Clustering </a:t>
            </a:r>
            <a:r>
              <a:rPr lang="en-US" sz="3200" dirty="0" err="1" smtClean="0"/>
              <a:t>Coeff</a:t>
            </a:r>
            <a:r>
              <a:rPr lang="en-US" sz="3200" dirty="0" smtClean="0"/>
              <a:t>. Inverse Distribution</a:t>
            </a:r>
            <a:br>
              <a:rPr lang="en-US" sz="3200" dirty="0" smtClean="0"/>
            </a:br>
            <a:r>
              <a:rPr lang="en-US" sz="3200" dirty="0" smtClean="0"/>
              <a:t>EDM Analysis</a:t>
            </a:r>
            <a:endParaRPr lang="en-US" sz="3200" dirty="0"/>
          </a:p>
        </p:txBody>
      </p:sp>
      <p:pic>
        <p:nvPicPr>
          <p:cNvPr id="9" name="Picture 8" descr="sierpinski_heatLog_deg_C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143000"/>
            <a:ext cx="2980944" cy="2225040"/>
          </a:xfrm>
          <a:prstGeom prst="rect">
            <a:avLst/>
          </a:prstGeom>
        </p:spPr>
      </p:pic>
      <p:pic>
        <p:nvPicPr>
          <p:cNvPr id="10" name="Picture 9" descr="sierpinski_contourLog_deg_C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1200" y="990600"/>
            <a:ext cx="2791968" cy="2209800"/>
          </a:xfrm>
          <a:prstGeom prst="rect">
            <a:avLst/>
          </a:prstGeom>
        </p:spPr>
      </p:pic>
      <p:pic>
        <p:nvPicPr>
          <p:cNvPr id="4" name="Picture 3" descr="sierpinski_EDM_deg_CC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327400"/>
            <a:ext cx="72136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Ongoing/Future Directions &amp; Collaborations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9398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Continue our current investigation of generative models for “hierarchical” and “self-similar”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additional examples &amp; </a:t>
            </a:r>
            <a:r>
              <a:rPr lang="en-US" sz="2200" dirty="0" smtClean="0"/>
              <a:t>numerical analysis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probabilistic models &amp; “formal” proofs  (</a:t>
            </a:r>
            <a:r>
              <a:rPr lang="en-US" sz="2200" i="1" dirty="0" smtClean="0"/>
              <a:t>help from Sid &amp; Richard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Alternative “generative” models for multivariate degree distributions, where we can directly control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o</a:t>
            </a:r>
            <a:r>
              <a:rPr lang="en-US" sz="2200" i="1" dirty="0" smtClean="0"/>
              <a:t>ngoing collaboration with Don, et al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s</a:t>
            </a:r>
            <a:r>
              <a:rPr lang="en-US" sz="2200" dirty="0" smtClean="0"/>
              <a:t>tart with “scale-free” nets w/ 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Exploring the </a:t>
            </a:r>
            <a:r>
              <a:rPr lang="en-US" sz="2400" i="1" dirty="0" smtClean="0"/>
              <a:t>fundamental </a:t>
            </a:r>
            <a:r>
              <a:rPr lang="en-US" sz="2400" dirty="0" smtClean="0"/>
              <a:t>questions: what are “hierarchical” networks?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How to define/characterize them? What metrics?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N</a:t>
            </a:r>
            <a:r>
              <a:rPr lang="en-US" sz="2200" dirty="0" smtClean="0"/>
              <a:t>etwork formation process? generative vs. descriptive?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G</a:t>
            </a:r>
            <a:r>
              <a:rPr lang="en-US" sz="2200" dirty="0" smtClean="0"/>
              <a:t>iven a network, how to decompose &amp; test for </a:t>
            </a:r>
            <a:r>
              <a:rPr lang="en-US" sz="2200" i="1" dirty="0" smtClean="0"/>
              <a:t>hierarchy</a:t>
            </a:r>
            <a:r>
              <a:rPr lang="en-US" sz="2200" dirty="0" smtClean="0"/>
              <a:t> &amp; </a:t>
            </a:r>
            <a:r>
              <a:rPr lang="en-US" sz="2200" i="1" dirty="0" smtClean="0"/>
              <a:t>self</a:t>
            </a:r>
            <a:r>
              <a:rPr lang="en-US" sz="2200" dirty="0" smtClean="0"/>
              <a:t>-</a:t>
            </a:r>
            <a:r>
              <a:rPr lang="en-US" sz="2200" i="1" dirty="0" smtClean="0"/>
              <a:t>similarity</a:t>
            </a:r>
            <a:r>
              <a:rPr lang="en-US" sz="2200" dirty="0" smtClean="0"/>
              <a:t>?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 </a:t>
            </a:r>
            <a:r>
              <a:rPr lang="en-US" sz="2200" i="1" dirty="0">
                <a:solidFill>
                  <a:srgbClr val="FF0000"/>
                </a:solidFill>
              </a:rPr>
              <a:t>G</a:t>
            </a:r>
            <a:r>
              <a:rPr lang="en-US" sz="2200" i="1" dirty="0" smtClean="0">
                <a:solidFill>
                  <a:srgbClr val="FF0000"/>
                </a:solidFill>
              </a:rPr>
              <a:t>oal:</a:t>
            </a:r>
            <a:r>
              <a:rPr lang="en-US" sz="2200" dirty="0" smtClean="0">
                <a:solidFill>
                  <a:srgbClr val="FF0000"/>
                </a:solidFill>
              </a:rPr>
              <a:t> are “</a:t>
            </a:r>
            <a:r>
              <a:rPr lang="en-US" sz="2200" dirty="0">
                <a:solidFill>
                  <a:srgbClr val="FF0000"/>
                </a:solidFill>
              </a:rPr>
              <a:t>hierarchical” or “self-similar” structures essential in </a:t>
            </a:r>
            <a:r>
              <a:rPr lang="en-US" sz="2200" dirty="0" smtClean="0">
                <a:solidFill>
                  <a:srgbClr val="FF0000"/>
                </a:solidFill>
              </a:rPr>
              <a:t>emergence of (non-local) </a:t>
            </a:r>
            <a:r>
              <a:rPr lang="en-US" sz="2200" dirty="0">
                <a:solidFill>
                  <a:srgbClr val="FF0000"/>
                </a:solidFill>
              </a:rPr>
              <a:t>multivariate “heavy tails” in complex </a:t>
            </a:r>
            <a:r>
              <a:rPr lang="en-US" sz="2200" dirty="0" smtClean="0">
                <a:solidFill>
                  <a:srgbClr val="FF0000"/>
                </a:solidFill>
              </a:rPr>
              <a:t>networks?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>
                <a:solidFill>
                  <a:srgbClr val="FF0000"/>
                </a:solidFill>
              </a:rPr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6858000"/>
            <a:ext cx="939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Development of </a:t>
            </a:r>
            <a:r>
              <a:rPr lang="en-US" sz="2400" dirty="0"/>
              <a:t>e</a:t>
            </a:r>
            <a:r>
              <a:rPr lang="en-US" sz="2400" dirty="0" smtClean="0"/>
              <a:t>fficient computational tools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5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Alternative Generative Models for Networks with Multivariate “Heavy-Tail” Degree Distributions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76400"/>
            <a:ext cx="9398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want generative models for growing networks, where we can directly </a:t>
            </a:r>
            <a:r>
              <a:rPr lang="en-US" sz="2400" i="1" dirty="0" smtClean="0"/>
              <a:t>control</a:t>
            </a:r>
            <a:r>
              <a:rPr lang="en-US" sz="2400" dirty="0" smtClean="0"/>
              <a:t> the resulting “</a:t>
            </a:r>
            <a:r>
              <a:rPr lang="en-US" sz="2400" i="1" dirty="0" err="1" smtClean="0"/>
              <a:t>extremal</a:t>
            </a:r>
            <a:r>
              <a:rPr lang="en-US" sz="2400" i="1" dirty="0" smtClean="0"/>
              <a:t> dependence</a:t>
            </a:r>
            <a:r>
              <a:rPr lang="en-US" sz="2400" dirty="0" smtClean="0"/>
              <a:t>” structures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Basic ideas: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“scale-free” nets w/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8400" y="12192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Ongoing collaboration with Don, </a:t>
            </a:r>
            <a:r>
              <a:rPr lang="en-US" sz="2400" i="1" dirty="0" smtClean="0">
                <a:solidFill>
                  <a:srgbClr val="FF0000"/>
                </a:solidFill>
              </a:rPr>
              <a:t>et al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9400" y="4038600"/>
            <a:ext cx="939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Example I: </a:t>
            </a:r>
            <a:r>
              <a:rPr lang="en-US" sz="2400" dirty="0" smtClean="0"/>
              <a:t>undirected “scale-free” networks with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independent vs. dependent joint degree distributions? (</a:t>
            </a:r>
            <a:r>
              <a:rPr lang="en-US" sz="2400" dirty="0" err="1" smtClean="0"/>
              <a:t>disassortative</a:t>
            </a:r>
            <a:r>
              <a:rPr lang="en-US" sz="2400" dirty="0" smtClean="0"/>
              <a:t> or </a:t>
            </a:r>
            <a:r>
              <a:rPr lang="en-US" sz="2400" dirty="0" err="1" smtClean="0"/>
              <a:t>assortative</a:t>
            </a:r>
            <a:r>
              <a:rPr lang="en-US" sz="2400" dirty="0" smtClean="0"/>
              <a:t> mixing)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 smtClean="0"/>
              <a:t>start with a </a:t>
            </a:r>
            <a:r>
              <a:rPr lang="en-US" sz="2200" i="1" dirty="0" smtClean="0"/>
              <a:t>tree </a:t>
            </a:r>
            <a:r>
              <a:rPr lang="en-US" sz="2200" dirty="0" smtClean="0"/>
              <a:t>w/ power-law degrees, </a:t>
            </a:r>
            <a:r>
              <a:rPr lang="en-US" sz="2000" dirty="0" smtClean="0"/>
              <a:t>e.g., using PA, add one node at a time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/>
              <a:t>i</a:t>
            </a:r>
            <a:r>
              <a:rPr lang="en-US" sz="2000" dirty="0" smtClean="0"/>
              <a:t>f needed, randomly reshuffle/re-graft the branches to destroy any dependency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independent </a:t>
            </a:r>
            <a:r>
              <a:rPr lang="en-US" sz="2200" dirty="0" smtClean="0"/>
              <a:t>joint degree distribution</a:t>
            </a:r>
            <a:r>
              <a:rPr lang="en-US" sz="2200" i="1" dirty="0" smtClean="0"/>
              <a:t>: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r</a:t>
            </a:r>
            <a:r>
              <a:rPr lang="en-US" sz="2200" dirty="0" smtClean="0"/>
              <a:t>andomly pick two nodes, add an edge; repeat until a total of </a:t>
            </a:r>
            <a:r>
              <a:rPr lang="en-US" sz="2200" i="1" dirty="0" smtClean="0"/>
              <a:t>E(t)</a:t>
            </a:r>
            <a:r>
              <a:rPr lang="en-US" sz="2200" dirty="0" smtClean="0"/>
              <a:t> edges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dependent </a:t>
            </a:r>
            <a:r>
              <a:rPr lang="en-US" sz="2200" dirty="0"/>
              <a:t>joint degree distribution</a:t>
            </a:r>
            <a:r>
              <a:rPr lang="en-US" sz="2200" i="1" dirty="0"/>
              <a:t>:   </a:t>
            </a:r>
            <a:endParaRPr lang="en-US" sz="2200" i="1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r</a:t>
            </a:r>
            <a:r>
              <a:rPr lang="en-US" sz="2200" dirty="0" smtClean="0"/>
              <a:t>andomly pick two nodes, but add an edge with probability proportional to the product of their degrees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10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5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Alternative Generative Models for Networks with Multivariate “Heavy-Tail” Degree Distributions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76400"/>
            <a:ext cx="9398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want generative models for growing networks, where we can directly control the resulting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Basic ideas: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“scale-free” nets w/ 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8400" y="12192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Ongoing collaboration with Don, </a:t>
            </a:r>
            <a:r>
              <a:rPr lang="en-US" sz="2400" i="1" dirty="0" smtClean="0">
                <a:solidFill>
                  <a:srgbClr val="FF0000"/>
                </a:solidFill>
              </a:rPr>
              <a:t>et al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5600" y="4114800"/>
            <a:ext cx="939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Example II: </a:t>
            </a:r>
            <a:r>
              <a:rPr lang="en-US" sz="2400" i="1" dirty="0" smtClean="0"/>
              <a:t>directed</a:t>
            </a:r>
            <a:r>
              <a:rPr lang="en-US" sz="2400" dirty="0" smtClean="0"/>
              <a:t> “scale-free” networks with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independent vs. dependent in-degree &amp; out-degree degree distributions? </a:t>
            </a:r>
          </a:p>
          <a:p>
            <a:pPr marL="28575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two independently generated networks (e.g., trees) of N(t) nodes, with </a:t>
            </a:r>
            <a:r>
              <a:rPr lang="en-US" sz="2200" i="1" dirty="0" smtClean="0"/>
              <a:t>power-law </a:t>
            </a:r>
            <a:r>
              <a:rPr lang="en-US" sz="2200" dirty="0" smtClean="0"/>
              <a:t>in-degree vs. out-degree distribution, respectively.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independent </a:t>
            </a:r>
            <a:r>
              <a:rPr lang="en-US" sz="2200" dirty="0" smtClean="0"/>
              <a:t>in-degree &amp; out-degree distribution</a:t>
            </a:r>
            <a:r>
              <a:rPr lang="en-US" sz="2200" i="1" dirty="0" smtClean="0"/>
              <a:t>: 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p</a:t>
            </a:r>
            <a:r>
              <a:rPr lang="en-US" sz="2200" dirty="0" smtClean="0"/>
              <a:t>ick a random mapping </a:t>
            </a:r>
            <a:r>
              <a:rPr lang="en-US" sz="2000" dirty="0" smtClean="0"/>
              <a:t>{1, N}-&gt;{1,N} </a:t>
            </a:r>
            <a:r>
              <a:rPr lang="en-US" sz="2200" dirty="0" smtClean="0"/>
              <a:t>&amp; identify the nodes in two networks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err="1"/>
              <a:t>e</a:t>
            </a:r>
            <a:r>
              <a:rPr lang="en-US" sz="2200" i="1" dirty="0" err="1" smtClean="0"/>
              <a:t>xtremal</a:t>
            </a:r>
            <a:r>
              <a:rPr lang="en-US" sz="2200" i="1" dirty="0" smtClean="0"/>
              <a:t> dependent </a:t>
            </a:r>
            <a:r>
              <a:rPr lang="en-US" sz="2200" dirty="0" smtClean="0"/>
              <a:t>in-degree &amp; out-degree </a:t>
            </a:r>
            <a:r>
              <a:rPr lang="en-US" sz="2200" dirty="0"/>
              <a:t>degree distribution</a:t>
            </a:r>
            <a:r>
              <a:rPr lang="en-US" sz="2200" i="1" dirty="0"/>
              <a:t>:   </a:t>
            </a:r>
            <a:endParaRPr lang="en-US" sz="2200" i="1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 map &amp; identify the nodes in two networks in accordance with their degrees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203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Central 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19200"/>
            <a:ext cx="9398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Networks </a:t>
            </a:r>
            <a:r>
              <a:rPr lang="en-US" sz="2600" dirty="0"/>
              <a:t>are “by nature” </a:t>
            </a:r>
            <a:r>
              <a:rPr lang="en-US" sz="2600" dirty="0" smtClean="0"/>
              <a:t>multivariate </a:t>
            </a:r>
            <a:r>
              <a:rPr lang="en-US" sz="2600" dirty="0"/>
              <a:t>entities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formed by </a:t>
            </a:r>
            <a:r>
              <a:rPr lang="en-US" sz="2400" i="1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 nodes and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edges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connected in various manners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edges may be directed, and/or have weights, signs, … 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600" i="1" dirty="0" smtClean="0">
                <a:solidFill>
                  <a:srgbClr val="0000FF"/>
                </a:solidFill>
              </a:rPr>
              <a:t>Objective</a:t>
            </a:r>
            <a:r>
              <a:rPr lang="en-US" sz="2600" i="1" dirty="0">
                <a:solidFill>
                  <a:srgbClr val="0000FF"/>
                </a:solidFill>
              </a:rPr>
              <a:t>:</a:t>
            </a:r>
            <a:r>
              <a:rPr lang="en-US" sz="2600" dirty="0">
                <a:solidFill>
                  <a:srgbClr val="0000FF"/>
                </a:solidFill>
              </a:rPr>
              <a:t> bring a “</a:t>
            </a:r>
            <a:r>
              <a:rPr lang="en-US" sz="2600" dirty="0" smtClean="0">
                <a:solidFill>
                  <a:srgbClr val="0000FF"/>
                </a:solidFill>
              </a:rPr>
              <a:t>multivariate </a:t>
            </a:r>
            <a:r>
              <a:rPr lang="en-US" sz="2600" dirty="0">
                <a:solidFill>
                  <a:srgbClr val="0000FF"/>
                </a:solidFill>
              </a:rPr>
              <a:t>analysis” perspective to study </a:t>
            </a:r>
            <a:r>
              <a:rPr lang="en-US" sz="2600" i="1" dirty="0">
                <a:solidFill>
                  <a:srgbClr val="0000FF"/>
                </a:solidFill>
              </a:rPr>
              <a:t>structural </a:t>
            </a:r>
            <a:r>
              <a:rPr lang="en-US" sz="2600" dirty="0">
                <a:solidFill>
                  <a:srgbClr val="0000FF"/>
                </a:solidFill>
              </a:rPr>
              <a:t>properties of networks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 particular, understand roles and impact of </a:t>
            </a:r>
            <a:r>
              <a:rPr lang="en-US" sz="2400" dirty="0" smtClean="0">
                <a:solidFill>
                  <a:srgbClr val="FF0000"/>
                </a:solidFill>
              </a:rPr>
              <a:t>multivariate </a:t>
            </a:r>
            <a:r>
              <a:rPr lang="en-US" sz="2400" dirty="0">
                <a:solidFill>
                  <a:srgbClr val="FF0000"/>
                </a:solidFill>
              </a:rPr>
              <a:t>heavy </a:t>
            </a:r>
            <a:r>
              <a:rPr lang="en-US" sz="2400" dirty="0" smtClean="0">
                <a:solidFill>
                  <a:srgbClr val="FF0000"/>
                </a:solidFill>
              </a:rPr>
              <a:t>tails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1800" y="3810000"/>
            <a:ext cx="939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What are  (possible) manifestations of </a:t>
            </a:r>
            <a:r>
              <a:rPr lang="en-US" sz="3000" i="1" dirty="0" smtClean="0">
                <a:solidFill>
                  <a:srgbClr val="FF0000"/>
                </a:solidFill>
              </a:rPr>
              <a:t>multivariate “</a:t>
            </a:r>
            <a:r>
              <a:rPr lang="en-US" sz="3000" dirty="0" smtClean="0">
                <a:solidFill>
                  <a:srgbClr val="FF0000"/>
                </a:solidFill>
              </a:rPr>
              <a:t>heavy tail” phenomena in complex networks?</a:t>
            </a:r>
          </a:p>
          <a:p>
            <a:pPr lvl="1">
              <a:defRPr/>
            </a:pPr>
            <a:r>
              <a:rPr lang="en-US" dirty="0">
                <a:solidFill>
                  <a:srgbClr val="000090"/>
                </a:solidFill>
              </a:rPr>
              <a:t>b</a:t>
            </a:r>
            <a:r>
              <a:rPr lang="en-US" dirty="0" smtClean="0">
                <a:solidFill>
                  <a:srgbClr val="000090"/>
                </a:solidFill>
              </a:rPr>
              <a:t>eyond (</a:t>
            </a:r>
            <a:r>
              <a:rPr lang="en-US" dirty="0" err="1" smtClean="0">
                <a:solidFill>
                  <a:srgbClr val="000090"/>
                </a:solidFill>
              </a:rPr>
              <a:t>univariate</a:t>
            </a:r>
            <a:r>
              <a:rPr lang="en-US" dirty="0" smtClean="0">
                <a:solidFill>
                  <a:srgbClr val="000090"/>
                </a:solidFill>
              </a:rPr>
              <a:t> or multivariate) “heavy-tailed” degree distributions</a:t>
            </a:r>
          </a:p>
          <a:p>
            <a:pPr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And what can they tell us about the structural properties of networks?</a:t>
            </a:r>
          </a:p>
          <a:p>
            <a:pPr marL="457200" lvl="1" indent="0">
              <a:buFontTx/>
              <a:buNone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52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540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Alternative Generative Models for Networks with Multivariate “Heavy-Tail” Degree Distributions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76400"/>
            <a:ext cx="9398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want generative models for growing networks, where we can directly control the resulting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Basic ideas: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“scale-free” nets w/  power-law (in-/out-)degree distributions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introduce </a:t>
            </a:r>
            <a:r>
              <a:rPr lang="en-US" sz="2200" i="1" dirty="0" smtClean="0"/>
              <a:t>dependence</a:t>
            </a:r>
            <a:r>
              <a:rPr lang="en-US" sz="2200" dirty="0" smtClean="0"/>
              <a:t> through node identification and/or edge additions  </a:t>
            </a:r>
          </a:p>
          <a:p>
            <a:pPr lvl="2" eaLnBrk="1" hangingPunct="1">
              <a:lnSpc>
                <a:spcPct val="90000"/>
              </a:lnSpc>
              <a:buFont typeface="Lucida Grande"/>
              <a:buChar char="-"/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analogous to impose a “copula” structure on marginal heavy tail distributions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8400" y="12192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Ongoing collaboration with Don, </a:t>
            </a:r>
            <a:r>
              <a:rPr lang="en-US" sz="2400" i="1" dirty="0" smtClean="0">
                <a:solidFill>
                  <a:srgbClr val="FF0000"/>
                </a:solidFill>
              </a:rPr>
              <a:t>et al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5600" y="4114800"/>
            <a:ext cx="939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Example III: </a:t>
            </a:r>
            <a:r>
              <a:rPr lang="en-US" sz="2400" dirty="0" smtClean="0">
                <a:solidFill>
                  <a:schemeClr val="accent2"/>
                </a:solidFill>
              </a:rPr>
              <a:t>other variants  for both undirected or </a:t>
            </a:r>
            <a:r>
              <a:rPr lang="en-US" sz="2400" i="1" dirty="0" smtClean="0">
                <a:solidFill>
                  <a:schemeClr val="accent2"/>
                </a:solidFill>
              </a:rPr>
              <a:t>directed</a:t>
            </a:r>
            <a:r>
              <a:rPr lang="en-US" sz="2400" dirty="0" smtClean="0">
                <a:solidFill>
                  <a:schemeClr val="accent2"/>
                </a:solidFill>
              </a:rPr>
              <a:t> “scale-free” networks with </a:t>
            </a:r>
            <a:r>
              <a:rPr lang="en-US" sz="2400" dirty="0" err="1" smtClean="0">
                <a:solidFill>
                  <a:schemeClr val="accent2"/>
                </a:solidFill>
              </a:rPr>
              <a:t>extremal</a:t>
            </a:r>
            <a:r>
              <a:rPr lang="en-US" sz="2400" dirty="0" smtClean="0">
                <a:solidFill>
                  <a:schemeClr val="accent2"/>
                </a:solidFill>
              </a:rPr>
              <a:t> independent vs. dependent structures, e.g.,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/>
              <a:t>triad creation</a:t>
            </a:r>
            <a:r>
              <a:rPr lang="en-US" sz="2200" dirty="0" smtClean="0"/>
              <a:t>: add an edge if two randomly selected nodes are incident on the same node</a:t>
            </a:r>
            <a:endParaRPr lang="en-US" sz="2200" i="1" dirty="0" smtClean="0"/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/>
              <a:t>reciprocity: </a:t>
            </a:r>
            <a:r>
              <a:rPr lang="en-US" sz="2200" dirty="0" smtClean="0"/>
              <a:t>add a return edge v</a:t>
            </a:r>
            <a:r>
              <a:rPr lang="en-US" sz="2200" dirty="0" smtClean="0">
                <a:sym typeface="Wingdings"/>
              </a:rPr>
              <a:t> u</a:t>
            </a:r>
            <a:r>
              <a:rPr lang="en-US" sz="2200" dirty="0" smtClean="0"/>
              <a:t> if  u</a:t>
            </a:r>
            <a:r>
              <a:rPr lang="en-US" sz="2200" dirty="0" smtClean="0">
                <a:sym typeface="Wingdings"/>
              </a:rPr>
              <a:t> v exists</a:t>
            </a:r>
            <a:endParaRPr lang="en-US" sz="2200" dirty="0"/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o</a:t>
            </a:r>
            <a:r>
              <a:rPr lang="en-US" sz="2200" i="1" dirty="0" smtClean="0"/>
              <a:t>r directly control bi-directed edge creation: </a:t>
            </a:r>
            <a:r>
              <a:rPr lang="en-US" sz="2200" dirty="0" smtClean="0"/>
              <a:t>add bi-directed edges randomly, or with probability proportional to their degrees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200" i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 smtClean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95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3DB3A2-175E-1140-AE34-FE1FBE239705}" type="slidenum">
              <a:rPr lang="en-US" sz="900">
                <a:latin typeface="Univers" charset="0"/>
              </a:rPr>
              <a:pPr/>
              <a:t>31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540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 smtClean="0">
                <a:latin typeface="+mn-lt"/>
              </a:rPr>
              <a:t>Network Structural Analysis via RWs &amp; Hitting Times</a:t>
            </a:r>
            <a:endParaRPr lang="en-US" sz="3100" dirty="0">
              <a:latin typeface="+mn-lt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9398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i="1" dirty="0" smtClean="0">
                <a:solidFill>
                  <a:srgbClr val="FF0000"/>
                </a:solidFill>
              </a:rPr>
              <a:t>hierarchical</a:t>
            </a:r>
            <a:r>
              <a:rPr lang="en-US" sz="2400" dirty="0" smtClean="0">
                <a:solidFill>
                  <a:srgbClr val="FF0000"/>
                </a:solidFill>
              </a:rPr>
              <a:t> network is formed via “merging” of </a:t>
            </a:r>
            <a:r>
              <a:rPr lang="en-US" sz="2400" i="1" dirty="0" smtClean="0">
                <a:solidFill>
                  <a:srgbClr val="FF0000"/>
                </a:solidFill>
              </a:rPr>
              <a:t>sub-networks </a:t>
            </a:r>
            <a:r>
              <a:rPr lang="en-US" sz="2400" dirty="0" smtClean="0">
                <a:solidFill>
                  <a:srgbClr val="FF0000"/>
                </a:solidFill>
              </a:rPr>
              <a:t>via a series of “anchor” nodes (in a recursive manner)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90"/>
                </a:solidFill>
              </a:rPr>
              <a:t>“anchor” nodes have high </a:t>
            </a:r>
            <a:r>
              <a:rPr lang="en-US" sz="2200" dirty="0" err="1" smtClean="0">
                <a:solidFill>
                  <a:srgbClr val="000090"/>
                </a:solidFill>
              </a:rPr>
              <a:t>betweennesses</a:t>
            </a:r>
            <a:r>
              <a:rPr lang="en-US" sz="2200" dirty="0" smtClean="0">
                <a:solidFill>
                  <a:srgbClr val="000090"/>
                </a:solidFill>
              </a:rPr>
              <a:t>, &amp; </a:t>
            </a:r>
            <a:r>
              <a:rPr lang="en-US" sz="2200" i="1" dirty="0" smtClean="0">
                <a:solidFill>
                  <a:srgbClr val="000090"/>
                </a:solidFill>
              </a:rPr>
              <a:t>likely hit by a random walker 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917" name="Rectangle 5"/>
          <p:cNvSpPr txBox="1">
            <a:spLocks noChangeArrowheads="1"/>
          </p:cNvSpPr>
          <p:nvPr/>
        </p:nvSpPr>
        <p:spPr bwMode="auto">
          <a:xfrm>
            <a:off x="-254000" y="5486400"/>
            <a:ext cx="98213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888991" lvl="1" indent="-380996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HT ECs </a:t>
            </a:r>
            <a:r>
              <a:rPr lang="en-US" sz="2700" dirty="0">
                <a:solidFill>
                  <a:srgbClr val="0000FF"/>
                </a:solidFill>
                <a:latin typeface="+mn-lt"/>
                <a:cs typeface="Times New Roman"/>
              </a:rPr>
              <a:t>{</a:t>
            </a:r>
            <a:r>
              <a:rPr lang="en-US" sz="2700" i="1" dirty="0" err="1">
                <a:solidFill>
                  <a:srgbClr val="0000FF"/>
                </a:solidFill>
                <a:latin typeface="+mn-lt"/>
                <a:cs typeface="Times New Roman"/>
              </a:rPr>
              <a:t>V</a:t>
            </a:r>
            <a:r>
              <a:rPr lang="en-US" sz="2700" i="1" baseline="-25000" dirty="0" err="1">
                <a:solidFill>
                  <a:srgbClr val="0000FF"/>
                </a:solidFill>
                <a:latin typeface="+mn-lt"/>
                <a:cs typeface="Times New Roman"/>
              </a:rPr>
              <a:t>s</a:t>
            </a:r>
            <a:r>
              <a:rPr lang="en-US" sz="2700" dirty="0">
                <a:solidFill>
                  <a:srgbClr val="0000FF"/>
                </a:solidFill>
                <a:latin typeface="+mn-lt"/>
                <a:cs typeface="Times New Roman"/>
              </a:rPr>
              <a:t>}of </a:t>
            </a:r>
            <a:r>
              <a:rPr lang="en-US" sz="2700" i="1" dirty="0">
                <a:solidFill>
                  <a:srgbClr val="0000FF"/>
                </a:solidFill>
                <a:latin typeface="+mn-lt"/>
                <a:cs typeface="Times New Roman"/>
              </a:rPr>
              <a:t>G</a:t>
            </a:r>
            <a:r>
              <a:rPr lang="en-US" sz="2700" dirty="0">
                <a:solidFill>
                  <a:srgbClr val="0000FF"/>
                </a:solidFill>
                <a:latin typeface="+mn-lt"/>
                <a:cs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have beautiful geometric characterizations! </a:t>
            </a:r>
          </a:p>
          <a:p>
            <a:pPr marL="507995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Univers" charset="0"/>
              </a:rPr>
              <a:t>       </a:t>
            </a:r>
            <a:r>
              <a:rPr lang="en-US" dirty="0" smtClean="0">
                <a:latin typeface="Univers" charset="0"/>
              </a:rPr>
              <a:t>–- in terms of 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i="1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Univers" charset="0"/>
              </a:rPr>
              <a:t> embedding</a:t>
            </a:r>
            <a:endParaRPr lang="en-US" dirty="0" smtClean="0">
              <a:latin typeface="Univers" charset="0"/>
              <a:cs typeface="Times New Roman" charset="0"/>
            </a:endParaRPr>
          </a:p>
        </p:txBody>
      </p:sp>
      <p:sp>
        <p:nvSpPr>
          <p:cNvPr id="38920" name="Rectangle 5"/>
          <p:cNvSpPr txBox="1">
            <a:spLocks noChangeArrowheads="1"/>
          </p:cNvSpPr>
          <p:nvPr/>
        </p:nvSpPr>
        <p:spPr bwMode="auto">
          <a:xfrm>
            <a:off x="423334" y="2590800"/>
            <a:ext cx="93133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latin typeface="+mn-lt"/>
              </a:rPr>
              <a:t>intuitively, </a:t>
            </a:r>
            <a:r>
              <a:rPr lang="en-US" i="1" dirty="0" smtClean="0">
                <a:latin typeface="+mn-lt"/>
                <a:cs typeface="Times New Roman"/>
              </a:rPr>
              <a:t>H(</a:t>
            </a:r>
            <a:r>
              <a:rPr lang="en-US" i="1" dirty="0" err="1" smtClean="0">
                <a:latin typeface="+mn-lt"/>
                <a:cs typeface="Times New Roman"/>
              </a:rPr>
              <a:t>i,j</a:t>
            </a:r>
            <a:r>
              <a:rPr lang="en-US" i="1" dirty="0" smtClean="0">
                <a:latin typeface="+mn-lt"/>
                <a:cs typeface="Times New Roman"/>
              </a:rPr>
              <a:t>)&gt;H(</a:t>
            </a:r>
            <a:r>
              <a:rPr lang="en-US" i="1" dirty="0" err="1" smtClean="0">
                <a:latin typeface="+mn-lt"/>
                <a:cs typeface="Times New Roman"/>
              </a:rPr>
              <a:t>j,i</a:t>
            </a:r>
            <a:r>
              <a:rPr lang="en-US" i="1" dirty="0" smtClean="0">
                <a:latin typeface="+mn-lt"/>
                <a:cs typeface="Times New Roman"/>
              </a:rPr>
              <a:t>)</a:t>
            </a:r>
            <a:r>
              <a:rPr lang="en-US" i="1" dirty="0" smtClean="0">
                <a:latin typeface="+mn-lt"/>
                <a:cs typeface="Times New Roman" charset="0"/>
              </a:rPr>
              <a:t> </a:t>
            </a:r>
            <a:r>
              <a:rPr lang="en-US" dirty="0" smtClean="0">
                <a:latin typeface="+mn-lt"/>
                <a:cs typeface="Times New Roman" charset="0"/>
              </a:rPr>
              <a:t>means it is “easier” to go from node </a:t>
            </a:r>
            <a:r>
              <a:rPr lang="en-US" i="1" dirty="0" smtClean="0">
                <a:latin typeface="+mn-lt"/>
                <a:cs typeface="Times New Roman"/>
              </a:rPr>
              <a:t>j</a:t>
            </a:r>
            <a:r>
              <a:rPr lang="en-US" dirty="0" smtClean="0">
                <a:latin typeface="+mn-lt"/>
                <a:cs typeface="Times New Roman" charset="0"/>
              </a:rPr>
              <a:t> to node </a:t>
            </a:r>
            <a:r>
              <a:rPr lang="en-US" i="1" dirty="0" err="1" smtClean="0">
                <a:latin typeface="+mn-lt"/>
                <a:cs typeface="Times New Roman"/>
              </a:rPr>
              <a:t>i</a:t>
            </a:r>
            <a:r>
              <a:rPr lang="en-US" dirty="0" smtClean="0">
                <a:latin typeface="+mn-lt"/>
                <a:cs typeface="Times New Roman"/>
              </a:rPr>
              <a:t> </a:t>
            </a:r>
            <a:r>
              <a:rPr lang="en-US" dirty="0" smtClean="0">
                <a:latin typeface="+mn-lt"/>
                <a:cs typeface="Times New Roman" charset="0"/>
              </a:rPr>
              <a:t>than vice versa; or it is harder to “escape” from node </a:t>
            </a:r>
            <a:r>
              <a:rPr lang="en-US" i="1" dirty="0" err="1" smtClean="0">
                <a:latin typeface="+mn-lt"/>
                <a:cs typeface="Times New Roman"/>
              </a:rPr>
              <a:t>i</a:t>
            </a:r>
            <a:r>
              <a:rPr lang="en-US" i="1" dirty="0" smtClean="0">
                <a:latin typeface="+mn-lt"/>
                <a:cs typeface="Times New Roman" charset="0"/>
              </a:rPr>
              <a:t>.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defRPr/>
            </a:pPr>
            <a:endParaRPr lang="en-US" sz="2700" dirty="0">
              <a:latin typeface="Univers" charset="0"/>
            </a:endParaRPr>
          </a:p>
        </p:txBody>
      </p:sp>
      <p:grpSp>
        <p:nvGrpSpPr>
          <p:cNvPr id="44039" name="Group 2"/>
          <p:cNvGrpSpPr>
            <a:grpSpLocks/>
          </p:cNvGrpSpPr>
          <p:nvPr/>
        </p:nvGrpSpPr>
        <p:grpSpPr bwMode="auto">
          <a:xfrm>
            <a:off x="254000" y="3265311"/>
            <a:ext cx="9338028" cy="620889"/>
            <a:chOff x="228600" y="2641600"/>
            <a:chExt cx="8404225" cy="558800"/>
          </a:xfrm>
        </p:grpSpPr>
        <p:graphicFrame>
          <p:nvGraphicFramePr>
            <p:cNvPr id="60433" name="Object 13"/>
            <p:cNvGraphicFramePr>
              <a:graphicFrameLocks noChangeAspect="1"/>
            </p:cNvGraphicFramePr>
            <p:nvPr/>
          </p:nvGraphicFramePr>
          <p:xfrm>
            <a:off x="596900" y="2641600"/>
            <a:ext cx="80359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420" name="Equation" r:id="rId4" imgW="3922200" imgH="191880" progId="">
                    <p:embed/>
                  </p:oleObj>
                </mc:Choice>
                <mc:Fallback>
                  <p:oleObj name="Equation" r:id="rId4" imgW="3922200" imgH="191880" progId="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0" y="2641600"/>
                          <a:ext cx="8035925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4" name="Rectangle 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</p:grpSp>
      <p:sp>
        <p:nvSpPr>
          <p:cNvPr id="60431" name="Rectangle 5"/>
          <p:cNvSpPr txBox="1">
            <a:spLocks noChangeArrowheads="1"/>
          </p:cNvSpPr>
          <p:nvPr/>
        </p:nvSpPr>
        <p:spPr bwMode="auto">
          <a:xfrm>
            <a:off x="254000" y="2150532"/>
            <a:ext cx="8864600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Hitting time (HT):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 even for </a:t>
            </a:r>
            <a:r>
              <a:rPr lang="en-US" sz="2400" i="1" dirty="0">
                <a:solidFill>
                  <a:srgbClr val="000090"/>
                </a:solidFill>
                <a:latin typeface="+mn-lt"/>
              </a:rPr>
              <a:t>undirected</a:t>
            </a:r>
            <a:r>
              <a:rPr lang="en-US" sz="2400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networks in general, </a:t>
            </a:r>
            <a:endParaRPr lang="en-US" sz="2400" dirty="0">
              <a:solidFill>
                <a:srgbClr val="000090"/>
              </a:solidFill>
              <a:latin typeface="+mn-lt"/>
              <a:cs typeface="Times New Roman" charset="0"/>
            </a:endParaRPr>
          </a:p>
        </p:txBody>
      </p:sp>
      <p:graphicFrame>
        <p:nvGraphicFramePr>
          <p:cNvPr id="60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1897"/>
              </p:ext>
            </p:extLst>
          </p:nvPr>
        </p:nvGraphicFramePr>
        <p:xfrm>
          <a:off x="8051800" y="2209800"/>
          <a:ext cx="172284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21" name="Equation" r:id="rId6" imgW="877680" imgH="164520" progId="">
                  <p:embed/>
                </p:oleObj>
              </mc:Choice>
              <mc:Fallback>
                <p:oleObj name="Equation" r:id="rId6" imgW="877680" imgH="164520" progId="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00" y="2209800"/>
                        <a:ext cx="172284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89514"/>
              </p:ext>
            </p:extLst>
          </p:nvPr>
        </p:nvGraphicFramePr>
        <p:xfrm>
          <a:off x="508000" y="3643489"/>
          <a:ext cx="8865306" cy="39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22" name="Equation" r:id="rId8" imgW="4543920" imgH="191880" progId="">
                  <p:embed/>
                </p:oleObj>
              </mc:Choice>
              <mc:Fallback>
                <p:oleObj name="Equation" r:id="rId8" imgW="4543920" imgH="191880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43489"/>
                        <a:ext cx="8865306" cy="395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2" name="Group 48"/>
          <p:cNvGrpSpPr>
            <a:grpSpLocks/>
          </p:cNvGrpSpPr>
          <p:nvPr/>
        </p:nvGrpSpPr>
        <p:grpSpPr bwMode="auto">
          <a:xfrm>
            <a:off x="254000" y="4038600"/>
            <a:ext cx="8426098" cy="592667"/>
            <a:chOff x="228600" y="2667000"/>
            <a:chExt cx="7583488" cy="533400"/>
          </a:xfrm>
        </p:grpSpPr>
        <p:graphicFrame>
          <p:nvGraphicFramePr>
            <p:cNvPr id="60429" name="Object 13"/>
            <p:cNvGraphicFramePr>
              <a:graphicFrameLocks noChangeAspect="1"/>
            </p:cNvGraphicFramePr>
            <p:nvPr/>
          </p:nvGraphicFramePr>
          <p:xfrm>
            <a:off x="503238" y="2667000"/>
            <a:ext cx="730885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423" name="Equation" r:id="rId10" imgW="3565440" imgH="200880" progId="">
                    <p:embed/>
                  </p:oleObj>
                </mc:Choice>
                <mc:Fallback>
                  <p:oleObj name="Equation" r:id="rId10" imgW="3565440" imgH="200880" progId="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38" y="2667000"/>
                          <a:ext cx="730885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30" name="Rectangle 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</p:grpSp>
      <p:graphicFrame>
        <p:nvGraphicFramePr>
          <p:cNvPr id="440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04580"/>
              </p:ext>
            </p:extLst>
          </p:nvPr>
        </p:nvGraphicFramePr>
        <p:xfrm>
          <a:off x="610306" y="4572706"/>
          <a:ext cx="9383889" cy="91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424" name="Equation" r:id="rId12" imgW="4818240" imgH="456840" progId="">
                  <p:embed/>
                </p:oleObj>
              </mc:Choice>
              <mc:Fallback>
                <p:oleObj name="Equation" r:id="rId12" imgW="4818240" imgH="456840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06" y="4572706"/>
                        <a:ext cx="9383889" cy="913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5"/>
          <p:cNvSpPr txBox="1">
            <a:spLocks noChangeArrowheads="1"/>
          </p:cNvSpPr>
          <p:nvPr/>
        </p:nvSpPr>
        <p:spPr bwMode="auto">
          <a:xfrm>
            <a:off x="-254000" y="6256867"/>
            <a:ext cx="10160000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Structures of &amp; relations among 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Times New Roman" charset="0"/>
              </a:rPr>
              <a:t>{</a:t>
            </a:r>
            <a:r>
              <a:rPr lang="en-US" sz="2400" i="1" dirty="0" err="1">
                <a:solidFill>
                  <a:srgbClr val="0000FF"/>
                </a:solidFill>
                <a:latin typeface="+mn-lt"/>
                <a:cs typeface="Times New Roman" charset="0"/>
              </a:rPr>
              <a:t>V</a:t>
            </a:r>
            <a:r>
              <a:rPr lang="en-US" sz="2400" i="1" baseline="-25000" dirty="0" err="1">
                <a:solidFill>
                  <a:srgbClr val="0000FF"/>
                </a:solidFill>
                <a:latin typeface="+mn-lt"/>
                <a:cs typeface="Times New Roman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Times New Roman" charset="0"/>
              </a:rPr>
              <a:t>}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reveal important 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structural properties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of </a:t>
            </a:r>
            <a:r>
              <a:rPr lang="en-US" sz="2400" i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G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+mn-lt"/>
                <a:sym typeface="Wingdings"/>
              </a:rPr>
              <a:t> (hierarchical) decomposition of G</a:t>
            </a:r>
            <a:endParaRPr lang="en-US" sz="2400" dirty="0">
              <a:solidFill>
                <a:srgbClr val="0000FF"/>
              </a:solidFill>
              <a:latin typeface="+mn-lt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20" grpId="0"/>
      <p:bldP spid="440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274AEB-B146-D549-B0F0-E62598114C7D}" type="slidenum">
              <a:rPr lang="en-US" sz="900">
                <a:latin typeface="Univers" charset="0"/>
              </a:rPr>
              <a:pPr/>
              <a:t>32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540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>
                <a:latin typeface="+mn-lt"/>
                <a:cs typeface="Times New Roman"/>
              </a:rPr>
              <a:t>Structural Decompositions &amp; Characterizations of Networks based on HT Equiv. Classes</a:t>
            </a:r>
            <a:endParaRPr lang="en-US" sz="3100" dirty="0">
              <a:latin typeface="+mn-lt"/>
            </a:endParaRP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3333" y="1100667"/>
            <a:ext cx="9398000" cy="931333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</a:rPr>
              <a:t>Structures of and relations among </a:t>
            </a:r>
            <a:r>
              <a:rPr lang="en-US" sz="2200" dirty="0">
                <a:solidFill>
                  <a:srgbClr val="FF0000"/>
                </a:solidFill>
                <a:cs typeface="Times New Roman" charset="0"/>
              </a:rPr>
              <a:t>{</a:t>
            </a:r>
            <a:r>
              <a:rPr lang="en-US" sz="2200" i="1" dirty="0" err="1">
                <a:solidFill>
                  <a:srgbClr val="FF0000"/>
                </a:solidFill>
                <a:cs typeface="Times New Roman" charset="0"/>
              </a:rPr>
              <a:t>V</a:t>
            </a:r>
            <a:r>
              <a:rPr lang="en-US" sz="2200" i="1" baseline="-25000" dirty="0" err="1">
                <a:solidFill>
                  <a:srgbClr val="FF0000"/>
                </a:solidFill>
                <a:cs typeface="Times New Roman" charset="0"/>
              </a:rPr>
              <a:t>s</a:t>
            </a:r>
            <a:r>
              <a:rPr lang="en-US" sz="2200" dirty="0">
                <a:solidFill>
                  <a:srgbClr val="FF0000"/>
                </a:solidFill>
                <a:cs typeface="Times New Roman" charset="0"/>
              </a:rPr>
              <a:t>} </a:t>
            </a:r>
            <a:r>
              <a:rPr lang="en-US" sz="2200" dirty="0">
                <a:solidFill>
                  <a:srgbClr val="FF0000"/>
                </a:solidFill>
              </a:rPr>
              <a:t>reveal important properties of </a:t>
            </a:r>
            <a:r>
              <a:rPr lang="en-US" sz="2200" i="1" dirty="0">
                <a:solidFill>
                  <a:srgbClr val="FF0000"/>
                </a:solidFill>
                <a:cs typeface="Times New Roman" charset="0"/>
              </a:rPr>
              <a:t>G</a:t>
            </a:r>
            <a:r>
              <a:rPr lang="en-US" sz="2200" dirty="0">
                <a:solidFill>
                  <a:srgbClr val="FF0000"/>
                </a:solidFill>
                <a:cs typeface="Times New Roman" charset="0"/>
              </a:rPr>
              <a:t>.</a:t>
            </a:r>
            <a:endParaRPr lang="en-US" sz="2400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700" i="1" baseline="30000" dirty="0">
              <a:latin typeface="Times New Roman" charset="0"/>
              <a:cs typeface="Times New Roman" charset="0"/>
            </a:endParaRPr>
          </a:p>
        </p:txBody>
      </p:sp>
      <p:sp>
        <p:nvSpPr>
          <p:cNvPr id="38927" name="Rectangle 5"/>
          <p:cNvSpPr txBox="1">
            <a:spLocks noChangeArrowheads="1"/>
          </p:cNvSpPr>
          <p:nvPr/>
        </p:nvSpPr>
        <p:spPr bwMode="auto">
          <a:xfrm>
            <a:off x="169333" y="1524000"/>
            <a:ext cx="9990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dirty="0">
                <a:solidFill>
                  <a:srgbClr val="000090"/>
                </a:solidFill>
                <a:latin typeface="+mn-lt"/>
              </a:rPr>
              <a:t>Provide formal (rigorous) characterizations/answers to questions such as: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</a:rPr>
              <a:t>Does a network G contain an (indecomposable) </a:t>
            </a:r>
            <a:r>
              <a:rPr lang="en-US" sz="2100" i="1" dirty="0">
                <a:latin typeface="+mn-lt"/>
              </a:rPr>
              <a:t>core</a:t>
            </a:r>
            <a:r>
              <a:rPr lang="en-US" sz="2100" dirty="0">
                <a:latin typeface="+mn-lt"/>
              </a:rPr>
              <a:t>?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</a:rPr>
              <a:t>Is a network </a:t>
            </a:r>
            <a:r>
              <a:rPr lang="en-US" sz="2100" i="1" dirty="0">
                <a:latin typeface="+mn-lt"/>
              </a:rPr>
              <a:t>separable</a:t>
            </a:r>
            <a:r>
              <a:rPr lang="en-US" sz="2100" dirty="0">
                <a:latin typeface="+mn-lt"/>
              </a:rPr>
              <a:t> or “</a:t>
            </a:r>
            <a:r>
              <a:rPr lang="en-US" altLang="ja-JP" sz="2100" i="1" dirty="0">
                <a:latin typeface="+mn-lt"/>
              </a:rPr>
              <a:t>cluster-able</a:t>
            </a:r>
            <a:r>
              <a:rPr lang="en-US" sz="2100" dirty="0">
                <a:latin typeface="+mn-lt"/>
              </a:rPr>
              <a:t>”</a:t>
            </a:r>
            <a:r>
              <a:rPr lang="en-US" altLang="ja-JP" sz="2100" dirty="0">
                <a:latin typeface="+mn-lt"/>
              </a:rPr>
              <a:t>?  e.g., can it be partitioned into (nearly </a:t>
            </a:r>
            <a:r>
              <a:rPr lang="en-US" sz="2100" dirty="0">
                <a:latin typeface="+mn-lt"/>
              </a:rPr>
              <a:t>“</a:t>
            </a:r>
            <a:r>
              <a:rPr lang="en-US" altLang="ja-JP" sz="2100" dirty="0">
                <a:latin typeface="+mn-lt"/>
              </a:rPr>
              <a:t>equitable</a:t>
            </a:r>
            <a:r>
              <a:rPr lang="en-US" sz="2100" dirty="0">
                <a:latin typeface="+mn-lt"/>
              </a:rPr>
              <a:t>”</a:t>
            </a:r>
            <a:r>
              <a:rPr lang="en-US" altLang="ja-JP" sz="2100" dirty="0">
                <a:latin typeface="+mn-lt"/>
              </a:rPr>
              <a:t>) components, clusters or </a:t>
            </a:r>
            <a:r>
              <a:rPr lang="en-US" sz="2100" dirty="0">
                <a:latin typeface="+mn-lt"/>
              </a:rPr>
              <a:t>“</a:t>
            </a:r>
            <a:r>
              <a:rPr lang="en-US" altLang="ja-JP" sz="2100" dirty="0">
                <a:latin typeface="+mn-lt"/>
              </a:rPr>
              <a:t>communities</a:t>
            </a:r>
            <a:r>
              <a:rPr lang="en-US" sz="2100" dirty="0">
                <a:latin typeface="+mn-lt"/>
              </a:rPr>
              <a:t>”</a:t>
            </a:r>
            <a:r>
              <a:rPr lang="en-US" altLang="ja-JP" sz="2100" dirty="0">
                <a:latin typeface="+mn-lt"/>
              </a:rPr>
              <a:t>?</a:t>
            </a:r>
            <a:endParaRPr lang="en-US" sz="2100" dirty="0">
              <a:latin typeface="+mn-lt"/>
            </a:endParaRPr>
          </a:p>
        </p:txBody>
      </p:sp>
      <p:sp>
        <p:nvSpPr>
          <p:cNvPr id="38926" name="Rectangle 5"/>
          <p:cNvSpPr txBox="1">
            <a:spLocks noChangeArrowheads="1"/>
          </p:cNvSpPr>
          <p:nvPr/>
        </p:nvSpPr>
        <p:spPr bwMode="auto">
          <a:xfrm>
            <a:off x="203200" y="1524000"/>
            <a:ext cx="9144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i="1" dirty="0">
                <a:solidFill>
                  <a:srgbClr val="000090"/>
                </a:solidFill>
                <a:latin typeface="+mn-lt"/>
                <a:cs typeface="Times New Roman" charset="0"/>
              </a:rPr>
              <a:t>G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is 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strongly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 regular if and only all nodes 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in </a:t>
            </a:r>
            <a:r>
              <a:rPr lang="en-US" i="1" dirty="0">
                <a:solidFill>
                  <a:srgbClr val="000090"/>
                </a:solidFill>
                <a:latin typeface="+mn-lt"/>
                <a:cs typeface="Times New Roman" charset="0"/>
              </a:rPr>
              <a:t>G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belong to the same HT equivalence class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, i.e., </a:t>
            </a:r>
            <a:r>
              <a:rPr lang="en-US" i="1" dirty="0">
                <a:solidFill>
                  <a:srgbClr val="000090"/>
                </a:solidFill>
                <a:latin typeface="+mn-lt"/>
                <a:cs typeface="Times New Roman" charset="0"/>
              </a:rPr>
              <a:t>V(G)=V</a:t>
            </a:r>
            <a:r>
              <a:rPr lang="en-US" i="1" baseline="-25000" dirty="0">
                <a:solidFill>
                  <a:srgbClr val="000090"/>
                </a:solidFill>
                <a:latin typeface="+mn-lt"/>
                <a:cs typeface="Times New Roman" charset="0"/>
              </a:rPr>
              <a:t>1</a:t>
            </a:r>
            <a:r>
              <a:rPr lang="en-US" i="1" dirty="0">
                <a:solidFill>
                  <a:srgbClr val="000090"/>
                </a:solidFill>
                <a:latin typeface="+mn-lt"/>
              </a:rPr>
              <a:t>.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 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  <a:cs typeface="Times New Roman" charset="0"/>
              </a:rPr>
              <a:t>hence, all nodes are isomorphic or “indistinguishable”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100" dirty="0">
                <a:latin typeface="+mn-lt"/>
                <a:cs typeface="Times New Roman" charset="0"/>
              </a:rPr>
              <a:t>(non-strongly) regular graphs contain more than one HT ECs </a:t>
            </a: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85093"/>
              </p:ext>
            </p:extLst>
          </p:nvPr>
        </p:nvGraphicFramePr>
        <p:xfrm>
          <a:off x="677334" y="5105400"/>
          <a:ext cx="8692444" cy="8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22" name="Equation" r:id="rId4" imgW="4461480" imgH="429480" progId="">
                  <p:embed/>
                </p:oleObj>
              </mc:Choice>
              <mc:Fallback>
                <p:oleObj name="Equation" r:id="rId4" imgW="4461480" imgH="429480" progId="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34" y="5105400"/>
                        <a:ext cx="8692444" cy="8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46667" y="3046237"/>
            <a:ext cx="8636000" cy="1864430"/>
            <a:chOff x="4267200" y="3962400"/>
            <a:chExt cx="7772400" cy="1677988"/>
          </a:xfrm>
        </p:grpSpPr>
        <p:cxnSp>
          <p:nvCxnSpPr>
            <p:cNvPr id="64521" name="Straight Arrow Connector 101"/>
            <p:cNvCxnSpPr>
              <a:cxnSpLocks noChangeShapeType="1"/>
            </p:cNvCxnSpPr>
            <p:nvPr/>
          </p:nvCxnSpPr>
          <p:spPr bwMode="auto">
            <a:xfrm>
              <a:off x="8231188" y="5638800"/>
              <a:ext cx="914400" cy="158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2" name="Rectangle 3"/>
            <p:cNvSpPr>
              <a:spLocks noChangeArrowheads="1"/>
            </p:cNvSpPr>
            <p:nvPr/>
          </p:nvSpPr>
          <p:spPr bwMode="auto">
            <a:xfrm>
              <a:off x="4267200" y="3962400"/>
              <a:ext cx="7772400" cy="1676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4523" name="Object 13"/>
            <p:cNvGraphicFramePr>
              <a:graphicFrameLocks noChangeAspect="1"/>
            </p:cNvGraphicFramePr>
            <p:nvPr/>
          </p:nvGraphicFramePr>
          <p:xfrm>
            <a:off x="4495800" y="3962400"/>
            <a:ext cx="7534275" cy="155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23" name="Equation" r:id="rId6" imgW="4296960" imgH="877680" progId="">
                    <p:embed/>
                  </p:oleObj>
                </mc:Choice>
                <mc:Fallback>
                  <p:oleObj name="Equation" r:id="rId6" imgW="4296960" imgH="877680" progId="">
                    <p:embed/>
                    <p:pic>
                      <p:nvPicPr>
                        <p:cNvPr id="0" name="Picture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3962400"/>
                          <a:ext cx="7534275" cy="155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08519"/>
              </p:ext>
            </p:extLst>
          </p:nvPr>
        </p:nvGraphicFramePr>
        <p:xfrm>
          <a:off x="695325" y="5981700"/>
          <a:ext cx="83470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24" name="Equation" r:id="rId8" imgW="4278600" imgH="676440" progId="">
                  <p:embed/>
                </p:oleObj>
              </mc:Choice>
              <mc:Fallback>
                <p:oleObj name="Equation" r:id="rId8" imgW="4278600" imgH="676440" progId="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5981700"/>
                        <a:ext cx="8347075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/>
      <p:bldP spid="38926" grpId="0"/>
      <p:bldP spid="3892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77333" y="169334"/>
            <a:ext cx="8890000" cy="823737"/>
          </a:xfrm>
        </p:spPr>
        <p:txBody>
          <a:bodyPr/>
          <a:lstStyle/>
          <a:p>
            <a:r>
              <a:rPr lang="en-US" dirty="0" smtClean="0">
                <a:latin typeface="Univer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Univers" charset="0"/>
                <a:ea typeface="ＭＳ Ｐゴシック" charset="0"/>
                <a:cs typeface="ＭＳ Ｐゴシック" charset="0"/>
              </a:rPr>
              <a:t>Self-Similar” Networks</a:t>
            </a:r>
          </a:p>
        </p:txBody>
      </p:sp>
      <p:sp>
        <p:nvSpPr>
          <p:cNvPr id="50179" name="Content Placeholder 1"/>
          <p:cNvSpPr>
            <a:spLocks noGrp="1"/>
          </p:cNvSpPr>
          <p:nvPr>
            <p:ph idx="1"/>
          </p:nvPr>
        </p:nvSpPr>
        <p:spPr>
          <a:xfrm>
            <a:off x="423334" y="931333"/>
            <a:ext cx="9313333" cy="50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err="1">
                <a:latin typeface="Times New Roman" charset="0"/>
                <a:cs typeface="Times New Roman" charset="0"/>
              </a:rPr>
              <a:t>Sierpinksi</a:t>
            </a:r>
            <a:r>
              <a:rPr lang="en-US" sz="2700" dirty="0">
                <a:latin typeface="Times New Roman" charset="0"/>
                <a:cs typeface="Times New Roman" charset="0"/>
              </a:rPr>
              <a:t> Gaskets of order </a:t>
            </a:r>
            <a:r>
              <a:rPr lang="en-US" sz="2700" dirty="0" smtClean="0">
                <a:latin typeface="Times New Roman" charset="0"/>
                <a:cs typeface="Times New Roman" charset="0"/>
              </a:rPr>
              <a:t>t=6 </a:t>
            </a:r>
            <a:endParaRPr lang="en-US" sz="2700" dirty="0">
              <a:latin typeface="Times New Roman" charset="0"/>
              <a:cs typeface="Times New Roman" charset="0"/>
            </a:endParaRPr>
          </a:p>
        </p:txBody>
      </p:sp>
      <p:pic>
        <p:nvPicPr>
          <p:cNvPr id="12" name="Picture 11" descr="Image_HInd_SGT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752600"/>
            <a:ext cx="6434667" cy="49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3DB3A2-175E-1140-AE34-FE1FBE239705}" type="slidenum">
              <a:rPr lang="en-US" sz="900">
                <a:latin typeface="Univers" charset="0"/>
              </a:rPr>
              <a:pPr/>
              <a:t>34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540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 smtClean="0">
                <a:latin typeface="+mn-lt"/>
              </a:rPr>
              <a:t>Avoidance Hitting Times &amp; </a:t>
            </a:r>
            <a:r>
              <a:rPr lang="en-US" sz="3100" dirty="0" err="1" smtClean="0">
                <a:latin typeface="+mn-lt"/>
              </a:rPr>
              <a:t>Betweeness</a:t>
            </a:r>
            <a:r>
              <a:rPr lang="en-US" sz="3100" dirty="0" smtClean="0">
                <a:latin typeface="+mn-lt"/>
              </a:rPr>
              <a:t> Computation</a:t>
            </a:r>
            <a:endParaRPr lang="en-US" sz="3100" dirty="0">
              <a:latin typeface="+mn-lt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487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S</a:t>
            </a:r>
            <a:r>
              <a:rPr lang="en-US" sz="2400" dirty="0" smtClean="0"/>
              <a:t>: a set of “absorbing” nodes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Hitting Time </a:t>
            </a:r>
            <a:r>
              <a:rPr lang="en-US" sz="2400" i="1" dirty="0" smtClean="0"/>
              <a:t>with Avoidance</a:t>
            </a:r>
            <a:r>
              <a:rPr lang="en-US" sz="2400" dirty="0" smtClean="0"/>
              <a:t>:  </a:t>
            </a:r>
          </a:p>
        </p:txBody>
      </p:sp>
      <p:sp>
        <p:nvSpPr>
          <p:cNvPr id="38917" name="Rectangle 5"/>
          <p:cNvSpPr txBox="1">
            <a:spLocks noChangeArrowheads="1"/>
          </p:cNvSpPr>
          <p:nvPr/>
        </p:nvSpPr>
        <p:spPr bwMode="auto">
          <a:xfrm>
            <a:off x="0" y="3276600"/>
            <a:ext cx="93641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888991" lvl="1" indent="-380996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Finding the set of core nodes (or gateways), C, of a network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0431" name="Rectangle 5"/>
          <p:cNvSpPr txBox="1">
            <a:spLocks noChangeArrowheads="1"/>
          </p:cNvSpPr>
          <p:nvPr/>
        </p:nvSpPr>
        <p:spPr bwMode="auto">
          <a:xfrm>
            <a:off x="431800" y="2760133"/>
            <a:ext cx="8788400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600" dirty="0" smtClean="0">
                <a:solidFill>
                  <a:srgbClr val="FF0000"/>
                </a:solidFill>
                <a:latin typeface="+mn-lt"/>
              </a:rPr>
              <a:t>Applications: </a:t>
            </a:r>
            <a:r>
              <a:rPr lang="en-US" sz="2600" dirty="0" smtClean="0">
                <a:solidFill>
                  <a:srgbClr val="000090"/>
                </a:solidFill>
                <a:latin typeface="+mn-lt"/>
              </a:rPr>
              <a:t> </a:t>
            </a:r>
            <a:endParaRPr lang="en-US" sz="2600" dirty="0">
              <a:solidFill>
                <a:srgbClr val="000090"/>
              </a:solidFill>
              <a:latin typeface="+mn-lt"/>
              <a:cs typeface="Times New Roman" charset="0"/>
            </a:endParaRPr>
          </a:p>
        </p:txBody>
      </p:sp>
      <p:sp>
        <p:nvSpPr>
          <p:cNvPr id="44044" name="Rectangle 5"/>
          <p:cNvSpPr txBox="1">
            <a:spLocks noChangeArrowheads="1"/>
          </p:cNvSpPr>
          <p:nvPr/>
        </p:nvSpPr>
        <p:spPr bwMode="auto">
          <a:xfrm>
            <a:off x="0" y="4419600"/>
            <a:ext cx="1016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 marL="3429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Approximations to shortest paths &amp; (shortest-path) </a:t>
            </a:r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betweenesses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add an “absorbing node” (node </a:t>
            </a:r>
            <a:r>
              <a:rPr lang="en-US" sz="2400" i="1" dirty="0" smtClean="0">
                <a:solidFill>
                  <a:srgbClr val="0000FF"/>
                </a:solidFill>
                <a:latin typeface="+mn-lt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) to a network, and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new random walk: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Then:  </a:t>
            </a:r>
          </a:p>
          <a:p>
            <a:pPr marL="914400" lvl="2" indent="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+mn-lt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69447"/>
              </p:ext>
            </p:extLst>
          </p:nvPr>
        </p:nvGraphicFramePr>
        <p:xfrm>
          <a:off x="1346200" y="1981200"/>
          <a:ext cx="6672729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4" name="Equation" r:id="rId4" imgW="3903840" imgH="420480" progId="">
                  <p:embed/>
                </p:oleObj>
              </mc:Choice>
              <mc:Fallback>
                <p:oleObj name="Equation" r:id="rId4" imgW="3903840" imgH="42048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981200"/>
                        <a:ext cx="6672729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72087"/>
              </p:ext>
            </p:extLst>
          </p:nvPr>
        </p:nvGraphicFramePr>
        <p:xfrm>
          <a:off x="4622800" y="1447800"/>
          <a:ext cx="15065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5" name="Equation" r:id="rId6" imgW="649080" imgH="191880" progId="">
                  <p:embed/>
                </p:oleObj>
              </mc:Choice>
              <mc:Fallback>
                <p:oleObj name="Equation" r:id="rId6" imgW="649080" imgH="1918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1447800"/>
                        <a:ext cx="15065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34842"/>
              </p:ext>
            </p:extLst>
          </p:nvPr>
        </p:nvGraphicFramePr>
        <p:xfrm>
          <a:off x="2641600" y="3733800"/>
          <a:ext cx="3791155" cy="73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6" name="Equation" r:id="rId8" imgW="2020320" imgH="383760" progId="">
                  <p:embed/>
                </p:oleObj>
              </mc:Choice>
              <mc:Fallback>
                <p:oleObj name="Equation" r:id="rId8" imgW="2020320" imgH="3837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733800"/>
                        <a:ext cx="3791155" cy="734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528133"/>
              </p:ext>
            </p:extLst>
          </p:nvPr>
        </p:nvGraphicFramePr>
        <p:xfrm>
          <a:off x="3784600" y="5249587"/>
          <a:ext cx="3886200" cy="4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7" name="Equation" r:id="rId10" imgW="2111760" imgH="237600" progId="">
                  <p:embed/>
                </p:oleObj>
              </mc:Choice>
              <mc:Fallback>
                <p:oleObj name="Equation" r:id="rId10" imgW="2111760" imgH="23760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5249587"/>
                        <a:ext cx="3886200" cy="4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96516"/>
              </p:ext>
            </p:extLst>
          </p:nvPr>
        </p:nvGraphicFramePr>
        <p:xfrm>
          <a:off x="7670800" y="4864894"/>
          <a:ext cx="1676400" cy="3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8" name="Equation" r:id="rId12" imgW="804240" imgH="182520" progId="">
                  <p:embed/>
                </p:oleObj>
              </mc:Choice>
              <mc:Fallback>
                <p:oleObj name="Equation" r:id="rId12" imgW="804240" imgH="18252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4864894"/>
                        <a:ext cx="1676400" cy="392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44083"/>
              </p:ext>
            </p:extLst>
          </p:nvPr>
        </p:nvGraphicFramePr>
        <p:xfrm>
          <a:off x="2108200" y="5700712"/>
          <a:ext cx="6324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9" name="Equation" r:id="rId14" imgW="3236400" imgH="191880" progId="">
                  <p:embed/>
                </p:oleObj>
              </mc:Choice>
              <mc:Fallback>
                <p:oleObj name="Equation" r:id="rId14" imgW="3236400" imgH="19188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700712"/>
                        <a:ext cx="63246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16156"/>
              </p:ext>
            </p:extLst>
          </p:nvPr>
        </p:nvGraphicFramePr>
        <p:xfrm>
          <a:off x="965200" y="6096000"/>
          <a:ext cx="8556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0" name="Equation" r:id="rId16" imgW="4872960" imgH="429480" progId="">
                  <p:embed/>
                </p:oleObj>
              </mc:Choice>
              <mc:Fallback>
                <p:oleObj name="Equation" r:id="rId16" imgW="4872960" imgH="42948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6096000"/>
                        <a:ext cx="85566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604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Summary: Key Results from Collaborations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9398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Empirical network data analysis via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 Analysis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method and software tool from Sid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/>
              <a:t>Discussions &amp; direct help from Sid &amp; Richard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Generative models for “hierarchical” and “self-similar”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inspired by the work of Don, Sid &amp; Richard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discussions with Don, Sid &amp; Richard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c</a:t>
            </a:r>
            <a:r>
              <a:rPr lang="en-US" sz="2200" dirty="0" smtClean="0"/>
              <a:t>ollaborative work still ongoing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Alternative “generative” models for multivariate degree distributions, where we can directly control “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dependence” 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/>
              <a:t>o</a:t>
            </a:r>
            <a:r>
              <a:rPr lang="en-US" sz="2200" dirty="0" smtClean="0"/>
              <a:t>ngoing collaboration with Don, et al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Contributions to other team members’ research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provided network datasets 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discussions/collaboration with Ness on mobility modeling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discussions/collaboration with </a:t>
            </a:r>
            <a:r>
              <a:rPr lang="en-US" sz="2200" dirty="0" err="1" smtClean="0"/>
              <a:t>Weibo</a:t>
            </a:r>
            <a:r>
              <a:rPr lang="en-US" sz="2200" dirty="0" smtClean="0"/>
              <a:t> &amp; Don on graph similarity testing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21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990600"/>
            <a:ext cx="8636000" cy="151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en-US" sz="4900" dirty="0"/>
              <a:t>Thank You!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8636000" cy="1666875"/>
          </a:xfrm>
        </p:spPr>
        <p:txBody>
          <a:bodyPr/>
          <a:lstStyle/>
          <a:p>
            <a:pPr algn="ctr"/>
            <a:r>
              <a:rPr lang="en-US" altLang="zh-CN" sz="600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514600"/>
            <a:ext cx="8636000" cy="151288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   </a:t>
            </a:r>
            <a:r>
              <a:rPr lang="en-US" sz="6600" dirty="0" smtClean="0"/>
              <a:t>Backup Slides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25492" indent="-3174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6998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77982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5977" indent="-253997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9397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0196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809962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317957" indent="-253997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14C945-27BB-8740-B226-07246EADF5D5}" type="slidenum">
              <a:rPr lang="en-US" sz="900">
                <a:latin typeface="Univers" charset="0"/>
              </a:rPr>
              <a:pPr/>
              <a:t>38</a:t>
            </a:fld>
            <a:endParaRPr lang="en-US" sz="900">
              <a:latin typeface="Univers" charset="0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338667" y="228600"/>
            <a:ext cx="9398000" cy="6773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100" dirty="0">
                <a:latin typeface="+mn-lt"/>
                <a:cs typeface="Times New Roman"/>
              </a:rPr>
              <a:t>Geometric Characterization of HT ECs</a:t>
            </a:r>
            <a:endParaRPr lang="en-US" sz="3100" dirty="0">
              <a:latin typeface="+mn-lt"/>
            </a:endParaRPr>
          </a:p>
        </p:txBody>
      </p:sp>
      <p:cxnSp>
        <p:nvCxnSpPr>
          <p:cNvPr id="62467" name="Straight Arrow Connector 101"/>
          <p:cNvCxnSpPr>
            <a:cxnSpLocks noChangeShapeType="1"/>
          </p:cNvCxnSpPr>
          <p:nvPr/>
        </p:nvCxnSpPr>
        <p:spPr bwMode="auto">
          <a:xfrm>
            <a:off x="9145764" y="6265334"/>
            <a:ext cx="1016000" cy="1764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2468" name="Object 13"/>
          <p:cNvGraphicFramePr>
            <a:graphicFrameLocks noChangeAspect="1"/>
          </p:cNvGraphicFramePr>
          <p:nvPr/>
        </p:nvGraphicFramePr>
        <p:xfrm>
          <a:off x="606778" y="1354667"/>
          <a:ext cx="7817556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4" name="Equation" r:id="rId4" imgW="3501360" imgH="447840" progId="">
                  <p:embed/>
                </p:oleObj>
              </mc:Choice>
              <mc:Fallback>
                <p:oleObj name="Equation" r:id="rId4" imgW="3501360" imgH="44784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78" y="1354667"/>
                        <a:ext cx="7817556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3"/>
          <p:cNvGraphicFramePr>
            <a:graphicFrameLocks noChangeAspect="1"/>
          </p:cNvGraphicFramePr>
          <p:nvPr/>
        </p:nvGraphicFramePr>
        <p:xfrm>
          <a:off x="508000" y="2540000"/>
          <a:ext cx="1827389" cy="69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5" name="Equation" r:id="rId6" imgW="923400" imgH="347400" progId="">
                  <p:embed/>
                </p:oleObj>
              </mc:Choice>
              <mc:Fallback>
                <p:oleObj name="Equation" r:id="rId6" imgW="923400" imgH="34740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40000"/>
                        <a:ext cx="1827389" cy="69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333" y="1270000"/>
            <a:ext cx="1270000" cy="8466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2471" name="Rectangle 5"/>
          <p:cNvSpPr txBox="1">
            <a:spLocks noChangeArrowheads="1"/>
          </p:cNvSpPr>
          <p:nvPr/>
        </p:nvSpPr>
        <p:spPr bwMode="auto">
          <a:xfrm>
            <a:off x="204611" y="846667"/>
            <a:ext cx="3774722" cy="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400">
                <a:solidFill>
                  <a:srgbClr val="000090"/>
                </a:solidFill>
                <a:latin typeface="Univers" charset="0"/>
                <a:cs typeface="Times New Roman" charset="0"/>
              </a:rPr>
              <a:t>For </a:t>
            </a:r>
            <a:r>
              <a:rPr lang="en-US" sz="2400" i="1">
                <a:solidFill>
                  <a:srgbClr val="000090"/>
                </a:solidFill>
                <a:latin typeface="Univers" charset="0"/>
                <a:cs typeface="Times New Roman" charset="0"/>
              </a:rPr>
              <a:t>undirected</a:t>
            </a:r>
            <a:r>
              <a:rPr lang="en-US" sz="2400">
                <a:solidFill>
                  <a:srgbClr val="000090"/>
                </a:solidFill>
                <a:latin typeface="Univers" charset="0"/>
                <a:cs typeface="Times New Roman" charset="0"/>
              </a:rPr>
              <a:t> networks:</a:t>
            </a:r>
            <a:endParaRPr lang="en-US" sz="2400" baseline="30000">
              <a:solidFill>
                <a:srgbClr val="000090"/>
              </a:solidFill>
              <a:latin typeface="Univers" charset="0"/>
              <a:cs typeface="Times New Roman" charset="0"/>
            </a:endParaRPr>
          </a:p>
        </p:txBody>
      </p:sp>
      <p:grpSp>
        <p:nvGrpSpPr>
          <p:cNvPr id="62472" name="Group 11"/>
          <p:cNvGrpSpPr>
            <a:grpSpLocks/>
          </p:cNvGrpSpPr>
          <p:nvPr/>
        </p:nvGrpSpPr>
        <p:grpSpPr bwMode="auto">
          <a:xfrm>
            <a:off x="5249334" y="2404182"/>
            <a:ext cx="4741333" cy="4115152"/>
            <a:chOff x="10134600" y="2316481"/>
            <a:chExt cx="4267200" cy="3703321"/>
          </a:xfrm>
        </p:grpSpPr>
        <p:grpSp>
          <p:nvGrpSpPr>
            <p:cNvPr id="62531" name="Group 54"/>
            <p:cNvGrpSpPr>
              <a:grpSpLocks/>
            </p:cNvGrpSpPr>
            <p:nvPr/>
          </p:nvGrpSpPr>
          <p:grpSpPr bwMode="auto">
            <a:xfrm>
              <a:off x="10134600" y="2316481"/>
              <a:ext cx="4267200" cy="3703321"/>
              <a:chOff x="7086600" y="2416493"/>
              <a:chExt cx="2057400" cy="1774508"/>
            </a:xfrm>
          </p:grpSpPr>
          <p:sp>
            <p:nvSpPr>
              <p:cNvPr id="62533" name="Rectangle 55"/>
              <p:cNvSpPr>
                <a:spLocks noChangeArrowheads="1"/>
              </p:cNvSpPr>
              <p:nvPr/>
            </p:nvSpPr>
            <p:spPr bwMode="auto">
              <a:xfrm>
                <a:off x="7086600" y="2416493"/>
                <a:ext cx="2057400" cy="177450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Verdana" charset="0"/>
                  <a:ea typeface="굴림" charset="0"/>
                  <a:cs typeface="굴림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 rot="16200000" flipV="1">
                <a:off x="7734421" y="3009911"/>
                <a:ext cx="457128" cy="7654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V="1">
                <a:off x="8001255" y="2590673"/>
                <a:ext cx="761575" cy="68607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536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581900" y="2857500"/>
                <a:ext cx="838200" cy="1588"/>
              </a:xfrm>
              <a:prstGeom prst="straightConnector1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8001255" y="3276745"/>
                <a:ext cx="554916" cy="36661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538" name="Straight Arrow Connector 60"/>
              <p:cNvCxnSpPr>
                <a:cxnSpLocks noChangeShapeType="1"/>
              </p:cNvCxnSpPr>
              <p:nvPr/>
            </p:nvCxnSpPr>
            <p:spPr bwMode="auto">
              <a:xfrm>
                <a:off x="8001000" y="3276600"/>
                <a:ext cx="914400" cy="1588"/>
              </a:xfrm>
              <a:prstGeom prst="straightConnector1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39" name="Straight Arrow Connector 61"/>
              <p:cNvCxnSpPr>
                <a:cxnSpLocks noChangeShapeType="1"/>
              </p:cNvCxnSpPr>
              <p:nvPr/>
            </p:nvCxnSpPr>
            <p:spPr bwMode="auto">
              <a:xfrm rot="5400000">
                <a:off x="7543006" y="3353594"/>
                <a:ext cx="533400" cy="379412"/>
              </a:xfrm>
              <a:prstGeom prst="straightConnector1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Heptagon 65"/>
              <p:cNvSpPr/>
              <p:nvPr/>
            </p:nvSpPr>
            <p:spPr bwMode="auto">
              <a:xfrm>
                <a:off x="7858125" y="2730626"/>
                <a:ext cx="112514" cy="88992"/>
              </a:xfrm>
              <a:prstGeom prst="heptagon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ea typeface="굴림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67" name="Heptagon 66"/>
              <p:cNvSpPr/>
              <p:nvPr/>
            </p:nvSpPr>
            <p:spPr bwMode="auto">
              <a:xfrm>
                <a:off x="8781200" y="2548079"/>
                <a:ext cx="68886" cy="82146"/>
              </a:xfrm>
              <a:prstGeom prst="heptagon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ea typeface="굴림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68" name="Heptagon 67"/>
              <p:cNvSpPr/>
              <p:nvPr/>
            </p:nvSpPr>
            <p:spPr bwMode="auto">
              <a:xfrm>
                <a:off x="8519432" y="3643360"/>
                <a:ext cx="103329" cy="93556"/>
              </a:xfrm>
              <a:prstGeom prst="heptagon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ea typeface="굴림" pitchFamily="34" charset="-127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62532" name="Object 49"/>
            <p:cNvGraphicFramePr>
              <a:graphicFrameLocks noChangeAspect="1"/>
            </p:cNvGraphicFramePr>
            <p:nvPr/>
          </p:nvGraphicFramePr>
          <p:xfrm>
            <a:off x="11506200" y="2362200"/>
            <a:ext cx="371518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36" name="Equation" r:id="rId8" imgW="155160" imgH="136800" progId="">
                    <p:embed/>
                  </p:oleObj>
                </mc:Choice>
                <mc:Fallback>
                  <p:oleObj name="Equation" r:id="rId8" imgW="155160" imgH="136800" progId="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06200" y="2362200"/>
                          <a:ext cx="371518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473" name="Object 132"/>
          <p:cNvGraphicFramePr>
            <a:graphicFrameLocks noChangeAspect="1"/>
          </p:cNvGraphicFramePr>
          <p:nvPr/>
        </p:nvGraphicFramePr>
        <p:xfrm>
          <a:off x="8043334" y="5164667"/>
          <a:ext cx="455083" cy="64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7" name="Equation" r:id="rId10" imgW="155160" imgH="219240" progId="">
                  <p:embed/>
                </p:oleObj>
              </mc:Choice>
              <mc:Fallback>
                <p:oleObj name="Equation" r:id="rId10" imgW="155160" imgH="219240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334" y="5164667"/>
                        <a:ext cx="455083" cy="647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32"/>
          <p:cNvGraphicFramePr>
            <a:graphicFrameLocks noChangeAspect="1"/>
          </p:cNvGraphicFramePr>
          <p:nvPr/>
        </p:nvGraphicFramePr>
        <p:xfrm>
          <a:off x="6604001" y="3048000"/>
          <a:ext cx="455083" cy="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8" name="Equation" r:id="rId12" imgW="155160" imgH="191880" progId="">
                  <p:embed/>
                </p:oleObj>
              </mc:Choice>
              <mc:Fallback>
                <p:oleObj name="Equation" r:id="rId12" imgW="155160" imgH="19188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1" y="3048000"/>
                        <a:ext cx="455083" cy="575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32"/>
          <p:cNvGraphicFramePr>
            <a:graphicFrameLocks noChangeAspect="1"/>
          </p:cNvGraphicFramePr>
          <p:nvPr/>
        </p:nvGraphicFramePr>
        <p:xfrm>
          <a:off x="8636000" y="2370667"/>
          <a:ext cx="419806" cy="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9" name="Equation" r:id="rId14" imgW="136800" imgH="191880" progId="">
                  <p:embed/>
                </p:oleObj>
              </mc:Choice>
              <mc:Fallback>
                <p:oleObj name="Equation" r:id="rId14" imgW="136800" imgH="191880" progId="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0" y="2370667"/>
                        <a:ext cx="419806" cy="575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9" name="Group 12"/>
          <p:cNvGrpSpPr>
            <a:grpSpLocks/>
          </p:cNvGrpSpPr>
          <p:nvPr/>
        </p:nvGrpSpPr>
        <p:grpSpPr bwMode="auto">
          <a:xfrm>
            <a:off x="7366001" y="3979334"/>
            <a:ext cx="1153583" cy="539750"/>
            <a:chOff x="11125200" y="6934200"/>
            <a:chExt cx="1038225" cy="485775"/>
          </a:xfrm>
        </p:grpSpPr>
        <p:graphicFrame>
          <p:nvGraphicFramePr>
            <p:cNvPr id="62529" name="Object 50"/>
            <p:cNvGraphicFramePr>
              <a:graphicFrameLocks noChangeAspect="1"/>
            </p:cNvGraphicFramePr>
            <p:nvPr/>
          </p:nvGraphicFramePr>
          <p:xfrm>
            <a:off x="11734800" y="6934200"/>
            <a:ext cx="4286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0" name="Equation" r:id="rId16" imgW="182520" imgH="200880" progId="">
                    <p:embed/>
                  </p:oleObj>
                </mc:Choice>
                <mc:Fallback>
                  <p:oleObj name="Equation" r:id="rId16" imgW="182520" imgH="200880" progId="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4800" y="6934200"/>
                          <a:ext cx="4286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30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11125200" y="7134225"/>
              <a:ext cx="609600" cy="15240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090" name="Group 13"/>
          <p:cNvGrpSpPr>
            <a:grpSpLocks/>
          </p:cNvGrpSpPr>
          <p:nvPr/>
        </p:nvGrpSpPr>
        <p:grpSpPr bwMode="auto">
          <a:xfrm>
            <a:off x="7237237" y="2319515"/>
            <a:ext cx="2709333" cy="3037417"/>
            <a:chOff x="12496800" y="6410501"/>
            <a:chExt cx="2438400" cy="2733499"/>
          </a:xfrm>
        </p:grpSpPr>
        <p:grpSp>
          <p:nvGrpSpPr>
            <p:cNvPr id="62524" name="Group 7"/>
            <p:cNvGrpSpPr>
              <a:grpSpLocks/>
            </p:cNvGrpSpPr>
            <p:nvPr/>
          </p:nvGrpSpPr>
          <p:grpSpPr bwMode="auto">
            <a:xfrm>
              <a:off x="12496800" y="6553200"/>
              <a:ext cx="2438400" cy="2590800"/>
              <a:chOff x="11393311" y="2363857"/>
              <a:chExt cx="2686755" cy="2860813"/>
            </a:xfrm>
          </p:grpSpPr>
          <p:cxnSp>
            <p:nvCxnSpPr>
              <p:cNvPr id="62526" name="Straight Arrow Connector 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1308890" y="3236854"/>
                <a:ext cx="1749287" cy="3294"/>
              </a:xfrm>
              <a:prstGeom prst="straightConnector1">
                <a:avLst/>
              </a:prstGeom>
              <a:noFill/>
              <a:ln w="12700">
                <a:solidFill>
                  <a:srgbClr val="94FF2E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27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12183533" y="4111487"/>
                <a:ext cx="1896533" cy="3314"/>
              </a:xfrm>
              <a:prstGeom prst="straightConnector1">
                <a:avLst/>
              </a:prstGeom>
              <a:noFill/>
              <a:ln w="12700">
                <a:solidFill>
                  <a:srgbClr val="94FF2E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28" name="Straight Arrow Connector 70"/>
              <p:cNvCxnSpPr>
                <a:cxnSpLocks noChangeShapeType="1"/>
              </p:cNvCxnSpPr>
              <p:nvPr/>
            </p:nvCxnSpPr>
            <p:spPr bwMode="auto">
              <a:xfrm rot="5400000">
                <a:off x="11230184" y="4274614"/>
                <a:ext cx="1113183" cy="786929"/>
              </a:xfrm>
              <a:prstGeom prst="straightConnector1">
                <a:avLst/>
              </a:prstGeom>
              <a:noFill/>
              <a:ln w="12700">
                <a:solidFill>
                  <a:srgbClr val="94FF2E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62525" name="Object 63"/>
            <p:cNvGraphicFramePr>
              <a:graphicFrameLocks noChangeAspect="1"/>
            </p:cNvGraphicFramePr>
            <p:nvPr/>
          </p:nvGraphicFramePr>
          <p:xfrm>
            <a:off x="13335000" y="6410501"/>
            <a:ext cx="409575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1" name="Equation" r:id="rId18" imgW="155160" imgH="182520" progId="">
                    <p:embed/>
                  </p:oleObj>
                </mc:Choice>
                <mc:Fallback>
                  <p:oleObj name="Equation" r:id="rId18" imgW="155160" imgH="182520" progId="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35000" y="6410501"/>
                          <a:ext cx="409575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91" name="Group 30"/>
          <p:cNvGrpSpPr>
            <a:grpSpLocks/>
          </p:cNvGrpSpPr>
          <p:nvPr/>
        </p:nvGrpSpPr>
        <p:grpSpPr bwMode="auto">
          <a:xfrm>
            <a:off x="7196667" y="3048000"/>
            <a:ext cx="846667" cy="1150056"/>
            <a:chOff x="10591800" y="6599582"/>
            <a:chExt cx="762000" cy="1034705"/>
          </a:xfrm>
        </p:grpSpPr>
        <p:graphicFrame>
          <p:nvGraphicFramePr>
            <p:cNvPr id="62522" name="Object 64"/>
            <p:cNvGraphicFramePr>
              <a:graphicFrameLocks noChangeAspect="1"/>
            </p:cNvGraphicFramePr>
            <p:nvPr/>
          </p:nvGraphicFramePr>
          <p:xfrm>
            <a:off x="10820400" y="6599582"/>
            <a:ext cx="409380" cy="516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2" name="Equation" r:id="rId20" imgW="155160" imgH="191880" progId="">
                    <p:embed/>
                  </p:oleObj>
                </mc:Choice>
                <mc:Fallback>
                  <p:oleObj name="Equation" r:id="rId20" imgW="155160" imgH="191880" progId="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20400" y="6599582"/>
                          <a:ext cx="409380" cy="5168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23" name="Straight Arrow Connector 109"/>
            <p:cNvCxnSpPr>
              <a:cxnSpLocks noChangeShapeType="1"/>
            </p:cNvCxnSpPr>
            <p:nvPr/>
          </p:nvCxnSpPr>
          <p:spPr bwMode="auto">
            <a:xfrm flipH="1" flipV="1">
              <a:off x="10591800" y="6858000"/>
              <a:ext cx="762000" cy="776287"/>
            </a:xfrm>
            <a:prstGeom prst="straightConnector1">
              <a:avLst/>
            </a:prstGeom>
            <a:noFill/>
            <a:ln w="28575">
              <a:solidFill>
                <a:srgbClr val="57971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092" name="Group 19"/>
          <p:cNvGrpSpPr>
            <a:grpSpLocks/>
          </p:cNvGrpSpPr>
          <p:nvPr/>
        </p:nvGrpSpPr>
        <p:grpSpPr bwMode="auto">
          <a:xfrm>
            <a:off x="8043333" y="2892778"/>
            <a:ext cx="1284111" cy="1340556"/>
            <a:chOff x="12344400" y="6629400"/>
            <a:chExt cx="1155700" cy="1206212"/>
          </a:xfrm>
        </p:grpSpPr>
        <p:graphicFrame>
          <p:nvGraphicFramePr>
            <p:cNvPr id="62520" name="Object 64"/>
            <p:cNvGraphicFramePr>
              <a:graphicFrameLocks noChangeAspect="1"/>
            </p:cNvGraphicFramePr>
            <p:nvPr/>
          </p:nvGraphicFramePr>
          <p:xfrm>
            <a:off x="13122275" y="6737062"/>
            <a:ext cx="37782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3" name="Equation" r:id="rId22" imgW="136800" imgH="191880" progId="">
                    <p:embed/>
                  </p:oleObj>
                </mc:Choice>
                <mc:Fallback>
                  <p:oleObj name="Equation" r:id="rId22" imgW="136800" imgH="191880" progId="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22275" y="6737062"/>
                          <a:ext cx="377825" cy="51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21" name="Straight Arrow Connector 109"/>
            <p:cNvCxnSpPr>
              <a:cxnSpLocks noChangeShapeType="1"/>
            </p:cNvCxnSpPr>
            <p:nvPr/>
          </p:nvCxnSpPr>
          <p:spPr bwMode="auto">
            <a:xfrm flipV="1">
              <a:off x="12344400" y="6629400"/>
              <a:ext cx="914400" cy="1206212"/>
            </a:xfrm>
            <a:prstGeom prst="straightConnector1">
              <a:avLst/>
            </a:prstGeom>
            <a:noFill/>
            <a:ln w="28575">
              <a:solidFill>
                <a:srgbClr val="57971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093" name="Group 25"/>
          <p:cNvGrpSpPr>
            <a:grpSpLocks/>
          </p:cNvGrpSpPr>
          <p:nvPr/>
        </p:nvGrpSpPr>
        <p:grpSpPr bwMode="auto">
          <a:xfrm>
            <a:off x="8043334" y="4233333"/>
            <a:ext cx="878417" cy="1016000"/>
            <a:chOff x="12649200" y="7772400"/>
            <a:chExt cx="790575" cy="914400"/>
          </a:xfrm>
        </p:grpSpPr>
        <p:graphicFrame>
          <p:nvGraphicFramePr>
            <p:cNvPr id="62518" name="Object 64"/>
            <p:cNvGraphicFramePr>
              <a:graphicFrameLocks noChangeAspect="1"/>
            </p:cNvGraphicFramePr>
            <p:nvPr/>
          </p:nvGraphicFramePr>
          <p:xfrm>
            <a:off x="13030200" y="7848600"/>
            <a:ext cx="409575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4" name="Equation" r:id="rId24" imgW="155160" imgH="219240" progId="">
                    <p:embed/>
                  </p:oleObj>
                </mc:Choice>
                <mc:Fallback>
                  <p:oleObj name="Equation" r:id="rId24" imgW="155160" imgH="219240" progId="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0200" y="7848600"/>
                          <a:ext cx="409575" cy="582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519" name="Straight Arrow Connector 109"/>
            <p:cNvCxnSpPr>
              <a:cxnSpLocks noChangeShapeType="1"/>
            </p:cNvCxnSpPr>
            <p:nvPr/>
          </p:nvCxnSpPr>
          <p:spPr bwMode="auto">
            <a:xfrm>
              <a:off x="12649200" y="7772400"/>
              <a:ext cx="533400" cy="914400"/>
            </a:xfrm>
            <a:prstGeom prst="straightConnector1">
              <a:avLst/>
            </a:prstGeom>
            <a:noFill/>
            <a:ln w="28575">
              <a:solidFill>
                <a:srgbClr val="57971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094" name="Group 111"/>
          <p:cNvGrpSpPr>
            <a:grpSpLocks/>
          </p:cNvGrpSpPr>
          <p:nvPr/>
        </p:nvGrpSpPr>
        <p:grpSpPr bwMode="auto">
          <a:xfrm>
            <a:off x="84667" y="3725334"/>
            <a:ext cx="4741333" cy="677333"/>
            <a:chOff x="152400" y="3581400"/>
            <a:chExt cx="4267200" cy="609600"/>
          </a:xfrm>
        </p:grpSpPr>
        <p:sp>
          <p:nvSpPr>
            <p:cNvPr id="62516" name="Rectangle 5"/>
            <p:cNvSpPr txBox="1">
              <a:spLocks noChangeArrowheads="1"/>
            </p:cNvSpPr>
            <p:nvPr/>
          </p:nvSpPr>
          <p:spPr bwMode="auto">
            <a:xfrm>
              <a:off x="152400" y="36576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  <p:graphicFrame>
          <p:nvGraphicFramePr>
            <p:cNvPr id="62517" name="Object 13"/>
            <p:cNvGraphicFramePr>
              <a:graphicFrameLocks noChangeAspect="1"/>
            </p:cNvGraphicFramePr>
            <p:nvPr/>
          </p:nvGraphicFramePr>
          <p:xfrm>
            <a:off x="457200" y="3581400"/>
            <a:ext cx="39624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5" name="Equation" r:id="rId26" imgW="1965600" imgH="255960" progId="">
                    <p:embed/>
                  </p:oleObj>
                </mc:Choice>
                <mc:Fallback>
                  <p:oleObj name="Equation" r:id="rId26" imgW="1965600" imgH="255960" progId="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3581400"/>
                          <a:ext cx="39624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95" name="Group 98"/>
          <p:cNvGrpSpPr>
            <a:grpSpLocks/>
          </p:cNvGrpSpPr>
          <p:nvPr/>
        </p:nvGrpSpPr>
        <p:grpSpPr bwMode="auto">
          <a:xfrm>
            <a:off x="5080000" y="2370667"/>
            <a:ext cx="5080000" cy="4402667"/>
            <a:chOff x="-304800" y="4572000"/>
            <a:chExt cx="4498258" cy="3962400"/>
          </a:xfrm>
        </p:grpSpPr>
        <p:sp>
          <p:nvSpPr>
            <p:cNvPr id="62490" name="Rectangle 35"/>
            <p:cNvSpPr>
              <a:spLocks noChangeArrowheads="1"/>
            </p:cNvSpPr>
            <p:nvPr/>
          </p:nvSpPr>
          <p:spPr bwMode="auto">
            <a:xfrm>
              <a:off x="-304800" y="4572000"/>
              <a:ext cx="4498258" cy="3962400"/>
            </a:xfrm>
            <a:prstGeom prst="rect">
              <a:avLst/>
            </a:prstGeom>
            <a:solidFill>
              <a:srgbClr val="171A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latin typeface="Verdana" charset="0"/>
                <a:ea typeface="굴림" charset="0"/>
                <a:cs typeface="굴림" charset="0"/>
              </a:endParaRPr>
            </a:p>
          </p:txBody>
        </p:sp>
        <p:cxnSp>
          <p:nvCxnSpPr>
            <p:cNvPr id="62491" name="Straight Arrow Connector 69"/>
            <p:cNvCxnSpPr>
              <a:cxnSpLocks noChangeShapeType="1"/>
              <a:endCxn id="62493" idx="7"/>
            </p:cNvCxnSpPr>
            <p:nvPr/>
          </p:nvCxnSpPr>
          <p:spPr bwMode="auto">
            <a:xfrm flipV="1">
              <a:off x="2133600" y="5830651"/>
              <a:ext cx="484934" cy="556341"/>
            </a:xfrm>
            <a:prstGeom prst="straightConnector1">
              <a:avLst/>
            </a:prstGeom>
            <a:noFill/>
            <a:ln w="12700">
              <a:solidFill>
                <a:srgbClr val="FFFA2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2492" name="Group 105"/>
            <p:cNvGrpSpPr>
              <a:grpSpLocks/>
            </p:cNvGrpSpPr>
            <p:nvPr/>
          </p:nvGrpSpPr>
          <p:grpSpPr bwMode="auto">
            <a:xfrm>
              <a:off x="990603" y="4572000"/>
              <a:ext cx="3052917" cy="3200400"/>
              <a:chOff x="12233193" y="6334572"/>
              <a:chExt cx="2640361" cy="3189083"/>
            </a:xfrm>
          </p:grpSpPr>
          <p:grpSp>
            <p:nvGrpSpPr>
              <p:cNvPr id="62511" name="Group 106"/>
              <p:cNvGrpSpPr>
                <a:grpSpLocks/>
              </p:cNvGrpSpPr>
              <p:nvPr/>
            </p:nvGrpSpPr>
            <p:grpSpPr bwMode="auto">
              <a:xfrm>
                <a:off x="12233193" y="6334572"/>
                <a:ext cx="2640361" cy="3189083"/>
                <a:chOff x="11102851" y="2122443"/>
                <a:chExt cx="2909285" cy="3521449"/>
              </a:xfrm>
            </p:grpSpPr>
            <p:cxnSp>
              <p:nvCxnSpPr>
                <p:cNvPr id="62513" name="Straight Arrow Connector 1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181886" y="2122443"/>
                  <a:ext cx="10190" cy="1990704"/>
                </a:xfrm>
                <a:prstGeom prst="straightConnector1">
                  <a:avLst/>
                </a:prstGeom>
                <a:noFill/>
                <a:ln w="12700">
                  <a:solidFill>
                    <a:srgbClr val="94FF2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514" name="Straight Arrow Connector 109"/>
                <p:cNvCxnSpPr>
                  <a:cxnSpLocks noChangeShapeType="1"/>
                </p:cNvCxnSpPr>
                <p:nvPr/>
              </p:nvCxnSpPr>
              <p:spPr bwMode="auto">
                <a:xfrm>
                  <a:off x="12183533" y="4111487"/>
                  <a:ext cx="1828603" cy="23212"/>
                </a:xfrm>
                <a:prstGeom prst="straightConnector1">
                  <a:avLst/>
                </a:prstGeom>
                <a:noFill/>
                <a:ln w="12700">
                  <a:solidFill>
                    <a:srgbClr val="94FF2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515" name="Straight Arrow Connector 1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102851" y="4111487"/>
                  <a:ext cx="1077389" cy="1532405"/>
                </a:xfrm>
                <a:prstGeom prst="straightConnector1">
                  <a:avLst/>
                </a:prstGeom>
                <a:noFill/>
                <a:ln w="12700">
                  <a:solidFill>
                    <a:srgbClr val="94FF2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62512" name="Object 63"/>
              <p:cNvGraphicFramePr>
                <a:graphicFrameLocks noChangeAspect="1"/>
              </p:cNvGraphicFramePr>
              <p:nvPr/>
            </p:nvGraphicFramePr>
            <p:xfrm>
              <a:off x="14459725" y="6410501"/>
              <a:ext cx="409575" cy="484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46" name="Equation" r:id="rId28" imgW="155160" imgH="182520" progId="">
                      <p:embed/>
                    </p:oleObj>
                  </mc:Choice>
                  <mc:Fallback>
                    <p:oleObj name="Equation" r:id="rId28" imgW="155160" imgH="182520" progId="">
                      <p:embed/>
                      <p:pic>
                        <p:nvPicPr>
                          <p:cNvPr id="0" name="Picture 1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59725" y="6410501"/>
                            <a:ext cx="409575" cy="484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2493" name="Oval 33"/>
            <p:cNvSpPr>
              <a:spLocks noChangeArrowheads="1"/>
            </p:cNvSpPr>
            <p:nvPr/>
          </p:nvSpPr>
          <p:spPr bwMode="auto">
            <a:xfrm>
              <a:off x="1447800" y="5641312"/>
              <a:ext cx="1371600" cy="1292888"/>
            </a:xfrm>
            <a:prstGeom prst="ellipse">
              <a:avLst/>
            </a:prstGeom>
            <a:noFill/>
            <a:ln w="9525">
              <a:solidFill>
                <a:srgbClr val="F2F02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Oval 114"/>
            <p:cNvSpPr>
              <a:spLocks noChangeArrowheads="1"/>
            </p:cNvSpPr>
            <p:nvPr/>
          </p:nvSpPr>
          <p:spPr bwMode="auto">
            <a:xfrm>
              <a:off x="1447800" y="6096000"/>
              <a:ext cx="1371600" cy="609600"/>
            </a:xfrm>
            <a:prstGeom prst="ellipse">
              <a:avLst/>
            </a:prstGeom>
            <a:noFill/>
            <a:ln w="9525">
              <a:solidFill>
                <a:srgbClr val="F8DE2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95" name="Group 44"/>
            <p:cNvGrpSpPr>
              <a:grpSpLocks/>
            </p:cNvGrpSpPr>
            <p:nvPr/>
          </p:nvGrpSpPr>
          <p:grpSpPr bwMode="auto">
            <a:xfrm>
              <a:off x="1447800" y="5943600"/>
              <a:ext cx="685800" cy="457200"/>
              <a:chOff x="-1981200" y="5562600"/>
              <a:chExt cx="685800" cy="457200"/>
            </a:xfrm>
          </p:grpSpPr>
          <p:cxnSp>
            <p:nvCxnSpPr>
              <p:cNvPr id="62509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-1981200" y="6019800"/>
                <a:ext cx="685800" cy="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62510" name="Object 52"/>
              <p:cNvGraphicFramePr>
                <a:graphicFrameLocks noChangeAspect="1"/>
              </p:cNvGraphicFramePr>
              <p:nvPr/>
            </p:nvGraphicFramePr>
            <p:xfrm>
              <a:off x="-1828800" y="5562600"/>
              <a:ext cx="28575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47" name="Equation" r:id="rId29" imgW="118800" imgH="191880" progId="">
                      <p:embed/>
                    </p:oleObj>
                  </mc:Choice>
                  <mc:Fallback>
                    <p:oleObj name="Equation" r:id="rId29" imgW="118800" imgH="191880" progId="">
                      <p:embed/>
                      <p:pic>
                        <p:nvPicPr>
                          <p:cNvPr id="0" name="Picture 1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828800" y="5562600"/>
                            <a:ext cx="28575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2496" name="Straight Arrow Connector 69"/>
            <p:cNvCxnSpPr>
              <a:cxnSpLocks noChangeShapeType="1"/>
              <a:endCxn id="62494" idx="5"/>
            </p:cNvCxnSpPr>
            <p:nvPr/>
          </p:nvCxnSpPr>
          <p:spPr bwMode="auto">
            <a:xfrm>
              <a:off x="2133600" y="6423742"/>
              <a:ext cx="484934" cy="192584"/>
            </a:xfrm>
            <a:prstGeom prst="straightConnector1">
              <a:avLst/>
            </a:prstGeom>
            <a:noFill/>
            <a:ln w="12700">
              <a:solidFill>
                <a:srgbClr val="FFFA2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97" name="Straight Arrow Connector 69"/>
            <p:cNvCxnSpPr>
              <a:cxnSpLocks noChangeShapeType="1"/>
            </p:cNvCxnSpPr>
            <p:nvPr/>
          </p:nvCxnSpPr>
          <p:spPr bwMode="auto">
            <a:xfrm flipH="1" flipV="1">
              <a:off x="1676400" y="5791200"/>
              <a:ext cx="457200" cy="609602"/>
            </a:xfrm>
            <a:prstGeom prst="straightConnector1">
              <a:avLst/>
            </a:prstGeom>
            <a:noFill/>
            <a:ln w="12700">
              <a:solidFill>
                <a:srgbClr val="FFFA2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62498" name="Object 52"/>
            <p:cNvGraphicFramePr>
              <a:graphicFrameLocks noChangeAspect="1"/>
            </p:cNvGraphicFramePr>
            <p:nvPr/>
          </p:nvGraphicFramePr>
          <p:xfrm>
            <a:off x="2590800" y="6477000"/>
            <a:ext cx="3714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8" name="Equation" r:id="rId31" imgW="155160" imgH="219240" progId="">
                    <p:embed/>
                  </p:oleObj>
                </mc:Choice>
                <mc:Fallback>
                  <p:oleObj name="Equation" r:id="rId31" imgW="155160" imgH="219240" progId="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6477000"/>
                          <a:ext cx="3714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99" name="Object 52"/>
            <p:cNvGraphicFramePr>
              <a:graphicFrameLocks noChangeAspect="1"/>
            </p:cNvGraphicFramePr>
            <p:nvPr/>
          </p:nvGraphicFramePr>
          <p:xfrm>
            <a:off x="2590800" y="5486400"/>
            <a:ext cx="3429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49" name="Equation" r:id="rId33" imgW="136800" imgH="191880" progId="">
                    <p:embed/>
                  </p:oleObj>
                </mc:Choice>
                <mc:Fallback>
                  <p:oleObj name="Equation" r:id="rId33" imgW="136800" imgH="191880" progId="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486400"/>
                          <a:ext cx="3429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500" name="Object 10"/>
            <p:cNvGraphicFramePr>
              <a:graphicFrameLocks noChangeAspect="1"/>
            </p:cNvGraphicFramePr>
            <p:nvPr/>
          </p:nvGraphicFramePr>
          <p:xfrm>
            <a:off x="1828800" y="69342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50" name="Equation" r:id="rId35" imgW="164520" imgH="191880" progId="">
                    <p:embed/>
                  </p:oleObj>
                </mc:Choice>
                <mc:Fallback>
                  <p:oleObj name="Equation" r:id="rId35" imgW="164520" imgH="191880" progId="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69342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2501" name="Group 86"/>
            <p:cNvGrpSpPr>
              <a:grpSpLocks/>
            </p:cNvGrpSpPr>
            <p:nvPr/>
          </p:nvGrpSpPr>
          <p:grpSpPr bwMode="auto">
            <a:xfrm>
              <a:off x="685800" y="4953000"/>
              <a:ext cx="2819400" cy="2743200"/>
              <a:chOff x="5029200" y="5791200"/>
              <a:chExt cx="2819400" cy="2743200"/>
            </a:xfrm>
          </p:grpSpPr>
          <p:graphicFrame>
            <p:nvGraphicFramePr>
              <p:cNvPr id="62503" name="Object 52"/>
              <p:cNvGraphicFramePr>
                <a:graphicFrameLocks noChangeAspect="1"/>
              </p:cNvGraphicFramePr>
              <p:nvPr/>
            </p:nvGraphicFramePr>
            <p:xfrm>
              <a:off x="6705600" y="7924800"/>
              <a:ext cx="371518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51" name="Equation" r:id="rId37" imgW="155160" imgH="191880" progId="">
                      <p:embed/>
                    </p:oleObj>
                  </mc:Choice>
                  <mc:Fallback>
                    <p:oleObj name="Equation" r:id="rId37" imgW="155160" imgH="191880" progId="">
                      <p:embed/>
                      <p:pic>
                        <p:nvPicPr>
                          <p:cNvPr id="0" name="Picture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5600" y="7924800"/>
                            <a:ext cx="371518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2504" name="Straight Arrow Connector 69"/>
              <p:cNvCxnSpPr>
                <a:cxnSpLocks noChangeShapeType="1"/>
              </p:cNvCxnSpPr>
              <p:nvPr/>
            </p:nvCxnSpPr>
            <p:spPr bwMode="auto">
              <a:xfrm flipH="1" flipV="1">
                <a:off x="6096000" y="5791200"/>
                <a:ext cx="381000" cy="1491572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2" name="Oval 141"/>
              <p:cNvSpPr/>
              <p:nvPr/>
            </p:nvSpPr>
            <p:spPr bwMode="auto">
              <a:xfrm>
                <a:off x="5028842" y="5791200"/>
                <a:ext cx="2819221" cy="2743200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FF66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-107" charset="0"/>
                </a:endParaRPr>
              </a:p>
            </p:txBody>
          </p:sp>
          <p:cxnSp>
            <p:nvCxnSpPr>
              <p:cNvPr id="62506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477000" y="7239001"/>
                <a:ext cx="685800" cy="1066799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Arrow Connector 146"/>
              <p:cNvCxnSpPr/>
              <p:nvPr/>
            </p:nvCxnSpPr>
            <p:spPr bwMode="auto">
              <a:xfrm flipV="1">
                <a:off x="5028842" y="7239000"/>
                <a:ext cx="1447877" cy="152400"/>
              </a:xfrm>
              <a:prstGeom prst="straightConnector1">
                <a:avLst/>
              </a:prstGeom>
              <a:solidFill>
                <a:srgbClr val="9EC57B"/>
              </a:solidFill>
              <a:ln w="9525" cap="flat" cmpd="sng" algn="ctr">
                <a:solidFill>
                  <a:schemeClr val="accent5">
                    <a:lumMod val="90000"/>
                  </a:schemeClr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graphicFrame>
            <p:nvGraphicFramePr>
              <p:cNvPr id="62508" name="Object 52"/>
              <p:cNvGraphicFramePr>
                <a:graphicFrameLocks noChangeAspect="1"/>
              </p:cNvGraphicFramePr>
              <p:nvPr/>
            </p:nvGraphicFramePr>
            <p:xfrm>
              <a:off x="5105400" y="6934200"/>
              <a:ext cx="28575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3452" name="Equation" r:id="rId39" imgW="118800" imgH="191880" progId="">
                      <p:embed/>
                    </p:oleObj>
                  </mc:Choice>
                  <mc:Fallback>
                    <p:oleObj name="Equation" r:id="rId39" imgW="118800" imgH="191880" progId="">
                      <p:embed/>
                      <p:pic>
                        <p:nvPicPr>
                          <p:cNvPr id="0" name="Picture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6934200"/>
                            <a:ext cx="28575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2502" name="Object 10"/>
            <p:cNvGraphicFramePr>
              <a:graphicFrameLocks noChangeAspect="1"/>
            </p:cNvGraphicFramePr>
            <p:nvPr/>
          </p:nvGraphicFramePr>
          <p:xfrm>
            <a:off x="609600" y="50292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53" name="Equation" r:id="rId41" imgW="164520" imgH="191880" progId="">
                    <p:embed/>
                  </p:oleObj>
                </mc:Choice>
                <mc:Fallback>
                  <p:oleObj name="Equation" r:id="rId41" imgW="164520" imgH="191880" progId="">
                    <p:embed/>
                    <p:pic>
                      <p:nvPicPr>
                        <p:cNvPr id="0" name="Picture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50292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096" name="Group 115"/>
          <p:cNvGrpSpPr>
            <a:grpSpLocks/>
          </p:cNvGrpSpPr>
          <p:nvPr/>
        </p:nvGrpSpPr>
        <p:grpSpPr bwMode="auto">
          <a:xfrm>
            <a:off x="65265" y="4572000"/>
            <a:ext cx="4958291" cy="1017764"/>
            <a:chOff x="152400" y="4495800"/>
            <a:chExt cx="4462145" cy="915988"/>
          </a:xfrm>
        </p:grpSpPr>
        <p:sp>
          <p:nvSpPr>
            <p:cNvPr id="62488" name="Rectangle 5"/>
            <p:cNvSpPr txBox="1">
              <a:spLocks noChangeArrowheads="1"/>
            </p:cNvSpPr>
            <p:nvPr/>
          </p:nvSpPr>
          <p:spPr bwMode="auto">
            <a:xfrm>
              <a:off x="152400" y="4495800"/>
              <a:ext cx="838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Wingdings" charset="0"/>
                <a:buChar char="§"/>
              </a:pPr>
              <a:r>
                <a:rPr lang="en-US" sz="2400" i="1">
                  <a:solidFill>
                    <a:srgbClr val="000090"/>
                  </a:solidFill>
                  <a:latin typeface="Univers" charset="0"/>
                </a:rPr>
                <a:t> </a:t>
              </a:r>
              <a:endParaRPr lang="en-US" sz="2700">
                <a:latin typeface="Univers" charset="0"/>
              </a:endParaRPr>
            </a:p>
          </p:txBody>
        </p:sp>
        <p:graphicFrame>
          <p:nvGraphicFramePr>
            <p:cNvPr id="62489" name="Object 13"/>
            <p:cNvGraphicFramePr>
              <a:graphicFrameLocks noChangeAspect="1"/>
            </p:cNvGraphicFramePr>
            <p:nvPr/>
          </p:nvGraphicFramePr>
          <p:xfrm>
            <a:off x="428308" y="4495800"/>
            <a:ext cx="4186237" cy="91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454" name="Equation" r:id="rId43" imgW="2130120" imgH="456840" progId="">
                    <p:embed/>
                  </p:oleObj>
                </mc:Choice>
                <mc:Fallback>
                  <p:oleObj name="Equation" r:id="rId43" imgW="2130120" imgH="456840" progId="">
                    <p:embed/>
                    <p:pic>
                      <p:nvPicPr>
                        <p:cNvPr id="0" name="Picture 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08" y="4495800"/>
                          <a:ext cx="4186237" cy="915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097" name="Rectangle 5"/>
          <p:cNvSpPr txBox="1">
            <a:spLocks noChangeArrowheads="1"/>
          </p:cNvSpPr>
          <p:nvPr/>
        </p:nvSpPr>
        <p:spPr bwMode="auto">
          <a:xfrm>
            <a:off x="169333" y="5757333"/>
            <a:ext cx="4910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101599" tIns="50799" rIns="101599" bIns="50799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For </a:t>
            </a:r>
            <a:r>
              <a:rPr lang="en-US" i="1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directed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networks, similar (but more complex) characterizations can be made in terms of (translated) </a:t>
            </a:r>
            <a:r>
              <a:rPr lang="en-US" i="1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left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&amp; </a:t>
            </a:r>
            <a:r>
              <a:rPr lang="en-US" i="1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right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embedding spaces 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Y</a:t>
            </a:r>
            <a:r>
              <a:rPr lang="en-US" dirty="0">
                <a:solidFill>
                  <a:srgbClr val="0000FF"/>
                </a:solidFill>
                <a:latin typeface="Univers" charset="0"/>
                <a:cs typeface="Times New Roman" charset="0"/>
              </a:rPr>
              <a:t> and </a:t>
            </a:r>
            <a:r>
              <a:rPr lang="en-US" i="1" dirty="0">
                <a:solidFill>
                  <a:srgbClr val="0000FF"/>
                </a:solidFill>
                <a:cs typeface="Times New Roman" charset="0"/>
              </a:rPr>
              <a:t>X</a:t>
            </a:r>
            <a:endParaRPr lang="en-US" baseline="30000" dirty="0">
              <a:solidFill>
                <a:srgbClr val="0000FF"/>
              </a:solidFill>
              <a:latin typeface="Univers" charset="0"/>
              <a:cs typeface="Times New Roman" charset="0"/>
            </a:endParaRPr>
          </a:p>
        </p:txBody>
      </p:sp>
      <p:graphicFrame>
        <p:nvGraphicFramePr>
          <p:cNvPr id="62485" name="Object 50"/>
          <p:cNvGraphicFramePr>
            <a:graphicFrameLocks noChangeAspect="1"/>
          </p:cNvGraphicFramePr>
          <p:nvPr/>
        </p:nvGraphicFramePr>
        <p:xfrm>
          <a:off x="7097890" y="4254501"/>
          <a:ext cx="215194" cy="21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5" name="Equation" r:id="rId45" imgW="118800" imgH="118800" progId="">
                  <p:embed/>
                </p:oleObj>
              </mc:Choice>
              <mc:Fallback>
                <p:oleObj name="Equation" r:id="rId45" imgW="118800" imgH="11880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890" y="4254501"/>
                        <a:ext cx="215194" cy="216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3"/>
          <p:cNvGraphicFramePr>
            <a:graphicFrameLocks noChangeAspect="1"/>
          </p:cNvGraphicFramePr>
          <p:nvPr/>
        </p:nvGraphicFramePr>
        <p:xfrm>
          <a:off x="508000" y="2540000"/>
          <a:ext cx="3531306" cy="69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6" name="Equation" r:id="rId47" imgW="1801080" imgH="347400" progId="">
                  <p:embed/>
                </p:oleObj>
              </mc:Choice>
              <mc:Fallback>
                <p:oleObj name="Equation" r:id="rId47" imgW="1801080" imgH="347400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40000"/>
                        <a:ext cx="3531306" cy="69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3"/>
          <p:cNvGraphicFramePr>
            <a:graphicFrameLocks noChangeAspect="1"/>
          </p:cNvGraphicFramePr>
          <p:nvPr/>
        </p:nvGraphicFramePr>
        <p:xfrm>
          <a:off x="508001" y="3132667"/>
          <a:ext cx="4568472" cy="49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7" name="Equation" r:id="rId49" imgW="2340360" imgH="237600" progId="">
                  <p:embed/>
                </p:oleObj>
              </mc:Choice>
              <mc:Fallback>
                <p:oleObj name="Equation" r:id="rId49" imgW="2340360" imgH="237600" progId="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1" y="3132667"/>
                        <a:ext cx="4568472" cy="493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1200"/>
            <a:ext cx="15939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39" name="Picture 3" descr="D:\Academic\Research\new subjects\fractal\figures\scatter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317407"/>
            <a:ext cx="3200400" cy="2568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3" name="Picture 7" descr="D:\Academic\Research\new subjects\fractal\figures\extrDepAnlys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3796797"/>
            <a:ext cx="4882505" cy="3594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4" name="Picture 8" descr="D:\Academic\Research\new subjects\fractal\figures\extrDepAnlys8percent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31" y="3657600"/>
            <a:ext cx="5062369" cy="3725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152400"/>
            <a:ext cx="8636000" cy="1271588"/>
          </a:xfrm>
        </p:spPr>
        <p:txBody>
          <a:bodyPr/>
          <a:lstStyle/>
          <a:p>
            <a:r>
              <a:rPr lang="en-US" altLang="zh-CN" sz="3600" dirty="0" err="1">
                <a:ea typeface="ＭＳ Ｐゴシック" pitchFamily="34" charset="-128"/>
              </a:rPr>
              <a:t>Extremal</a:t>
            </a:r>
            <a:r>
              <a:rPr lang="en-US" altLang="zh-CN" sz="3600" dirty="0">
                <a:ea typeface="ＭＳ Ｐゴシック" pitchFamily="34" charset="-128"/>
              </a:rPr>
              <a:t> Dependence Analysis:</a:t>
            </a:r>
            <a:br>
              <a:rPr lang="en-US" altLang="zh-CN" sz="3600" dirty="0">
                <a:ea typeface="ＭＳ Ｐゴシック" pitchFamily="34" charset="-128"/>
              </a:rPr>
            </a:b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</a:t>
            </a:r>
            <a:r>
              <a:rPr lang="en-US" altLang="zh-CN" sz="3600" dirty="0">
                <a:ea typeface="ＭＳ Ｐゴシック" pitchFamily="34" charset="-128"/>
              </a:rPr>
              <a:t> </a:t>
            </a:r>
            <a:r>
              <a:rPr lang="en-US" altLang="zh-CN" sz="3600" dirty="0" smtClean="0">
                <a:ea typeface="ＭＳ Ｐゴシック" pitchFamily="34" charset="-128"/>
              </a:rPr>
              <a:t>(t=8) </a:t>
            </a:r>
            <a:endParaRPr lang="en-US" sz="3600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79400" y="1600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zh-CN" sz="2400" dirty="0" smtClean="0">
                <a:ea typeface="ＭＳ Ｐゴシック" pitchFamily="34" charset="-128"/>
              </a:rPr>
              <a:t>P(</a:t>
            </a:r>
            <a:r>
              <a:rPr lang="en-US" altLang="zh-CN" sz="2400" i="1" dirty="0" err="1" smtClean="0">
                <a:ea typeface="ＭＳ Ｐゴシック" pitchFamily="34" charset="-128"/>
              </a:rPr>
              <a:t>dist</a:t>
            </a:r>
            <a:r>
              <a:rPr lang="en-US" altLang="zh-CN" sz="2400" i="1" dirty="0" smtClean="0">
                <a:ea typeface="ＭＳ Ｐゴシック" pitchFamily="34" charset="-128"/>
              </a:rPr>
              <a:t>(u,o</a:t>
            </a:r>
            <a:r>
              <a:rPr lang="en-US" altLang="zh-CN" sz="2400" i="1" baseline="-25000" dirty="0" smtClean="0">
                <a:ea typeface="ＭＳ Ｐゴシック" pitchFamily="34" charset="-128"/>
              </a:rPr>
              <a:t>1</a:t>
            </a:r>
            <a:r>
              <a:rPr lang="en-US" altLang="zh-CN" sz="2400" i="1" dirty="0" smtClean="0">
                <a:ea typeface="ＭＳ Ｐゴシック" pitchFamily="34" charset="-128"/>
              </a:rPr>
              <a:t>)&gt;x &amp; </a:t>
            </a:r>
            <a:r>
              <a:rPr lang="en-US" altLang="zh-CN" sz="2400" i="1" dirty="0" err="1" smtClean="0">
                <a:ea typeface="ＭＳ Ｐゴシック" pitchFamily="34" charset="-128"/>
              </a:rPr>
              <a:t>dist</a:t>
            </a:r>
            <a:r>
              <a:rPr lang="en-US" altLang="zh-CN" sz="2400" i="1" dirty="0" smtClean="0">
                <a:ea typeface="ＭＳ Ｐゴシック" pitchFamily="34" charset="-128"/>
              </a:rPr>
              <a:t>(u,o</a:t>
            </a:r>
            <a:r>
              <a:rPr lang="en-US" altLang="zh-CN" sz="2400" i="1" baseline="-25000" dirty="0" smtClean="0">
                <a:ea typeface="ＭＳ Ｐゴシック" pitchFamily="34" charset="-128"/>
              </a:rPr>
              <a:t>2</a:t>
            </a:r>
            <a:r>
              <a:rPr lang="en-US" altLang="zh-CN" sz="2400" i="1" dirty="0" smtClean="0">
                <a:ea typeface="ＭＳ Ｐゴシック" pitchFamily="34" charset="-128"/>
              </a:rPr>
              <a:t>)&gt;y</a:t>
            </a:r>
            <a:r>
              <a:rPr lang="en-US" altLang="zh-CN" sz="2400" dirty="0" smtClean="0">
                <a:ea typeface="ＭＳ Ｐゴシック" pitchFamily="34" charset="-128"/>
              </a:rPr>
              <a:t>)</a:t>
            </a:r>
            <a:br>
              <a:rPr lang="en-US" altLang="zh-CN" sz="2400" dirty="0" smtClean="0">
                <a:ea typeface="ＭＳ Ｐゴシック" pitchFamily="34" charset="-128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3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Quest for </a:t>
            </a:r>
            <a:r>
              <a:rPr lang="en-US" altLang="zh-CN" sz="3600" i="1" dirty="0" smtClean="0">
                <a:ea typeface="ＭＳ Ｐゴシック" pitchFamily="34" charset="-128"/>
              </a:rPr>
              <a:t>Multivariate</a:t>
            </a:r>
            <a:r>
              <a:rPr lang="en-US" altLang="zh-CN" sz="3600" dirty="0" smtClean="0">
                <a:ea typeface="ＭＳ Ｐゴシック" pitchFamily="34" charset="-128"/>
              </a:rPr>
              <a:t> “Heavy Tails” in Complex Networks: </a:t>
            </a:r>
            <a:r>
              <a:rPr lang="en-US" altLang="zh-CN" sz="3200" dirty="0" smtClean="0">
                <a:ea typeface="ＭＳ Ｐゴシック" pitchFamily="34" charset="-128"/>
              </a:rPr>
              <a:t>Three-Pronged Approach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954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Empirical</a:t>
            </a:r>
            <a:r>
              <a:rPr lang="en-US" sz="2400" dirty="0" smtClean="0"/>
              <a:t> analysis of real-world networks &amp;  “descriptive” models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ompute &amp; plot various metrics of interest to look for “heavy tails”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>
                <a:solidFill>
                  <a:srgbClr val="000000"/>
                </a:solidFill>
              </a:rPr>
              <a:t>m</a:t>
            </a:r>
            <a:r>
              <a:rPr lang="en-US" sz="2200" i="1" dirty="0" smtClean="0">
                <a:solidFill>
                  <a:srgbClr val="000000"/>
                </a:solidFill>
              </a:rPr>
              <a:t>ultivariate </a:t>
            </a:r>
            <a:r>
              <a:rPr lang="en-US" sz="2200" i="1" dirty="0" err="1" smtClean="0">
                <a:solidFill>
                  <a:srgbClr val="000000"/>
                </a:solidFill>
              </a:rPr>
              <a:t>extremal</a:t>
            </a:r>
            <a:r>
              <a:rPr lang="en-US" sz="2200" i="1" dirty="0" smtClean="0">
                <a:solidFill>
                  <a:srgbClr val="000000"/>
                </a:solidFill>
              </a:rPr>
              <a:t> dependence </a:t>
            </a:r>
            <a:r>
              <a:rPr lang="en-US" sz="2200" dirty="0" smtClean="0">
                <a:solidFill>
                  <a:srgbClr val="000000"/>
                </a:solidFill>
              </a:rPr>
              <a:t>analysis using </a:t>
            </a:r>
            <a:r>
              <a:rPr lang="en-US" sz="2200" dirty="0" err="1" smtClean="0">
                <a:solidFill>
                  <a:srgbClr val="000000"/>
                </a:solidFill>
              </a:rPr>
              <a:t>Resnick’s</a:t>
            </a:r>
            <a:r>
              <a:rPr lang="en-US" sz="2200" dirty="0" smtClean="0">
                <a:solidFill>
                  <a:srgbClr val="000000"/>
                </a:solidFill>
              </a:rPr>
              <a:t> EDM 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FF"/>
                </a:solidFill>
              </a:rPr>
              <a:t>Key challenges</a:t>
            </a:r>
            <a:r>
              <a:rPr lang="en-US" sz="2200" dirty="0" smtClean="0">
                <a:solidFill>
                  <a:srgbClr val="0000FF"/>
                </a:solidFill>
              </a:rPr>
              <a:t>:</a:t>
            </a:r>
            <a:r>
              <a:rPr lang="en-US" sz="2200" dirty="0" smtClean="0">
                <a:solidFill>
                  <a:srgbClr val="000000"/>
                </a:solidFill>
              </a:rPr>
              <a:t> computational expensive for large datasets; finite instances </a:t>
            </a:r>
            <a:r>
              <a:rPr lang="en-US" sz="2200" dirty="0" smtClean="0">
                <a:solidFill>
                  <a:srgbClr val="0000FF"/>
                </a:solidFill>
              </a:rPr>
              <a:t>=&gt;  based on plots of metrics, hard to interpret &amp; extrapolate; less rigorous 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i="1" dirty="0" smtClean="0"/>
              <a:t>Constructive</a:t>
            </a:r>
            <a:r>
              <a:rPr lang="en-US" sz="2400" dirty="0" smtClean="0"/>
              <a:t>, </a:t>
            </a:r>
            <a:r>
              <a:rPr lang="en-US" sz="2400" i="1" dirty="0" smtClean="0"/>
              <a:t>analytical</a:t>
            </a:r>
            <a:r>
              <a:rPr lang="en-US" sz="2400" dirty="0" smtClean="0"/>
              <a:t> methods to develop “generative” models for growing networks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 smtClean="0">
                <a:solidFill>
                  <a:srgbClr val="000000"/>
                </a:solidFill>
              </a:rPr>
              <a:t>explicit</a:t>
            </a:r>
            <a:r>
              <a:rPr lang="en-US" sz="2200" dirty="0" smtClean="0">
                <a:solidFill>
                  <a:srgbClr val="000000"/>
                </a:solidFill>
              </a:rPr>
              <a:t> construction of </a:t>
            </a:r>
            <a:r>
              <a:rPr lang="en-US" sz="2200" i="1" dirty="0" smtClean="0">
                <a:solidFill>
                  <a:srgbClr val="000000"/>
                </a:solidFill>
              </a:rPr>
              <a:t>growing</a:t>
            </a:r>
            <a:r>
              <a:rPr lang="en-US" sz="2200" dirty="0" smtClean="0">
                <a:solidFill>
                  <a:srgbClr val="000000"/>
                </a:solidFill>
              </a:rPr>
              <a:t> networks with “interesting” properties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analytical models &amp; proofs for existence of (multivariate) “heavy-tails”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Q: structural properties (e.g., “hierarchical structure”) thus constructed “essential” or “universal” for networks with multivariate “heavy tails”? 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i="1" dirty="0" smtClean="0"/>
              <a:t>Graph-theoretical</a:t>
            </a:r>
            <a:r>
              <a:rPr lang="en-US" sz="2400" dirty="0" smtClean="0"/>
              <a:t>, </a:t>
            </a:r>
            <a:r>
              <a:rPr lang="en-US" sz="2400" i="1" dirty="0" smtClean="0"/>
              <a:t>structural</a:t>
            </a:r>
            <a:r>
              <a:rPr lang="en-US" sz="2400" dirty="0" smtClean="0"/>
              <a:t> analysis of networks</a:t>
            </a:r>
            <a:r>
              <a:rPr lang="en-US" sz="2400" i="1" dirty="0"/>
              <a:t> </a:t>
            </a:r>
            <a:r>
              <a:rPr lang="en-US" sz="2400" dirty="0" smtClean="0"/>
              <a:t>via random walks, algebraic and other tools</a:t>
            </a:r>
            <a:r>
              <a:rPr lang="en-US" sz="2400" i="1" dirty="0" smtClean="0"/>
              <a:t>, and </a:t>
            </a:r>
            <a:r>
              <a:rPr lang="en-US" sz="2400" dirty="0" smtClean="0"/>
              <a:t>develop efficient computational methods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attempt to answer some fundamental questions &amp; lay rigorous foundations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what is a hierarchical network, or a network w/ (multivariate) heavy tails?  when is a network “cluster-able”? how to decompose a network? 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3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81000"/>
            <a:ext cx="9067800" cy="8382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“Extended EDM” &amp; Multivariate Dependence</a:t>
            </a:r>
            <a:br>
              <a:rPr lang="en-US" altLang="zh-CN" sz="3600" dirty="0" smtClean="0">
                <a:ea typeface="ＭＳ Ｐゴシック" pitchFamily="34" charset="-128"/>
              </a:rPr>
            </a:br>
            <a:endParaRPr lang="en-US" altLang="zh-CN" sz="3600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76003"/>
              </p:ext>
            </p:extLst>
          </p:nvPr>
        </p:nvGraphicFramePr>
        <p:xfrm>
          <a:off x="3784600" y="1825625"/>
          <a:ext cx="56435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3" name="Equation" r:id="rId3" imgW="2651400" imgH="456840" progId="">
                  <p:embed/>
                </p:oleObj>
              </mc:Choice>
              <mc:Fallback>
                <p:oleObj name="Equation" r:id="rId3" imgW="2651400" imgH="456840" progId="">
                  <p:embed/>
                  <p:pic>
                    <p:nvPicPr>
                      <p:cNvPr id="0" name="Picture 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25625"/>
                        <a:ext cx="56435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07284"/>
            <a:ext cx="3488090" cy="253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800" y="838200"/>
            <a:ext cx="9482138" cy="83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/>
              <a:t>EDM for d &gt;2?   Can be defined using spectral measure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/>
              <a:t>           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ee “</a:t>
            </a:r>
            <a:r>
              <a:rPr lang="en-US" sz="2000" i="1" dirty="0" err="1" smtClean="0">
                <a:solidFill>
                  <a:schemeClr val="tx1"/>
                </a:solidFill>
              </a:rPr>
              <a:t>Extremal</a:t>
            </a:r>
            <a:r>
              <a:rPr lang="en-US" sz="2000" i="1" dirty="0" smtClean="0">
                <a:solidFill>
                  <a:schemeClr val="tx1"/>
                </a:solidFill>
              </a:rPr>
              <a:t> Dependence </a:t>
            </a:r>
            <a:r>
              <a:rPr lang="en-US" sz="2000" i="1" dirty="0">
                <a:solidFill>
                  <a:schemeClr val="tx1"/>
                </a:solidFill>
              </a:rPr>
              <a:t>M</a:t>
            </a:r>
            <a:r>
              <a:rPr lang="en-US" sz="2000" i="1" dirty="0" smtClean="0">
                <a:solidFill>
                  <a:schemeClr val="tx1"/>
                </a:solidFill>
              </a:rPr>
              <a:t>easure and </a:t>
            </a:r>
            <a:r>
              <a:rPr lang="en-US" sz="2000" i="1" dirty="0" err="1">
                <a:solidFill>
                  <a:schemeClr val="tx1"/>
                </a:solidFill>
              </a:rPr>
              <a:t>E</a:t>
            </a:r>
            <a:r>
              <a:rPr lang="en-US" sz="2000" i="1" dirty="0" err="1" smtClean="0">
                <a:solidFill>
                  <a:schemeClr val="tx1"/>
                </a:solidFill>
              </a:rPr>
              <a:t>xtre</a:t>
            </a:r>
            <a:r>
              <a:rPr lang="en-US" sz="2000" dirty="0" err="1" smtClean="0">
                <a:solidFill>
                  <a:schemeClr val="tx1"/>
                </a:solidFill>
              </a:rPr>
              <a:t>mogram</a:t>
            </a:r>
            <a:r>
              <a:rPr lang="en-US" sz="2000" dirty="0" smtClean="0">
                <a:solidFill>
                  <a:schemeClr val="tx1"/>
                </a:solidFill>
              </a:rPr>
              <a:t>” [Larsson &amp; </a:t>
            </a:r>
            <a:r>
              <a:rPr lang="en-US" sz="2000" dirty="0" err="1" smtClean="0">
                <a:solidFill>
                  <a:schemeClr val="tx1"/>
                </a:solidFill>
              </a:rPr>
              <a:t>Resnick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25390"/>
              </p:ext>
            </p:extLst>
          </p:nvPr>
        </p:nvGraphicFramePr>
        <p:xfrm>
          <a:off x="2565400" y="2895600"/>
          <a:ext cx="7205662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4" name="Equation" r:id="rId6" imgW="3391920" imgH="1051200" progId="">
                  <p:embed/>
                </p:oleObj>
              </mc:Choice>
              <mc:Fallback>
                <p:oleObj name="Equation" r:id="rId6" imgW="3391920" imgH="1051200" progId="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895600"/>
                        <a:ext cx="7205662" cy="225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07363"/>
              </p:ext>
            </p:extLst>
          </p:nvPr>
        </p:nvGraphicFramePr>
        <p:xfrm>
          <a:off x="584200" y="4973638"/>
          <a:ext cx="908843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5" name="Equation" r:id="rId8" imgW="4150800" imgH="594000" progId="">
                  <p:embed/>
                </p:oleObj>
              </mc:Choice>
              <mc:Fallback>
                <p:oleObj name="Equation" r:id="rId8" imgW="4150800" imgH="594000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973638"/>
                        <a:ext cx="9088437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5629"/>
              </p:ext>
            </p:extLst>
          </p:nvPr>
        </p:nvGraphicFramePr>
        <p:xfrm>
          <a:off x="889000" y="6400800"/>
          <a:ext cx="8839200" cy="927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6" name="Equation" r:id="rId10" imgW="4105080" imgH="420480" progId="">
                  <p:embed/>
                </p:oleObj>
              </mc:Choice>
              <mc:Fallback>
                <p:oleObj name="Equation" r:id="rId10" imgW="4105080" imgH="420480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6400800"/>
                        <a:ext cx="8839200" cy="927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5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5600" y="1295400"/>
            <a:ext cx="948213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EDMs for bivariate vs. </a:t>
            </a:r>
            <a:r>
              <a:rPr lang="en-US" sz="2800" dirty="0" err="1" smtClean="0"/>
              <a:t>trivariate</a:t>
            </a:r>
            <a:r>
              <a:rPr lang="en-US" sz="2800" dirty="0" smtClean="0"/>
              <a:t> cases: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Analysis: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err="1" smtClean="0">
                <a:ea typeface="ＭＳ Ｐゴシック" pitchFamily="34" charset="-128"/>
              </a:rPr>
              <a:t>Spierpinki</a:t>
            </a:r>
            <a:r>
              <a:rPr lang="en-US" altLang="zh-CN" sz="3600" dirty="0" smtClean="0">
                <a:ea typeface="ＭＳ Ｐゴシック" pitchFamily="34" charset="-128"/>
              </a:rPr>
              <a:t> Gasket (t=8)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200" y="6477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Significant decrease in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trivariate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EDM: close to 2/3, uniform distr.</a:t>
            </a:r>
          </a:p>
        </p:txBody>
      </p:sp>
      <p:pic>
        <p:nvPicPr>
          <p:cNvPr id="8" name="Picture 2" descr="D:\Academic\Research\new subjects\fractal\figures\triSierpins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04800"/>
            <a:ext cx="2413000" cy="2194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Academic\Research\new subjects\fractal\figures\extendedEDM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73" y="2438400"/>
            <a:ext cx="5309627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Academic\Research\new subjects\fractal\figures\extendedEDM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38400"/>
            <a:ext cx="5309626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58726"/>
              </p:ext>
            </p:extLst>
          </p:nvPr>
        </p:nvGraphicFramePr>
        <p:xfrm>
          <a:off x="431800" y="1905000"/>
          <a:ext cx="699247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5" name="Equation" r:id="rId6" imgW="4772520" imgH="420480" progId="">
                  <p:embed/>
                </p:oleObj>
              </mc:Choice>
              <mc:Fallback>
                <p:oleObj name="Equation" r:id="rId6" imgW="4772520" imgH="42048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905000"/>
                        <a:ext cx="6992471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7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5600" y="1371600"/>
            <a:ext cx="948213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i="1" dirty="0"/>
              <a:t>p</a:t>
            </a:r>
            <a:r>
              <a:rPr lang="en-US" sz="2400" i="1" dirty="0" smtClean="0"/>
              <a:t>air-wise </a:t>
            </a:r>
            <a:r>
              <a:rPr lang="en-US" sz="2400" dirty="0" err="1" smtClean="0"/>
              <a:t>extremal</a:t>
            </a:r>
            <a:r>
              <a:rPr lang="en-US" sz="2400" dirty="0" smtClean="0"/>
              <a:t> dependence analysis and EDMs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for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trivariate</a:t>
            </a:r>
            <a:r>
              <a:rPr lang="en-US" sz="2400" i="1" dirty="0" smtClean="0"/>
              <a:t> </a:t>
            </a:r>
            <a:r>
              <a:rPr lang="en-US" sz="2400" dirty="0" smtClean="0"/>
              <a:t>case:</a:t>
            </a:r>
          </a:p>
        </p:txBody>
      </p:sp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8636000" cy="1271588"/>
          </a:xfrm>
        </p:spPr>
        <p:txBody>
          <a:bodyPr/>
          <a:lstStyle/>
          <a:p>
            <a:pPr eaLnBrk="1" hangingPunct="1"/>
            <a:r>
              <a:rPr lang="en-US" altLang="zh-CN" sz="3600" dirty="0" err="1" smtClean="0">
                <a:ea typeface="ＭＳ Ｐゴシック" pitchFamily="34" charset="-128"/>
              </a:rPr>
              <a:t>Extremal</a:t>
            </a:r>
            <a:r>
              <a:rPr lang="en-US" altLang="zh-CN" sz="3600" dirty="0" smtClean="0">
                <a:ea typeface="ＭＳ Ｐゴシック" pitchFamily="34" charset="-128"/>
              </a:rPr>
              <a:t> Dependence Analysis …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2600" dirty="0" smtClean="0">
                <a:ea typeface="ＭＳ Ｐゴシック" pitchFamily="34" charset="-128"/>
              </a:rPr>
              <a:t>P(</a:t>
            </a:r>
            <a:r>
              <a:rPr lang="en-US" altLang="zh-CN" sz="2600" i="1" dirty="0" err="1" smtClean="0">
                <a:ea typeface="ＭＳ Ｐゴシック" pitchFamily="34" charset="-128"/>
              </a:rPr>
              <a:t>dist</a:t>
            </a:r>
            <a:r>
              <a:rPr lang="en-US" altLang="zh-CN" sz="2600" i="1" dirty="0" smtClean="0">
                <a:ea typeface="ＭＳ Ｐゴシック" pitchFamily="34" charset="-128"/>
              </a:rPr>
              <a:t>(w,o</a:t>
            </a:r>
            <a:r>
              <a:rPr lang="en-US" altLang="zh-CN" sz="2600" i="1" baseline="-25000" dirty="0" smtClean="0">
                <a:ea typeface="ＭＳ Ｐゴシック" pitchFamily="34" charset="-128"/>
              </a:rPr>
              <a:t>1</a:t>
            </a:r>
            <a:r>
              <a:rPr lang="en-US" altLang="zh-CN" sz="2600" i="1" dirty="0" smtClean="0">
                <a:ea typeface="ＭＳ Ｐゴシック" pitchFamily="34" charset="-128"/>
              </a:rPr>
              <a:t>)&gt;x &amp; </a:t>
            </a:r>
            <a:r>
              <a:rPr lang="en-US" altLang="zh-CN" sz="2600" i="1" dirty="0" err="1" smtClean="0">
                <a:ea typeface="ＭＳ Ｐゴシック" pitchFamily="34" charset="-128"/>
              </a:rPr>
              <a:t>dist</a:t>
            </a:r>
            <a:r>
              <a:rPr lang="en-US" altLang="zh-CN" sz="2600" i="1" dirty="0">
                <a:ea typeface="ＭＳ Ｐゴシック" pitchFamily="34" charset="-128"/>
              </a:rPr>
              <a:t>(w</a:t>
            </a:r>
            <a:r>
              <a:rPr lang="en-US" altLang="zh-CN" sz="2600" i="1" dirty="0" smtClean="0">
                <a:ea typeface="ＭＳ Ｐゴシック" pitchFamily="34" charset="-128"/>
              </a:rPr>
              <a:t>,</a:t>
            </a:r>
            <a:r>
              <a:rPr lang="en-US" altLang="zh-CN" sz="2600" i="1" dirty="0">
                <a:ea typeface="ＭＳ Ｐゴシック" pitchFamily="34" charset="-128"/>
              </a:rPr>
              <a:t>o</a:t>
            </a:r>
            <a:r>
              <a:rPr lang="en-US" altLang="zh-CN" sz="2600" i="1" baseline="-25000" dirty="0" smtClean="0">
                <a:ea typeface="ＭＳ Ｐゴシック" pitchFamily="34" charset="-128"/>
              </a:rPr>
              <a:t>2</a:t>
            </a:r>
            <a:r>
              <a:rPr lang="en-US" altLang="zh-CN" sz="2600" i="1" dirty="0" smtClean="0">
                <a:ea typeface="ＭＳ Ｐゴシック" pitchFamily="34" charset="-128"/>
              </a:rPr>
              <a:t>)&gt;y &amp;</a:t>
            </a:r>
            <a:r>
              <a:rPr lang="en-US" altLang="zh-CN" sz="2600" i="1" dirty="0" err="1">
                <a:ea typeface="ＭＳ Ｐゴシック" pitchFamily="34" charset="-128"/>
              </a:rPr>
              <a:t>dist</a:t>
            </a:r>
            <a:r>
              <a:rPr lang="en-US" altLang="zh-CN" sz="2600" i="1" dirty="0">
                <a:ea typeface="ＭＳ Ｐゴシック" pitchFamily="34" charset="-128"/>
              </a:rPr>
              <a:t>(w</a:t>
            </a:r>
            <a:r>
              <a:rPr lang="en-US" altLang="zh-CN" sz="2600" i="1" dirty="0" smtClean="0">
                <a:ea typeface="ＭＳ Ｐゴシック" pitchFamily="34" charset="-128"/>
              </a:rPr>
              <a:t>,</a:t>
            </a:r>
            <a:r>
              <a:rPr lang="en-US" altLang="zh-CN" sz="2600" i="1" dirty="0">
                <a:ea typeface="ＭＳ Ｐゴシック" pitchFamily="34" charset="-128"/>
              </a:rPr>
              <a:t>o</a:t>
            </a:r>
            <a:r>
              <a:rPr lang="en-US" altLang="zh-CN" sz="2600" i="1" baseline="-25000" dirty="0" smtClean="0">
                <a:ea typeface="ＭＳ Ｐゴシック" pitchFamily="34" charset="-128"/>
              </a:rPr>
              <a:t>3</a:t>
            </a:r>
            <a:r>
              <a:rPr lang="en-US" altLang="zh-CN" sz="2600" i="1" dirty="0" smtClean="0">
                <a:ea typeface="ＭＳ Ｐゴシック" pitchFamily="34" charset="-128"/>
              </a:rPr>
              <a:t>)&gt;</a:t>
            </a:r>
            <a:r>
              <a:rPr lang="en-US" altLang="zh-CN" sz="2600" i="1" dirty="0">
                <a:ea typeface="ＭＳ Ｐゴシック" pitchFamily="34" charset="-128"/>
              </a:rPr>
              <a:t>z</a:t>
            </a:r>
            <a:r>
              <a:rPr lang="en-US" altLang="zh-CN" sz="2600" dirty="0" smtClean="0">
                <a:ea typeface="ＭＳ Ｐゴシック" pitchFamily="34" charset="-128"/>
              </a:rPr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33070"/>
              </p:ext>
            </p:extLst>
          </p:nvPr>
        </p:nvGraphicFramePr>
        <p:xfrm>
          <a:off x="4173537" y="1752600"/>
          <a:ext cx="31162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83" name="Equation" r:id="rId3" imgW="1462680" imgH="264960" progId="">
                  <p:embed/>
                </p:oleObj>
              </mc:Choice>
              <mc:Fallback>
                <p:oleObj name="Equation" r:id="rId3" imgW="1462680" imgH="264960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7" y="1752600"/>
                        <a:ext cx="3116263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D:\Academic\Research\new subjects\fractal\figures\triSierpins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386860"/>
            <a:ext cx="2413000" cy="2194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Academic\Research\new subjects\fractal\figures\extrDepAnlys8Z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09800"/>
            <a:ext cx="3860800" cy="2992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Academic\Research\new subjects\fractal\figures\extrDepAnlys8X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676537"/>
            <a:ext cx="4038600" cy="3129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Academic\Research\new subjects\fractal\figures\extrDepAnlys8Y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208148"/>
            <a:ext cx="3810000" cy="2952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400" y="5867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Pair-wise EDM hard to analyze &amp; interpret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Impossible for higher dimensions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286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Quest for </a:t>
            </a:r>
            <a:r>
              <a:rPr lang="en-US" altLang="zh-CN" sz="3600" i="1" dirty="0" smtClean="0">
                <a:ea typeface="ＭＳ Ｐゴシック" pitchFamily="34" charset="-128"/>
              </a:rPr>
              <a:t>Multivariate</a:t>
            </a:r>
            <a:r>
              <a:rPr lang="en-US" altLang="zh-CN" sz="3600" dirty="0" smtClean="0">
                <a:ea typeface="ＭＳ Ｐゴシック" pitchFamily="34" charset="-128"/>
              </a:rPr>
              <a:t> “Heavy Tails” </a:t>
            </a:r>
            <a:r>
              <a:rPr lang="en-US" altLang="zh-CN" sz="3600" dirty="0">
                <a:ea typeface="ＭＳ Ｐゴシック" pitchFamily="34" charset="-128"/>
              </a:rPr>
              <a:t>:</a:t>
            </a:r>
            <a:r>
              <a:rPr lang="en-US" altLang="zh-CN" sz="3600" dirty="0" smtClean="0">
                <a:ea typeface="ＭＳ Ｐゴシック" pitchFamily="34" charset="-128"/>
              </a:rPr>
              <a:t> </a:t>
            </a:r>
            <a:r>
              <a:rPr lang="en-US" altLang="zh-CN" sz="3200" i="1" dirty="0" smtClean="0">
                <a:ea typeface="ＭＳ Ｐゴシック" pitchFamily="34" charset="-128"/>
              </a:rPr>
              <a:t>Generative</a:t>
            </a:r>
            <a:r>
              <a:rPr lang="en-US" altLang="zh-CN" sz="3200" dirty="0" smtClean="0">
                <a:ea typeface="ＭＳ Ｐゴシック" pitchFamily="34" charset="-128"/>
              </a:rPr>
              <a:t> Models for </a:t>
            </a:r>
            <a:r>
              <a:rPr lang="en-US" altLang="zh-CN" sz="3200" i="1" dirty="0" smtClean="0">
                <a:ea typeface="ＭＳ Ｐゴシック" pitchFamily="34" charset="-128"/>
              </a:rPr>
              <a:t>Degree</a:t>
            </a:r>
            <a:r>
              <a:rPr lang="en-US" altLang="zh-CN" sz="3200" dirty="0" smtClean="0">
                <a:ea typeface="ＭＳ Ｐゴシック" pitchFamily="34" charset="-128"/>
              </a:rPr>
              <a:t>-based Distributions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954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We know how to generate “scale-free” networks with power-law </a:t>
            </a:r>
            <a:r>
              <a:rPr lang="en-US" sz="2400" i="1" dirty="0" smtClean="0"/>
              <a:t>degree</a:t>
            </a:r>
            <a:r>
              <a:rPr lang="en-US" sz="2400" dirty="0" smtClean="0"/>
              <a:t> distributions,  </a:t>
            </a:r>
            <a:r>
              <a:rPr lang="en-US" sz="2400" dirty="0"/>
              <a:t>e</a:t>
            </a:r>
            <a:r>
              <a:rPr lang="en-US" sz="2400" dirty="0" smtClean="0"/>
              <a:t>.g., preferential attachment &amp; its variants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By introducing different types of edges (</a:t>
            </a:r>
            <a:r>
              <a:rPr lang="en-US" sz="2200" dirty="0" smtClean="0"/>
              <a:t>e.g., directed, one-way/mutual, signed (+/-), or multi-colored)</a:t>
            </a:r>
            <a:r>
              <a:rPr lang="en-US" sz="2400" dirty="0" smtClean="0"/>
              <a:t>, we can generalize these models to produce multivariate “heavy tails” distributions in various degree-based metrics.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.g.,  joint in-degree/out-degree distributions, (tri-</a:t>
            </a:r>
            <a:r>
              <a:rPr lang="en-US" sz="2000" dirty="0" err="1" smtClean="0">
                <a:solidFill>
                  <a:srgbClr val="000000"/>
                </a:solidFill>
              </a:rPr>
              <a:t>variate</a:t>
            </a:r>
            <a:r>
              <a:rPr lang="en-US" sz="2000" dirty="0" smtClean="0">
                <a:solidFill>
                  <a:srgbClr val="000000"/>
                </a:solidFill>
              </a:rPr>
              <a:t>) bi-connected, in-degree, out-degree distributions, +/- sign distributions, etc.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Ongoing collaboration w/ Don et al: develop </a:t>
            </a:r>
            <a:r>
              <a:rPr lang="en-US" sz="2400" i="1" dirty="0" smtClean="0"/>
              <a:t>alternative</a:t>
            </a:r>
            <a:r>
              <a:rPr lang="en-US" sz="2400" dirty="0" smtClean="0"/>
              <a:t> generative models where we </a:t>
            </a:r>
            <a:r>
              <a:rPr lang="en-US" sz="2400" dirty="0"/>
              <a:t>directly control “</a:t>
            </a:r>
            <a:r>
              <a:rPr lang="en-US" sz="2400" i="1" dirty="0" err="1"/>
              <a:t>extremal</a:t>
            </a:r>
            <a:r>
              <a:rPr lang="en-US" sz="2400" i="1" dirty="0"/>
              <a:t> dependence</a:t>
            </a:r>
            <a:r>
              <a:rPr lang="en-US" sz="2400" dirty="0"/>
              <a:t>” </a:t>
            </a:r>
            <a:r>
              <a:rPr lang="en-US" sz="2400" dirty="0" smtClean="0"/>
              <a:t>structures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err="1"/>
              <a:t>e</a:t>
            </a:r>
            <a:r>
              <a:rPr lang="en-US" sz="2000" dirty="0" err="1" smtClean="0"/>
              <a:t>.g</a:t>
            </a:r>
            <a:r>
              <a:rPr lang="en-US" sz="2000" dirty="0" smtClean="0"/>
              <a:t>, “heavy-tail” in-/out-degree distributions, w</a:t>
            </a:r>
            <a:r>
              <a:rPr lang="en-US" sz="2000" smtClean="0"/>
              <a:t>/ varying extremal</a:t>
            </a:r>
            <a:r>
              <a:rPr lang="en-US" sz="2000" dirty="0" smtClean="0"/>
              <a:t> dependence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 smtClean="0"/>
              <a:t>However, degree-based distributions reveal primarily “local” relations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E.g., </a:t>
            </a:r>
            <a:r>
              <a:rPr lang="en-US" sz="2000" dirty="0" err="1" smtClean="0">
                <a:solidFill>
                  <a:srgbClr val="000000"/>
                </a:solidFill>
              </a:rPr>
              <a:t>assortative</a:t>
            </a:r>
            <a:r>
              <a:rPr lang="en-US" sz="2000" dirty="0" smtClean="0">
                <a:solidFill>
                  <a:srgbClr val="000000"/>
                </a:solidFill>
              </a:rPr>
              <a:t> mixing &amp; </a:t>
            </a:r>
            <a:r>
              <a:rPr lang="en-US" sz="2000" dirty="0" err="1" smtClean="0">
                <a:solidFill>
                  <a:srgbClr val="000000"/>
                </a:solidFill>
              </a:rPr>
              <a:t>homophily</a:t>
            </a:r>
            <a:r>
              <a:rPr lang="en-US" sz="2000" dirty="0" smtClean="0">
                <a:solidFill>
                  <a:srgbClr val="000000"/>
                </a:solidFill>
              </a:rPr>
              <a:t>: nodes of similar characteristics tend to associate and make connections: high degree/in-degree (influential) nodes with other high degree/in-degree nodes; …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r “dual-roles” or reciprocity of nodes: both hub &amp; authority, or stable/strong ties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……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71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524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ＭＳ Ｐゴシック" pitchFamily="34" charset="-128"/>
              </a:rPr>
              <a:t>Quest for </a:t>
            </a:r>
            <a:r>
              <a:rPr lang="en-US" altLang="zh-CN" sz="3200" i="1" dirty="0" smtClean="0">
                <a:ea typeface="ＭＳ Ｐゴシック" pitchFamily="34" charset="-128"/>
              </a:rPr>
              <a:t>Multivariate</a:t>
            </a:r>
            <a:r>
              <a:rPr lang="en-US" altLang="zh-CN" sz="3200" dirty="0" smtClean="0">
                <a:ea typeface="ＭＳ Ｐゴシック" pitchFamily="34" charset="-128"/>
              </a:rPr>
              <a:t> “Heavy Tails” in Complex Networks: </a:t>
            </a:r>
            <a:r>
              <a:rPr lang="en-US" altLang="zh-CN" sz="3200" i="1" dirty="0" smtClean="0">
                <a:ea typeface="ＭＳ Ｐゴシック" pitchFamily="34" charset="-128"/>
              </a:rPr>
              <a:t>Beyond Degree-based Distributions</a:t>
            </a:r>
            <a:r>
              <a:rPr lang="en-US" altLang="zh-CN" sz="3200" dirty="0" smtClean="0">
                <a:ea typeface="ＭＳ Ｐゴシック" pitchFamily="34" charset="-128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066800"/>
            <a:ext cx="9398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0000FF"/>
                </a:solidFill>
              </a:rPr>
              <a:t>Going beyond degree distributions</a:t>
            </a:r>
            <a:r>
              <a:rPr lang="en-US" sz="2600" i="1" dirty="0" smtClean="0">
                <a:solidFill>
                  <a:srgbClr val="0000FF"/>
                </a:solidFill>
              </a:rPr>
              <a:t>: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are there complex networks which exhibit (multivariate) heavy tails in other network metrics,  perhaps revealing more “interesting” network structural properties? </a:t>
            </a:r>
            <a:endParaRPr lang="en-US" sz="2400" dirty="0"/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e</a:t>
            </a:r>
            <a:r>
              <a:rPr lang="en-US" sz="2200" dirty="0" smtClean="0"/>
              <a:t>.g., distance metrics, </a:t>
            </a:r>
            <a:r>
              <a:rPr lang="en-US" sz="2200" dirty="0" err="1" smtClean="0"/>
              <a:t>betweenness</a:t>
            </a:r>
            <a:r>
              <a:rPr lang="en-US" sz="2200" dirty="0" smtClean="0"/>
              <a:t> centrality, or clustering coefficients?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FF0000"/>
                </a:solidFill>
              </a:rPr>
              <a:t>G</a:t>
            </a:r>
            <a:r>
              <a:rPr lang="en-US" sz="2400" i="1" dirty="0" smtClean="0">
                <a:solidFill>
                  <a:srgbClr val="FF0000"/>
                </a:solidFill>
              </a:rPr>
              <a:t>enerative</a:t>
            </a:r>
            <a:r>
              <a:rPr lang="en-US" sz="2400" dirty="0" smtClean="0">
                <a:solidFill>
                  <a:srgbClr val="FF0000"/>
                </a:solidFill>
              </a:rPr>
              <a:t> models for constructing networks with (multivariate) “heavy-tail” distributions in terms of certain </a:t>
            </a:r>
            <a:r>
              <a:rPr lang="en-US" sz="2400" i="1" dirty="0" smtClean="0">
                <a:solidFill>
                  <a:srgbClr val="FF0000"/>
                </a:solidFill>
              </a:rPr>
              <a:t>desired metrics </a:t>
            </a:r>
            <a:r>
              <a:rPr lang="en-US" sz="2400" dirty="0" smtClean="0">
                <a:solidFill>
                  <a:srgbClr val="FF0000"/>
                </a:solidFill>
              </a:rPr>
              <a:t>of interest?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>
                <a:solidFill>
                  <a:srgbClr val="000090"/>
                </a:solidFill>
              </a:rPr>
              <a:t>i</a:t>
            </a:r>
            <a:r>
              <a:rPr lang="en-US" sz="2200" dirty="0" smtClean="0">
                <a:solidFill>
                  <a:srgbClr val="000090"/>
                </a:solidFill>
              </a:rPr>
              <a:t>n particular, across different metrics, </a:t>
            </a:r>
            <a:r>
              <a:rPr lang="en-US" sz="2200" dirty="0" err="1" smtClean="0">
                <a:solidFill>
                  <a:srgbClr val="000090"/>
                </a:solidFill>
              </a:rPr>
              <a:t>e.g</a:t>
            </a:r>
            <a:r>
              <a:rPr lang="en-US" sz="2200" dirty="0" smtClean="0">
                <a:solidFill>
                  <a:srgbClr val="000090"/>
                </a:solidFill>
              </a:rPr>
              <a:t>, degree &amp; clustering coefficient</a:t>
            </a:r>
          </a:p>
          <a:p>
            <a:pPr>
              <a:buFont typeface="Wingdings" charset="2"/>
              <a:buChar char="§"/>
              <a:defRPr/>
            </a:pPr>
            <a:r>
              <a:rPr lang="en-US" sz="2600" dirty="0" smtClean="0"/>
              <a:t> </a:t>
            </a:r>
            <a:r>
              <a:rPr lang="en-US" sz="2400" dirty="0" smtClean="0"/>
              <a:t>Developed a general (recursive) recipe for generating “hierarchical” (&amp; “self-similar”) growing networks with multivariate “heavy tails”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in terms of a number of different network metrics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start with a simple deterministic generative model to obtain key insights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easily extended to more complex &amp; probabilistic models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r</a:t>
            </a:r>
            <a:r>
              <a:rPr lang="en-US" sz="2200" dirty="0" smtClean="0"/>
              <a:t>eveal interesting structural properties, pose fundamental questions!</a:t>
            </a:r>
          </a:p>
          <a:p>
            <a:pPr marL="457200" lvl="1" indent="0">
              <a:buNone/>
              <a:defRPr/>
            </a:pPr>
            <a:r>
              <a:rPr lang="en-US" sz="2200" dirty="0" smtClean="0">
                <a:solidFill>
                  <a:srgbClr val="3366FF"/>
                </a:solidFill>
              </a:rPr>
              <a:t> -- inspired by work by Don, Sid </a:t>
            </a:r>
            <a:r>
              <a:rPr lang="en-US" sz="2200" i="1" dirty="0" smtClean="0">
                <a:solidFill>
                  <a:srgbClr val="3366FF"/>
                </a:solidFill>
              </a:rPr>
              <a:t>et al</a:t>
            </a:r>
            <a:r>
              <a:rPr lang="en-US" sz="2200" dirty="0" smtClean="0">
                <a:solidFill>
                  <a:srgbClr val="3366FF"/>
                </a:solidFill>
              </a:rPr>
              <a:t>, benefited directly from discussions &amp; collaborations w/ Don, Sid &amp; Richard     </a:t>
            </a: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43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7733"/>
            <a:ext cx="89916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Generative Models for Growing Networks </a:t>
            </a:r>
            <a:br>
              <a:rPr lang="en-US" altLang="zh-CN" sz="3600" dirty="0" smtClean="0">
                <a:ea typeface="ＭＳ Ｐゴシック" pitchFamily="34" charset="-128"/>
              </a:rPr>
            </a:br>
            <a:r>
              <a:rPr lang="en-US" altLang="zh-CN" sz="3600" dirty="0" smtClean="0">
                <a:ea typeface="ＭＳ Ｐゴシック" pitchFamily="34" charset="-128"/>
              </a:rPr>
              <a:t>with Multivariate “Heavy Tails”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9398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solidFill>
                <a:schemeClr val="hlink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/>
              <a:t>First consider a simple </a:t>
            </a:r>
            <a:r>
              <a:rPr lang="en-US" sz="2400" i="1" dirty="0" smtClean="0"/>
              <a:t>deterministic</a:t>
            </a:r>
            <a:r>
              <a:rPr lang="en-US" sz="2400" dirty="0" smtClean="0"/>
              <a:t> </a:t>
            </a:r>
            <a:r>
              <a:rPr lang="en-US" sz="2400" smtClean="0"/>
              <a:t>network generative model</a:t>
            </a:r>
            <a:r>
              <a:rPr lang="en-US" sz="2400" dirty="0" smtClean="0"/>
              <a:t>:</a:t>
            </a:r>
            <a:r>
              <a:rPr lang="en-US" sz="2400" i="1" dirty="0" smtClean="0"/>
              <a:t> a recursive method for constructing growing networks</a:t>
            </a:r>
            <a:endParaRPr lang="en-US" sz="2400" dirty="0"/>
          </a:p>
          <a:p>
            <a:pPr lvl="1">
              <a:buFont typeface="Arial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metrics of interest? </a:t>
            </a:r>
            <a:r>
              <a:rPr lang="en-US" sz="2200" dirty="0"/>
              <a:t>e</a:t>
            </a:r>
            <a:r>
              <a:rPr lang="en-US" sz="2200" dirty="0" smtClean="0"/>
              <a:t>.g., distance metrics, </a:t>
            </a:r>
            <a:r>
              <a:rPr lang="en-US" sz="2200" dirty="0" err="1" smtClean="0"/>
              <a:t>betweenness</a:t>
            </a:r>
            <a:r>
              <a:rPr lang="en-US" sz="2200" dirty="0" smtClean="0"/>
              <a:t>, clustering </a:t>
            </a:r>
            <a:r>
              <a:rPr lang="en-US" sz="2200" dirty="0" err="1" smtClean="0"/>
              <a:t>coeff</a:t>
            </a:r>
            <a:r>
              <a:rPr lang="en-US" sz="2200" dirty="0" smtClean="0"/>
              <a:t>.? </a:t>
            </a:r>
            <a:endParaRPr lang="en-US" sz="2200" dirty="0"/>
          </a:p>
          <a:p>
            <a:pPr lvl="1">
              <a:buFont typeface="Arial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h</a:t>
            </a:r>
            <a:r>
              <a:rPr lang="en-US" sz="2200" dirty="0" smtClean="0">
                <a:solidFill>
                  <a:srgbClr val="FF0000"/>
                </a:solidFill>
              </a:rPr>
              <a:t>ow to generate networks with power-laws &amp; multivariate heavy tails?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nstead of adding one node/edge at a time, growing at </a:t>
            </a:r>
            <a:r>
              <a:rPr lang="en-US" sz="2200" i="1" dirty="0" smtClean="0">
                <a:solidFill>
                  <a:srgbClr val="FF0000"/>
                </a:solidFill>
              </a:rPr>
              <a:t>network</a:t>
            </a:r>
            <a:r>
              <a:rPr lang="en-US" sz="2200" dirty="0" smtClean="0">
                <a:solidFill>
                  <a:srgbClr val="FF0000"/>
                </a:solidFill>
              </a:rPr>
              <a:t> level   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600" b="1" dirty="0" smtClean="0"/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500" dirty="0">
              <a:solidFill>
                <a:srgbClr val="FFFF00"/>
              </a:solidFill>
            </a:endParaRPr>
          </a:p>
          <a:p>
            <a:pPr marL="914400" lvl="2" indent="0">
              <a:buFontTx/>
              <a:buNone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3200" y="3124200"/>
            <a:ext cx="939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hlink"/>
              </a:solidFill>
            </a:endParaRPr>
          </a:p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General </a:t>
            </a:r>
            <a:r>
              <a:rPr lang="en-US" sz="2400" i="1" dirty="0" smtClean="0">
                <a:solidFill>
                  <a:srgbClr val="0000FF"/>
                </a:solidFill>
              </a:rPr>
              <a:t>Recursive</a:t>
            </a:r>
            <a:r>
              <a:rPr lang="en-US" sz="2400" dirty="0" smtClean="0">
                <a:solidFill>
                  <a:srgbClr val="0000FF"/>
                </a:solidFill>
              </a:rPr>
              <a:t> Recipe for “Self-Similar” Growing Networks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200" dirty="0" smtClean="0"/>
              <a:t>Step 1 (t=1): start with a base network 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1</a:t>
            </a:r>
            <a:r>
              <a:rPr lang="en-US" sz="2200" dirty="0" smtClean="0"/>
              <a:t>   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200" dirty="0" smtClean="0"/>
              <a:t>Step t (t=2, …): take </a:t>
            </a:r>
            <a:r>
              <a:rPr lang="en-US" sz="2200" i="1" dirty="0" smtClean="0"/>
              <a:t>c</a:t>
            </a:r>
            <a:r>
              <a:rPr lang="en-US" sz="2200" dirty="0" smtClean="0"/>
              <a:t> replicas of the network, </a:t>
            </a:r>
            <a:r>
              <a:rPr lang="en-US" sz="2200" i="1" dirty="0" smtClean="0"/>
              <a:t>G</a:t>
            </a:r>
            <a:r>
              <a:rPr lang="en-US" sz="2200" i="1" baseline="-25000" dirty="0" smtClean="0"/>
              <a:t>t-1</a:t>
            </a:r>
            <a:r>
              <a:rPr lang="en-US" sz="2200" dirty="0" smtClean="0"/>
              <a:t>, constructed at </a:t>
            </a:r>
            <a:r>
              <a:rPr lang="en-US" sz="2400" dirty="0" smtClean="0"/>
              <a:t>step t-1, and “glue” them through a sequence of </a:t>
            </a:r>
            <a:r>
              <a:rPr lang="en-US" sz="2400" i="1" dirty="0" smtClean="0"/>
              <a:t>basic</a:t>
            </a:r>
            <a:r>
              <a:rPr lang="en-US" sz="2400" dirty="0" smtClean="0"/>
              <a:t> operations:</a:t>
            </a: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node identification</a:t>
            </a:r>
            <a:r>
              <a:rPr lang="en-US" sz="2200" dirty="0" smtClean="0"/>
              <a:t>: select on</a:t>
            </a:r>
            <a:r>
              <a:rPr lang="en-US" sz="2200" i="1" dirty="0" smtClean="0"/>
              <a:t>e</a:t>
            </a:r>
            <a:r>
              <a:rPr lang="en-US" sz="2200" dirty="0" smtClean="0"/>
              <a:t> node from two replicas, identify them  </a:t>
            </a:r>
          </a:p>
          <a:p>
            <a:pPr lvl="2">
              <a:buFont typeface="Arial"/>
              <a:buChar char="•"/>
              <a:defRPr/>
            </a:pPr>
            <a:r>
              <a:rPr lang="en-US" sz="2200" i="1" dirty="0" smtClean="0"/>
              <a:t>edge addition</a:t>
            </a:r>
            <a:r>
              <a:rPr lang="en-US" sz="2200" dirty="0" smtClean="0"/>
              <a:t>: add an edge between two replicas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800" y="5791200"/>
            <a:ext cx="939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60000"/>
              <a:buFont typeface="Wingdings" charset="2"/>
              <a:buChar char="u"/>
              <a:defRPr/>
            </a:pPr>
            <a:r>
              <a:rPr lang="en-US" sz="2400" dirty="0" smtClean="0"/>
              <a:t>Depending </a:t>
            </a:r>
            <a:r>
              <a:rPr lang="en-US" sz="2400" dirty="0"/>
              <a:t>on metrics of interest, we can </a:t>
            </a:r>
            <a:r>
              <a:rPr lang="en-US" sz="2400" dirty="0" smtClean="0"/>
              <a:t>generate “</a:t>
            </a:r>
            <a:r>
              <a:rPr lang="en-US" sz="2400" dirty="0"/>
              <a:t>self-similar” </a:t>
            </a:r>
            <a:r>
              <a:rPr lang="en-US" sz="2400" dirty="0" smtClean="0"/>
              <a:t>growing </a:t>
            </a:r>
            <a:r>
              <a:rPr lang="en-US" sz="2400" dirty="0"/>
              <a:t>networks with certain </a:t>
            </a:r>
            <a:r>
              <a:rPr lang="en-US" sz="2400" i="1" dirty="0"/>
              <a:t>interesting</a:t>
            </a:r>
            <a:r>
              <a:rPr lang="en-US" sz="2400" dirty="0"/>
              <a:t> structural properties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e</a:t>
            </a:r>
            <a:r>
              <a:rPr lang="en-US" sz="2000" dirty="0" smtClean="0"/>
              <a:t>.g.,  growing networks with </a:t>
            </a:r>
            <a:r>
              <a:rPr lang="en-US" sz="2000" i="1" dirty="0" smtClean="0"/>
              <a:t>“heavy-tailed” </a:t>
            </a:r>
            <a:r>
              <a:rPr lang="en-US" sz="2000" dirty="0" smtClean="0"/>
              <a:t>distance &amp; </a:t>
            </a:r>
            <a:r>
              <a:rPr lang="en-US" sz="2000" dirty="0" err="1" smtClean="0"/>
              <a:t>betweenness</a:t>
            </a:r>
            <a:r>
              <a:rPr lang="en-US" sz="2000" dirty="0" smtClean="0"/>
              <a:t> metrics</a:t>
            </a:r>
            <a:r>
              <a:rPr lang="en-US" sz="2000" i="1" dirty="0" smtClean="0"/>
              <a:t>, “heavy-tailed” </a:t>
            </a:r>
            <a:r>
              <a:rPr lang="en-US" sz="2000" dirty="0" smtClean="0"/>
              <a:t>degree &amp; clustering coefficient distr., 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09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A Simple “Toy” Example: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3200" y="1066800"/>
            <a:ext cx="76200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err="1" smtClean="0"/>
              <a:t>Sierpinksi</a:t>
            </a:r>
            <a:r>
              <a:rPr lang="en-US" sz="2600" dirty="0" smtClean="0"/>
              <a:t> gaskets  as a family of growing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 (a triad)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s</a:t>
            </a:r>
            <a:r>
              <a:rPr lang="en-US" sz="2200" i="1" dirty="0" smtClean="0"/>
              <a:t>elf-similar </a:t>
            </a:r>
            <a:r>
              <a:rPr lang="en-US" sz="2200" dirty="0" smtClean="0"/>
              <a:t>structure: from </a:t>
            </a:r>
            <a:r>
              <a:rPr lang="en-US" sz="2200" i="1" dirty="0" smtClean="0"/>
              <a:t>t</a:t>
            </a:r>
            <a:r>
              <a:rPr lang="en-US" sz="2200" dirty="0" smtClean="0"/>
              <a:t> to </a:t>
            </a:r>
            <a:r>
              <a:rPr lang="en-US" sz="2200" i="1" dirty="0" smtClean="0"/>
              <a:t>t+1</a:t>
            </a:r>
            <a:r>
              <a:rPr lang="en-US" sz="22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replicate itself three times, and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/>
              <a:t>“merge” at two of the three corner nodes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200" y="3124200"/>
            <a:ext cx="67818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Properties of </a:t>
            </a:r>
            <a:r>
              <a:rPr lang="en-US" sz="2600" dirty="0" err="1" smtClean="0">
                <a:sym typeface="Wingdings"/>
              </a:rPr>
              <a:t>Sierpinski</a:t>
            </a:r>
            <a:r>
              <a:rPr lang="en-US" sz="2600" dirty="0" smtClean="0">
                <a:sym typeface="Wingdings"/>
              </a:rPr>
              <a:t> Gasket of order t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  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can be derived analytically thru recursion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91459"/>
              </p:ext>
            </p:extLst>
          </p:nvPr>
        </p:nvGraphicFramePr>
        <p:xfrm>
          <a:off x="584200" y="4038600"/>
          <a:ext cx="66853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4" name="Equation" r:id="rId4" imgW="4187160" imgH="237600" progId="">
                  <p:embed/>
                </p:oleObj>
              </mc:Choice>
              <mc:Fallback>
                <p:oleObj name="Equation" r:id="rId4" imgW="4187160" imgH="237600" progId="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038600"/>
                        <a:ext cx="66853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985000" y="4648200"/>
            <a:ext cx="3276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3366FF"/>
                </a:solidFill>
              </a:rPr>
              <a:t>Sierpinksi</a:t>
            </a:r>
            <a:r>
              <a:rPr lang="en-US" sz="2000" dirty="0" smtClean="0">
                <a:solidFill>
                  <a:srgbClr val="3366FF"/>
                </a:solidFill>
              </a:rPr>
              <a:t> gaskets of order </a:t>
            </a:r>
            <a:r>
              <a:rPr lang="en-US" sz="2000" i="1" dirty="0" smtClean="0">
                <a:solidFill>
                  <a:srgbClr val="3366FF"/>
                </a:solidFill>
              </a:rPr>
              <a:t>t</a:t>
            </a:r>
            <a:endParaRPr lang="en-US" sz="2000" dirty="0" smtClean="0">
              <a:solidFill>
                <a:srgbClr val="3366FF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137400" y="2667000"/>
            <a:ext cx="2667000" cy="1985963"/>
            <a:chOff x="7366000" y="2895600"/>
            <a:chExt cx="2667000" cy="19859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18400" y="3048000"/>
              <a:ext cx="2146300" cy="183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509000" y="28956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7366000" y="4572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9499600" y="4572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89600" y="16002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61200" y="1447800"/>
            <a:ext cx="1447800" cy="1371600"/>
            <a:chOff x="7899400" y="1600200"/>
            <a:chExt cx="1447800" cy="1371600"/>
          </a:xfrm>
        </p:grpSpPr>
        <p:grpSp>
          <p:nvGrpSpPr>
            <p:cNvPr id="9" name="Group 8"/>
            <p:cNvGrpSpPr/>
            <p:nvPr/>
          </p:nvGrpSpPr>
          <p:grpSpPr>
            <a:xfrm>
              <a:off x="7899400" y="1600200"/>
              <a:ext cx="1447800" cy="1066800"/>
              <a:chOff x="6832600" y="1981200"/>
              <a:chExt cx="1447800" cy="1066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061200" y="2209800"/>
                <a:ext cx="762000" cy="609600"/>
                <a:chOff x="7061200" y="2209800"/>
                <a:chExt cx="762000" cy="609600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289800" y="1981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68326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77470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8280400" y="25908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80400" y="1371600"/>
            <a:ext cx="1676400" cy="1524000"/>
            <a:chOff x="4013200" y="3429000"/>
            <a:chExt cx="1524000" cy="1295400"/>
          </a:xfrm>
        </p:grpSpPr>
        <p:grpSp>
          <p:nvGrpSpPr>
            <p:cNvPr id="47" name="Group 46"/>
            <p:cNvGrpSpPr/>
            <p:nvPr/>
          </p:nvGrpSpPr>
          <p:grpSpPr>
            <a:xfrm>
              <a:off x="4013200" y="3429000"/>
              <a:ext cx="1524000" cy="990600"/>
              <a:chOff x="5994400" y="3505200"/>
              <a:chExt cx="1524000" cy="9906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73952" y="37338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3" name="Isosceles Triangle 22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299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680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31" name="Isosceles Triangle 30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6527800" y="3505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69850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4394200" y="43434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0000FF"/>
                  </a:solidFill>
                </a:rPr>
                <a:t>t =3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6832600" y="33528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9008533" y="3276600"/>
            <a:ext cx="1143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55600" y="40386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Arial"/>
              <a:buChar char="•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5600" y="5137150"/>
            <a:ext cx="8201025" cy="730250"/>
            <a:chOff x="355600" y="5943600"/>
            <a:chExt cx="8201025" cy="73025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4066034"/>
                </p:ext>
              </p:extLst>
            </p:nvPr>
          </p:nvGraphicFramePr>
          <p:xfrm>
            <a:off x="660400" y="5943600"/>
            <a:ext cx="7896225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425" name="Equation" r:id="rId7" imgW="4955400" imgH="393120" progId="">
                    <p:embed/>
                  </p:oleObj>
                </mc:Choice>
                <mc:Fallback>
                  <p:oleObj name="Equation" r:id="rId7" imgW="4955400" imgH="393120" progId="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" y="5943600"/>
                          <a:ext cx="7896225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355600" y="59436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406669"/>
              </p:ext>
            </p:extLst>
          </p:nvPr>
        </p:nvGraphicFramePr>
        <p:xfrm>
          <a:off x="431800" y="5562600"/>
          <a:ext cx="9101137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6" name="Equation" r:id="rId9" imgW="5702300" imgH="1231900" progId="Equation.DSMT4">
                  <p:embed/>
                </p:oleObj>
              </mc:Choice>
              <mc:Fallback>
                <p:oleObj name="Equation" r:id="rId9" imgW="5702300" imgH="12319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562600"/>
                        <a:ext cx="9101137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349059" y="4495800"/>
            <a:ext cx="5950141" cy="591312"/>
            <a:chOff x="576072" y="4953000"/>
            <a:chExt cx="5950141" cy="591312"/>
          </a:xfrm>
        </p:grpSpPr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239447"/>
                </p:ext>
              </p:extLst>
            </p:nvPr>
          </p:nvGraphicFramePr>
          <p:xfrm>
            <a:off x="812800" y="4953000"/>
            <a:ext cx="57134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427" name="Equation" r:id="rId11" imgW="3583800" imgH="255960" progId="">
                    <p:embed/>
                  </p:oleObj>
                </mc:Choice>
                <mc:Fallback>
                  <p:oleObj name="Equation" r:id="rId11" imgW="3583800" imgH="255960" progId="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0" y="4953000"/>
                          <a:ext cx="5713413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1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6988"/>
            <a:ext cx="9220200" cy="12700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ＭＳ Ｐゴシック" pitchFamily="34" charset="-128"/>
              </a:rPr>
              <a:t>A Simple “Toy” Example: </a:t>
            </a:r>
            <a:r>
              <a:rPr lang="en-US" altLang="zh-CN" sz="3600" dirty="0" err="1" smtClean="0">
                <a:ea typeface="ＭＳ Ｐゴシック" pitchFamily="34" charset="-128"/>
              </a:rPr>
              <a:t>Sierpinksi</a:t>
            </a:r>
            <a:r>
              <a:rPr lang="en-US" altLang="zh-CN" sz="3600" dirty="0" smtClean="0">
                <a:ea typeface="ＭＳ Ｐゴシック" pitchFamily="34" charset="-128"/>
              </a:rPr>
              <a:t> Gaskets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3200" y="1066800"/>
            <a:ext cx="76200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err="1" smtClean="0"/>
              <a:t>Sierpinksi</a:t>
            </a:r>
            <a:r>
              <a:rPr lang="en-US" sz="2600" dirty="0" smtClean="0"/>
              <a:t> gaskets  as a family of growing networks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/>
              <a:t>start with a 3-node triangle (a triad)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i="1" dirty="0"/>
              <a:t>s</a:t>
            </a:r>
            <a:r>
              <a:rPr lang="en-US" sz="2200" i="1" dirty="0" smtClean="0"/>
              <a:t>elf-similar </a:t>
            </a:r>
            <a:r>
              <a:rPr lang="en-US" sz="2200" dirty="0" smtClean="0"/>
              <a:t>structure: from </a:t>
            </a:r>
            <a:r>
              <a:rPr lang="en-US" sz="2200" i="1" dirty="0" smtClean="0"/>
              <a:t>t</a:t>
            </a:r>
            <a:r>
              <a:rPr lang="en-US" sz="2200" dirty="0" smtClean="0"/>
              <a:t> to </a:t>
            </a:r>
            <a:r>
              <a:rPr lang="en-US" sz="2200" i="1" dirty="0" smtClean="0"/>
              <a:t>t+1</a:t>
            </a:r>
            <a:r>
              <a:rPr lang="en-US" sz="22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replicate itself three times, and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200" dirty="0" smtClean="0"/>
              <a:t>“merge” at two of the three corner nodes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3200" y="3124200"/>
            <a:ext cx="67818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dirty="0" smtClean="0">
                <a:sym typeface="Wingdings"/>
              </a:rPr>
              <a:t>Properties of </a:t>
            </a:r>
            <a:r>
              <a:rPr lang="en-US" sz="2600" dirty="0" err="1" smtClean="0">
                <a:sym typeface="Wingdings"/>
              </a:rPr>
              <a:t>Sierpinski</a:t>
            </a:r>
            <a:r>
              <a:rPr lang="en-US" sz="2600" dirty="0" smtClean="0">
                <a:sym typeface="Wingdings"/>
              </a:rPr>
              <a:t> Gasket of order t</a:t>
            </a:r>
            <a:endParaRPr lang="en-US" sz="2600" dirty="0">
              <a:sym typeface="Wingding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ＭＳ Ｐゴシック" charset="0"/>
                <a:sym typeface="Wingdings"/>
              </a:rPr>
              <a:t>    </a:t>
            </a:r>
            <a:r>
              <a:rPr lang="en-US" sz="2400" i="1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can be derived analytically thru recursion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838778"/>
              </p:ext>
            </p:extLst>
          </p:nvPr>
        </p:nvGraphicFramePr>
        <p:xfrm>
          <a:off x="584200" y="4038600"/>
          <a:ext cx="66853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05" name="Equation" r:id="rId4" imgW="4187160" imgH="237600" progId="">
                  <p:embed/>
                </p:oleObj>
              </mc:Choice>
              <mc:Fallback>
                <p:oleObj name="Equation" r:id="rId4" imgW="4187160" imgH="23760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038600"/>
                        <a:ext cx="66853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985000" y="4724400"/>
            <a:ext cx="3276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3366FF"/>
                </a:solidFill>
              </a:rPr>
              <a:t>Sierpinksi</a:t>
            </a:r>
            <a:r>
              <a:rPr lang="en-US" sz="2000" dirty="0" smtClean="0">
                <a:solidFill>
                  <a:srgbClr val="3366FF"/>
                </a:solidFill>
              </a:rPr>
              <a:t> gaskets of order </a:t>
            </a:r>
            <a:r>
              <a:rPr lang="en-US" sz="2000" i="1" dirty="0" smtClean="0">
                <a:solidFill>
                  <a:srgbClr val="3366FF"/>
                </a:solidFill>
              </a:rPr>
              <a:t>t</a:t>
            </a:r>
            <a:endParaRPr lang="en-US" sz="2000" dirty="0" smtClean="0">
              <a:solidFill>
                <a:srgbClr val="3366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89600" y="1600200"/>
            <a:ext cx="1295400" cy="1219200"/>
            <a:chOff x="5689600" y="1676400"/>
            <a:chExt cx="1295400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689600" y="1676400"/>
              <a:ext cx="1295400" cy="990600"/>
              <a:chOff x="5537200" y="2057400"/>
              <a:chExt cx="1295400" cy="9906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842000" y="2286000"/>
                <a:ext cx="609600" cy="4572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20574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537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62992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5994400" y="25146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61200" y="1447800"/>
            <a:ext cx="1447800" cy="1371600"/>
            <a:chOff x="7899400" y="1600200"/>
            <a:chExt cx="1447800" cy="1371600"/>
          </a:xfrm>
        </p:grpSpPr>
        <p:grpSp>
          <p:nvGrpSpPr>
            <p:cNvPr id="9" name="Group 8"/>
            <p:cNvGrpSpPr/>
            <p:nvPr/>
          </p:nvGrpSpPr>
          <p:grpSpPr>
            <a:xfrm>
              <a:off x="7899400" y="1600200"/>
              <a:ext cx="1447800" cy="1066800"/>
              <a:chOff x="6832600" y="1981200"/>
              <a:chExt cx="1447800" cy="1066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061200" y="2209800"/>
                <a:ext cx="762000" cy="609600"/>
                <a:chOff x="7061200" y="2209800"/>
                <a:chExt cx="762000" cy="609600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7289800" y="1981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68326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7747000" y="2743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8280400" y="25908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80400" y="1371600"/>
            <a:ext cx="1676400" cy="1524000"/>
            <a:chOff x="4013200" y="3429000"/>
            <a:chExt cx="1524000" cy="1295400"/>
          </a:xfrm>
        </p:grpSpPr>
        <p:grpSp>
          <p:nvGrpSpPr>
            <p:cNvPr id="47" name="Group 46"/>
            <p:cNvGrpSpPr/>
            <p:nvPr/>
          </p:nvGrpSpPr>
          <p:grpSpPr>
            <a:xfrm>
              <a:off x="4013200" y="3429000"/>
              <a:ext cx="1524000" cy="990600"/>
              <a:chOff x="5994400" y="3505200"/>
              <a:chExt cx="1524000" cy="9906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73952" y="37338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3" name="Isosceles Triangle 22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299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680200" y="4038600"/>
                <a:ext cx="381000" cy="304800"/>
                <a:chOff x="7061200" y="2209800"/>
                <a:chExt cx="762000" cy="609600"/>
              </a:xfrm>
            </p:grpSpPr>
            <p:sp>
              <p:nvSpPr>
                <p:cNvPr id="31" name="Isosceles Triangle 30"/>
                <p:cNvSpPr/>
                <p:nvPr/>
              </p:nvSpPr>
              <p:spPr>
                <a:xfrm>
                  <a:off x="7242048" y="22098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061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7442200" y="2514600"/>
                  <a:ext cx="381000" cy="304800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6527800" y="35052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59944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6985000" y="41910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sz="1200" i="1" dirty="0" smtClean="0">
                    <a:solidFill>
                      <a:schemeClr val="tx1"/>
                    </a:solidFill>
                  </a:rPr>
                  <a:t>O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4394200" y="4343400"/>
              <a:ext cx="685800" cy="381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2000" dirty="0" smtClean="0">
                  <a:solidFill>
                    <a:srgbClr val="3366FF"/>
                  </a:solidFill>
                </a:rPr>
                <a:t>t =3</a:t>
              </a:r>
            </a:p>
          </p:txBody>
        </p:sp>
      </p:grp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6832600" y="3352800"/>
            <a:ext cx="16764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……</a:t>
            </a: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9347200" y="3276600"/>
            <a:ext cx="1143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3366FF"/>
                </a:solidFill>
              </a:rPr>
              <a:t>…..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55600" y="4038600"/>
            <a:ext cx="8382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98000"/>
              <a:buFont typeface="Arial"/>
              <a:buChar char="•"/>
              <a:defRPr/>
            </a:pPr>
            <a:r>
              <a:rPr lang="en-US" sz="2200" dirty="0">
                <a:sym typeface="Wingdings"/>
              </a:rPr>
              <a:t> </a:t>
            </a:r>
            <a:endParaRPr lang="en-US" sz="2200" dirty="0" smtClean="0">
              <a:solidFill>
                <a:srgbClr val="0000FF"/>
              </a:solidFill>
              <a:sym typeface="Wingdings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1000" dirty="0">
                <a:cs typeface="ＭＳ Ｐゴシック" charset="0"/>
                <a:sym typeface="Wingdings"/>
              </a:rPr>
              <a:t> </a:t>
            </a:r>
            <a:r>
              <a:rPr lang="en-US" sz="2200" dirty="0" smtClean="0">
                <a:cs typeface="ＭＳ Ｐゴシック" charset="0"/>
                <a:sym typeface="Wingdings"/>
              </a:rPr>
              <a:t>  </a:t>
            </a:r>
            <a:endParaRPr lang="en-US" sz="2200" baseline="-25000" dirty="0" smtClean="0">
              <a:cs typeface="ＭＳ Ｐゴシック" charset="0"/>
              <a:sym typeface="Wingding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49059" y="4495800"/>
            <a:ext cx="5950141" cy="591312"/>
            <a:chOff x="576072" y="4953000"/>
            <a:chExt cx="5950141" cy="591312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921178"/>
                </p:ext>
              </p:extLst>
            </p:nvPr>
          </p:nvGraphicFramePr>
          <p:xfrm>
            <a:off x="812800" y="4953000"/>
            <a:ext cx="571341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6" name="Equation" r:id="rId6" imgW="3583800" imgH="255960" progId="">
                    <p:embed/>
                  </p:oleObj>
                </mc:Choice>
                <mc:Fallback>
                  <p:oleObj name="Equation" r:id="rId6" imgW="3583800" imgH="255960" progId="">
                    <p:embed/>
                    <p:pic>
                      <p:nvPicPr>
                        <p:cNvPr id="0" name="Picture 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0" y="4953000"/>
                          <a:ext cx="5713413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576072" y="5010912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6712" y="5029200"/>
            <a:ext cx="8107363" cy="563562"/>
            <a:chOff x="660400" y="6142038"/>
            <a:chExt cx="8107363" cy="563562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569637"/>
                </p:ext>
              </p:extLst>
            </p:nvPr>
          </p:nvGraphicFramePr>
          <p:xfrm>
            <a:off x="954088" y="6142038"/>
            <a:ext cx="781367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7" name="Equation" r:id="rId8" imgW="4900320" imgH="219240" progId="">
                    <p:embed/>
                  </p:oleObj>
                </mc:Choice>
                <mc:Fallback>
                  <p:oleObj name="Equation" r:id="rId8" imgW="4900320" imgH="219240" progId="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088" y="6142038"/>
                          <a:ext cx="7813675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660400" y="6172200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5600" y="5715000"/>
            <a:ext cx="9693275" cy="850900"/>
            <a:chOff x="355600" y="5867400"/>
            <a:chExt cx="9693275" cy="85090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2097478"/>
                </p:ext>
              </p:extLst>
            </p:nvPr>
          </p:nvGraphicFramePr>
          <p:xfrm>
            <a:off x="736600" y="5867400"/>
            <a:ext cx="6218238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8" name="Equation" r:id="rId10" imgW="3903840" imgH="393120" progId="">
                    <p:embed/>
                  </p:oleObj>
                </mc:Choice>
                <mc:Fallback>
                  <p:oleObj name="Equation" r:id="rId10" imgW="3903840" imgH="393120" progId="">
                    <p:embed/>
                    <p:pic>
                      <p:nvPicPr>
                        <p:cNvPr id="0" name="Picture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00" y="5867400"/>
                          <a:ext cx="6218238" cy="728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355600" y="5875337"/>
              <a:ext cx="838200" cy="5334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90000"/>
                </a:lnSpc>
                <a:buSzPct val="98000"/>
                <a:buFont typeface="Arial"/>
                <a:buChar char="•"/>
                <a:defRPr/>
              </a:pPr>
              <a:r>
                <a:rPr lang="en-US" sz="2200" dirty="0">
                  <a:sym typeface="Wingdings"/>
                </a:rPr>
                <a:t> </a:t>
              </a:r>
              <a:endParaRPr lang="en-US" sz="2200" dirty="0" smtClean="0">
                <a:solidFill>
                  <a:srgbClr val="0000FF"/>
                </a:solidFill>
                <a:sym typeface="Wingdings"/>
              </a:endParaRPr>
            </a:p>
            <a:p>
              <a:pPr marL="457200" lvl="1" indent="0" eaLnBrk="1" hangingPunct="1">
                <a:lnSpc>
                  <a:spcPct val="90000"/>
                </a:lnSpc>
                <a:buNone/>
                <a:defRPr/>
              </a:pPr>
              <a:r>
                <a:rPr lang="en-US" sz="1000" dirty="0">
                  <a:cs typeface="ＭＳ Ｐゴシック" charset="0"/>
                  <a:sym typeface="Wingdings"/>
                </a:rPr>
                <a:t> </a:t>
              </a:r>
              <a:r>
                <a:rPr lang="en-US" sz="2200" dirty="0" smtClean="0">
                  <a:cs typeface="ＭＳ Ｐゴシック" charset="0"/>
                  <a:sym typeface="Wingdings"/>
                </a:rPr>
                <a:t>  </a:t>
              </a:r>
              <a:endParaRPr lang="en-US" sz="2200" baseline="-25000" dirty="0" smtClean="0">
                <a:cs typeface="ＭＳ Ｐゴシック" charset="0"/>
                <a:sym typeface="Wingdings"/>
              </a:endParaRP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6579459"/>
                </p:ext>
              </p:extLst>
            </p:nvPr>
          </p:nvGraphicFramePr>
          <p:xfrm>
            <a:off x="7061200" y="5943600"/>
            <a:ext cx="2987675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09" name="Equation" r:id="rId12" imgW="1864800" imgH="420480" progId="">
                    <p:embed/>
                  </p:oleObj>
                </mc:Choice>
                <mc:Fallback>
                  <p:oleObj name="Equation" r:id="rId12" imgW="1864800" imgH="420480" progId="">
                    <p:embed/>
                    <p:pic>
                      <p:nvPicPr>
                        <p:cNvPr id="0" name="Picture 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1200" y="5943600"/>
                          <a:ext cx="2987675" cy="77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2408"/>
              </p:ext>
            </p:extLst>
          </p:nvPr>
        </p:nvGraphicFramePr>
        <p:xfrm>
          <a:off x="658813" y="6172200"/>
          <a:ext cx="63214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10" name="Equation" r:id="rId14" imgW="3958560" imgH="639720" progId="">
                  <p:embed/>
                </p:oleObj>
              </mc:Choice>
              <mc:Fallback>
                <p:oleObj name="Equation" r:id="rId14" imgW="3958560" imgH="63972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6172200"/>
                        <a:ext cx="6321425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061200" y="2743200"/>
            <a:ext cx="2743200" cy="2057400"/>
            <a:chOff x="6908800" y="6096000"/>
            <a:chExt cx="2743200" cy="2057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85000" y="6191772"/>
              <a:ext cx="2362200" cy="188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051800" y="6096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6908800" y="784621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9118600" y="784621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7289800" y="69342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>
                  <a:solidFill>
                    <a:srgbClr val="FF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8737600" y="68580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>
                  <a:solidFill>
                    <a:srgbClr val="FF66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8051800" y="784860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en-US" sz="1800" i="1" dirty="0" smtClean="0">
                  <a:solidFill>
                    <a:srgbClr val="FF66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FF6600"/>
                  </a:solidFill>
                </a:rPr>
                <a:t>3</a:t>
              </a:r>
            </a:p>
          </p:txBody>
        </p:sp>
      </p:grp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54289"/>
              </p:ext>
            </p:extLst>
          </p:nvPr>
        </p:nvGraphicFramePr>
        <p:xfrm>
          <a:off x="3708400" y="7042150"/>
          <a:ext cx="61769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11" name="Equation" r:id="rId17" imgW="3876480" imgH="393120" progId="">
                  <p:embed/>
                </p:oleObj>
              </mc:Choice>
              <mc:Fallback>
                <p:oleObj name="Equation" r:id="rId17" imgW="3876480" imgH="393120" progId="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7042150"/>
                        <a:ext cx="61769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6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31351</TotalTime>
  <Words>3698</Words>
  <Application>Microsoft Office PowerPoint</Application>
  <PresentationFormat>Custom</PresentationFormat>
  <Paragraphs>649</Paragraphs>
  <Slides>42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宋体</vt:lpstr>
      <vt:lpstr>Arial</vt:lpstr>
      <vt:lpstr>Comic Sans MS</vt:lpstr>
      <vt:lpstr>굴림</vt:lpstr>
      <vt:lpstr>Lucida Grande</vt:lpstr>
      <vt:lpstr>Times New Roman</vt:lpstr>
      <vt:lpstr>Univers</vt:lpstr>
      <vt:lpstr>Verdana</vt:lpstr>
      <vt:lpstr>Wingdings</vt:lpstr>
      <vt:lpstr>Default Design</vt:lpstr>
      <vt:lpstr>Equation</vt:lpstr>
      <vt:lpstr>Multivariate Heavy Tails  and Structural Properties of Networks </vt:lpstr>
      <vt:lpstr>Outline </vt:lpstr>
      <vt:lpstr>Central Questions</vt:lpstr>
      <vt:lpstr>Quest for Multivariate “Heavy Tails” in Complex Networks: Three-Pronged Approach </vt:lpstr>
      <vt:lpstr>Quest for Multivariate “Heavy Tails” : Generative Models for Degree-based Distributions</vt:lpstr>
      <vt:lpstr>Quest for Multivariate “Heavy Tails” in Complex Networks: Beyond Degree-based Distributions?</vt:lpstr>
      <vt:lpstr>Generative Models for Growing Networks  with Multivariate “Heavy Tails”</vt:lpstr>
      <vt:lpstr>A Simple “Toy” Example: Sierpinksi Gaskets</vt:lpstr>
      <vt:lpstr>A Simple “Toy” Example: Sierpinksi Gaskets</vt:lpstr>
      <vt:lpstr>Sierpinksi Gaskets &amp; Multivariate Heavy Tails</vt:lpstr>
      <vt:lpstr>Variants of Sierpinksi Gasket Network Models</vt:lpstr>
      <vt:lpstr>Variants of Sierpinksi Gasket Network Models ...</vt:lpstr>
      <vt:lpstr>Generalized Deterministic/Probabilistic Models for Growing Networks w/ (Multivariate) Heavy Tails</vt:lpstr>
      <vt:lpstr>Key Observations/Insights: Whence come (Multivariate) “Heavy Tails”? </vt:lpstr>
      <vt:lpstr>What are “Self-Similar” Networks? Or “Hierarchical” Networks?  </vt:lpstr>
      <vt:lpstr>What are “Self-Similar” Networks? Or “Hierarchical” Networks?  </vt:lpstr>
      <vt:lpstr>What are “Self-Similar” Networks? Or “Hierarchical” Networks?  </vt:lpstr>
      <vt:lpstr>Empirical Network Data Analysis </vt:lpstr>
      <vt:lpstr>Network Science: Co-Authorships</vt:lpstr>
      <vt:lpstr>Degree &amp; Joint Degree Distributions</vt:lpstr>
      <vt:lpstr>Extremal Dependence Analysis</vt:lpstr>
      <vt:lpstr>Bivariate Extremal Dependence Analysis: Joint Node Degree Distr.  -- NetSci  </vt:lpstr>
      <vt:lpstr>Degree, Clustering Coefficient (Inverse) &amp; their Joint Distributions</vt:lpstr>
      <vt:lpstr>Joint  Degree &amp; Clustering Coeff. Inverse Distribution EDM Analysis</vt:lpstr>
      <vt:lpstr>“Power-Degree” Sierpinski Gaskets: Degree &amp; CC-1      (t=9,  n=9843) </vt:lpstr>
      <vt:lpstr>Joint  Degree &amp; Clustering Coeff. Inverse Distribution EDM Analysis</vt:lpstr>
      <vt:lpstr>Ongoing/Future Directions &amp; Collaborations </vt:lpstr>
      <vt:lpstr>Alternative Generative Models for Networks with Multivariate “Heavy-Tail” Degree Distributions </vt:lpstr>
      <vt:lpstr>Alternative Generative Models for Networks with Multivariate “Heavy-Tail” Degree Distributions </vt:lpstr>
      <vt:lpstr>Alternative Generative Models for Networks with Multivariate “Heavy-Tail” Degree Distributions </vt:lpstr>
      <vt:lpstr>Network Structural Analysis via RWs &amp; Hitting Times</vt:lpstr>
      <vt:lpstr>Structural Decompositions &amp; Characterizations of Networks based on HT Equiv. Classes</vt:lpstr>
      <vt:lpstr>“Self-Similar” Networks</vt:lpstr>
      <vt:lpstr>Avoidance Hitting Times &amp; Betweeness Computation</vt:lpstr>
      <vt:lpstr>Summary: Key Results from Collaborations </vt:lpstr>
      <vt:lpstr>       Thank You!</vt:lpstr>
      <vt:lpstr>   Backup Slides</vt:lpstr>
      <vt:lpstr>Geometric Characterization of HT ECs</vt:lpstr>
      <vt:lpstr>Extremal Dependence Analysis: Sierpinksi Gaskets (t=8) </vt:lpstr>
      <vt:lpstr>“Extended EDM” &amp; Multivariate Dependence </vt:lpstr>
      <vt:lpstr>Extremal Dependence Analysis: Spierpinki Gasket (t=8)</vt:lpstr>
      <vt:lpstr>Extremal Dependence Analysis … P(dist(w,o1)&gt;x &amp; dist(w,o2)&gt;y &amp;dist(w,o3)&gt;z)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Patrick Gillespie</cp:lastModifiedBy>
  <cp:revision>744</cp:revision>
  <dcterms:created xsi:type="dcterms:W3CDTF">2012-10-27T07:44:59Z</dcterms:created>
  <dcterms:modified xsi:type="dcterms:W3CDTF">2019-08-19T13:49:05Z</dcterms:modified>
</cp:coreProperties>
</file>