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4"/>
  </p:notesMasterIdLst>
  <p:sldIdLst>
    <p:sldId id="256" r:id="rId3"/>
    <p:sldId id="321" r:id="rId4"/>
    <p:sldId id="322" r:id="rId5"/>
    <p:sldId id="323" r:id="rId6"/>
    <p:sldId id="324" r:id="rId7"/>
    <p:sldId id="317" r:id="rId8"/>
    <p:sldId id="303" r:id="rId9"/>
    <p:sldId id="304" r:id="rId10"/>
    <p:sldId id="325" r:id="rId11"/>
    <p:sldId id="326" r:id="rId12"/>
    <p:sldId id="32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87663" autoAdjust="0"/>
  </p:normalViewPr>
  <p:slideViewPr>
    <p:cSldViewPr>
      <p:cViewPr varScale="1">
        <p:scale>
          <a:sx n="100" d="100"/>
          <a:sy n="100" d="100"/>
        </p:scale>
        <p:origin x="63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of Scheduling VMs in a Data</a:t>
            </a:r>
            <a:r>
              <a:rPr lang="en-US" baseline="0" dirty="0" smtClean="0"/>
              <a:t> Center</a:t>
            </a:r>
          </a:p>
          <a:p>
            <a:r>
              <a:rPr lang="en-US" baseline="0" dirty="0" smtClean="0"/>
              <a:t>Extension of my earlier work that was presented in last year’s </a:t>
            </a:r>
            <a:r>
              <a:rPr lang="en-US" baseline="0" dirty="0" err="1" smtClean="0"/>
              <a:t>Infocom</a:t>
            </a:r>
            <a:endParaRPr lang="en-US" baseline="0" dirty="0" smtClean="0"/>
          </a:p>
          <a:p>
            <a:r>
              <a:rPr lang="en-US" baseline="0" dirty="0" smtClean="0"/>
              <a:t>Will quickly recap earlier results, present the new modified algorithm, and then present key ideas of the proof.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Iaas</a:t>
            </a:r>
            <a:r>
              <a:rPr lang="en-US" dirty="0" smtClean="0"/>
              <a:t> – VMs</a:t>
            </a:r>
          </a:p>
          <a:p>
            <a:r>
              <a:rPr lang="en-US" dirty="0" smtClean="0"/>
              <a:t>------------------------------------</a:t>
            </a:r>
          </a:p>
          <a:p>
            <a:r>
              <a:rPr lang="en-US" dirty="0" smtClean="0"/>
              <a:t>Existing approaches based</a:t>
            </a:r>
            <a:r>
              <a:rPr lang="en-US" baseline="0" dirty="0" smtClean="0"/>
              <a:t> on solving a bin packing problem</a:t>
            </a:r>
          </a:p>
          <a:p>
            <a:r>
              <a:rPr lang="en-US" baseline="0" dirty="0" smtClean="0"/>
              <a:t>We model it as a dynamic problem with job arrivals and departures and provide a much simpler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0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why log(.) is used</a:t>
            </a:r>
          </a:p>
          <a:p>
            <a:r>
              <a:rPr lang="en-US" dirty="0" smtClean="0"/>
              <a:t>Emilio’s paper (</a:t>
            </a:r>
            <a:r>
              <a:rPr lang="en-US" dirty="0" err="1" smtClean="0"/>
              <a:t>Marsan</a:t>
            </a:r>
            <a:r>
              <a:rPr lang="en-US" dirty="0" smtClean="0"/>
              <a:t> et al) – in the context</a:t>
            </a:r>
            <a:r>
              <a:rPr lang="en-US" baseline="0" dirty="0" smtClean="0"/>
              <a:t> of switch – in complete (uses </a:t>
            </a:r>
            <a:r>
              <a:rPr lang="en-US" baseline="0" dirty="0" err="1" smtClean="0"/>
              <a:t>blackwell</a:t>
            </a:r>
            <a:r>
              <a:rPr lang="en-US" baseline="0" dirty="0" smtClean="0"/>
              <a:t> theorem, also incorrect assumption about queue lengths being infinite)</a:t>
            </a:r>
          </a:p>
          <a:p>
            <a:r>
              <a:rPr lang="en-US" baseline="0" dirty="0" smtClean="0"/>
              <a:t>Also, here it is different with both routing and scheduling</a:t>
            </a:r>
          </a:p>
          <a:p>
            <a:r>
              <a:rPr lang="en-US" baseline="0" dirty="0" smtClean="0"/>
              <a:t>Not clear which is better </a:t>
            </a:r>
            <a:r>
              <a:rPr lang="en-US" baseline="0" dirty="0" err="1" smtClean="0"/>
              <a:t>apriori</a:t>
            </a:r>
            <a:r>
              <a:rPr lang="en-US" baseline="0" dirty="0" smtClean="0"/>
              <a:t> because, with greedy refresh time may take longer time to happen than the fixed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97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 points on the capacity region.</a:t>
            </a:r>
            <a:r>
              <a:rPr lang="en-US" baseline="0" dirty="0" smtClean="0"/>
              <a:t> Both seem to have similar throughput</a:t>
            </a:r>
            <a:endParaRPr lang="en-US" dirty="0" smtClean="0"/>
          </a:p>
          <a:p>
            <a:r>
              <a:rPr lang="en-US" dirty="0" smtClean="0"/>
              <a:t>-----------------------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Setup, - 100 identical servers  three maximal schedules (2,0,0),</a:t>
            </a:r>
            <a:r>
              <a:rPr lang="en-US" baseline="0" dirty="0" smtClean="0"/>
              <a:t> (1,0,1), (0,1,1)</a:t>
            </a:r>
            <a:endParaRPr lang="en-US" dirty="0" smtClean="0"/>
          </a:p>
          <a:p>
            <a:r>
              <a:rPr lang="en-US" dirty="0" smtClean="0"/>
              <a:t>Diff points on the capacity region. Left fig (1,1/3,2/3) and</a:t>
            </a:r>
            <a:r>
              <a:rPr lang="en-US" baseline="0" dirty="0" smtClean="0"/>
              <a:t> right one (1,1/2,1/2)</a:t>
            </a:r>
            <a:endParaRPr lang="en-US" dirty="0" smtClean="0"/>
          </a:p>
          <a:p>
            <a:r>
              <a:rPr lang="en-US" dirty="0" smtClean="0"/>
              <a:t>Job size distribution </a:t>
            </a:r>
            <a:r>
              <a:rPr lang="en-US" dirty="0" err="1" smtClean="0"/>
              <a:t>w.p</a:t>
            </a:r>
            <a:r>
              <a:rPr lang="en-US" dirty="0" smtClean="0"/>
              <a:t> 0.7, </a:t>
            </a:r>
            <a:r>
              <a:rPr lang="en-US" dirty="0" err="1" smtClean="0"/>
              <a:t>unif</a:t>
            </a:r>
            <a:r>
              <a:rPr lang="en-US" dirty="0" smtClean="0"/>
              <a:t> [1,50]; </a:t>
            </a:r>
            <a:r>
              <a:rPr lang="en-US" dirty="0" err="1" smtClean="0"/>
              <a:t>w.p</a:t>
            </a:r>
            <a:r>
              <a:rPr lang="en-US" dirty="0" smtClean="0"/>
              <a:t> .15, </a:t>
            </a:r>
            <a:r>
              <a:rPr lang="en-US" dirty="0" err="1" smtClean="0"/>
              <a:t>unif</a:t>
            </a:r>
            <a:r>
              <a:rPr lang="en-US" dirty="0" smtClean="0"/>
              <a:t> [251,300] and </a:t>
            </a:r>
            <a:r>
              <a:rPr lang="en-US" dirty="0" err="1" smtClean="0"/>
              <a:t>w.p</a:t>
            </a:r>
            <a:r>
              <a:rPr lang="en-US" dirty="0" smtClean="0"/>
              <a:t>. .15, </a:t>
            </a:r>
            <a:r>
              <a:rPr lang="en-US" dirty="0" err="1" smtClean="0"/>
              <a:t>unif</a:t>
            </a:r>
            <a:r>
              <a:rPr lang="en-US" dirty="0" smtClean="0"/>
              <a:t> [451, 500]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7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97F42DE4-3837-4A39-8F4A-9D698065AE78}" type="datetime8">
              <a:rPr lang="en-US" smtClean="0"/>
              <a:t>9/19/2018 11:32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071-76E8-4168-9064-6D97DA749D0B}" type="datetime8">
              <a:rPr lang="en-US" smtClean="0">
                <a:solidFill>
                  <a:schemeClr val="tx2"/>
                </a:solidFill>
              </a:rPr>
              <a:t>9/19/2018 11:32 AM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99E930-F2CD-4DD5-9793-6D8D2693AAFF}" type="datetime8">
              <a:rPr lang="en-US" smtClean="0">
                <a:solidFill>
                  <a:schemeClr val="tx2"/>
                </a:solidFill>
              </a:rPr>
              <a:t>9/19/2018 11:32 AM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87BD-98D1-47D1-A595-C38BC540875E}" type="datetime8">
              <a:rPr lang="en-US" smtClean="0"/>
              <a:t>9/19/2018 11:32 AM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284-6175-4CDD-8B51-4F8273D4D3CF}" type="datetime8">
              <a:rPr lang="en-US" smtClean="0"/>
              <a:t>9/19/2018 11:32 AM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6E35A5-C53E-46AD-95D9-478E865A6F95}" type="datetime8">
              <a:rPr lang="en-US" smtClean="0"/>
              <a:t>9/19/2018 11:32 AM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27ECF3-4461-42CB-A12D-C9E3BBEE83D9}" type="datetime8">
              <a:rPr lang="en-US" smtClean="0"/>
              <a:t>9/19/2018 11:32 AM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997-4A22-430E-9B00-8D07C50DF6A4}" type="datetime8">
              <a:rPr lang="en-US" smtClean="0"/>
              <a:t>9/19/2018 11:32 AM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42DC-AC08-4921-A89C-30C1EFD5E9E5}" type="datetime8">
              <a:rPr lang="en-US" smtClean="0"/>
              <a:t>9/19/2018 11:32 AM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7D9A-9FE9-4629-8F78-6D187B727B87}" type="datetime8">
              <a:rPr lang="en-US" smtClean="0"/>
              <a:t>9/19/2018 11:32 AM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25B2E5-566A-486F-9B90-8EB85E7704CF}" type="datetime8">
              <a:rPr lang="en-US" smtClean="0"/>
              <a:t>9/19/2018 11:32 AM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8B36913-2F89-477A-AE3E-5A100E23F817}" type="datetime8">
              <a:rPr lang="en-US" smtClean="0">
                <a:solidFill>
                  <a:schemeClr val="tx2"/>
                </a:solidFill>
              </a:rPr>
              <a:t>9/19/2018 11:32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Cloud </a:t>
            </a:r>
            <a:r>
              <a:rPr lang="en-US" dirty="0" err="1" smtClean="0"/>
              <a:t>ComPUTING</a:t>
            </a:r>
            <a:r>
              <a:rPr lang="en-US" dirty="0" smtClean="0"/>
              <a:t> and </a:t>
            </a:r>
            <a:r>
              <a:rPr lang="en-US" dirty="0" err="1" smtClean="0"/>
              <a:t>MultiVariate</a:t>
            </a:r>
            <a:r>
              <a:rPr lang="en-US" dirty="0" smtClean="0"/>
              <a:t> HEAVY-</a:t>
            </a:r>
            <a:r>
              <a:rPr lang="en-US" dirty="0" err="1" smtClean="0"/>
              <a:t>TaiLS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19891" y="3048000"/>
            <a:ext cx="89154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R. </a:t>
            </a:r>
            <a:r>
              <a:rPr lang="en-US" dirty="0" err="1" smtClean="0"/>
              <a:t>Srikant</a:t>
            </a:r>
            <a:r>
              <a:rPr lang="en-US" dirty="0" smtClean="0"/>
              <a:t> , University of Illinois at Urbana-Champaign</a:t>
            </a:r>
          </a:p>
          <a:p>
            <a:endParaRPr lang="en-US" dirty="0" smtClean="0"/>
          </a:p>
          <a:p>
            <a:r>
              <a:rPr lang="en-US" dirty="0" smtClean="0"/>
              <a:t>Joint work with Siva </a:t>
            </a:r>
            <a:r>
              <a:rPr lang="en-US" dirty="0" err="1" smtClean="0"/>
              <a:t>Theja</a:t>
            </a:r>
            <a:r>
              <a:rPr lang="en-US" dirty="0" smtClean="0"/>
              <a:t> </a:t>
            </a:r>
            <a:r>
              <a:rPr lang="en-US" dirty="0" err="1" smtClean="0"/>
              <a:t>Maguluri</a:t>
            </a:r>
            <a:r>
              <a:rPr lang="en-US" dirty="0" smtClean="0"/>
              <a:t> (UIUC), Ness </a:t>
            </a:r>
            <a:r>
              <a:rPr lang="en-US" dirty="0" err="1" smtClean="0"/>
              <a:t>Shroff</a:t>
            </a:r>
            <a:r>
              <a:rPr lang="en-US" dirty="0" smtClean="0"/>
              <a:t> (OSU), </a:t>
            </a:r>
            <a:r>
              <a:rPr lang="en-US" dirty="0" err="1" smtClean="0"/>
              <a:t>Yousi</a:t>
            </a:r>
            <a:r>
              <a:rPr lang="en-US" dirty="0" smtClean="0"/>
              <a:t> </a:t>
            </a:r>
            <a:r>
              <a:rPr lang="en-US" dirty="0" err="1" smtClean="0"/>
              <a:t>Zheng</a:t>
            </a:r>
            <a:r>
              <a:rPr lang="en-US" dirty="0" smtClean="0"/>
              <a:t> (OSU)</a:t>
            </a:r>
          </a:p>
          <a:p>
            <a:r>
              <a:rPr lang="en-US" dirty="0" smtClean="0"/>
              <a:t>Discussions with </a:t>
            </a:r>
            <a:r>
              <a:rPr lang="en-US" dirty="0" err="1" smtClean="0"/>
              <a:t>Ananthram</a:t>
            </a:r>
            <a:r>
              <a:rPr lang="en-US" dirty="0" smtClean="0"/>
              <a:t> Swami (ARL)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2" title="MURI Meeting, Columbia University"/>
          <p:cNvSpPr txBox="1">
            <a:spLocks/>
          </p:cNvSpPr>
          <p:nvPr/>
        </p:nvSpPr>
        <p:spPr>
          <a:xfrm>
            <a:off x="2514600" y="6019800"/>
            <a:ext cx="6477000" cy="762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MURI Meeting, Columbia University, NY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068699"/>
            <a:ext cx="2286000" cy="685800"/>
          </a:xfrm>
        </p:spPr>
        <p:txBody>
          <a:bodyPr/>
          <a:lstStyle/>
          <a:p>
            <a:pPr algn="ctr"/>
            <a:fld id="{55B2A446-FA36-4812-8BC8-F958A3BD531C}" type="datetime4">
              <a:rPr lang="en-US" sz="2000" smtClean="0">
                <a:solidFill>
                  <a:srgbClr val="FFFFFF"/>
                </a:solidFill>
              </a:rPr>
              <a:t>September 19, 2018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" name="Rectangle 2" descr="Columbia University" title="MURI Meeting"/>
          <p:cNvSpPr txBox="1">
            <a:spLocks/>
          </p:cNvSpPr>
          <p:nvPr/>
        </p:nvSpPr>
        <p:spPr>
          <a:xfrm>
            <a:off x="2438400" y="6019800"/>
            <a:ext cx="6477000" cy="762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 II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number of servers is infinite</a:t>
            </a:r>
          </a:p>
          <a:p>
            <a:endParaRPr lang="en-US" dirty="0" smtClean="0"/>
          </a:p>
          <a:p>
            <a:r>
              <a:rPr lang="en-US" dirty="0" smtClean="0"/>
              <a:t>Traditional infinite-server </a:t>
            </a:r>
            <a:r>
              <a:rPr lang="en-US" dirty="0" err="1" smtClean="0"/>
              <a:t>queueing</a:t>
            </a:r>
            <a:r>
              <a:rPr lang="en-US" dirty="0" smtClean="0"/>
              <a:t> models are used to capture the relationship between the tail of the service-time distribution and the </a:t>
            </a:r>
            <a:r>
              <a:rPr lang="en-US" dirty="0" err="1" smtClean="0"/>
              <a:t>autocovariance</a:t>
            </a:r>
            <a:r>
              <a:rPr lang="en-US" dirty="0" smtClean="0"/>
              <a:t> of the number of servers in use </a:t>
            </a:r>
            <a:r>
              <a:rPr lang="en-US" dirty="0" smtClean="0">
                <a:solidFill>
                  <a:srgbClr val="FF0000"/>
                </a:solidFill>
              </a:rPr>
              <a:t>(LRD)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With multivariate distributions, do such calculations exist and if not, would such calculations be useful for performance analysis?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Efforts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Skype </a:t>
            </a:r>
            <a:r>
              <a:rPr lang="en-US" dirty="0"/>
              <a:t>conference calls every Thursday with Ness </a:t>
            </a:r>
            <a:r>
              <a:rPr lang="en-US" dirty="0" err="1"/>
              <a:t>Shroff</a:t>
            </a:r>
            <a:r>
              <a:rPr lang="en-US" dirty="0"/>
              <a:t> and </a:t>
            </a:r>
            <a:r>
              <a:rPr lang="en-US" dirty="0" smtClean="0"/>
              <a:t>student</a:t>
            </a:r>
          </a:p>
          <a:p>
            <a:endParaRPr lang="en-US" dirty="0" smtClean="0"/>
          </a:p>
          <a:p>
            <a:r>
              <a:rPr lang="en-US" dirty="0" smtClean="0"/>
              <a:t>Visit </a:t>
            </a:r>
            <a:r>
              <a:rPr lang="en-US" dirty="0"/>
              <a:t>by Lang Tong to </a:t>
            </a:r>
            <a:r>
              <a:rPr lang="en-US" dirty="0" smtClean="0"/>
              <a:t>Illinois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hone </a:t>
            </a:r>
            <a:r>
              <a:rPr lang="en-US" dirty="0"/>
              <a:t>call and email </a:t>
            </a:r>
            <a:r>
              <a:rPr lang="en-US" dirty="0" smtClean="0"/>
              <a:t>exchanges </a:t>
            </a:r>
            <a:r>
              <a:rPr lang="en-US" dirty="0"/>
              <a:t>with </a:t>
            </a:r>
            <a:r>
              <a:rPr lang="en-US" dirty="0" err="1"/>
              <a:t>Ananthram</a:t>
            </a:r>
            <a:r>
              <a:rPr lang="en-US" dirty="0"/>
              <a:t> Swami (ARL) which will be followed by a visit over the summer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Taxonomy of Cloud Computing Problems</a:t>
            </a:r>
          </a:p>
          <a:p>
            <a:pPr lvl="1"/>
            <a:r>
              <a:rPr lang="en-US" dirty="0" smtClean="0"/>
              <a:t>More complicated examples of coupled queue problems in the proposal</a:t>
            </a:r>
          </a:p>
          <a:p>
            <a:endParaRPr lang="en-US" dirty="0" smtClean="0"/>
          </a:p>
          <a:p>
            <a:r>
              <a:rPr lang="en-US" dirty="0"/>
              <a:t>Where do multivariate heavy tails occur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Results for capacitated vector-packing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Topics for Discussion</a:t>
            </a:r>
          </a:p>
          <a:p>
            <a:endParaRPr lang="en-US" dirty="0"/>
          </a:p>
          <a:p>
            <a:r>
              <a:rPr lang="en-US" smtClean="0"/>
              <a:t>Collaboration Efforts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Map-Reduce Framework (</a:t>
            </a:r>
            <a:r>
              <a:rPr lang="en-US" dirty="0" err="1" smtClean="0"/>
              <a:t>Shroff’s</a:t>
            </a:r>
            <a:r>
              <a:rPr lang="en-US" dirty="0" smtClean="0"/>
              <a:t> talk)</a:t>
            </a:r>
          </a:p>
          <a:p>
            <a:pPr lvl="1"/>
            <a:r>
              <a:rPr lang="en-US" dirty="0" smtClean="0"/>
              <a:t>A large job broken into many parallel tasks </a:t>
            </a:r>
            <a:r>
              <a:rPr lang="en-US" dirty="0" smtClean="0">
                <a:solidFill>
                  <a:srgbClr val="FF0000"/>
                </a:solidFill>
              </a:rPr>
              <a:t>(Map phase)</a:t>
            </a:r>
          </a:p>
          <a:p>
            <a:pPr lvl="1"/>
            <a:r>
              <a:rPr lang="en-US" dirty="0" smtClean="0"/>
              <a:t>Results from the parallel tasks are reassembled to provide the final answer </a:t>
            </a:r>
            <a:r>
              <a:rPr lang="en-US" dirty="0" smtClean="0">
                <a:solidFill>
                  <a:srgbClr val="FF0000"/>
                </a:solidFill>
              </a:rPr>
              <a:t>(Reduce phase)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subproblems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When can the reduce phase start?</a:t>
            </a:r>
          </a:p>
          <a:p>
            <a:pPr lvl="2"/>
            <a:r>
              <a:rPr lang="en-US" dirty="0" smtClean="0"/>
              <a:t>How does data locality with respect of servers influence the service-times of tasks?</a:t>
            </a:r>
          </a:p>
          <a:p>
            <a:pPr lvl="2"/>
            <a:r>
              <a:rPr lang="en-US" dirty="0" smtClean="0"/>
              <a:t>Preemptive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Nonpreemptive</a:t>
            </a:r>
            <a:r>
              <a:rPr lang="en-US" dirty="0" smtClean="0"/>
              <a:t> models</a:t>
            </a:r>
          </a:p>
          <a:p>
            <a:pPr lvl="1"/>
            <a:r>
              <a:rPr lang="en-US" dirty="0" smtClean="0"/>
              <a:t>Army relevance? Data-to-decision</a:t>
            </a:r>
          </a:p>
        </p:txBody>
      </p:sp>
    </p:spTree>
    <p:extLst>
      <p:ext uri="{BB962C8B-B14F-4D97-AF65-F5344CB8AC3E}">
        <p14:creationId xmlns:p14="http://schemas.microsoft.com/office/powerpoint/2010/main" val="15521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Infrastructure as a Service or </a:t>
            </a:r>
            <a:r>
              <a:rPr lang="en-US" dirty="0" err="1" smtClean="0"/>
              <a:t>IaaS</a:t>
            </a:r>
            <a:r>
              <a:rPr lang="en-US" dirty="0" smtClean="0"/>
              <a:t>: this talk</a:t>
            </a:r>
          </a:p>
          <a:p>
            <a:pPr lvl="1"/>
            <a:r>
              <a:rPr lang="en-US" dirty="0" smtClean="0"/>
              <a:t>Users request virtual machines (VMs) to execute jobs, i.e., a certain amount of CPU, a certain amount of memory, a certain amount of disk space </a:t>
            </a:r>
          </a:p>
          <a:p>
            <a:pPr lvl="1"/>
            <a:r>
              <a:rPr lang="en-US" dirty="0" smtClean="0"/>
              <a:t>Service provider has a large number of servers  </a:t>
            </a:r>
          </a:p>
          <a:p>
            <a:pPr lvl="1"/>
            <a:r>
              <a:rPr lang="en-US" dirty="0" smtClean="0"/>
              <a:t>Many assignment (of jobs to servers) problems:</a:t>
            </a:r>
          </a:p>
          <a:p>
            <a:pPr lvl="2"/>
            <a:r>
              <a:rPr lang="en-US" dirty="0" smtClean="0"/>
              <a:t>Job duration known upon arrival</a:t>
            </a:r>
          </a:p>
          <a:p>
            <a:pPr lvl="2"/>
            <a:r>
              <a:rPr lang="en-US" dirty="0" smtClean="0"/>
              <a:t>Jobs durations are unknown and random</a:t>
            </a:r>
          </a:p>
          <a:p>
            <a:pPr lvl="2"/>
            <a:r>
              <a:rPr lang="en-US" dirty="0" smtClean="0"/>
              <a:t>Preemptive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nonpreemptive</a:t>
            </a:r>
            <a:r>
              <a:rPr lang="en-US" dirty="0" smtClean="0"/>
              <a:t> models</a:t>
            </a:r>
          </a:p>
          <a:p>
            <a:pPr lvl="1"/>
            <a:r>
              <a:rPr lang="en-US" dirty="0" smtClean="0"/>
              <a:t>Army relevance? Battlefield cloud, tactical cloudlets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Map-Reduce: </a:t>
            </a:r>
          </a:p>
          <a:p>
            <a:pPr lvl="1"/>
            <a:r>
              <a:rPr lang="en-US" dirty="0" smtClean="0"/>
              <a:t>the number of map tasks and the duration of the reduce tasks could be heavy-tailed</a:t>
            </a:r>
          </a:p>
          <a:p>
            <a:pPr lvl="1"/>
            <a:r>
              <a:rPr lang="en-US" dirty="0" smtClean="0"/>
              <a:t>the duration of the reduce task could depend on the number of map tasks</a:t>
            </a:r>
          </a:p>
          <a:p>
            <a:endParaRPr lang="en-US" dirty="0" smtClean="0"/>
          </a:p>
          <a:p>
            <a:r>
              <a:rPr lang="en-US" dirty="0" err="1" smtClean="0"/>
              <a:t>IaaS</a:t>
            </a:r>
            <a:endParaRPr lang="en-US" dirty="0" smtClean="0"/>
          </a:p>
          <a:p>
            <a:pPr lvl="1"/>
            <a:r>
              <a:rPr lang="en-US" dirty="0" smtClean="0"/>
              <a:t>Job durations could be heavy-tailed</a:t>
            </a:r>
          </a:p>
          <a:p>
            <a:pPr lvl="1"/>
            <a:r>
              <a:rPr lang="en-US" dirty="0" smtClean="0"/>
              <a:t>Large number of simultaneous VM requests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</a:t>
            </a:r>
            <a:r>
              <a:rPr lang="en-US" dirty="0" err="1" smtClean="0"/>
              <a:t>IaaS</a:t>
            </a:r>
            <a:r>
              <a:rPr lang="en-US" dirty="0" smtClean="0"/>
              <a:t> Problem Setting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52400" y="1600199"/>
            <a:ext cx="4666577" cy="50807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cloud of servers with limited capacities for different resources like processing power, memory, disk space etc.</a:t>
            </a:r>
          </a:p>
          <a:p>
            <a:r>
              <a:rPr lang="en-US" dirty="0"/>
              <a:t>Jobs (Virtual Machines</a:t>
            </a:r>
            <a:r>
              <a:rPr lang="en-US" dirty="0" smtClean="0"/>
              <a:t>) require certain amount of these resources and certain time for service</a:t>
            </a:r>
          </a:p>
          <a:p>
            <a:r>
              <a:rPr lang="en-US" dirty="0" smtClean="0"/>
              <a:t>Jobs need to be routed to one of the servers and queued</a:t>
            </a:r>
          </a:p>
          <a:p>
            <a:r>
              <a:rPr lang="en-US" dirty="0" smtClean="0"/>
              <a:t>Schedule jobs on each server meeting the resource constraints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1" name="Group 60" descr="image of Recap of Iaas Problem Setting" title="image"/>
          <p:cNvGrpSpPr/>
          <p:nvPr/>
        </p:nvGrpSpPr>
        <p:grpSpPr>
          <a:xfrm>
            <a:off x="4938846" y="1600200"/>
            <a:ext cx="4128954" cy="5257800"/>
            <a:chOff x="4557846" y="1460628"/>
            <a:chExt cx="4128954" cy="5257800"/>
          </a:xfrm>
        </p:grpSpPr>
        <p:grpSp>
          <p:nvGrpSpPr>
            <p:cNvPr id="62" name="Group 61"/>
            <p:cNvGrpSpPr/>
            <p:nvPr/>
          </p:nvGrpSpPr>
          <p:grpSpPr>
            <a:xfrm>
              <a:off x="5299299" y="3067858"/>
              <a:ext cx="2646048" cy="983571"/>
              <a:chOff x="4937960" y="2360192"/>
              <a:chExt cx="3178639" cy="1565212"/>
            </a:xfrm>
          </p:grpSpPr>
          <p:cxnSp>
            <p:nvCxnSpPr>
              <p:cNvPr id="128" name="Straight Arrow Connector 127"/>
              <p:cNvCxnSpPr/>
              <p:nvPr/>
            </p:nvCxnSpPr>
            <p:spPr>
              <a:xfrm flipH="1">
                <a:off x="4937960" y="2360192"/>
                <a:ext cx="1376319" cy="1565212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/>
              <p:nvPr/>
            </p:nvCxnSpPr>
            <p:spPr>
              <a:xfrm>
                <a:off x="6314279" y="2360192"/>
                <a:ext cx="294925" cy="1565212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/>
              <p:nvPr/>
            </p:nvCxnSpPr>
            <p:spPr>
              <a:xfrm>
                <a:off x="6314279" y="2360192"/>
                <a:ext cx="1802320" cy="1565212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4557846" y="5121829"/>
              <a:ext cx="4128954" cy="1596599"/>
              <a:chOff x="4557846" y="5121829"/>
              <a:chExt cx="4128954" cy="1596599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4557846" y="5121829"/>
                <a:ext cx="1114162" cy="1138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7572638" y="5130722"/>
                <a:ext cx="1114162" cy="1138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6065242" y="5139615"/>
                <a:ext cx="1114162" cy="1138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66038" y="5619851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848675" y="5895541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065242" y="6055620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786170" y="5913328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4557846" y="6349096"/>
                <a:ext cx="983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1</a:t>
                </a:r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6065242" y="6349096"/>
                <a:ext cx="11299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2</a:t>
                </a:r>
                <a:endParaRPr lang="en-US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7572638" y="6349096"/>
                <a:ext cx="10219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3</a:t>
                </a:r>
                <a:endParaRPr lang="en-US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8416452" y="5610957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679139" y="6037833"/>
                <a:ext cx="720929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4557846" y="4073250"/>
              <a:ext cx="1034279" cy="972296"/>
              <a:chOff x="5344313" y="1866900"/>
              <a:chExt cx="2334826" cy="1494066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5409852" y="2649506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6057050" y="3076382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236751" y="2925197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5409852" y="1866900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065242" y="2720652"/>
                <a:ext cx="720929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244943" y="2436068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>
                <a:off x="5344313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5344313" y="3360965"/>
                <a:ext cx="3932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5737547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6851709" y="2649506"/>
                <a:ext cx="0" cy="7114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5999703" y="3360965"/>
                <a:ext cx="8520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5999703" y="2578360"/>
                <a:ext cx="0" cy="78260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7662754" y="2364922"/>
                <a:ext cx="0" cy="9960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>
                <a:off x="7179405" y="3360965"/>
                <a:ext cx="4997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7179404" y="2375816"/>
                <a:ext cx="0" cy="98515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6145125" y="4057813"/>
              <a:ext cx="1034279" cy="972296"/>
              <a:chOff x="5344313" y="1866900"/>
              <a:chExt cx="2334826" cy="1494066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5409852" y="2649506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057050" y="3076382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236751" y="2925197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409852" y="1866900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065242" y="2720652"/>
                <a:ext cx="720929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244943" y="2436068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5344313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H="1">
                <a:off x="5344313" y="3360965"/>
                <a:ext cx="3932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5737547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851709" y="2649506"/>
                <a:ext cx="0" cy="7114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5999703" y="3360965"/>
                <a:ext cx="8520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999703" y="2578360"/>
                <a:ext cx="0" cy="78260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662754" y="2364922"/>
                <a:ext cx="0" cy="9960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7179405" y="3360965"/>
                <a:ext cx="4997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179404" y="2375816"/>
                <a:ext cx="0" cy="98515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7560357" y="4030976"/>
              <a:ext cx="1034279" cy="972296"/>
              <a:chOff x="5344313" y="1866900"/>
              <a:chExt cx="2334826" cy="1494066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5409852" y="2649506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057050" y="3076382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36751" y="2925197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409852" y="1866900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065242" y="2720652"/>
                <a:ext cx="720929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244943" y="2436068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5344313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5344313" y="3360965"/>
                <a:ext cx="3932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737547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851709" y="2649506"/>
                <a:ext cx="0" cy="7114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>
                <a:off x="5999703" y="3360965"/>
                <a:ext cx="8520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999703" y="2578360"/>
                <a:ext cx="0" cy="78260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662754" y="2364922"/>
                <a:ext cx="0" cy="9960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7179405" y="3360965"/>
                <a:ext cx="4997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7179404" y="2375816"/>
                <a:ext cx="0" cy="98515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Arrow Connector 67"/>
            <p:cNvCxnSpPr/>
            <p:nvPr/>
          </p:nvCxnSpPr>
          <p:spPr>
            <a:xfrm>
              <a:off x="6411044" y="1460628"/>
              <a:ext cx="14663" cy="83820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6120720" y="2353513"/>
              <a:ext cx="580648" cy="6311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815410" y="2416497"/>
              <a:ext cx="1129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96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throughput Optimal 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08482"/>
            <a:ext cx="8686800" cy="28090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Choose </a:t>
            </a:r>
            <a:r>
              <a:rPr lang="en-US" dirty="0" err="1" smtClean="0"/>
              <a:t>MaxWeight</a:t>
            </a:r>
            <a:r>
              <a:rPr lang="en-US" dirty="0" smtClean="0"/>
              <a:t> Schedule only at Refresh times</a:t>
            </a:r>
          </a:p>
          <a:p>
            <a:pPr lvl="1"/>
            <a:r>
              <a:rPr lang="en-US" dirty="0" smtClean="0"/>
              <a:t>Use log(1+q) as weights</a:t>
            </a:r>
          </a:p>
          <a:p>
            <a:pPr lvl="1"/>
            <a:r>
              <a:rPr lang="en-US" dirty="0" smtClean="0"/>
              <a:t>At other times, don’t change the schedule </a:t>
            </a:r>
            <a:r>
              <a:rPr lang="en-US" sz="1800" dirty="0" smtClean="0"/>
              <a:t>[</a:t>
            </a:r>
            <a:r>
              <a:rPr lang="en-US" sz="1800" dirty="0" err="1" smtClean="0"/>
              <a:t>Marsan</a:t>
            </a:r>
            <a:r>
              <a:rPr lang="en-US" sz="1800" dirty="0" smtClean="0"/>
              <a:t> et al ‘02]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Maximizes throughput</a:t>
            </a:r>
            <a:endParaRPr lang="en-US" sz="1800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A more natural approach</a:t>
            </a:r>
          </a:p>
          <a:p>
            <a:pPr lvl="1"/>
            <a:r>
              <a:rPr lang="en-US" dirty="0" smtClean="0"/>
              <a:t>Greedily add schedules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 descr="image" title="image"/>
          <p:cNvSpPr/>
          <p:nvPr/>
        </p:nvSpPr>
        <p:spPr>
          <a:xfrm>
            <a:off x="4227672" y="4850892"/>
            <a:ext cx="1106328" cy="1092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image" title="image"/>
          <p:cNvSpPr/>
          <p:nvPr/>
        </p:nvSpPr>
        <p:spPr>
          <a:xfrm>
            <a:off x="5061590" y="5090076"/>
            <a:ext cx="260313" cy="8486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descr="image" title="image"/>
          <p:cNvSpPr/>
          <p:nvPr/>
        </p:nvSpPr>
        <p:spPr>
          <a:xfrm>
            <a:off x="4227672" y="5397247"/>
            <a:ext cx="553164" cy="541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image" title="image"/>
          <p:cNvSpPr/>
          <p:nvPr/>
        </p:nvSpPr>
        <p:spPr>
          <a:xfrm>
            <a:off x="2739705" y="4418075"/>
            <a:ext cx="553164" cy="541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 descr="image" title="image"/>
          <p:cNvCxnSpPr/>
          <p:nvPr/>
        </p:nvCxnSpPr>
        <p:spPr>
          <a:xfrm>
            <a:off x="1077229" y="4365175"/>
            <a:ext cx="2286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image" title="image"/>
          <p:cNvCxnSpPr/>
          <p:nvPr/>
        </p:nvCxnSpPr>
        <p:spPr>
          <a:xfrm>
            <a:off x="1066800" y="5010400"/>
            <a:ext cx="2286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 descr="image" title="image"/>
          <p:cNvCxnSpPr/>
          <p:nvPr/>
        </p:nvCxnSpPr>
        <p:spPr>
          <a:xfrm flipV="1">
            <a:off x="3352802" y="4365175"/>
            <a:ext cx="0" cy="63539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 descr="image" title="image"/>
          <p:cNvSpPr/>
          <p:nvPr/>
        </p:nvSpPr>
        <p:spPr>
          <a:xfrm>
            <a:off x="3016287" y="5791200"/>
            <a:ext cx="260313" cy="8486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 descr="image" title="image"/>
          <p:cNvCxnSpPr/>
          <p:nvPr/>
        </p:nvCxnSpPr>
        <p:spPr>
          <a:xfrm>
            <a:off x="1054925" y="5726875"/>
            <a:ext cx="2286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 descr="image" title="image"/>
          <p:cNvCxnSpPr/>
          <p:nvPr/>
        </p:nvCxnSpPr>
        <p:spPr>
          <a:xfrm>
            <a:off x="1044496" y="6705600"/>
            <a:ext cx="2286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descr="image" title="image"/>
          <p:cNvCxnSpPr/>
          <p:nvPr/>
        </p:nvCxnSpPr>
        <p:spPr>
          <a:xfrm flipV="1">
            <a:off x="3330498" y="5726876"/>
            <a:ext cx="0" cy="9787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 descr="Weight = 4" title="2,0,0"/>
          <p:cNvGrpSpPr/>
          <p:nvPr/>
        </p:nvGrpSpPr>
        <p:grpSpPr>
          <a:xfrm>
            <a:off x="6290950" y="3124200"/>
            <a:ext cx="2630356" cy="1092708"/>
            <a:chOff x="6426525" y="3300984"/>
            <a:chExt cx="2630356" cy="1092708"/>
          </a:xfrm>
        </p:grpSpPr>
        <p:grpSp>
          <p:nvGrpSpPr>
            <p:cNvPr id="26" name="Group 25"/>
            <p:cNvGrpSpPr/>
            <p:nvPr/>
          </p:nvGrpSpPr>
          <p:grpSpPr>
            <a:xfrm>
              <a:off x="7950553" y="3300984"/>
              <a:ext cx="1106328" cy="1092708"/>
              <a:chOff x="4669722" y="4518893"/>
              <a:chExt cx="1106328" cy="1092708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669722" y="4518893"/>
                <a:ext cx="1106328" cy="10927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669722" y="5065248"/>
                <a:ext cx="553164" cy="54146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222886" y="5063958"/>
                <a:ext cx="553164" cy="54146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426525" y="35052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(2,0,0)</a:t>
              </a:r>
            </a:p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Weight = 4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 descr="Weight = 3" title="1,0,1"/>
          <p:cNvGrpSpPr/>
          <p:nvPr/>
        </p:nvGrpSpPr>
        <p:grpSpPr>
          <a:xfrm>
            <a:off x="6324600" y="4317492"/>
            <a:ext cx="2590003" cy="1092708"/>
            <a:chOff x="6478975" y="4510841"/>
            <a:chExt cx="2590003" cy="1092708"/>
          </a:xfrm>
        </p:grpSpPr>
        <p:grpSp>
          <p:nvGrpSpPr>
            <p:cNvPr id="32" name="Group 31"/>
            <p:cNvGrpSpPr/>
            <p:nvPr/>
          </p:nvGrpSpPr>
          <p:grpSpPr>
            <a:xfrm>
              <a:off x="7962650" y="4510841"/>
              <a:ext cx="1106328" cy="1092708"/>
              <a:chOff x="6781800" y="4032780"/>
              <a:chExt cx="1106328" cy="1092708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1800" y="4032780"/>
                <a:ext cx="1106328" cy="10927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615718" y="4271964"/>
                <a:ext cx="260313" cy="84863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781800" y="4579135"/>
                <a:ext cx="553164" cy="54146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478975" y="4687669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(1,0,1)</a:t>
              </a:r>
            </a:p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Weight = 3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Group 36" descr="Weight = 5" title="0,1,1"/>
          <p:cNvGrpSpPr/>
          <p:nvPr/>
        </p:nvGrpSpPr>
        <p:grpSpPr>
          <a:xfrm>
            <a:off x="6248400" y="5638800"/>
            <a:ext cx="2677856" cy="1092708"/>
            <a:chOff x="6379025" y="5738134"/>
            <a:chExt cx="2677856" cy="1092708"/>
          </a:xfrm>
        </p:grpSpPr>
        <p:grpSp>
          <p:nvGrpSpPr>
            <p:cNvPr id="38" name="Group 37"/>
            <p:cNvGrpSpPr/>
            <p:nvPr/>
          </p:nvGrpSpPr>
          <p:grpSpPr>
            <a:xfrm>
              <a:off x="7950553" y="5738134"/>
              <a:ext cx="1106328" cy="1092708"/>
              <a:chOff x="4267200" y="5104388"/>
              <a:chExt cx="1106328" cy="109270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267200" y="5104388"/>
                <a:ext cx="1106328" cy="10927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267200" y="5884887"/>
                <a:ext cx="685800" cy="30732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113215" y="5324252"/>
                <a:ext cx="260313" cy="84863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379025" y="5906869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(0,1,1)</a:t>
              </a:r>
            </a:p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Weight = 5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4" name="Rounded Rectangle 43" descr="image" title="image"/>
          <p:cNvSpPr/>
          <p:nvPr/>
        </p:nvSpPr>
        <p:spPr>
          <a:xfrm>
            <a:off x="6410325" y="3076575"/>
            <a:ext cx="2590800" cy="1178251"/>
          </a:xfrm>
          <a:prstGeom prst="roundRect">
            <a:avLst>
              <a:gd name="adj" fmla="val 1100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 descr="image" title="image"/>
          <p:cNvSpPr/>
          <p:nvPr/>
        </p:nvSpPr>
        <p:spPr>
          <a:xfrm>
            <a:off x="2113836" y="4419600"/>
            <a:ext cx="553164" cy="541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 descr="image" title="image"/>
          <p:cNvGrpSpPr/>
          <p:nvPr/>
        </p:nvGrpSpPr>
        <p:grpSpPr>
          <a:xfrm>
            <a:off x="88075" y="5152903"/>
            <a:ext cx="3254298" cy="485897"/>
            <a:chOff x="76200" y="4695703"/>
            <a:chExt cx="3254298" cy="485897"/>
          </a:xfrm>
        </p:grpSpPr>
        <p:sp>
          <p:nvSpPr>
            <p:cNvPr id="47" name="Rectangle 46"/>
            <p:cNvSpPr/>
            <p:nvPr/>
          </p:nvSpPr>
          <p:spPr>
            <a:xfrm>
              <a:off x="25908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526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144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1043050" y="470065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44496" y="518160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330498" y="4695703"/>
              <a:ext cx="0" cy="478641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76200" y="4812475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701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0.22014 0.13866 " pathEditMode="fixed" rAng="0" ptsTypes="AA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9" grpId="0" animBg="1"/>
      <p:bldP spid="9" grpId="1" animBg="1"/>
      <p:bldP spid="20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the two policies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Don’t know if Greedy approach is throughput optimal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Both Algorithms seem to have similar throughput performance</a:t>
            </a:r>
            <a:endParaRPr lang="en-US" dirty="0"/>
          </a:p>
        </p:txBody>
      </p:sp>
      <p:pic>
        <p:nvPicPr>
          <p:cNvPr id="1026" name="Picture 2" descr="Mean Delay v Traffic Load" title="Grap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21" y="2304226"/>
            <a:ext cx="4499604" cy="30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ean Delay v Traffic Load 2" title="Graph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8823" y="2391932"/>
            <a:ext cx="4019050" cy="292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2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proof requires the following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variance of the service-time distribution can be arbitrarily large, but has to be finite for the proofs to go through</a:t>
            </a:r>
          </a:p>
          <a:p>
            <a:pPr lvl="1"/>
            <a:endParaRPr lang="en-US" dirty="0"/>
          </a:p>
          <a:p>
            <a:r>
              <a:rPr lang="en-US" dirty="0" smtClean="0"/>
              <a:t>Is this good enough from a practical perspective? Data sets?</a:t>
            </a:r>
          </a:p>
        </p:txBody>
      </p:sp>
    </p:spTree>
    <p:extLst>
      <p:ext uri="{BB962C8B-B14F-4D97-AF65-F5344CB8AC3E}">
        <p14:creationId xmlns:p14="http://schemas.microsoft.com/office/powerpoint/2010/main" val="28186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EdStudPres</Template>
  <TotalTime>0</TotalTime>
  <Words>804</Words>
  <Application>Microsoft Office PowerPoint</Application>
  <PresentationFormat>On-screen Show (4:3)</PresentationFormat>
  <Paragraphs>126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EdStudPres</vt:lpstr>
      <vt:lpstr>Cloud ComPUTING and MultiVariate HEAVY-TaiLS</vt:lpstr>
      <vt:lpstr>Outline</vt:lpstr>
      <vt:lpstr>Taxonomy I</vt:lpstr>
      <vt:lpstr>Taxonomy II</vt:lpstr>
      <vt:lpstr>Heavy Tails</vt:lpstr>
      <vt:lpstr>Recap of IaaS Problem Setting</vt:lpstr>
      <vt:lpstr>A throughput Optimal Policy</vt:lpstr>
      <vt:lpstr>Comparison of the two policies</vt:lpstr>
      <vt:lpstr>Discussion Question I</vt:lpstr>
      <vt:lpstr>Discussion Question II </vt:lpstr>
      <vt:lpstr>Collaboration Efforts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2012-03-19T15:15:26Z</dcterms:created>
  <dcterms:modified xsi:type="dcterms:W3CDTF">2018-09-19T15:44:40Z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