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7" r:id="rId6"/>
    <p:sldId id="268" r:id="rId7"/>
    <p:sldId id="262" r:id="rId8"/>
    <p:sldId id="269" r:id="rId9"/>
    <p:sldId id="263" r:id="rId10"/>
    <p:sldId id="270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5625F-D7F9-4AB7-B4A8-875760C257D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58F33-B649-4B2B-B198-C9BC607D0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5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58F33-B649-4B2B-B198-C9BC607D0B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7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65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6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3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3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3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36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8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002A-CB2D-6D48-9244-67A732D4910A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5ECE-F5E5-F04C-BD64-C3C635DC0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to Generate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Atwood</a:t>
            </a:r>
          </a:p>
          <a:p>
            <a:r>
              <a:rPr lang="en-US" dirty="0" smtClean="0"/>
              <a:t>UMass Amherst</a:t>
            </a:r>
          </a:p>
          <a:p>
            <a:r>
              <a:rPr lang="en-US" dirty="0" smtClean="0"/>
              <a:t>4/26/2013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Constrained Action Experimental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Actions: </a:t>
            </a:r>
          </a:p>
          <a:p>
            <a:pPr lvl="1"/>
            <a:r>
              <a:rPr lang="en-US" dirty="0" smtClean="0"/>
              <a:t>Add node with one edge, randomly connected to existing network.</a:t>
            </a:r>
          </a:p>
          <a:p>
            <a:pPr lvl="1"/>
            <a:r>
              <a:rPr lang="en-US" dirty="0" smtClean="0"/>
              <a:t>Add edge with tail and head chosen uniformly at random.</a:t>
            </a:r>
          </a:p>
          <a:p>
            <a:pPr lvl="1"/>
            <a:r>
              <a:rPr lang="en-US" dirty="0" smtClean="0"/>
              <a:t>Add edge with head chosen with probability proportional to in-degree and tail chosen uniformly at random.</a:t>
            </a:r>
          </a:p>
          <a:p>
            <a:pPr lvl="1"/>
            <a:r>
              <a:rPr lang="en-US" dirty="0" smtClean="0"/>
              <a:t>Note: no deletion actions.</a:t>
            </a:r>
          </a:p>
          <a:p>
            <a:r>
              <a:rPr lang="en-US" dirty="0" smtClean="0"/>
              <a:t>State Space:</a:t>
            </a:r>
          </a:p>
          <a:p>
            <a:pPr lvl="1"/>
            <a:r>
              <a:rPr lang="en-US" dirty="0" smtClean="0"/>
              <a:t>Number of nodes</a:t>
            </a:r>
          </a:p>
          <a:p>
            <a:pPr lvl="1"/>
            <a:r>
              <a:rPr lang="en-US" dirty="0" smtClean="0"/>
              <a:t>Number of edges</a:t>
            </a:r>
          </a:p>
          <a:p>
            <a:pPr lvl="1"/>
            <a:r>
              <a:rPr lang="en-US" dirty="0" smtClean="0"/>
              <a:t>Average in-degree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Basis:</a:t>
            </a:r>
          </a:p>
          <a:p>
            <a:pPr lvl="1"/>
            <a:r>
              <a:rPr lang="en-US" dirty="0" smtClean="0"/>
              <a:t>State-</a:t>
            </a:r>
            <a:r>
              <a:rPr lang="en-US" dirty="0"/>
              <a:t>a</a:t>
            </a:r>
            <a:r>
              <a:rPr lang="en-US" dirty="0" smtClean="0"/>
              <a:t>ction space represented via a radial basis.</a:t>
            </a:r>
          </a:p>
          <a:p>
            <a:pPr lvl="1"/>
            <a:r>
              <a:rPr lang="en-US" dirty="0" smtClean="0"/>
              <a:t>Each feature expanded via 13 RBFs.</a:t>
            </a:r>
          </a:p>
          <a:p>
            <a:r>
              <a:rPr lang="en-US" dirty="0" smtClean="0"/>
              <a:t>Termination:</a:t>
            </a:r>
          </a:p>
          <a:p>
            <a:pPr lvl="1"/>
            <a:r>
              <a:rPr lang="en-US" dirty="0" smtClean="0"/>
              <a:t>After 10000 iterations</a:t>
            </a:r>
          </a:p>
          <a:p>
            <a:r>
              <a:rPr lang="en-US" dirty="0" smtClean="0"/>
              <a:t>Reward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if</a:t>
            </a:r>
          </a:p>
          <a:p>
            <a:pPr lvl="2"/>
            <a:r>
              <a:rPr lang="en-US" dirty="0" smtClean="0"/>
              <a:t>log-log linear fit slope between -1.75 and -2.25, and</a:t>
            </a:r>
          </a:p>
          <a:p>
            <a:pPr lvl="2"/>
            <a:r>
              <a:rPr lang="en-US" dirty="0" smtClean="0"/>
              <a:t>log-log linear fit R</a:t>
            </a:r>
            <a:r>
              <a:rPr lang="en-US" baseline="30000" dirty="0" smtClean="0"/>
              <a:t>2</a:t>
            </a:r>
            <a:r>
              <a:rPr lang="en-US" dirty="0" smtClean="0"/>
              <a:t> &gt;= 0.8, and</a:t>
            </a:r>
          </a:p>
          <a:p>
            <a:pPr lvl="1"/>
            <a:r>
              <a:rPr lang="en-US" dirty="0" smtClean="0"/>
              <a:t>0 otherwise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502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Results: Constrained 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Dashboard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Learned Action Distribution</a:t>
            </a:r>
            <a:endParaRPr lang="en-US" dirty="0"/>
          </a:p>
        </p:txBody>
      </p:sp>
      <p:pic>
        <p:nvPicPr>
          <p:cNvPr id="7" name="Content Placeholder 3" descr="scalefree_5000_dash.png" title="imag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00" b="-15200"/>
          <a:stretch>
            <a:fillRect/>
          </a:stretch>
        </p:blipFill>
        <p:spPr/>
      </p:pic>
      <p:pic>
        <p:nvPicPr>
          <p:cNvPr id="8" name="Content Placeholder 3" descr="scalefree_5000_last_action.png" title="Learned Action Distribution image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174" b="-151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69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Unconstrained case appears successful.  The learner can learn to generate a </a:t>
            </a:r>
            <a:r>
              <a:rPr lang="en-US" i="1" dirty="0" smtClean="0"/>
              <a:t>specific</a:t>
            </a:r>
            <a:r>
              <a:rPr lang="en-US" i="1" dirty="0"/>
              <a:t> </a:t>
            </a:r>
            <a:r>
              <a:rPr lang="en-US" dirty="0" smtClean="0"/>
              <a:t>network.</a:t>
            </a:r>
          </a:p>
          <a:p>
            <a:r>
              <a:rPr lang="en-US" dirty="0" smtClean="0"/>
              <a:t>Constrained case has proven difficult.  Not currently able to learn a </a:t>
            </a:r>
            <a:r>
              <a:rPr lang="en-US" i="1" dirty="0" smtClean="0"/>
              <a:t>policy</a:t>
            </a:r>
            <a:r>
              <a:rPr lang="en-US" dirty="0" smtClean="0"/>
              <a:t> with a homogenous action distribution across all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should the learner be able to control?  What should be considered a part of the environment?</a:t>
            </a:r>
          </a:p>
          <a:p>
            <a:r>
              <a:rPr lang="en-US" dirty="0" smtClean="0"/>
              <a:t>Is it appropriate to treat the constrained case as a reinforcement learning problem?  Can we identify better methods?</a:t>
            </a:r>
          </a:p>
          <a:p>
            <a:r>
              <a:rPr lang="en-US" dirty="0" smtClean="0"/>
              <a:t>How does this model compare to probabilistic generative models, such as ERGM?</a:t>
            </a:r>
          </a:p>
          <a:p>
            <a:r>
              <a:rPr lang="en-US" dirty="0" smtClean="0"/>
              <a:t>Exploring theoretical behavior of some relevant generative processes.</a:t>
            </a:r>
          </a:p>
          <a:p>
            <a:r>
              <a:rPr lang="en-US" dirty="0" smtClean="0"/>
              <a:t>Working to apply to multivariate distributions.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Current state of the field: “We introduce algorithm </a:t>
            </a:r>
            <a:r>
              <a:rPr lang="en-US" b="1" dirty="0" smtClean="0"/>
              <a:t>A</a:t>
            </a:r>
            <a:r>
              <a:rPr lang="en-US" dirty="0" smtClean="0"/>
              <a:t> which generates graph family </a:t>
            </a:r>
            <a:r>
              <a:rPr lang="en-US" b="1" dirty="0" smtClean="0"/>
              <a:t>G</a:t>
            </a:r>
            <a:r>
              <a:rPr lang="en-US" dirty="0" smtClean="0"/>
              <a:t> exhibiting distribution </a:t>
            </a:r>
            <a:r>
              <a:rPr lang="en-US" b="1" dirty="0" smtClean="0"/>
              <a:t>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Researcher’s task is to discover </a:t>
            </a:r>
            <a:r>
              <a:rPr lang="en-US" b="1" dirty="0" smtClean="0"/>
              <a:t>A </a:t>
            </a:r>
            <a:r>
              <a:rPr lang="en-US" dirty="0" smtClean="0"/>
              <a:t> which produces </a:t>
            </a:r>
            <a:r>
              <a:rPr lang="en-US" b="1" dirty="0" smtClean="0"/>
              <a:t>D</a:t>
            </a:r>
            <a:r>
              <a:rPr lang="en-US" dirty="0" smtClean="0"/>
              <a:t> over </a:t>
            </a:r>
            <a:r>
              <a:rPr lang="en-US" b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Hypothesis</a:t>
            </a:r>
            <a:r>
              <a:rPr lang="en-US" dirty="0" smtClean="0"/>
              <a:t>: We can develop a general algorithm which takes </a:t>
            </a:r>
            <a:r>
              <a:rPr lang="en-US" b="1" dirty="0" smtClean="0"/>
              <a:t>D</a:t>
            </a:r>
            <a:r>
              <a:rPr lang="en-US" dirty="0" smtClean="0"/>
              <a:t> as input and produces both </a:t>
            </a:r>
            <a:r>
              <a:rPr lang="en-US" b="1" dirty="0" smtClean="0"/>
              <a:t>A </a:t>
            </a:r>
            <a:r>
              <a:rPr lang="en-US" dirty="0" smtClean="0"/>
              <a:t>and </a:t>
            </a:r>
            <a:r>
              <a:rPr lang="en-US" b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Method: Reinforcement Learning</a:t>
            </a:r>
          </a:p>
          <a:p>
            <a:r>
              <a:rPr lang="en-US" dirty="0" smtClean="0"/>
              <a:t>Question Answered: “How do we produce a graph that looks like X?”</a:t>
            </a:r>
          </a:p>
        </p:txBody>
      </p:sp>
    </p:spTree>
    <p:extLst>
      <p:ext uri="{BB962C8B-B14F-4D97-AF65-F5344CB8AC3E}">
        <p14:creationId xmlns:p14="http://schemas.microsoft.com/office/powerpoint/2010/main" val="24560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Field</a:t>
            </a:r>
            <a:endParaRPr lang="en-US" dirty="0"/>
          </a:p>
        </p:txBody>
      </p:sp>
      <p:graphicFrame>
        <p:nvGraphicFramePr>
          <p:cNvPr id="4" name="Content Placeholder 3" descr="State of the Field" title="Graphic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132484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Generation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Graph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Directed preferential attachment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Directed scale-free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Power-law</a:t>
                      </a:r>
                      <a:r>
                        <a:rPr lang="en-US" baseline="0" dirty="0" smtClean="0"/>
                        <a:t> over in-degree.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Barabasi</a:t>
                      </a:r>
                      <a:r>
                        <a:rPr lang="en-US" dirty="0" smtClean="0"/>
                        <a:t> &amp; Albert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Undirected preferential attachment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Undirected scale-free.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Power-law over degree.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Watts &amp; </a:t>
                      </a:r>
                      <a:r>
                        <a:rPr lang="en-US" dirty="0" err="1" smtClean="0"/>
                        <a:t>Strogatz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Rewire regular</a:t>
                      </a:r>
                      <a:r>
                        <a:rPr lang="en-US" baseline="0" dirty="0" smtClean="0"/>
                        <a:t> ring lattice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Small-world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Path</a:t>
                      </a:r>
                      <a:r>
                        <a:rPr lang="en-US" baseline="0" dirty="0" smtClean="0"/>
                        <a:t> length with small expectation.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Erdos-Renyi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ER-Family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Binomial over degree.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7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Target distribution </a:t>
            </a:r>
            <a:r>
              <a:rPr lang="en-US" b="1" dirty="0" smtClean="0"/>
              <a:t>D</a:t>
            </a:r>
            <a:r>
              <a:rPr lang="en-US" dirty="0" smtClean="0"/>
              <a:t>, desired size </a:t>
            </a:r>
            <a:r>
              <a:rPr lang="en-US" b="1" dirty="0" smtClean="0"/>
              <a:t>n</a:t>
            </a:r>
            <a:endParaRPr lang="en-US" dirty="0" smtClean="0"/>
          </a:p>
          <a:p>
            <a:r>
              <a:rPr lang="en-US" dirty="0" smtClean="0"/>
              <a:t>Q-learning over graph actions (add / remove nodes, edges)</a:t>
            </a:r>
          </a:p>
          <a:p>
            <a:r>
              <a:rPr lang="en-US" dirty="0" smtClean="0"/>
              <a:t>Reward: f(</a:t>
            </a:r>
            <a:r>
              <a:rPr lang="en-US" b="1" dirty="0" smtClean="0"/>
              <a:t>n</a:t>
            </a:r>
            <a:r>
              <a:rPr lang="en-US" dirty="0" smtClean="0"/>
              <a:t>, 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Distribution representation: Bayesian networks</a:t>
            </a:r>
          </a:p>
          <a:p>
            <a:pPr lvl="1"/>
            <a:r>
              <a:rPr lang="en-US" dirty="0" smtClean="0"/>
              <a:t>Arbitrary joint, well-defined distance functions</a:t>
            </a:r>
          </a:p>
        </p:txBody>
      </p:sp>
    </p:spTree>
    <p:extLst>
      <p:ext uri="{BB962C8B-B14F-4D97-AF65-F5344CB8AC3E}">
        <p14:creationId xmlns:p14="http://schemas.microsoft.com/office/powerpoint/2010/main" val="13935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Learning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 the problem as an agent interacting with an environment to obtain reward.</a:t>
            </a:r>
          </a:p>
          <a:p>
            <a:r>
              <a:rPr lang="en-US" dirty="0" smtClean="0"/>
              <a:t>Agent’s goal is to maximize reward. It learns the value function over actions and environment to accomplish this.</a:t>
            </a:r>
          </a:p>
          <a:p>
            <a:r>
              <a:rPr lang="en-US" dirty="0" smtClean="0"/>
              <a:t>Exploration / Exploitation tradeoff.</a:t>
            </a:r>
          </a:p>
          <a:p>
            <a:r>
              <a:rPr lang="en-US" dirty="0" smtClean="0"/>
              <a:t>Repeatable and episodic.  The agent brings the knowledge gained by exploring and learning in the previous step to the next.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3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Unconstrained Actions: Learn the optimal policy for generating a given network.  Do not attempt to shape the policy’s distribution of actions.</a:t>
            </a:r>
          </a:p>
          <a:p>
            <a:r>
              <a:rPr lang="en-US" dirty="0" smtClean="0"/>
              <a:t>Constrained Actions: Learn a policy which satisfies some constraint on the distribution of actions.</a:t>
            </a:r>
          </a:p>
          <a:p>
            <a:pPr lvl="1"/>
            <a:r>
              <a:rPr lang="en-US" dirty="0" smtClean="0"/>
              <a:t>Homogenous distribution over time (scale-free)</a:t>
            </a:r>
          </a:p>
          <a:p>
            <a:pPr lvl="1"/>
            <a:r>
              <a:rPr lang="en-US" dirty="0" smtClean="0"/>
              <a:t>Perform all node additions, then all edge additions, then all edge rewiring (small world)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65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to Multivariate-Heavy 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general algorithm.</a:t>
            </a:r>
          </a:p>
          <a:p>
            <a:r>
              <a:rPr lang="en-US" dirty="0" smtClean="0"/>
              <a:t>Set target distribution </a:t>
            </a:r>
            <a:r>
              <a:rPr lang="en-US" b="1" dirty="0" smtClean="0"/>
              <a:t>D</a:t>
            </a:r>
            <a:r>
              <a:rPr lang="en-US" dirty="0" smtClean="0"/>
              <a:t> to be joint power-law over in-degree, out-degree.</a:t>
            </a:r>
          </a:p>
          <a:p>
            <a:r>
              <a:rPr lang="en-US" dirty="0" smtClean="0"/>
              <a:t>Learn a policy </a:t>
            </a:r>
            <a:r>
              <a:rPr lang="en-US" b="1" dirty="0" smtClean="0"/>
              <a:t>A</a:t>
            </a:r>
            <a:r>
              <a:rPr lang="en-US" dirty="0" smtClean="0"/>
              <a:t> for constructing graphs </a:t>
            </a:r>
            <a:r>
              <a:rPr lang="en-US" b="1" dirty="0" smtClean="0"/>
              <a:t>G</a:t>
            </a:r>
            <a:r>
              <a:rPr lang="en-US" dirty="0" smtClean="0"/>
              <a:t> which exhibit </a:t>
            </a:r>
            <a:r>
              <a:rPr lang="en-US" b="1" dirty="0" smtClean="0"/>
              <a:t>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5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Unconstrained Action Experimental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Actions: </a:t>
            </a:r>
          </a:p>
          <a:p>
            <a:pPr lvl="1"/>
            <a:r>
              <a:rPr lang="en-US" dirty="0" smtClean="0"/>
              <a:t>Add node with one edge, randomly connected to existing network.</a:t>
            </a:r>
          </a:p>
          <a:p>
            <a:pPr lvl="1"/>
            <a:r>
              <a:rPr lang="en-US" dirty="0" smtClean="0"/>
              <a:t>Add edge with tail and head chosen uniformly at random.</a:t>
            </a:r>
          </a:p>
          <a:p>
            <a:pPr lvl="1"/>
            <a:r>
              <a:rPr lang="en-US" dirty="0" smtClean="0"/>
              <a:t>Add edge with head chosen with probability proportional to in-degree and tail chosen uniformly at random.</a:t>
            </a:r>
          </a:p>
          <a:p>
            <a:pPr lvl="1"/>
            <a:r>
              <a:rPr lang="en-US" dirty="0" smtClean="0"/>
              <a:t>Note: no deletion actions.</a:t>
            </a:r>
          </a:p>
          <a:p>
            <a:r>
              <a:rPr lang="en-US" dirty="0" smtClean="0"/>
              <a:t>State Space:</a:t>
            </a:r>
          </a:p>
          <a:p>
            <a:pPr lvl="1"/>
            <a:r>
              <a:rPr lang="en-US" dirty="0" smtClean="0"/>
              <a:t>Number of nodes</a:t>
            </a:r>
          </a:p>
          <a:p>
            <a:pPr lvl="1"/>
            <a:r>
              <a:rPr lang="en-US" dirty="0" smtClean="0"/>
              <a:t>Number of edges</a:t>
            </a:r>
          </a:p>
          <a:p>
            <a:pPr lvl="1"/>
            <a:r>
              <a:rPr lang="en-US" dirty="0" smtClean="0"/>
              <a:t>Average in-degree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Basis:</a:t>
            </a:r>
          </a:p>
          <a:p>
            <a:pPr lvl="1"/>
            <a:r>
              <a:rPr lang="en-US" dirty="0" smtClean="0"/>
              <a:t>State-</a:t>
            </a:r>
            <a:r>
              <a:rPr lang="en-US" dirty="0"/>
              <a:t>a</a:t>
            </a:r>
            <a:r>
              <a:rPr lang="en-US" dirty="0" smtClean="0"/>
              <a:t>ction space represented via a radial basis.</a:t>
            </a:r>
          </a:p>
          <a:p>
            <a:pPr lvl="1"/>
            <a:r>
              <a:rPr lang="en-US" dirty="0" smtClean="0"/>
              <a:t>Each feature expanded via 13 RBFs.</a:t>
            </a:r>
          </a:p>
          <a:p>
            <a:r>
              <a:rPr lang="en-US" dirty="0" smtClean="0"/>
              <a:t>Termination:</a:t>
            </a:r>
          </a:p>
          <a:p>
            <a:pPr lvl="1"/>
            <a:r>
              <a:rPr lang="en-US" dirty="0" smtClean="0"/>
              <a:t>log-log linear fit slope between -1.75 and -2.25, and</a:t>
            </a:r>
          </a:p>
          <a:p>
            <a:pPr lvl="1"/>
            <a:r>
              <a:rPr lang="en-US" dirty="0" smtClean="0"/>
              <a:t>log-log linear fit R</a:t>
            </a:r>
            <a:r>
              <a:rPr lang="en-US" baseline="30000" dirty="0" smtClean="0"/>
              <a:t>2</a:t>
            </a:r>
            <a:r>
              <a:rPr lang="en-US" dirty="0" smtClean="0"/>
              <a:t> &gt;= 0.8, and</a:t>
            </a:r>
          </a:p>
          <a:p>
            <a:pPr lvl="1"/>
            <a:r>
              <a:rPr lang="en-US" dirty="0" smtClean="0"/>
              <a:t>number of nodes between 3900 and 4100.</a:t>
            </a:r>
          </a:p>
          <a:p>
            <a:pPr lvl="1"/>
            <a:r>
              <a:rPr lang="en-US" dirty="0" smtClean="0"/>
              <a:t>Can also terminate if number of nodes &gt;&gt; target, or if 12,000 iterations have occurred.</a:t>
            </a:r>
          </a:p>
          <a:p>
            <a:r>
              <a:rPr lang="en-US" dirty="0" smtClean="0"/>
              <a:t>Reward</a:t>
            </a:r>
          </a:p>
          <a:p>
            <a:pPr lvl="1"/>
            <a:r>
              <a:rPr lang="en-US" dirty="0" smtClean="0"/>
              <a:t>-1 for each </a:t>
            </a:r>
            <a:r>
              <a:rPr lang="en-US" dirty="0" err="1" smtClean="0"/>
              <a:t>timestep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 for goal (termination).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01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Results: Unconstrained Actions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Dashboard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Learned Action Distribution</a:t>
            </a:r>
            <a:endParaRPr lang="en-US" dirty="0"/>
          </a:p>
        </p:txBody>
      </p:sp>
      <p:pic>
        <p:nvPicPr>
          <p:cNvPr id="10" name="Content Placeholder 3" descr="plawdash1.png" title="imag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00" b="-15200"/>
          <a:stretch>
            <a:fillRect/>
          </a:stretch>
        </p:blipFill>
        <p:spPr/>
      </p:pic>
      <p:pic>
        <p:nvPicPr>
          <p:cNvPr id="13" name="Content Placeholder 5" descr="bigrun_ep100_actions.png" title="image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174" b="-151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315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720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Learning to Generate Networks</vt:lpstr>
      <vt:lpstr>Elevator Pitch</vt:lpstr>
      <vt:lpstr>State of the Field</vt:lpstr>
      <vt:lpstr>Reinforcement Learning Approach</vt:lpstr>
      <vt:lpstr>Reinforcement Learning In Brief</vt:lpstr>
      <vt:lpstr>Tasks</vt:lpstr>
      <vt:lpstr>Application to Multivariate-Heavy Tails</vt:lpstr>
      <vt:lpstr>Unconstrained Action Experimental Setup</vt:lpstr>
      <vt:lpstr>Preliminary Results: Unconstrained Actions</vt:lpstr>
      <vt:lpstr>Constrained Action Experimental Setup</vt:lpstr>
      <vt:lpstr>Preliminary Results: Constrained Actions</vt:lpstr>
      <vt:lpstr>Takeaway</vt:lpstr>
      <vt:lpstr>Current Research</vt:lpstr>
    </vt:vector>
  </TitlesOfParts>
  <Company>UMass - Amherst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Atwood</dc:creator>
  <cp:lastModifiedBy>Patrick Gillespie</cp:lastModifiedBy>
  <cp:revision>13</cp:revision>
  <dcterms:created xsi:type="dcterms:W3CDTF">2013-04-24T23:48:17Z</dcterms:created>
  <dcterms:modified xsi:type="dcterms:W3CDTF">2018-09-19T15:49:24Z</dcterms:modified>
</cp:coreProperties>
</file>