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65" r:id="rId2"/>
    <p:sldId id="289" r:id="rId3"/>
    <p:sldId id="266" r:id="rId4"/>
    <p:sldId id="267" r:id="rId5"/>
    <p:sldId id="286" r:id="rId6"/>
    <p:sldId id="282" r:id="rId7"/>
    <p:sldId id="268" r:id="rId8"/>
    <p:sldId id="270" r:id="rId9"/>
    <p:sldId id="263" r:id="rId10"/>
    <p:sldId id="257" r:id="rId11"/>
    <p:sldId id="285" r:id="rId12"/>
    <p:sldId id="287" r:id="rId13"/>
    <p:sldId id="281" r:id="rId14"/>
    <p:sldId id="288" r:id="rId15"/>
    <p:sldId id="284" r:id="rId16"/>
    <p:sldId id="276" r:id="rId1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93" autoAdjust="0"/>
    <p:restoredTop sz="97691" autoAdjust="0"/>
  </p:normalViewPr>
  <p:slideViewPr>
    <p:cSldViewPr>
      <p:cViewPr varScale="1">
        <p:scale>
          <a:sx n="90" d="100"/>
          <a:sy n="90" d="100"/>
        </p:scale>
        <p:origin x="84" y="2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 Id="rId9"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10" Type="http://schemas.openxmlformats.org/officeDocument/2006/relationships/image" Target="../media/image20.wmf"/><Relationship Id="rId4" Type="http://schemas.openxmlformats.org/officeDocument/2006/relationships/image" Target="../media/image14.wmf"/><Relationship Id="rId9"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9.wmf"/><Relationship Id="rId5" Type="http://schemas.openxmlformats.org/officeDocument/2006/relationships/image" Target="../media/image23.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image" Target="../media/image32.wmf"/><Relationship Id="rId7" Type="http://schemas.openxmlformats.org/officeDocument/2006/relationships/image" Target="../media/image36.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0.wmf"/><Relationship Id="rId7" Type="http://schemas.openxmlformats.org/officeDocument/2006/relationships/image" Target="../media/image26.wmf"/><Relationship Id="rId2" Type="http://schemas.openxmlformats.org/officeDocument/2006/relationships/image" Target="../media/image39.wmf"/><Relationship Id="rId1" Type="http://schemas.openxmlformats.org/officeDocument/2006/relationships/image" Target="../media/image38.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4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5" Type="http://schemas.openxmlformats.org/officeDocument/2006/relationships/image" Target="../media/image46.wmf"/><Relationship Id="rId4" Type="http://schemas.openxmlformats.org/officeDocument/2006/relationships/image" Target="../media/image4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53.wmf"/><Relationship Id="rId1" Type="http://schemas.openxmlformats.org/officeDocument/2006/relationships/image" Target="../media/image5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 Id="rId4" Type="http://schemas.openxmlformats.org/officeDocument/2006/relationships/image" Target="../media/image5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29581FAD-D77D-435C-A935-B17518B74133}" type="datetimeFigureOut">
              <a:rPr lang="en-US" smtClean="0"/>
              <a:t>9/19/2018</a:t>
            </a:fld>
            <a:endParaRPr lang="en-US"/>
          </a:p>
        </p:txBody>
      </p:sp>
      <p:sp>
        <p:nvSpPr>
          <p:cNvPr id="4" name="页脚占位符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灯片编号占位符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11D46BE0-9E77-40F5-AEEF-3D0F1AD29456}" type="slidenum">
              <a:rPr lang="en-US" smtClean="0"/>
              <a:t>‹#›</a:t>
            </a:fld>
            <a:endParaRPr lang="en-US"/>
          </a:p>
        </p:txBody>
      </p:sp>
    </p:spTree>
    <p:extLst>
      <p:ext uri="{BB962C8B-B14F-4D97-AF65-F5344CB8AC3E}">
        <p14:creationId xmlns:p14="http://schemas.microsoft.com/office/powerpoint/2010/main" val="2079549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1F2DDEE4-0100-4EE2-94C5-F9FB4504D36E}" type="datetimeFigureOut">
              <a:rPr lang="en-US" smtClean="0"/>
              <a:pPr/>
              <a:t>9/19/2018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531C8EFD-675C-422B-9048-2BEA49AA843E}" type="slidenum">
              <a:rPr lang="en-US" smtClean="0"/>
              <a:pPr/>
              <a:t>‹#›</a:t>
            </a:fld>
            <a:endParaRPr lang="en-US"/>
          </a:p>
        </p:txBody>
      </p:sp>
    </p:spTree>
    <p:extLst>
      <p:ext uri="{BB962C8B-B14F-4D97-AF65-F5344CB8AC3E}">
        <p14:creationId xmlns:p14="http://schemas.microsoft.com/office/powerpoint/2010/main" val="3285073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C8EFD-675C-422B-9048-2BEA49AA843E}" type="slidenum">
              <a:rPr lang="en-US" smtClean="0"/>
              <a:pPr/>
              <a:t>3</a:t>
            </a:fld>
            <a:endParaRPr lang="en-US"/>
          </a:p>
        </p:txBody>
      </p:sp>
    </p:spTree>
    <p:extLst>
      <p:ext uri="{BB962C8B-B14F-4D97-AF65-F5344CB8AC3E}">
        <p14:creationId xmlns:p14="http://schemas.microsoft.com/office/powerpoint/2010/main" val="14252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C8EFD-675C-422B-9048-2BEA49AA843E}" type="slidenum">
              <a:rPr lang="en-US" smtClean="0"/>
              <a:pPr/>
              <a:t>8</a:t>
            </a:fld>
            <a:endParaRPr lang="en-US"/>
          </a:p>
        </p:txBody>
      </p:sp>
    </p:spTree>
    <p:extLst>
      <p:ext uri="{BB962C8B-B14F-4D97-AF65-F5344CB8AC3E}">
        <p14:creationId xmlns:p14="http://schemas.microsoft.com/office/powerpoint/2010/main" val="477464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C8EFD-675C-422B-9048-2BEA49AA843E}" type="slidenum">
              <a:rPr lang="en-US" smtClean="0"/>
              <a:pPr/>
              <a:t>10</a:t>
            </a:fld>
            <a:endParaRPr lang="en-US"/>
          </a:p>
        </p:txBody>
      </p:sp>
    </p:spTree>
    <p:extLst>
      <p:ext uri="{BB962C8B-B14F-4D97-AF65-F5344CB8AC3E}">
        <p14:creationId xmlns:p14="http://schemas.microsoft.com/office/powerpoint/2010/main" val="383399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538632-9AB5-48BB-BFDC-B963692FFEFD}"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497DB-E121-4CA5-99A9-62785CFF281F}" type="slidenum">
              <a:rPr lang="en-US" smtClean="0"/>
              <a:pPr/>
              <a:t>‹#›</a:t>
            </a:fld>
            <a:endParaRPr lang="en-US"/>
          </a:p>
        </p:txBody>
      </p:sp>
    </p:spTree>
    <p:extLst>
      <p:ext uri="{BB962C8B-B14F-4D97-AF65-F5344CB8AC3E}">
        <p14:creationId xmlns:p14="http://schemas.microsoft.com/office/powerpoint/2010/main" val="215657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09B60-9496-4698-A0AF-012BA96248C0}"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497DB-E121-4CA5-99A9-62785CFF281F}" type="slidenum">
              <a:rPr lang="en-US" smtClean="0"/>
              <a:pPr/>
              <a:t>‹#›</a:t>
            </a:fld>
            <a:endParaRPr lang="en-US"/>
          </a:p>
        </p:txBody>
      </p:sp>
    </p:spTree>
    <p:extLst>
      <p:ext uri="{BB962C8B-B14F-4D97-AF65-F5344CB8AC3E}">
        <p14:creationId xmlns:p14="http://schemas.microsoft.com/office/powerpoint/2010/main" val="1081874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46CB99-2817-4987-9D83-50AC0807C7CE}"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497DB-E121-4CA5-99A9-62785CFF281F}" type="slidenum">
              <a:rPr lang="en-US" smtClean="0"/>
              <a:pPr/>
              <a:t>‹#›</a:t>
            </a:fld>
            <a:endParaRPr lang="en-US"/>
          </a:p>
        </p:txBody>
      </p:sp>
    </p:spTree>
    <p:extLst>
      <p:ext uri="{BB962C8B-B14F-4D97-AF65-F5344CB8AC3E}">
        <p14:creationId xmlns:p14="http://schemas.microsoft.com/office/powerpoint/2010/main" val="288118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C2FF6-6026-4120-98CD-7A5D1C5B8A53}"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497DB-E121-4CA5-99A9-62785CFF281F}" type="slidenum">
              <a:rPr lang="en-US" smtClean="0"/>
              <a:pPr/>
              <a:t>‹#›</a:t>
            </a:fld>
            <a:endParaRPr lang="en-US"/>
          </a:p>
        </p:txBody>
      </p:sp>
    </p:spTree>
    <p:extLst>
      <p:ext uri="{BB962C8B-B14F-4D97-AF65-F5344CB8AC3E}">
        <p14:creationId xmlns:p14="http://schemas.microsoft.com/office/powerpoint/2010/main" val="347828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7C9AB2-BE7F-422B-9099-87F22163DBDD}"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497DB-E121-4CA5-99A9-62785CFF281F}" type="slidenum">
              <a:rPr lang="en-US" smtClean="0"/>
              <a:pPr/>
              <a:t>‹#›</a:t>
            </a:fld>
            <a:endParaRPr lang="en-US"/>
          </a:p>
        </p:txBody>
      </p:sp>
    </p:spTree>
    <p:extLst>
      <p:ext uri="{BB962C8B-B14F-4D97-AF65-F5344CB8AC3E}">
        <p14:creationId xmlns:p14="http://schemas.microsoft.com/office/powerpoint/2010/main" val="872304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CA925B-7901-470C-9B32-907FE00B2D08}" type="datetime1">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8497DB-E121-4CA5-99A9-62785CFF281F}" type="slidenum">
              <a:rPr lang="en-US" smtClean="0"/>
              <a:pPr/>
              <a:t>‹#›</a:t>
            </a:fld>
            <a:endParaRPr lang="en-US"/>
          </a:p>
        </p:txBody>
      </p:sp>
    </p:spTree>
    <p:extLst>
      <p:ext uri="{BB962C8B-B14F-4D97-AF65-F5344CB8AC3E}">
        <p14:creationId xmlns:p14="http://schemas.microsoft.com/office/powerpoint/2010/main" val="250921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37408B-4927-4A9E-BC4C-974F77EE98A2}" type="datetime1">
              <a:rPr lang="en-US" smtClean="0"/>
              <a:t>9/19/2018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8497DB-E121-4CA5-99A9-62785CFF281F}" type="slidenum">
              <a:rPr lang="en-US" smtClean="0"/>
              <a:pPr/>
              <a:t>‹#›</a:t>
            </a:fld>
            <a:endParaRPr lang="en-US"/>
          </a:p>
        </p:txBody>
      </p:sp>
    </p:spTree>
    <p:extLst>
      <p:ext uri="{BB962C8B-B14F-4D97-AF65-F5344CB8AC3E}">
        <p14:creationId xmlns:p14="http://schemas.microsoft.com/office/powerpoint/2010/main" val="3853625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B4570C-0918-4A5F-92C0-D606171A787A}" type="datetime1">
              <a:rPr lang="en-US" smtClean="0"/>
              <a:t>9/19/2018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8497DB-E121-4CA5-99A9-62785CFF281F}" type="slidenum">
              <a:rPr lang="en-US" smtClean="0"/>
              <a:pPr/>
              <a:t>‹#›</a:t>
            </a:fld>
            <a:endParaRPr lang="en-US"/>
          </a:p>
        </p:txBody>
      </p:sp>
    </p:spTree>
    <p:extLst>
      <p:ext uri="{BB962C8B-B14F-4D97-AF65-F5344CB8AC3E}">
        <p14:creationId xmlns:p14="http://schemas.microsoft.com/office/powerpoint/2010/main" val="3164234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4510B-D85D-4151-961C-A44E12E68CA8}" type="datetime1">
              <a:rPr lang="en-US" smtClean="0"/>
              <a:t>9/19/2018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8497DB-E121-4CA5-99A9-62785CFF281F}" type="slidenum">
              <a:rPr lang="en-US" smtClean="0"/>
              <a:pPr/>
              <a:t>‹#›</a:t>
            </a:fld>
            <a:endParaRPr lang="en-US"/>
          </a:p>
        </p:txBody>
      </p:sp>
    </p:spTree>
    <p:extLst>
      <p:ext uri="{BB962C8B-B14F-4D97-AF65-F5344CB8AC3E}">
        <p14:creationId xmlns:p14="http://schemas.microsoft.com/office/powerpoint/2010/main" val="3885531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05B5BF-7A8E-475E-9B8B-4A5800133907}" type="datetime1">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8497DB-E121-4CA5-99A9-62785CFF281F}" type="slidenum">
              <a:rPr lang="en-US" smtClean="0"/>
              <a:pPr/>
              <a:t>‹#›</a:t>
            </a:fld>
            <a:endParaRPr lang="en-US"/>
          </a:p>
        </p:txBody>
      </p:sp>
    </p:spTree>
    <p:extLst>
      <p:ext uri="{BB962C8B-B14F-4D97-AF65-F5344CB8AC3E}">
        <p14:creationId xmlns:p14="http://schemas.microsoft.com/office/powerpoint/2010/main" val="2401664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A7DBF-F0A8-41BF-A155-7A2323364174}" type="datetime1">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8497DB-E121-4CA5-99A9-62785CFF281F}" type="slidenum">
              <a:rPr lang="en-US" smtClean="0"/>
              <a:pPr/>
              <a:t>‹#›</a:t>
            </a:fld>
            <a:endParaRPr lang="en-US"/>
          </a:p>
        </p:txBody>
      </p:sp>
    </p:spTree>
    <p:extLst>
      <p:ext uri="{BB962C8B-B14F-4D97-AF65-F5344CB8AC3E}">
        <p14:creationId xmlns:p14="http://schemas.microsoft.com/office/powerpoint/2010/main" val="2281879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605AE-04BD-441C-AA91-47830A772229}" type="datetime1">
              <a:rPr lang="en-US" smtClean="0"/>
              <a:t>9/19/2018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8497DB-E121-4CA5-99A9-62785CFF281F}" type="slidenum">
              <a:rPr lang="en-US" smtClean="0"/>
              <a:pPr/>
              <a:t>‹#›</a:t>
            </a:fld>
            <a:endParaRPr lang="en-US"/>
          </a:p>
        </p:txBody>
      </p:sp>
    </p:spTree>
    <p:extLst>
      <p:ext uri="{BB962C8B-B14F-4D97-AF65-F5344CB8AC3E}">
        <p14:creationId xmlns:p14="http://schemas.microsoft.com/office/powerpoint/2010/main" val="1583311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image" Target="../media/image54.png"/><Relationship Id="rId7"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52.wmf"/><Relationship Id="rId5" Type="http://schemas.openxmlformats.org/officeDocument/2006/relationships/oleObject" Target="../embeddings/oleObject51.bin"/><Relationship Id="rId10" Type="http://schemas.openxmlformats.org/officeDocument/2006/relationships/image" Target="../media/image29.wmf"/><Relationship Id="rId4" Type="http://schemas.openxmlformats.org/officeDocument/2006/relationships/image" Target="../media/image55.png"/><Relationship Id="rId9" Type="http://schemas.openxmlformats.org/officeDocument/2006/relationships/oleObject" Target="../embeddings/oleObject53.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56.bin"/><Relationship Id="rId3" Type="http://schemas.openxmlformats.org/officeDocument/2006/relationships/image" Target="../media/image60.png"/><Relationship Id="rId7" Type="http://schemas.openxmlformats.org/officeDocument/2006/relationships/image" Target="../media/image57.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55.bin"/><Relationship Id="rId11" Type="http://schemas.openxmlformats.org/officeDocument/2006/relationships/image" Target="../media/image59.wmf"/><Relationship Id="rId5" Type="http://schemas.openxmlformats.org/officeDocument/2006/relationships/image" Target="../media/image56.wmf"/><Relationship Id="rId10" Type="http://schemas.openxmlformats.org/officeDocument/2006/relationships/oleObject" Target="../embeddings/oleObject57.bin"/><Relationship Id="rId4" Type="http://schemas.openxmlformats.org/officeDocument/2006/relationships/oleObject" Target="../embeddings/oleObject54.bin"/><Relationship Id="rId9" Type="http://schemas.openxmlformats.org/officeDocument/2006/relationships/image" Target="../media/image58.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wmf"/><Relationship Id="rId18" Type="http://schemas.openxmlformats.org/officeDocument/2006/relationships/oleObject" Target="../embeddings/oleObject8.bin"/><Relationship Id="rId3" Type="http://schemas.openxmlformats.org/officeDocument/2006/relationships/notesSlide" Target="../notesSlides/notesSlide1.xml"/><Relationship Id="rId21" Type="http://schemas.openxmlformats.org/officeDocument/2006/relationships/image" Target="../media/image10.wmf"/><Relationship Id="rId7" Type="http://schemas.openxmlformats.org/officeDocument/2006/relationships/image" Target="../media/image3.wmf"/><Relationship Id="rId12" Type="http://schemas.openxmlformats.org/officeDocument/2006/relationships/oleObject" Target="../embeddings/oleObject5.bin"/><Relationship Id="rId17" Type="http://schemas.openxmlformats.org/officeDocument/2006/relationships/image" Target="../media/image8.wmf"/><Relationship Id="rId2" Type="http://schemas.openxmlformats.org/officeDocument/2006/relationships/slideLayout" Target="../slideLayouts/slideLayout2.xml"/><Relationship Id="rId16" Type="http://schemas.openxmlformats.org/officeDocument/2006/relationships/oleObject" Target="../embeddings/oleObject7.bin"/><Relationship Id="rId20"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5" Type="http://schemas.openxmlformats.org/officeDocument/2006/relationships/image" Target="../media/image7.wmf"/><Relationship Id="rId10" Type="http://schemas.openxmlformats.org/officeDocument/2006/relationships/oleObject" Target="../embeddings/oleObject4.bin"/><Relationship Id="rId19" Type="http://schemas.openxmlformats.org/officeDocument/2006/relationships/image" Target="../media/image9.wmf"/><Relationship Id="rId4" Type="http://schemas.openxmlformats.org/officeDocument/2006/relationships/oleObject" Target="../embeddings/oleObject1.bin"/><Relationship Id="rId9" Type="http://schemas.openxmlformats.org/officeDocument/2006/relationships/image" Target="../media/image4.wmf"/><Relationship Id="rId14"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15.bin"/><Relationship Id="rId18" Type="http://schemas.openxmlformats.org/officeDocument/2006/relationships/image" Target="../media/image18.wmf"/><Relationship Id="rId3" Type="http://schemas.openxmlformats.org/officeDocument/2006/relationships/oleObject" Target="../embeddings/oleObject10.bin"/><Relationship Id="rId21" Type="http://schemas.openxmlformats.org/officeDocument/2006/relationships/oleObject" Target="../embeddings/oleObject19.bin"/><Relationship Id="rId7" Type="http://schemas.openxmlformats.org/officeDocument/2006/relationships/oleObject" Target="../embeddings/oleObject12.bin"/><Relationship Id="rId12" Type="http://schemas.openxmlformats.org/officeDocument/2006/relationships/image" Target="../media/image15.wmf"/><Relationship Id="rId17" Type="http://schemas.openxmlformats.org/officeDocument/2006/relationships/oleObject" Target="../embeddings/oleObject17.bin"/><Relationship Id="rId2" Type="http://schemas.openxmlformats.org/officeDocument/2006/relationships/slideLayout" Target="../slideLayouts/slideLayout2.xml"/><Relationship Id="rId16" Type="http://schemas.openxmlformats.org/officeDocument/2006/relationships/image" Target="../media/image17.wmf"/><Relationship Id="rId20" Type="http://schemas.openxmlformats.org/officeDocument/2006/relationships/image" Target="../media/image19.wmf"/><Relationship Id="rId1" Type="http://schemas.openxmlformats.org/officeDocument/2006/relationships/vmlDrawing" Target="../drawings/vmlDrawing2.vml"/><Relationship Id="rId6" Type="http://schemas.openxmlformats.org/officeDocument/2006/relationships/image" Target="../media/image12.wmf"/><Relationship Id="rId11" Type="http://schemas.openxmlformats.org/officeDocument/2006/relationships/oleObject" Target="../embeddings/oleObject14.bin"/><Relationship Id="rId5" Type="http://schemas.openxmlformats.org/officeDocument/2006/relationships/oleObject" Target="../embeddings/oleObject11.bin"/><Relationship Id="rId15" Type="http://schemas.openxmlformats.org/officeDocument/2006/relationships/oleObject" Target="../embeddings/oleObject16.bin"/><Relationship Id="rId10" Type="http://schemas.openxmlformats.org/officeDocument/2006/relationships/image" Target="../media/image14.wmf"/><Relationship Id="rId19" Type="http://schemas.openxmlformats.org/officeDocument/2006/relationships/oleObject" Target="../embeddings/oleObject18.bin"/><Relationship Id="rId4" Type="http://schemas.openxmlformats.org/officeDocument/2006/relationships/image" Target="../media/image11.wmf"/><Relationship Id="rId9" Type="http://schemas.openxmlformats.org/officeDocument/2006/relationships/oleObject" Target="../embeddings/oleObject13.bin"/><Relationship Id="rId14" Type="http://schemas.openxmlformats.org/officeDocument/2006/relationships/image" Target="../media/image16.wmf"/><Relationship Id="rId22" Type="http://schemas.openxmlformats.org/officeDocument/2006/relationships/image" Target="../media/image20.wmf"/></Relationships>
</file>

<file path=ppt/slides/_rels/slide5.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1.w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15.wmf"/><Relationship Id="rId4" Type="http://schemas.openxmlformats.org/officeDocument/2006/relationships/image" Target="../media/image9.wmf"/><Relationship Id="rId9" Type="http://schemas.openxmlformats.org/officeDocument/2006/relationships/oleObject" Target="../embeddings/oleObject23.bin"/></Relationships>
</file>

<file path=ppt/slides/_rels/slide6.xml.rels><?xml version="1.0" encoding="UTF-8" standalone="yes"?>
<Relationships xmlns="http://schemas.openxmlformats.org/package/2006/relationships"><Relationship Id="rId8" Type="http://schemas.openxmlformats.org/officeDocument/2006/relationships/image" Target="../media/image26.wmf"/><Relationship Id="rId13" Type="http://schemas.openxmlformats.org/officeDocument/2006/relationships/oleObject" Target="../embeddings/oleObject30.bin"/><Relationship Id="rId3" Type="http://schemas.openxmlformats.org/officeDocument/2006/relationships/oleObject" Target="../embeddings/oleObject25.bin"/><Relationship Id="rId7" Type="http://schemas.openxmlformats.org/officeDocument/2006/relationships/oleObject" Target="../embeddings/oleObject27.bin"/><Relationship Id="rId12"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5.wmf"/><Relationship Id="rId11" Type="http://schemas.openxmlformats.org/officeDocument/2006/relationships/oleObject" Target="../embeddings/oleObject29.bin"/><Relationship Id="rId5" Type="http://schemas.openxmlformats.org/officeDocument/2006/relationships/oleObject" Target="../embeddings/oleObject26.bin"/><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28.bin"/><Relationship Id="rId14" Type="http://schemas.openxmlformats.org/officeDocument/2006/relationships/image" Target="../media/image29.wmf"/></Relationships>
</file>

<file path=ppt/slides/_rels/slide7.x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oleObject" Target="../embeddings/oleObject36.bin"/><Relationship Id="rId18" Type="http://schemas.openxmlformats.org/officeDocument/2006/relationships/image" Target="../media/image37.wmf"/><Relationship Id="rId3" Type="http://schemas.openxmlformats.org/officeDocument/2006/relationships/oleObject" Target="../embeddings/oleObject31.bin"/><Relationship Id="rId7" Type="http://schemas.openxmlformats.org/officeDocument/2006/relationships/oleObject" Target="../embeddings/oleObject33.bin"/><Relationship Id="rId12" Type="http://schemas.openxmlformats.org/officeDocument/2006/relationships/image" Target="../media/image34.wmf"/><Relationship Id="rId17" Type="http://schemas.openxmlformats.org/officeDocument/2006/relationships/oleObject" Target="../embeddings/oleObject38.bin"/><Relationship Id="rId2" Type="http://schemas.openxmlformats.org/officeDocument/2006/relationships/slideLayout" Target="../slideLayouts/slideLayout2.xml"/><Relationship Id="rId16" Type="http://schemas.openxmlformats.org/officeDocument/2006/relationships/image" Target="../media/image36.wmf"/><Relationship Id="rId1" Type="http://schemas.openxmlformats.org/officeDocument/2006/relationships/vmlDrawing" Target="../drawings/vmlDrawing5.vml"/><Relationship Id="rId6" Type="http://schemas.openxmlformats.org/officeDocument/2006/relationships/image" Target="../media/image31.wmf"/><Relationship Id="rId11" Type="http://schemas.openxmlformats.org/officeDocument/2006/relationships/oleObject" Target="../embeddings/oleObject35.bin"/><Relationship Id="rId5" Type="http://schemas.openxmlformats.org/officeDocument/2006/relationships/oleObject" Target="../embeddings/oleObject32.bin"/><Relationship Id="rId15" Type="http://schemas.openxmlformats.org/officeDocument/2006/relationships/oleObject" Target="../embeddings/oleObject37.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34.bin"/><Relationship Id="rId14" Type="http://schemas.openxmlformats.org/officeDocument/2006/relationships/image" Target="../media/image35.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41.bin"/><Relationship Id="rId13" Type="http://schemas.openxmlformats.org/officeDocument/2006/relationships/image" Target="../media/image24.wmf"/><Relationship Id="rId3" Type="http://schemas.openxmlformats.org/officeDocument/2006/relationships/notesSlide" Target="../notesSlides/notesSlide2.xml"/><Relationship Id="rId7" Type="http://schemas.openxmlformats.org/officeDocument/2006/relationships/image" Target="../media/image39.wmf"/><Relationship Id="rId12" Type="http://schemas.openxmlformats.org/officeDocument/2006/relationships/oleObject" Target="../embeddings/oleObject43.bin"/><Relationship Id="rId17" Type="http://schemas.openxmlformats.org/officeDocument/2006/relationships/image" Target="../media/image26.wmf"/><Relationship Id="rId2" Type="http://schemas.openxmlformats.org/officeDocument/2006/relationships/slideLayout" Target="../slideLayouts/slideLayout2.xml"/><Relationship Id="rId16" Type="http://schemas.openxmlformats.org/officeDocument/2006/relationships/oleObject" Target="../embeddings/oleObject45.bin"/><Relationship Id="rId1" Type="http://schemas.openxmlformats.org/officeDocument/2006/relationships/vmlDrawing" Target="../drawings/vmlDrawing6.vml"/><Relationship Id="rId6" Type="http://schemas.openxmlformats.org/officeDocument/2006/relationships/oleObject" Target="../embeddings/oleObject40.bin"/><Relationship Id="rId11" Type="http://schemas.openxmlformats.org/officeDocument/2006/relationships/image" Target="../media/image41.wmf"/><Relationship Id="rId5" Type="http://schemas.openxmlformats.org/officeDocument/2006/relationships/image" Target="../media/image38.wmf"/><Relationship Id="rId15" Type="http://schemas.openxmlformats.org/officeDocument/2006/relationships/image" Target="../media/image25.wmf"/><Relationship Id="rId10" Type="http://schemas.openxmlformats.org/officeDocument/2006/relationships/oleObject" Target="../embeddings/oleObject42.bin"/><Relationship Id="rId4" Type="http://schemas.openxmlformats.org/officeDocument/2006/relationships/oleObject" Target="../embeddings/oleObject39.bin"/><Relationship Id="rId9" Type="http://schemas.openxmlformats.org/officeDocument/2006/relationships/image" Target="../media/image40.wmf"/><Relationship Id="rId14" Type="http://schemas.openxmlformats.org/officeDocument/2006/relationships/oleObject" Target="../embeddings/oleObject44.bin"/></Relationships>
</file>

<file path=ppt/slides/_rels/slide9.xml.rels><?xml version="1.0" encoding="UTF-8" standalone="yes"?>
<Relationships xmlns="http://schemas.openxmlformats.org/package/2006/relationships"><Relationship Id="rId8" Type="http://schemas.openxmlformats.org/officeDocument/2006/relationships/image" Target="../media/image43.wmf"/><Relationship Id="rId13" Type="http://schemas.openxmlformats.org/officeDocument/2006/relationships/oleObject" Target="../embeddings/oleObject50.bin"/><Relationship Id="rId3" Type="http://schemas.openxmlformats.org/officeDocument/2006/relationships/image" Target="../media/image47.png"/><Relationship Id="rId7" Type="http://schemas.openxmlformats.org/officeDocument/2006/relationships/oleObject" Target="../embeddings/oleObject47.bin"/><Relationship Id="rId12" Type="http://schemas.openxmlformats.org/officeDocument/2006/relationships/image" Target="../media/image45.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42.wmf"/><Relationship Id="rId11" Type="http://schemas.openxmlformats.org/officeDocument/2006/relationships/oleObject" Target="../embeddings/oleObject49.bin"/><Relationship Id="rId5" Type="http://schemas.openxmlformats.org/officeDocument/2006/relationships/oleObject" Target="../embeddings/oleObject46.bin"/><Relationship Id="rId10" Type="http://schemas.openxmlformats.org/officeDocument/2006/relationships/image" Target="../media/image44.wmf"/><Relationship Id="rId4" Type="http://schemas.openxmlformats.org/officeDocument/2006/relationships/image" Target="../media/image48.png"/><Relationship Id="rId9" Type="http://schemas.openxmlformats.org/officeDocument/2006/relationships/oleObject" Target="../embeddings/oleObject48.bin"/><Relationship Id="rId14" Type="http://schemas.openxmlformats.org/officeDocument/2006/relationships/image" Target="../media/image4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Random Walk for Similarity </a:t>
            </a:r>
            <a:r>
              <a:rPr lang="en-US" sz="3200" dirty="0"/>
              <a:t>T</a:t>
            </a:r>
            <a:r>
              <a:rPr lang="en-US" sz="3200" dirty="0" smtClean="0"/>
              <a:t>esting in </a:t>
            </a:r>
            <a:r>
              <a:rPr lang="en-US" sz="3200" dirty="0"/>
              <a:t>C</a:t>
            </a:r>
            <a:r>
              <a:rPr lang="en-US" sz="3200" dirty="0" smtClean="0"/>
              <a:t>omplex Networks</a:t>
            </a:r>
            <a:endParaRPr lang="en-US" sz="3200" dirty="0"/>
          </a:p>
        </p:txBody>
      </p:sp>
      <p:sp>
        <p:nvSpPr>
          <p:cNvPr id="3" name="Subtitle 2"/>
          <p:cNvSpPr>
            <a:spLocks noGrp="1"/>
          </p:cNvSpPr>
          <p:nvPr>
            <p:ph type="subTitle" idx="1"/>
          </p:nvPr>
        </p:nvSpPr>
        <p:spPr/>
        <p:txBody>
          <a:bodyPr/>
          <a:lstStyle/>
          <a:p>
            <a:r>
              <a:rPr lang="en-US" dirty="0" smtClean="0"/>
              <a:t>Presented by: Shan Lu</a:t>
            </a:r>
          </a:p>
          <a:p>
            <a:r>
              <a:rPr lang="en-US" dirty="0" smtClean="0"/>
              <a:t>UMASS</a:t>
            </a:r>
          </a:p>
          <a:p>
            <a:r>
              <a:rPr lang="en-US" dirty="0" smtClean="0"/>
              <a:t>2013/ 04</a:t>
            </a:r>
            <a:r>
              <a:rPr lang="en-US" smtClean="0"/>
              <a:t>/ 27</a:t>
            </a:r>
            <a:endParaRPr lang="en-US" dirty="0"/>
          </a:p>
        </p:txBody>
      </p:sp>
      <p:sp>
        <p:nvSpPr>
          <p:cNvPr id="5" name="Slide Number Placeholder 4"/>
          <p:cNvSpPr>
            <a:spLocks noGrp="1"/>
          </p:cNvSpPr>
          <p:nvPr>
            <p:ph type="sldNum" sz="quarter" idx="12"/>
          </p:nvPr>
        </p:nvSpPr>
        <p:spPr/>
        <p:txBody>
          <a:bodyPr/>
          <a:lstStyle/>
          <a:p>
            <a:fld id="{EA8497DB-E121-4CA5-99A9-62785CFF281F}" type="slidenum">
              <a:rPr lang="en-US" smtClean="0"/>
              <a:pPr/>
              <a:t>1</a:t>
            </a:fld>
            <a:endParaRPr lang="en-US"/>
          </a:p>
        </p:txBody>
      </p:sp>
    </p:spTree>
    <p:extLst>
      <p:ext uri="{BB962C8B-B14F-4D97-AF65-F5344CB8AC3E}">
        <p14:creationId xmlns:p14="http://schemas.microsoft.com/office/powerpoint/2010/main" val="3248085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5" name="Picture 3" descr="C:\Users\CSMCL\Dropbox\matlab\BAmodel\HeatContent_PLvsER_004B_new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4845" y="1961005"/>
            <a:ext cx="5153155" cy="3372995"/>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304800" y="5791200"/>
            <a:ext cx="6477000" cy="369332"/>
          </a:xfrm>
          <a:prstGeom prst="rect">
            <a:avLst/>
          </a:prstGeom>
          <a:noFill/>
        </p:spPr>
        <p:txBody>
          <a:bodyPr wrap="square" rtlCol="0">
            <a:spAutoFit/>
          </a:bodyPr>
          <a:lstStyle/>
          <a:p>
            <a:r>
              <a:rPr lang="en-US" dirty="0" smtClean="0"/>
              <a:t>Boundary choice : the 4% (200 in 5000) smallest degree nodes</a:t>
            </a:r>
            <a:endParaRPr lang="en-US" dirty="0"/>
          </a:p>
        </p:txBody>
      </p:sp>
      <p:cxnSp>
        <p:nvCxnSpPr>
          <p:cNvPr id="12" name="Straight Connector 11"/>
          <p:cNvCxnSpPr/>
          <p:nvPr/>
        </p:nvCxnSpPr>
        <p:spPr>
          <a:xfrm>
            <a:off x="990600" y="5486400"/>
            <a:ext cx="68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943600" y="5486400"/>
            <a:ext cx="685800" cy="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828800" y="5269468"/>
            <a:ext cx="2133600" cy="369332"/>
          </a:xfrm>
          <a:prstGeom prst="rect">
            <a:avLst/>
          </a:prstGeom>
          <a:noFill/>
        </p:spPr>
        <p:txBody>
          <a:bodyPr wrap="square" rtlCol="0">
            <a:spAutoFit/>
          </a:bodyPr>
          <a:lstStyle/>
          <a:p>
            <a:r>
              <a:rPr lang="en-US" dirty="0" smtClean="0"/>
              <a:t>Power Law Graphs</a:t>
            </a:r>
            <a:endParaRPr lang="en-US" dirty="0"/>
          </a:p>
        </p:txBody>
      </p:sp>
      <p:sp>
        <p:nvSpPr>
          <p:cNvPr id="16" name="TextBox 15"/>
          <p:cNvSpPr txBox="1"/>
          <p:nvPr/>
        </p:nvSpPr>
        <p:spPr>
          <a:xfrm>
            <a:off x="6781800" y="5269468"/>
            <a:ext cx="2133600" cy="369332"/>
          </a:xfrm>
          <a:prstGeom prst="rect">
            <a:avLst/>
          </a:prstGeom>
          <a:noFill/>
        </p:spPr>
        <p:txBody>
          <a:bodyPr wrap="square" rtlCol="0">
            <a:spAutoFit/>
          </a:bodyPr>
          <a:lstStyle/>
          <a:p>
            <a:r>
              <a:rPr lang="en-US" dirty="0" smtClean="0"/>
              <a:t>Random Graphs</a:t>
            </a:r>
            <a:endParaRPr lang="en-US" dirty="0"/>
          </a:p>
        </p:txBody>
      </p:sp>
      <p:sp>
        <p:nvSpPr>
          <p:cNvPr id="5" name="TextBox 4"/>
          <p:cNvSpPr txBox="1"/>
          <p:nvPr/>
        </p:nvSpPr>
        <p:spPr>
          <a:xfrm>
            <a:off x="438150" y="1041737"/>
            <a:ext cx="8077200" cy="1015663"/>
          </a:xfrm>
          <a:prstGeom prst="rect">
            <a:avLst/>
          </a:prstGeom>
          <a:noFill/>
        </p:spPr>
        <p:txBody>
          <a:bodyPr wrap="square" rtlCol="0">
            <a:spAutoFit/>
          </a:bodyPr>
          <a:lstStyle/>
          <a:p>
            <a:r>
              <a:rPr lang="en-US" sz="2000" i="1" dirty="0" smtClean="0"/>
              <a:t>Two groups of graphs: Power Law graphs and Random graphs. Average degree varies from 20 to 50 for both the two groups of graphs. Heat Contents in each group are plot in the same color.</a:t>
            </a:r>
            <a:endParaRPr lang="en-US" sz="2000" i="1" dirty="0"/>
          </a:p>
        </p:txBody>
      </p:sp>
      <p:sp>
        <p:nvSpPr>
          <p:cNvPr id="4" name="Slide Number Placeholder 3"/>
          <p:cNvSpPr>
            <a:spLocks noGrp="1"/>
          </p:cNvSpPr>
          <p:nvPr>
            <p:ph type="sldNum" sz="quarter" idx="12"/>
          </p:nvPr>
        </p:nvSpPr>
        <p:spPr/>
        <p:txBody>
          <a:bodyPr/>
          <a:lstStyle/>
          <a:p>
            <a:fld id="{EA8497DB-E121-4CA5-99A9-62785CFF281F}" type="slidenum">
              <a:rPr lang="en-US" smtClean="0"/>
              <a:pPr/>
              <a:t>10</a:t>
            </a:fld>
            <a:endParaRPr lang="en-US"/>
          </a:p>
        </p:txBody>
      </p:sp>
      <p:sp>
        <p:nvSpPr>
          <p:cNvPr id="3" name="Title 2"/>
          <p:cNvSpPr>
            <a:spLocks noGrp="1"/>
          </p:cNvSpPr>
          <p:nvPr>
            <p:ph type="title"/>
          </p:nvPr>
        </p:nvSpPr>
        <p:spPr/>
        <p:txBody>
          <a:bodyPr/>
          <a:lstStyle/>
          <a:p>
            <a:r>
              <a:rPr lang="en-US" dirty="0" smtClean="0"/>
              <a:t> </a:t>
            </a:r>
            <a:endParaRPr lang="en-US" dirty="0"/>
          </a:p>
        </p:txBody>
      </p:sp>
      <p:sp>
        <p:nvSpPr>
          <p:cNvPr id="15" name="Title 1"/>
          <p:cNvSpPr txBox="1">
            <a:spLocks/>
          </p:cNvSpPr>
          <p:nvPr/>
        </p:nvSpPr>
        <p:spPr>
          <a:xfrm>
            <a:off x="304800" y="76200"/>
            <a:ext cx="8686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t>Power Law graph </a:t>
            </a:r>
            <a:r>
              <a:rPr lang="en-US" sz="3600" dirty="0" err="1" smtClean="0"/>
              <a:t>v.s</a:t>
            </a:r>
            <a:r>
              <a:rPr lang="en-US" sz="3600" dirty="0" smtClean="0"/>
              <a:t>. Random graph</a:t>
            </a:r>
            <a:endParaRPr lang="en-US" sz="3600" dirty="0"/>
          </a:p>
        </p:txBody>
      </p:sp>
    </p:spTree>
    <p:extLst>
      <p:ext uri="{BB962C8B-B14F-4D97-AF65-F5344CB8AC3E}">
        <p14:creationId xmlns:p14="http://schemas.microsoft.com/office/powerpoint/2010/main" val="38579145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descr="C:\Users\CSMCL\Dropbox\matlab\BAmodel\Time_Derivative_PowerLa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524000"/>
            <a:ext cx="3992000" cy="3048000"/>
          </a:xfrm>
          <a:prstGeom prst="rect">
            <a:avLst/>
          </a:prstGeom>
          <a:noFill/>
          <a:extLst>
            <a:ext uri="{909E8E84-426E-40dd-AFC4-6F175D3DCCD1}">
              <a14:hiddenFill xmlns:a14="http://schemas.microsoft.com/office/drawing/2010/main" xmlns="">
                <a:solidFill>
                  <a:srgbClr val="FFFFFF"/>
                </a:solidFill>
              </a14:hiddenFill>
            </a:ext>
          </a:extLst>
        </p:spPr>
      </p:pic>
      <p:pic>
        <p:nvPicPr>
          <p:cNvPr id="60419" name="Picture 3" descr="C:\Users\CSMCL\Dropbox\matlab\BAmodel\HeatContent_004B_derivative_new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46" y="1617935"/>
            <a:ext cx="5376754" cy="2423115"/>
          </a:xfrm>
          <a:prstGeom prst="rect">
            <a:avLst/>
          </a:prstGeom>
          <a:noFill/>
          <a:extLst>
            <a:ext uri="{909E8E84-426E-40dd-AFC4-6F175D3DCCD1}">
              <a14:hiddenFill xmlns:a14="http://schemas.microsoft.com/office/drawing/2010/main" xmlns="">
                <a:solidFill>
                  <a:srgbClr val="FFFFFF"/>
                </a:solidFill>
              </a14:hiddenFill>
            </a:ext>
          </a:extLst>
        </p:spPr>
      </p:pic>
      <p:cxnSp>
        <p:nvCxnSpPr>
          <p:cNvPr id="8" name="Straight Connector 7"/>
          <p:cNvCxnSpPr/>
          <p:nvPr/>
        </p:nvCxnSpPr>
        <p:spPr>
          <a:xfrm>
            <a:off x="685800" y="4513535"/>
            <a:ext cx="68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800" y="4970735"/>
            <a:ext cx="685800" cy="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24000" y="4296603"/>
            <a:ext cx="2133600" cy="369332"/>
          </a:xfrm>
          <a:prstGeom prst="rect">
            <a:avLst/>
          </a:prstGeom>
          <a:noFill/>
        </p:spPr>
        <p:txBody>
          <a:bodyPr wrap="square" rtlCol="0">
            <a:spAutoFit/>
          </a:bodyPr>
          <a:lstStyle/>
          <a:p>
            <a:r>
              <a:rPr lang="en-US" dirty="0" smtClean="0"/>
              <a:t>Power Law Graphs</a:t>
            </a:r>
            <a:endParaRPr lang="en-US" dirty="0"/>
          </a:p>
        </p:txBody>
      </p:sp>
      <p:sp>
        <p:nvSpPr>
          <p:cNvPr id="11" name="TextBox 10"/>
          <p:cNvSpPr txBox="1"/>
          <p:nvPr/>
        </p:nvSpPr>
        <p:spPr>
          <a:xfrm>
            <a:off x="1524000" y="4742135"/>
            <a:ext cx="2133600" cy="369332"/>
          </a:xfrm>
          <a:prstGeom prst="rect">
            <a:avLst/>
          </a:prstGeom>
          <a:noFill/>
        </p:spPr>
        <p:txBody>
          <a:bodyPr wrap="square" rtlCol="0">
            <a:spAutoFit/>
          </a:bodyPr>
          <a:lstStyle/>
          <a:p>
            <a:r>
              <a:rPr lang="en-US" dirty="0" smtClean="0"/>
              <a:t>Random Graphs</a:t>
            </a:r>
            <a:endParaRPr lang="en-US" dirty="0"/>
          </a:p>
        </p:txBody>
      </p:sp>
      <p:sp>
        <p:nvSpPr>
          <p:cNvPr id="12" name="TextBox 11"/>
          <p:cNvSpPr txBox="1"/>
          <p:nvPr/>
        </p:nvSpPr>
        <p:spPr>
          <a:xfrm>
            <a:off x="914400" y="5257800"/>
            <a:ext cx="4038600" cy="646331"/>
          </a:xfrm>
          <a:prstGeom prst="rect">
            <a:avLst/>
          </a:prstGeom>
          <a:noFill/>
        </p:spPr>
        <p:txBody>
          <a:bodyPr wrap="square" rtlCol="0">
            <a:spAutoFit/>
          </a:bodyPr>
          <a:lstStyle/>
          <a:p>
            <a:r>
              <a:rPr lang="en-US" i="1" dirty="0" smtClean="0">
                <a:solidFill>
                  <a:prstClr val="black"/>
                </a:solidFill>
              </a:rPr>
              <a:t>The time derivative of the heat contents for the two groups of graphs </a:t>
            </a:r>
            <a:endParaRPr lang="en-US" i="1" dirty="0">
              <a:solidFill>
                <a:prstClr val="black"/>
              </a:solidFill>
            </a:endParaRPr>
          </a:p>
        </p:txBody>
      </p:sp>
      <p:sp>
        <p:nvSpPr>
          <p:cNvPr id="3" name="Slide Number Placeholder 2"/>
          <p:cNvSpPr>
            <a:spLocks noGrp="1"/>
          </p:cNvSpPr>
          <p:nvPr>
            <p:ph type="sldNum" sz="quarter" idx="12"/>
          </p:nvPr>
        </p:nvSpPr>
        <p:spPr/>
        <p:txBody>
          <a:bodyPr/>
          <a:lstStyle/>
          <a:p>
            <a:fld id="{EA8497DB-E121-4CA5-99A9-62785CFF281F}" type="slidenum">
              <a:rPr lang="en-US" smtClean="0"/>
              <a:pPr/>
              <a:t>11</a:t>
            </a:fld>
            <a:endParaRPr lang="en-US"/>
          </a:p>
        </p:txBody>
      </p:sp>
      <p:sp>
        <p:nvSpPr>
          <p:cNvPr id="13" name="Title 1"/>
          <p:cNvSpPr>
            <a:spLocks noGrp="1"/>
          </p:cNvSpPr>
          <p:nvPr>
            <p:ph type="title"/>
          </p:nvPr>
        </p:nvSpPr>
        <p:spPr>
          <a:xfrm>
            <a:off x="304800" y="76200"/>
            <a:ext cx="8686800" cy="1143000"/>
          </a:xfrm>
        </p:spPr>
        <p:txBody>
          <a:bodyPr>
            <a:normAutofit/>
          </a:bodyPr>
          <a:lstStyle/>
          <a:p>
            <a:r>
              <a:rPr lang="en-US" sz="3600" dirty="0" smtClean="0"/>
              <a:t>Power Law graph </a:t>
            </a:r>
            <a:r>
              <a:rPr lang="en-US" sz="3600" dirty="0" err="1" smtClean="0"/>
              <a:t>v.s</a:t>
            </a:r>
            <a:r>
              <a:rPr lang="en-US" sz="3600" dirty="0" smtClean="0"/>
              <a:t>. Random graph</a:t>
            </a:r>
            <a:endParaRPr lang="en-US" sz="3600" dirty="0"/>
          </a:p>
        </p:txBody>
      </p:sp>
      <p:sp>
        <p:nvSpPr>
          <p:cNvPr id="14" name="TextBox 13"/>
          <p:cNvSpPr txBox="1"/>
          <p:nvPr/>
        </p:nvSpPr>
        <p:spPr>
          <a:xfrm>
            <a:off x="5295900" y="5046935"/>
            <a:ext cx="3771900" cy="923330"/>
          </a:xfrm>
          <a:prstGeom prst="rect">
            <a:avLst/>
          </a:prstGeom>
          <a:noFill/>
        </p:spPr>
        <p:txBody>
          <a:bodyPr wrap="square" rtlCol="0">
            <a:spAutoFit/>
          </a:bodyPr>
          <a:lstStyle/>
          <a:p>
            <a:r>
              <a:rPr lang="en-US" i="1" dirty="0" smtClean="0">
                <a:solidFill>
                  <a:prstClr val="black"/>
                </a:solidFill>
              </a:rPr>
              <a:t>The initial time derivative of the heat contents for Power Law graphs with different mean degree</a:t>
            </a:r>
            <a:endParaRPr lang="en-US" i="1" dirty="0">
              <a:solidFill>
                <a:prstClr val="black"/>
              </a:solidFill>
            </a:endParaRPr>
          </a:p>
        </p:txBody>
      </p:sp>
      <p:sp>
        <p:nvSpPr>
          <p:cNvPr id="15" name="Freeform 14"/>
          <p:cNvSpPr/>
          <p:nvPr/>
        </p:nvSpPr>
        <p:spPr>
          <a:xfrm>
            <a:off x="457200" y="3080975"/>
            <a:ext cx="1152117" cy="594360"/>
          </a:xfrm>
          <a:custGeom>
            <a:avLst/>
            <a:gdLst>
              <a:gd name="connsiteX0" fmla="*/ 1097280 w 1189718"/>
              <a:gd name="connsiteY0" fmla="*/ 30480 h 868680"/>
              <a:gd name="connsiteX1" fmla="*/ 929640 w 1189718"/>
              <a:gd name="connsiteY1" fmla="*/ 0 h 868680"/>
              <a:gd name="connsiteX2" fmla="*/ 563880 w 1189718"/>
              <a:gd name="connsiteY2" fmla="*/ 15240 h 868680"/>
              <a:gd name="connsiteX3" fmla="*/ 426720 w 1189718"/>
              <a:gd name="connsiteY3" fmla="*/ 45720 h 868680"/>
              <a:gd name="connsiteX4" fmla="*/ 381000 w 1189718"/>
              <a:gd name="connsiteY4" fmla="*/ 76200 h 868680"/>
              <a:gd name="connsiteX5" fmla="*/ 320040 w 1189718"/>
              <a:gd name="connsiteY5" fmla="*/ 106680 h 868680"/>
              <a:gd name="connsiteX6" fmla="*/ 274320 w 1189718"/>
              <a:gd name="connsiteY6" fmla="*/ 152400 h 868680"/>
              <a:gd name="connsiteX7" fmla="*/ 228600 w 1189718"/>
              <a:gd name="connsiteY7" fmla="*/ 182880 h 868680"/>
              <a:gd name="connsiteX8" fmla="*/ 137160 w 1189718"/>
              <a:gd name="connsiteY8" fmla="*/ 320040 h 868680"/>
              <a:gd name="connsiteX9" fmla="*/ 106680 w 1189718"/>
              <a:gd name="connsiteY9" fmla="*/ 365760 h 868680"/>
              <a:gd name="connsiteX10" fmla="*/ 60960 w 1189718"/>
              <a:gd name="connsiteY10" fmla="*/ 457200 h 868680"/>
              <a:gd name="connsiteX11" fmla="*/ 45720 w 1189718"/>
              <a:gd name="connsiteY11" fmla="*/ 502920 h 868680"/>
              <a:gd name="connsiteX12" fmla="*/ 0 w 1189718"/>
              <a:gd name="connsiteY12" fmla="*/ 594360 h 868680"/>
              <a:gd name="connsiteX13" fmla="*/ 15240 w 1189718"/>
              <a:gd name="connsiteY13" fmla="*/ 746760 h 868680"/>
              <a:gd name="connsiteX14" fmla="*/ 121920 w 1189718"/>
              <a:gd name="connsiteY14" fmla="*/ 807720 h 868680"/>
              <a:gd name="connsiteX15" fmla="*/ 213360 w 1189718"/>
              <a:gd name="connsiteY15" fmla="*/ 838200 h 868680"/>
              <a:gd name="connsiteX16" fmla="*/ 411480 w 1189718"/>
              <a:gd name="connsiteY16" fmla="*/ 868680 h 868680"/>
              <a:gd name="connsiteX17" fmla="*/ 655320 w 1189718"/>
              <a:gd name="connsiteY17" fmla="*/ 853440 h 868680"/>
              <a:gd name="connsiteX18" fmla="*/ 792480 w 1189718"/>
              <a:gd name="connsiteY18" fmla="*/ 792480 h 868680"/>
              <a:gd name="connsiteX19" fmla="*/ 838200 w 1189718"/>
              <a:gd name="connsiteY19" fmla="*/ 777240 h 868680"/>
              <a:gd name="connsiteX20" fmla="*/ 975360 w 1189718"/>
              <a:gd name="connsiteY20" fmla="*/ 670560 h 868680"/>
              <a:gd name="connsiteX21" fmla="*/ 1066800 w 1189718"/>
              <a:gd name="connsiteY21" fmla="*/ 594360 h 868680"/>
              <a:gd name="connsiteX22" fmla="*/ 1082040 w 1189718"/>
              <a:gd name="connsiteY22" fmla="*/ 548640 h 868680"/>
              <a:gd name="connsiteX23" fmla="*/ 1158240 w 1189718"/>
              <a:gd name="connsiteY23" fmla="*/ 441960 h 868680"/>
              <a:gd name="connsiteX24" fmla="*/ 1188720 w 1189718"/>
              <a:gd name="connsiteY24" fmla="*/ 350520 h 868680"/>
              <a:gd name="connsiteX25" fmla="*/ 1143000 w 1189718"/>
              <a:gd name="connsiteY25" fmla="*/ 121920 h 868680"/>
              <a:gd name="connsiteX26" fmla="*/ 1082040 w 1189718"/>
              <a:gd name="connsiteY26" fmla="*/ 106680 h 868680"/>
              <a:gd name="connsiteX27" fmla="*/ 1051560 w 1189718"/>
              <a:gd name="connsiteY27" fmla="*/ 60960 h 868680"/>
              <a:gd name="connsiteX0" fmla="*/ 1097280 w 1189718"/>
              <a:gd name="connsiteY0" fmla="*/ 30480 h 868680"/>
              <a:gd name="connsiteX1" fmla="*/ 929640 w 1189718"/>
              <a:gd name="connsiteY1" fmla="*/ 0 h 868680"/>
              <a:gd name="connsiteX2" fmla="*/ 563880 w 1189718"/>
              <a:gd name="connsiteY2" fmla="*/ 15240 h 868680"/>
              <a:gd name="connsiteX3" fmla="*/ 426720 w 1189718"/>
              <a:gd name="connsiteY3" fmla="*/ 45720 h 868680"/>
              <a:gd name="connsiteX4" fmla="*/ 381000 w 1189718"/>
              <a:gd name="connsiteY4" fmla="*/ 76200 h 868680"/>
              <a:gd name="connsiteX5" fmla="*/ 320040 w 1189718"/>
              <a:gd name="connsiteY5" fmla="*/ 106680 h 868680"/>
              <a:gd name="connsiteX6" fmla="*/ 274320 w 1189718"/>
              <a:gd name="connsiteY6" fmla="*/ 152400 h 868680"/>
              <a:gd name="connsiteX7" fmla="*/ 228600 w 1189718"/>
              <a:gd name="connsiteY7" fmla="*/ 182880 h 868680"/>
              <a:gd name="connsiteX8" fmla="*/ 137160 w 1189718"/>
              <a:gd name="connsiteY8" fmla="*/ 320040 h 868680"/>
              <a:gd name="connsiteX9" fmla="*/ 106680 w 1189718"/>
              <a:gd name="connsiteY9" fmla="*/ 365760 h 868680"/>
              <a:gd name="connsiteX10" fmla="*/ 60960 w 1189718"/>
              <a:gd name="connsiteY10" fmla="*/ 457200 h 868680"/>
              <a:gd name="connsiteX11" fmla="*/ 45720 w 1189718"/>
              <a:gd name="connsiteY11" fmla="*/ 502920 h 868680"/>
              <a:gd name="connsiteX12" fmla="*/ 0 w 1189718"/>
              <a:gd name="connsiteY12" fmla="*/ 616633 h 868680"/>
              <a:gd name="connsiteX13" fmla="*/ 15240 w 1189718"/>
              <a:gd name="connsiteY13" fmla="*/ 746760 h 868680"/>
              <a:gd name="connsiteX14" fmla="*/ 121920 w 1189718"/>
              <a:gd name="connsiteY14" fmla="*/ 807720 h 868680"/>
              <a:gd name="connsiteX15" fmla="*/ 213360 w 1189718"/>
              <a:gd name="connsiteY15" fmla="*/ 838200 h 868680"/>
              <a:gd name="connsiteX16" fmla="*/ 411480 w 1189718"/>
              <a:gd name="connsiteY16" fmla="*/ 868680 h 868680"/>
              <a:gd name="connsiteX17" fmla="*/ 655320 w 1189718"/>
              <a:gd name="connsiteY17" fmla="*/ 853440 h 868680"/>
              <a:gd name="connsiteX18" fmla="*/ 792480 w 1189718"/>
              <a:gd name="connsiteY18" fmla="*/ 792480 h 868680"/>
              <a:gd name="connsiteX19" fmla="*/ 838200 w 1189718"/>
              <a:gd name="connsiteY19" fmla="*/ 777240 h 868680"/>
              <a:gd name="connsiteX20" fmla="*/ 975360 w 1189718"/>
              <a:gd name="connsiteY20" fmla="*/ 670560 h 868680"/>
              <a:gd name="connsiteX21" fmla="*/ 1066800 w 1189718"/>
              <a:gd name="connsiteY21" fmla="*/ 594360 h 868680"/>
              <a:gd name="connsiteX22" fmla="*/ 1082040 w 1189718"/>
              <a:gd name="connsiteY22" fmla="*/ 548640 h 868680"/>
              <a:gd name="connsiteX23" fmla="*/ 1158240 w 1189718"/>
              <a:gd name="connsiteY23" fmla="*/ 441960 h 868680"/>
              <a:gd name="connsiteX24" fmla="*/ 1188720 w 1189718"/>
              <a:gd name="connsiteY24" fmla="*/ 350520 h 868680"/>
              <a:gd name="connsiteX25" fmla="*/ 1143000 w 1189718"/>
              <a:gd name="connsiteY25" fmla="*/ 121920 h 868680"/>
              <a:gd name="connsiteX26" fmla="*/ 1082040 w 1189718"/>
              <a:gd name="connsiteY26" fmla="*/ 106680 h 868680"/>
              <a:gd name="connsiteX27" fmla="*/ 1051560 w 1189718"/>
              <a:gd name="connsiteY27" fmla="*/ 60960 h 86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89718" h="868680">
                <a:moveTo>
                  <a:pt x="1097280" y="30480"/>
                </a:moveTo>
                <a:cubicBezTo>
                  <a:pt x="1072505" y="25525"/>
                  <a:pt x="949138" y="0"/>
                  <a:pt x="929640" y="0"/>
                </a:cubicBezTo>
                <a:cubicBezTo>
                  <a:pt x="807614" y="0"/>
                  <a:pt x="685800" y="10160"/>
                  <a:pt x="563880" y="15240"/>
                </a:cubicBezTo>
                <a:cubicBezTo>
                  <a:pt x="528760" y="21093"/>
                  <a:pt x="464237" y="26961"/>
                  <a:pt x="426720" y="45720"/>
                </a:cubicBezTo>
                <a:cubicBezTo>
                  <a:pt x="410337" y="53911"/>
                  <a:pt x="396903" y="67113"/>
                  <a:pt x="381000" y="76200"/>
                </a:cubicBezTo>
                <a:cubicBezTo>
                  <a:pt x="361275" y="87472"/>
                  <a:pt x="338527" y="93475"/>
                  <a:pt x="320040" y="106680"/>
                </a:cubicBezTo>
                <a:cubicBezTo>
                  <a:pt x="302502" y="119207"/>
                  <a:pt x="290877" y="138602"/>
                  <a:pt x="274320" y="152400"/>
                </a:cubicBezTo>
                <a:cubicBezTo>
                  <a:pt x="260249" y="164126"/>
                  <a:pt x="243840" y="172720"/>
                  <a:pt x="228600" y="182880"/>
                </a:cubicBezTo>
                <a:lnTo>
                  <a:pt x="137160" y="320040"/>
                </a:lnTo>
                <a:cubicBezTo>
                  <a:pt x="127000" y="335280"/>
                  <a:pt x="112472" y="348384"/>
                  <a:pt x="106680" y="365760"/>
                </a:cubicBezTo>
                <a:cubicBezTo>
                  <a:pt x="68374" y="480678"/>
                  <a:pt x="120046" y="339027"/>
                  <a:pt x="60960" y="457200"/>
                </a:cubicBezTo>
                <a:cubicBezTo>
                  <a:pt x="53776" y="471568"/>
                  <a:pt x="55880" y="476348"/>
                  <a:pt x="45720" y="502920"/>
                </a:cubicBezTo>
                <a:cubicBezTo>
                  <a:pt x="35560" y="529492"/>
                  <a:pt x="38306" y="501715"/>
                  <a:pt x="0" y="616633"/>
                </a:cubicBezTo>
                <a:cubicBezTo>
                  <a:pt x="5080" y="667433"/>
                  <a:pt x="-5080" y="714912"/>
                  <a:pt x="15240" y="746760"/>
                </a:cubicBezTo>
                <a:cubicBezTo>
                  <a:pt x="35560" y="778608"/>
                  <a:pt x="83530" y="796203"/>
                  <a:pt x="121920" y="807720"/>
                </a:cubicBezTo>
                <a:cubicBezTo>
                  <a:pt x="152694" y="816952"/>
                  <a:pt x="181855" y="831899"/>
                  <a:pt x="213360" y="838200"/>
                </a:cubicBezTo>
                <a:cubicBezTo>
                  <a:pt x="329721" y="861472"/>
                  <a:pt x="263857" y="850227"/>
                  <a:pt x="411480" y="868680"/>
                </a:cubicBezTo>
                <a:cubicBezTo>
                  <a:pt x="492760" y="863600"/>
                  <a:pt x="574628" y="864443"/>
                  <a:pt x="655320" y="853440"/>
                </a:cubicBezTo>
                <a:cubicBezTo>
                  <a:pt x="763444" y="838696"/>
                  <a:pt x="720422" y="828509"/>
                  <a:pt x="792480" y="792480"/>
                </a:cubicBezTo>
                <a:cubicBezTo>
                  <a:pt x="806848" y="785296"/>
                  <a:pt x="822960" y="782320"/>
                  <a:pt x="838200" y="777240"/>
                </a:cubicBezTo>
                <a:cubicBezTo>
                  <a:pt x="883920" y="741680"/>
                  <a:pt x="934404" y="711516"/>
                  <a:pt x="975360" y="670560"/>
                </a:cubicBezTo>
                <a:cubicBezTo>
                  <a:pt x="1034032" y="611888"/>
                  <a:pt x="1003147" y="636795"/>
                  <a:pt x="1066800" y="594360"/>
                </a:cubicBezTo>
                <a:cubicBezTo>
                  <a:pt x="1071880" y="579120"/>
                  <a:pt x="1074070" y="562588"/>
                  <a:pt x="1082040" y="548640"/>
                </a:cubicBezTo>
                <a:cubicBezTo>
                  <a:pt x="1093298" y="528939"/>
                  <a:pt x="1146446" y="468496"/>
                  <a:pt x="1158240" y="441960"/>
                </a:cubicBezTo>
                <a:cubicBezTo>
                  <a:pt x="1171289" y="412600"/>
                  <a:pt x="1188720" y="350520"/>
                  <a:pt x="1188720" y="350520"/>
                </a:cubicBezTo>
                <a:cubicBezTo>
                  <a:pt x="1187776" y="339197"/>
                  <a:pt x="1202676" y="161704"/>
                  <a:pt x="1143000" y="121920"/>
                </a:cubicBezTo>
                <a:cubicBezTo>
                  <a:pt x="1125572" y="110302"/>
                  <a:pt x="1102360" y="111760"/>
                  <a:pt x="1082040" y="106680"/>
                </a:cubicBezTo>
                <a:lnTo>
                  <a:pt x="1051560" y="60960"/>
                </a:lnTo>
              </a:path>
            </a:pathLst>
          </a:custGeom>
          <a:noFill/>
          <a:ln w="12700">
            <a:solidFill>
              <a:schemeClr val="tx1"/>
            </a:solidFill>
            <a:prstDash val="dash"/>
            <a:round/>
          </a:ln>
          <a:effectLst>
            <a:outerShdw blurRad="50800" dist="50800" dir="5400000" sx="1000" sy="1000" algn="ctr" rotWithShape="0">
              <a:srgbClr val="000000"/>
            </a:outerShdw>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Curved Connector 16"/>
          <p:cNvCxnSpPr/>
          <p:nvPr/>
        </p:nvCxnSpPr>
        <p:spPr>
          <a:xfrm>
            <a:off x="1371600" y="3522935"/>
            <a:ext cx="4076700" cy="518115"/>
          </a:xfrm>
          <a:prstGeom prst="curved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0439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89037"/>
            <a:ext cx="8458200" cy="4525963"/>
          </a:xfrm>
        </p:spPr>
        <p:txBody>
          <a:bodyPr/>
          <a:lstStyle/>
          <a:p>
            <a:endParaRPr lang="en-US" sz="2600" dirty="0" smtClean="0"/>
          </a:p>
          <a:p>
            <a:pPr lvl="1">
              <a:buFont typeface="Arial" pitchFamily="34" charset="0"/>
              <a:buChar char="•"/>
            </a:pPr>
            <a:endParaRPr lang="en-US" sz="2200" dirty="0" smtClean="0"/>
          </a:p>
          <a:p>
            <a:pPr lvl="1">
              <a:buFont typeface="Arial" pitchFamily="34" charset="0"/>
              <a:buChar char="•"/>
            </a:pPr>
            <a:r>
              <a:rPr lang="en-US" sz="2200" dirty="0" smtClean="0"/>
              <a:t>The eigenvalues of the normalized </a:t>
            </a:r>
            <a:r>
              <a:rPr lang="en-US" sz="2200" dirty="0" err="1" smtClean="0"/>
              <a:t>Laplacian</a:t>
            </a:r>
            <a:r>
              <a:rPr lang="en-US" sz="2200" dirty="0" smtClean="0"/>
              <a:t> satisfy the semicircle law under the condition that the minimum expected degree is relatively large. (</a:t>
            </a:r>
            <a:r>
              <a:rPr lang="en-US" sz="2200" i="1" dirty="0" smtClean="0"/>
              <a:t>Chung et. al. 2003</a:t>
            </a:r>
            <a:r>
              <a:rPr lang="en-US" sz="2200" dirty="0" smtClean="0"/>
              <a:t>)</a:t>
            </a:r>
            <a:endParaRPr lang="en-US" sz="2200" dirty="0"/>
          </a:p>
        </p:txBody>
      </p:sp>
      <p:sp>
        <p:nvSpPr>
          <p:cNvPr id="4" name="Title 1"/>
          <p:cNvSpPr>
            <a:spLocks noGrp="1"/>
          </p:cNvSpPr>
          <p:nvPr>
            <p:ph type="title"/>
          </p:nvPr>
        </p:nvSpPr>
        <p:spPr>
          <a:xfrm>
            <a:off x="304800" y="76200"/>
            <a:ext cx="8686800" cy="1143000"/>
          </a:xfrm>
        </p:spPr>
        <p:txBody>
          <a:bodyPr>
            <a:normAutofit/>
          </a:bodyPr>
          <a:lstStyle/>
          <a:p>
            <a:r>
              <a:rPr lang="en-US" sz="3600" dirty="0" smtClean="0"/>
              <a:t>Power Law graph </a:t>
            </a:r>
            <a:r>
              <a:rPr lang="en-US" sz="3600" dirty="0" err="1" smtClean="0"/>
              <a:t>v.s</a:t>
            </a:r>
            <a:r>
              <a:rPr lang="en-US" sz="3600" dirty="0" smtClean="0"/>
              <a:t>. Random graph</a:t>
            </a:r>
            <a:endParaRPr lang="en-US" sz="3600" dirty="0"/>
          </a:p>
        </p:txBody>
      </p:sp>
      <p:pic>
        <p:nvPicPr>
          <p:cNvPr id="6"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3547313"/>
            <a:ext cx="6019800" cy="2015287"/>
          </a:xfrm>
          <a:prstGeom prst="rect">
            <a:avLst/>
          </a:prstGeom>
        </p:spPr>
      </p:pic>
      <p:sp>
        <p:nvSpPr>
          <p:cNvPr id="7" name="TextBox 6"/>
          <p:cNvSpPr txBox="1"/>
          <p:nvPr/>
        </p:nvSpPr>
        <p:spPr>
          <a:xfrm>
            <a:off x="381000" y="1474113"/>
            <a:ext cx="7848600" cy="461665"/>
          </a:xfrm>
          <a:prstGeom prst="rect">
            <a:avLst/>
          </a:prstGeom>
          <a:noFill/>
        </p:spPr>
        <p:txBody>
          <a:bodyPr wrap="square" rtlCol="0">
            <a:spAutoFit/>
          </a:bodyPr>
          <a:lstStyle/>
          <a:p>
            <a:r>
              <a:rPr lang="en-US" sz="2400" b="1" i="1" dirty="0" err="1" smtClean="0"/>
              <a:t>Laplacian</a:t>
            </a:r>
            <a:r>
              <a:rPr lang="en-US" sz="2400" b="1" i="1" dirty="0" smtClean="0"/>
              <a:t> Spectrum of two graphs with mean degree 20</a:t>
            </a:r>
            <a:endParaRPr lang="en-US" sz="2400" b="1" i="1" dirty="0"/>
          </a:p>
        </p:txBody>
      </p:sp>
      <p:sp>
        <p:nvSpPr>
          <p:cNvPr id="8" name="TextBox 7"/>
          <p:cNvSpPr txBox="1"/>
          <p:nvPr/>
        </p:nvSpPr>
        <p:spPr>
          <a:xfrm>
            <a:off x="3505200" y="5562600"/>
            <a:ext cx="2362200" cy="369332"/>
          </a:xfrm>
          <a:prstGeom prst="rect">
            <a:avLst/>
          </a:prstGeom>
          <a:noFill/>
        </p:spPr>
        <p:txBody>
          <a:bodyPr wrap="square" rtlCol="0">
            <a:spAutoFit/>
          </a:bodyPr>
          <a:lstStyle/>
          <a:p>
            <a:r>
              <a:rPr lang="en-US" i="1" dirty="0" err="1" smtClean="0"/>
              <a:t>Laplacian</a:t>
            </a:r>
            <a:r>
              <a:rPr lang="en-US" i="1" dirty="0" smtClean="0"/>
              <a:t> eigenvalues</a:t>
            </a:r>
            <a:r>
              <a:rPr lang="en-US" dirty="0" smtClean="0"/>
              <a:t> </a:t>
            </a:r>
            <a:endParaRPr lang="en-US" dirty="0"/>
          </a:p>
        </p:txBody>
      </p:sp>
    </p:spTree>
    <p:extLst>
      <p:ext uri="{BB962C8B-B14F-4D97-AF65-F5344CB8AC3E}">
        <p14:creationId xmlns:p14="http://schemas.microsoft.com/office/powerpoint/2010/main" val="667511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CSMCL\Dropbox\matlab\BAmodel\PL_val_and_alpha_004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45" y="2819400"/>
            <a:ext cx="4743645" cy="2438400"/>
          </a:xfrm>
          <a:prstGeom prst="rect">
            <a:avLst/>
          </a:prstGeom>
          <a:noFill/>
          <a:extLst>
            <a:ext uri="{909E8E84-426E-40dd-AFC4-6F175D3DCCD1}">
              <a14:hiddenFill xmlns:a14="http://schemas.microsoft.com/office/drawing/2010/main" xmlns="">
                <a:solidFill>
                  <a:srgbClr val="FFFFFF"/>
                </a:solidFill>
              </a14:hiddenFill>
            </a:ext>
          </a:extLst>
        </p:spPr>
      </p:pic>
      <p:pic>
        <p:nvPicPr>
          <p:cNvPr id="26627" name="Picture 3" descr="C:\Users\CSMCL\Dropbox\matlab\BAmodel\ER_val_and_alpha_004B.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47560" y="2825082"/>
            <a:ext cx="4720240" cy="2426368"/>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5" name="Object 4"/>
          <p:cNvGraphicFramePr>
            <a:graphicFrameLocks noChangeAspect="1"/>
          </p:cNvGraphicFramePr>
          <p:nvPr>
            <p:extLst>
              <p:ext uri="{D42A27DB-BD31-4B8C-83A1-F6EECF244321}">
                <p14:modId xmlns:p14="http://schemas.microsoft.com/office/powerpoint/2010/main" val="3442718353"/>
              </p:ext>
            </p:extLst>
          </p:nvPr>
        </p:nvGraphicFramePr>
        <p:xfrm>
          <a:off x="817562" y="5327650"/>
          <a:ext cx="3221038" cy="311150"/>
        </p:xfrm>
        <a:graphic>
          <a:graphicData uri="http://schemas.openxmlformats.org/presentationml/2006/ole">
            <mc:AlternateContent xmlns:mc="http://schemas.openxmlformats.org/markup-compatibility/2006">
              <mc:Choice xmlns:v="urn:schemas-microsoft-com:vml" Requires="v">
                <p:oleObj spid="_x0000_s78915" name="Formula" r:id="rId5" imgW="1625760" imgH="157680" progId="Equation.Ribbit">
                  <p:embed/>
                </p:oleObj>
              </mc:Choice>
              <mc:Fallback>
                <p:oleObj name="Formula" r:id="rId5" imgW="1625760" imgH="157680" progId="Equation.Ribbit">
                  <p:embed/>
                  <p:pic>
                    <p:nvPicPr>
                      <p:cNvPr id="0" name="Picture 7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7562" y="5327650"/>
                        <a:ext cx="3221038" cy="3111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22274844"/>
              </p:ext>
            </p:extLst>
          </p:nvPr>
        </p:nvGraphicFramePr>
        <p:xfrm>
          <a:off x="5095875" y="5334000"/>
          <a:ext cx="3224213" cy="311150"/>
        </p:xfrm>
        <a:graphic>
          <a:graphicData uri="http://schemas.openxmlformats.org/presentationml/2006/ole">
            <mc:AlternateContent xmlns:mc="http://schemas.openxmlformats.org/markup-compatibility/2006">
              <mc:Choice xmlns:v="urn:schemas-microsoft-com:vml" Requires="v">
                <p:oleObj spid="_x0000_s78916" name="Formula" r:id="rId7" imgW="1627200" imgH="157680" progId="Equation.Ribbit">
                  <p:embed/>
                </p:oleObj>
              </mc:Choice>
              <mc:Fallback>
                <p:oleObj name="Formula" r:id="rId7" imgW="1627200" imgH="157680" progId="Equation.Ribbit">
                  <p:embed/>
                  <p:pic>
                    <p:nvPicPr>
                      <p:cNvPr id="0" name="Picture 74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95875" y="5334000"/>
                        <a:ext cx="3224213" cy="3111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7" name="Rectangle 6"/>
          <p:cNvSpPr/>
          <p:nvPr/>
        </p:nvSpPr>
        <p:spPr>
          <a:xfrm>
            <a:off x="2971800" y="1371600"/>
            <a:ext cx="3124200" cy="990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607495955"/>
              </p:ext>
            </p:extLst>
          </p:nvPr>
        </p:nvGraphicFramePr>
        <p:xfrm>
          <a:off x="3403600" y="1407318"/>
          <a:ext cx="2311400" cy="919163"/>
        </p:xfrm>
        <a:graphic>
          <a:graphicData uri="http://schemas.openxmlformats.org/presentationml/2006/ole">
            <mc:AlternateContent xmlns:mc="http://schemas.openxmlformats.org/markup-compatibility/2006">
              <mc:Choice xmlns:v="urn:schemas-microsoft-com:vml" Requires="v">
                <p:oleObj spid="_x0000_s78917" name="Formula" r:id="rId9" imgW="1166040" imgH="463680" progId="Equation.Ribbit">
                  <p:embed/>
                </p:oleObj>
              </mc:Choice>
              <mc:Fallback>
                <p:oleObj name="Formula" r:id="rId9" imgW="1166040" imgH="463680" progId="Equation.Ribbit">
                  <p:embed/>
                  <p:pic>
                    <p:nvPicPr>
                      <p:cNvPr id="0" name="Picture 74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03600" y="1407318"/>
                        <a:ext cx="2311400" cy="91916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Slide Number Placeholder 2"/>
          <p:cNvSpPr>
            <a:spLocks noGrp="1"/>
          </p:cNvSpPr>
          <p:nvPr>
            <p:ph type="sldNum" sz="quarter" idx="12"/>
          </p:nvPr>
        </p:nvSpPr>
        <p:spPr/>
        <p:txBody>
          <a:bodyPr/>
          <a:lstStyle/>
          <a:p>
            <a:fld id="{EA8497DB-E121-4CA5-99A9-62785CFF281F}" type="slidenum">
              <a:rPr lang="en-US" smtClean="0"/>
              <a:pPr/>
              <a:t>13</a:t>
            </a:fld>
            <a:endParaRPr lang="en-US"/>
          </a:p>
        </p:txBody>
      </p:sp>
      <p:sp>
        <p:nvSpPr>
          <p:cNvPr id="10" name="Title 1"/>
          <p:cNvSpPr>
            <a:spLocks noGrp="1"/>
          </p:cNvSpPr>
          <p:nvPr>
            <p:ph type="title"/>
          </p:nvPr>
        </p:nvSpPr>
        <p:spPr>
          <a:xfrm>
            <a:off x="304800" y="76200"/>
            <a:ext cx="8686800" cy="1143000"/>
          </a:xfrm>
        </p:spPr>
        <p:txBody>
          <a:bodyPr>
            <a:normAutofit/>
          </a:bodyPr>
          <a:lstStyle/>
          <a:p>
            <a:r>
              <a:rPr lang="en-US" sz="3600" dirty="0" smtClean="0"/>
              <a:t>Power Law graph </a:t>
            </a:r>
            <a:r>
              <a:rPr lang="en-US" sz="3600" dirty="0" err="1" smtClean="0"/>
              <a:t>v.s</a:t>
            </a:r>
            <a:r>
              <a:rPr lang="en-US" sz="3600" dirty="0" smtClean="0"/>
              <a:t>. Random graph</a:t>
            </a:r>
            <a:endParaRPr lang="en-US" sz="3600" dirty="0"/>
          </a:p>
        </p:txBody>
      </p:sp>
      <p:sp>
        <p:nvSpPr>
          <p:cNvPr id="2" name="TextBox 1"/>
          <p:cNvSpPr txBox="1"/>
          <p:nvPr/>
        </p:nvSpPr>
        <p:spPr>
          <a:xfrm>
            <a:off x="1371600" y="5791200"/>
            <a:ext cx="1981200" cy="369332"/>
          </a:xfrm>
          <a:prstGeom prst="rect">
            <a:avLst/>
          </a:prstGeom>
          <a:noFill/>
        </p:spPr>
        <p:txBody>
          <a:bodyPr wrap="square" rtlCol="0">
            <a:spAutoFit/>
          </a:bodyPr>
          <a:lstStyle/>
          <a:p>
            <a:r>
              <a:rPr lang="en-US" dirty="0" smtClean="0"/>
              <a:t>Power Law graph</a:t>
            </a:r>
            <a:endParaRPr lang="en-US" dirty="0"/>
          </a:p>
        </p:txBody>
      </p:sp>
      <p:sp>
        <p:nvSpPr>
          <p:cNvPr id="11" name="TextBox 10"/>
          <p:cNvSpPr txBox="1"/>
          <p:nvPr/>
        </p:nvSpPr>
        <p:spPr>
          <a:xfrm>
            <a:off x="5715000" y="5802868"/>
            <a:ext cx="1981200" cy="369332"/>
          </a:xfrm>
          <a:prstGeom prst="rect">
            <a:avLst/>
          </a:prstGeom>
          <a:noFill/>
        </p:spPr>
        <p:txBody>
          <a:bodyPr wrap="square" rtlCol="0">
            <a:spAutoFit/>
          </a:bodyPr>
          <a:lstStyle/>
          <a:p>
            <a:r>
              <a:rPr lang="en-US" dirty="0" smtClean="0"/>
              <a:t>E-R random graph </a:t>
            </a:r>
            <a:endParaRPr lang="en-US" dirty="0"/>
          </a:p>
        </p:txBody>
      </p:sp>
    </p:spTree>
    <p:extLst>
      <p:ext uri="{BB962C8B-B14F-4D97-AF65-F5344CB8AC3E}">
        <p14:creationId xmlns:p14="http://schemas.microsoft.com/office/powerpoint/2010/main" val="14626036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O</a:t>
            </a:r>
            <a:r>
              <a:rPr lang="en-US" sz="3600" dirty="0" smtClean="0"/>
              <a:t>ther experiment results</a:t>
            </a:r>
            <a:endParaRPr lang="en-US" sz="3600" dirty="0"/>
          </a:p>
        </p:txBody>
      </p:sp>
      <p:sp>
        <p:nvSpPr>
          <p:cNvPr id="3" name="Content Placeholder 2"/>
          <p:cNvSpPr>
            <a:spLocks noGrp="1"/>
          </p:cNvSpPr>
          <p:nvPr>
            <p:ph idx="1"/>
          </p:nvPr>
        </p:nvSpPr>
        <p:spPr>
          <a:xfrm>
            <a:off x="457200" y="1646237"/>
            <a:ext cx="8229600" cy="4525963"/>
          </a:xfrm>
        </p:spPr>
        <p:txBody>
          <a:bodyPr>
            <a:normAutofit/>
          </a:bodyPr>
          <a:lstStyle/>
          <a:p>
            <a:r>
              <a:rPr lang="en-US" sz="2600" dirty="0">
                <a:solidFill>
                  <a:prstClr val="black"/>
                </a:solidFill>
              </a:rPr>
              <a:t>The </a:t>
            </a:r>
            <a:r>
              <a:rPr lang="en-US" sz="2600" dirty="0" smtClean="0">
                <a:solidFill>
                  <a:prstClr val="black"/>
                </a:solidFill>
              </a:rPr>
              <a:t>randomness in boundary nodes selection does not impact the heat content behavior too much.</a:t>
            </a:r>
          </a:p>
          <a:p>
            <a:endParaRPr lang="en-US" sz="2600" dirty="0" smtClean="0">
              <a:solidFill>
                <a:prstClr val="black"/>
              </a:solidFill>
            </a:endParaRPr>
          </a:p>
          <a:p>
            <a:r>
              <a:rPr lang="en-US" sz="2600" dirty="0" smtClean="0"/>
              <a:t>For a given generating parameter, the heat content variance among different independently generated Power Law graphs decreases with the increasing of graph size.</a:t>
            </a:r>
            <a:endParaRPr lang="en-US" sz="2600" dirty="0"/>
          </a:p>
        </p:txBody>
      </p:sp>
      <p:sp>
        <p:nvSpPr>
          <p:cNvPr id="4" name="Slide Number Placeholder 3"/>
          <p:cNvSpPr>
            <a:spLocks noGrp="1"/>
          </p:cNvSpPr>
          <p:nvPr>
            <p:ph type="sldNum" sz="quarter" idx="12"/>
          </p:nvPr>
        </p:nvSpPr>
        <p:spPr/>
        <p:txBody>
          <a:bodyPr/>
          <a:lstStyle/>
          <a:p>
            <a:fld id="{EA8497DB-E121-4CA5-99A9-62785CFF281F}" type="slidenum">
              <a:rPr lang="en-US" smtClean="0"/>
              <a:pPr/>
              <a:t>14</a:t>
            </a:fld>
            <a:endParaRPr lang="en-US"/>
          </a:p>
        </p:txBody>
      </p:sp>
    </p:spTree>
    <p:extLst>
      <p:ext uri="{BB962C8B-B14F-4D97-AF65-F5344CB8AC3E}">
        <p14:creationId xmlns:p14="http://schemas.microsoft.com/office/powerpoint/2010/main" val="2866503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5" name="Picture 7" descr="C:\Users\CSMCL\Dropbox\matlab\Price's model\DifferentA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95210"/>
            <a:ext cx="4714217" cy="232919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normAutofit/>
          </a:bodyPr>
          <a:lstStyle/>
          <a:p>
            <a:r>
              <a:rPr lang="en-US" sz="3600" dirty="0" smtClean="0"/>
              <a:t>Ongoing and Future Work</a:t>
            </a:r>
            <a:endParaRPr lang="en-US" sz="3600" dirty="0"/>
          </a:p>
        </p:txBody>
      </p:sp>
      <p:sp>
        <p:nvSpPr>
          <p:cNvPr id="3" name="Content Placeholder 2"/>
          <p:cNvSpPr>
            <a:spLocks noGrp="1"/>
          </p:cNvSpPr>
          <p:nvPr>
            <p:ph idx="1"/>
          </p:nvPr>
        </p:nvSpPr>
        <p:spPr>
          <a:xfrm>
            <a:off x="304800" y="1295400"/>
            <a:ext cx="8229600" cy="1447800"/>
          </a:xfrm>
        </p:spPr>
        <p:txBody>
          <a:bodyPr>
            <a:normAutofit/>
          </a:bodyPr>
          <a:lstStyle/>
          <a:p>
            <a:pPr>
              <a:buFont typeface="Wingdings" pitchFamily="2" charset="2"/>
              <a:buChar char="q"/>
            </a:pPr>
            <a:r>
              <a:rPr lang="en-US" sz="2800" dirty="0" smtClean="0"/>
              <a:t> Directed Networks</a:t>
            </a:r>
          </a:p>
          <a:p>
            <a:r>
              <a:rPr lang="en-US" sz="2400" i="1" dirty="0" smtClean="0"/>
              <a:t>Price’s Model  </a:t>
            </a:r>
            <a:r>
              <a:rPr lang="en-US" sz="2200" i="1" dirty="0" smtClean="0"/>
              <a:t>in-degree: heavy tail; out degree: constant</a:t>
            </a:r>
          </a:p>
          <a:p>
            <a:pPr marL="0" indent="0">
              <a:buNone/>
            </a:pPr>
            <a:r>
              <a:rPr lang="en-US" sz="2400" i="1" dirty="0" smtClean="0"/>
              <a:t>     </a:t>
            </a:r>
            <a:endParaRPr lang="en-US" sz="2400" i="1" dirty="0"/>
          </a:p>
          <a:p>
            <a:endParaRPr lang="en-US" sz="2400" i="1" dirty="0" smtClean="0"/>
          </a:p>
          <a:p>
            <a:endParaRPr lang="en-US" sz="2400" i="1" dirty="0" smtClean="0"/>
          </a:p>
          <a:p>
            <a:endParaRPr lang="en-US" sz="2400" i="1" dirty="0" smtClean="0"/>
          </a:p>
          <a:p>
            <a:pPr marL="0" indent="0">
              <a:buNone/>
            </a:pPr>
            <a:endParaRPr lang="en-US" dirty="0"/>
          </a:p>
        </p:txBody>
      </p:sp>
      <p:sp>
        <p:nvSpPr>
          <p:cNvPr id="4" name="TextBox 3"/>
          <p:cNvSpPr txBox="1"/>
          <p:nvPr/>
        </p:nvSpPr>
        <p:spPr>
          <a:xfrm>
            <a:off x="609600" y="5715000"/>
            <a:ext cx="5334000" cy="707886"/>
          </a:xfrm>
          <a:prstGeom prst="rect">
            <a:avLst/>
          </a:prstGeom>
          <a:noFill/>
        </p:spPr>
        <p:txBody>
          <a:bodyPr wrap="square" rtlCol="0">
            <a:spAutoFit/>
          </a:bodyPr>
          <a:lstStyle/>
          <a:p>
            <a:pPr marL="342900" indent="-342900">
              <a:buFont typeface="Courier New" pitchFamily="49" charset="0"/>
              <a:buChar char="o"/>
            </a:pPr>
            <a:r>
              <a:rPr lang="en-US" sz="2000" dirty="0" smtClean="0"/>
              <a:t>Multivariate heavy tail </a:t>
            </a:r>
          </a:p>
          <a:p>
            <a:pPr marL="342900" indent="-342900">
              <a:buFont typeface="Courier New" pitchFamily="49" charset="0"/>
              <a:buChar char="o"/>
            </a:pPr>
            <a:r>
              <a:rPr lang="en-US" sz="2000" dirty="0" smtClean="0"/>
              <a:t>Effect of correlation</a:t>
            </a:r>
            <a:endParaRPr lang="en-US" sz="2000" dirty="0"/>
          </a:p>
        </p:txBody>
      </p:sp>
      <p:sp>
        <p:nvSpPr>
          <p:cNvPr id="9" name="TextBox 8"/>
          <p:cNvSpPr txBox="1"/>
          <p:nvPr/>
        </p:nvSpPr>
        <p:spPr>
          <a:xfrm>
            <a:off x="304800" y="4788693"/>
            <a:ext cx="7944419" cy="492443"/>
          </a:xfrm>
          <a:prstGeom prst="rect">
            <a:avLst/>
          </a:prstGeom>
          <a:noFill/>
        </p:spPr>
        <p:txBody>
          <a:bodyPr wrap="none" rtlCol="0">
            <a:spAutoFit/>
          </a:bodyPr>
          <a:lstStyle/>
          <a:p>
            <a:pPr marL="342900" lvl="0" indent="-342900">
              <a:spcBef>
                <a:spcPct val="20000"/>
              </a:spcBef>
              <a:buFont typeface="Arial" pitchFamily="34" charset="0"/>
              <a:buChar char="•"/>
            </a:pPr>
            <a:r>
              <a:rPr lang="en-US" sz="2400" i="1" dirty="0" err="1" smtClean="0">
                <a:solidFill>
                  <a:prstClr val="black"/>
                </a:solidFill>
              </a:rPr>
              <a:t>Krapivsky’s</a:t>
            </a:r>
            <a:r>
              <a:rPr lang="en-US" sz="2400" i="1" dirty="0" smtClean="0">
                <a:solidFill>
                  <a:prstClr val="black"/>
                </a:solidFill>
              </a:rPr>
              <a:t> Model</a:t>
            </a:r>
            <a:r>
              <a:rPr lang="en-US" sz="2600" dirty="0" smtClean="0">
                <a:solidFill>
                  <a:prstClr val="black"/>
                </a:solidFill>
              </a:rPr>
              <a:t>   </a:t>
            </a:r>
            <a:r>
              <a:rPr lang="en-US" sz="2200" i="1" dirty="0">
                <a:solidFill>
                  <a:prstClr val="black"/>
                </a:solidFill>
              </a:rPr>
              <a:t>in-degree: heavy tail; out degree: heavy </a:t>
            </a:r>
            <a:r>
              <a:rPr lang="en-US" sz="2200" i="1" dirty="0" smtClean="0">
                <a:solidFill>
                  <a:prstClr val="black"/>
                </a:solidFill>
              </a:rPr>
              <a:t>tail</a:t>
            </a:r>
            <a:endParaRPr lang="en-US" sz="2200" dirty="0">
              <a:solidFill>
                <a:prstClr val="black"/>
              </a:solidFill>
            </a:endParaRPr>
          </a:p>
        </p:txBody>
      </p:sp>
      <p:sp>
        <p:nvSpPr>
          <p:cNvPr id="10" name="Rectangle 9"/>
          <p:cNvSpPr/>
          <p:nvPr/>
        </p:nvSpPr>
        <p:spPr>
          <a:xfrm>
            <a:off x="152400" y="2209800"/>
            <a:ext cx="4343400" cy="2862322"/>
          </a:xfrm>
          <a:prstGeom prst="rect">
            <a:avLst/>
          </a:prstGeom>
        </p:spPr>
        <p:txBody>
          <a:bodyPr wrap="square">
            <a:spAutoFit/>
          </a:bodyPr>
          <a:lstStyle/>
          <a:p>
            <a:pPr marL="742950" lvl="1" indent="-285750">
              <a:buFont typeface="Courier New" pitchFamily="49" charset="0"/>
              <a:buChar char="o"/>
            </a:pPr>
            <a:r>
              <a:rPr lang="en-US" sz="2000" dirty="0"/>
              <a:t>add node with constant number outgoing </a:t>
            </a:r>
            <a:r>
              <a:rPr lang="en-US" sz="2000" dirty="0" smtClean="0"/>
              <a:t>links  </a:t>
            </a:r>
            <a:r>
              <a:rPr lang="en-US" sz="2000" i="1" dirty="0" smtClean="0"/>
              <a:t>c</a:t>
            </a:r>
            <a:endParaRPr lang="en-US" sz="2000" dirty="0"/>
          </a:p>
          <a:p>
            <a:pPr marL="742950" lvl="1" indent="-285750">
              <a:buFont typeface="Courier New" pitchFamily="49" charset="0"/>
              <a:buChar char="o"/>
            </a:pPr>
            <a:r>
              <a:rPr lang="en-US" sz="2000" dirty="0"/>
              <a:t>attach with </a:t>
            </a:r>
            <a:r>
              <a:rPr lang="en-US" sz="2000" dirty="0" smtClean="0"/>
              <a:t>probability proportional </a:t>
            </a:r>
            <a:r>
              <a:rPr lang="en-US" sz="2000" dirty="0"/>
              <a:t>to </a:t>
            </a:r>
            <a:r>
              <a:rPr lang="en-US" sz="2000" dirty="0" smtClean="0"/>
              <a:t>in-degree plus constant </a:t>
            </a:r>
            <a:r>
              <a:rPr lang="en-US" sz="2000" i="1" dirty="0" smtClean="0"/>
              <a:t>a</a:t>
            </a:r>
          </a:p>
          <a:p>
            <a:pPr marL="742950" lvl="1" indent="-285750">
              <a:buFont typeface="Courier New" pitchFamily="49" charset="0"/>
              <a:buChar char="o"/>
            </a:pPr>
            <a:endParaRPr lang="en-US" sz="2000" i="1" dirty="0" smtClean="0"/>
          </a:p>
          <a:p>
            <a:pPr marL="742950" lvl="1" indent="-285750">
              <a:buFont typeface="Courier New" pitchFamily="49" charset="0"/>
              <a:buChar char="o"/>
            </a:pPr>
            <a:endParaRPr lang="en-US" sz="1400" i="1" dirty="0"/>
          </a:p>
          <a:p>
            <a:pPr marL="742950" lvl="1" indent="-285750">
              <a:buFont typeface="Courier New" pitchFamily="49" charset="0"/>
              <a:buChar char="o"/>
            </a:pPr>
            <a:r>
              <a:rPr lang="en-US" sz="2000" dirty="0" smtClean="0"/>
              <a:t>What if             ?  </a:t>
            </a:r>
          </a:p>
          <a:p>
            <a:pPr marL="742950" lvl="1" indent="-285750">
              <a:buFont typeface="Courier New" pitchFamily="49" charset="0"/>
              <a:buChar char="o"/>
            </a:pPr>
            <a:endParaRPr lang="en-US" sz="2000" dirty="0"/>
          </a:p>
        </p:txBody>
      </p:sp>
      <p:graphicFrame>
        <p:nvGraphicFramePr>
          <p:cNvPr id="11" name="Object 10"/>
          <p:cNvGraphicFramePr>
            <a:graphicFrameLocks noChangeAspect="1"/>
          </p:cNvGraphicFramePr>
          <p:nvPr>
            <p:extLst>
              <p:ext uri="{D42A27DB-BD31-4B8C-83A1-F6EECF244321}">
                <p14:modId xmlns:p14="http://schemas.microsoft.com/office/powerpoint/2010/main" val="300252658"/>
              </p:ext>
            </p:extLst>
          </p:nvPr>
        </p:nvGraphicFramePr>
        <p:xfrm>
          <a:off x="1266825" y="5334000"/>
          <a:ext cx="2009775" cy="324633"/>
        </p:xfrm>
        <a:graphic>
          <a:graphicData uri="http://schemas.openxmlformats.org/presentationml/2006/ole">
            <mc:AlternateContent xmlns:mc="http://schemas.openxmlformats.org/markup-compatibility/2006">
              <mc:Choice xmlns:v="urn:schemas-microsoft-com:vml" Requires="v">
                <p:oleObj spid="_x0000_s74254" name="Formula" r:id="rId4" imgW="1091160" imgH="176760" progId="Equation.Ribbit">
                  <p:embed/>
                </p:oleObj>
              </mc:Choice>
              <mc:Fallback>
                <p:oleObj name="Formula" r:id="rId4" imgW="1091160" imgH="176760" progId="Equation.Ribbit">
                  <p:embed/>
                  <p:pic>
                    <p:nvPicPr>
                      <p:cNvPr id="0" name="Object 6"/>
                      <p:cNvPicPr>
                        <a:picLocks noChangeAspect="1" noChangeArrowheads="1"/>
                      </p:cNvPicPr>
                      <p:nvPr/>
                    </p:nvPicPr>
                    <p:blipFill>
                      <a:blip r:embed="rId5"/>
                      <a:srcRect/>
                      <a:stretch>
                        <a:fillRect/>
                      </a:stretch>
                    </p:blipFill>
                    <p:spPr bwMode="auto">
                      <a:xfrm>
                        <a:off x="1266825" y="5334000"/>
                        <a:ext cx="2009775" cy="324633"/>
                      </a:xfrm>
                      <a:prstGeom prst="rect">
                        <a:avLst/>
                      </a:prstGeom>
                      <a:noFill/>
                      <a:ln>
                        <a:noFill/>
                      </a:ln>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453840888"/>
              </p:ext>
            </p:extLst>
          </p:nvPr>
        </p:nvGraphicFramePr>
        <p:xfrm>
          <a:off x="1676400" y="3810000"/>
          <a:ext cx="2139950" cy="348845"/>
        </p:xfrm>
        <a:graphic>
          <a:graphicData uri="http://schemas.openxmlformats.org/presentationml/2006/ole">
            <mc:AlternateContent xmlns:mc="http://schemas.openxmlformats.org/markup-compatibility/2006">
              <mc:Choice xmlns:v="urn:schemas-microsoft-com:vml" Requires="v">
                <p:oleObj spid="_x0000_s74255" name="Formula" r:id="rId6" imgW="1242360" imgH="203400" progId="Equation.Ribbit">
                  <p:embed/>
                </p:oleObj>
              </mc:Choice>
              <mc:Fallback>
                <p:oleObj name="Formula" r:id="rId6" imgW="1242360" imgH="203400" progId="Equation.Ribbit">
                  <p:embed/>
                  <p:pic>
                    <p:nvPicPr>
                      <p:cNvPr id="0" name="Object 10"/>
                      <p:cNvPicPr>
                        <a:picLocks noChangeAspect="1" noChangeArrowheads="1"/>
                      </p:cNvPicPr>
                      <p:nvPr/>
                    </p:nvPicPr>
                    <p:blipFill>
                      <a:blip r:embed="rId7"/>
                      <a:srcRect/>
                      <a:stretch>
                        <a:fillRect/>
                      </a:stretch>
                    </p:blipFill>
                    <p:spPr bwMode="auto">
                      <a:xfrm>
                        <a:off x="1676400" y="3810000"/>
                        <a:ext cx="2139950" cy="348845"/>
                      </a:xfrm>
                      <a:prstGeom prst="rect">
                        <a:avLst/>
                      </a:prstGeom>
                      <a:noFill/>
                      <a:ln>
                        <a:noFill/>
                      </a:ln>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93561930"/>
              </p:ext>
            </p:extLst>
          </p:nvPr>
        </p:nvGraphicFramePr>
        <p:xfrm>
          <a:off x="4648201" y="5334000"/>
          <a:ext cx="2209800" cy="307305"/>
        </p:xfrm>
        <a:graphic>
          <a:graphicData uri="http://schemas.openxmlformats.org/presentationml/2006/ole">
            <mc:AlternateContent xmlns:mc="http://schemas.openxmlformats.org/markup-compatibility/2006">
              <mc:Choice xmlns:v="urn:schemas-microsoft-com:vml" Requires="v">
                <p:oleObj spid="_x0000_s74256" name="Formula" r:id="rId8" imgW="1266480" imgH="176760" progId="Equation.Ribbit">
                  <p:embed/>
                </p:oleObj>
              </mc:Choice>
              <mc:Fallback>
                <p:oleObj name="Formula" r:id="rId8" imgW="1266480" imgH="176760" progId="Equation.Ribbit">
                  <p:embed/>
                  <p:pic>
                    <p:nvPicPr>
                      <p:cNvPr id="0" name="Object 10"/>
                      <p:cNvPicPr>
                        <a:picLocks noChangeAspect="1" noChangeArrowheads="1"/>
                      </p:cNvPicPr>
                      <p:nvPr/>
                    </p:nvPicPr>
                    <p:blipFill>
                      <a:blip r:embed="rId9"/>
                      <a:srcRect/>
                      <a:stretch>
                        <a:fillRect/>
                      </a:stretch>
                    </p:blipFill>
                    <p:spPr bwMode="auto">
                      <a:xfrm>
                        <a:off x="4648201" y="5334000"/>
                        <a:ext cx="2209800" cy="307305"/>
                      </a:xfrm>
                      <a:prstGeom prst="rect">
                        <a:avLst/>
                      </a:prstGeom>
                      <a:noFill/>
                      <a:ln>
                        <a:noFill/>
                      </a:ln>
                      <a:extLst/>
                    </p:spPr>
                  </p:pic>
                </p:oleObj>
              </mc:Fallback>
            </mc:AlternateContent>
          </a:graphicData>
        </a:graphic>
      </p:graphicFrame>
      <p:sp>
        <p:nvSpPr>
          <p:cNvPr id="6" name="Slide Number Placeholder 5"/>
          <p:cNvSpPr>
            <a:spLocks noGrp="1"/>
          </p:cNvSpPr>
          <p:nvPr>
            <p:ph type="sldNum" sz="quarter" idx="12"/>
          </p:nvPr>
        </p:nvSpPr>
        <p:spPr/>
        <p:txBody>
          <a:bodyPr/>
          <a:lstStyle/>
          <a:p>
            <a:fld id="{EA8497DB-E121-4CA5-99A9-62785CFF281F}" type="slidenum">
              <a:rPr lang="en-US" smtClean="0"/>
              <a:pPr/>
              <a:t>15</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277759715"/>
              </p:ext>
            </p:extLst>
          </p:nvPr>
        </p:nvGraphicFramePr>
        <p:xfrm>
          <a:off x="1828800" y="4291013"/>
          <a:ext cx="601663" cy="280987"/>
        </p:xfrm>
        <a:graphic>
          <a:graphicData uri="http://schemas.openxmlformats.org/presentationml/2006/ole">
            <mc:AlternateContent xmlns:mc="http://schemas.openxmlformats.org/markup-compatibility/2006">
              <mc:Choice xmlns:v="urn:schemas-microsoft-com:vml" Requires="v">
                <p:oleObj spid="_x0000_s74257" name="Formula" r:id="rId10" imgW="349560" imgH="164160" progId="Equation.Ribbit">
                  <p:embed/>
                </p:oleObj>
              </mc:Choice>
              <mc:Fallback>
                <p:oleObj name="Formula" r:id="rId10" imgW="349560" imgH="164160" progId="Equation.Ribbit">
                  <p:embed/>
                  <p:pic>
                    <p:nvPicPr>
                      <p:cNvPr id="0" name="Object 11"/>
                      <p:cNvPicPr>
                        <a:picLocks noChangeAspect="1" noChangeArrowheads="1"/>
                      </p:cNvPicPr>
                      <p:nvPr/>
                    </p:nvPicPr>
                    <p:blipFill>
                      <a:blip r:embed="rId11"/>
                      <a:srcRect/>
                      <a:stretch>
                        <a:fillRect/>
                      </a:stretch>
                    </p:blipFill>
                    <p:spPr bwMode="auto">
                      <a:xfrm>
                        <a:off x="1828800" y="4291013"/>
                        <a:ext cx="601663" cy="280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81075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Thank you!</a:t>
            </a:r>
            <a:endParaRPr lang="en-US" dirty="0"/>
          </a:p>
        </p:txBody>
      </p:sp>
      <p:sp>
        <p:nvSpPr>
          <p:cNvPr id="3" name="Content Placeholder 2" descr="Thank you!" title="Thank you!"/>
          <p:cNvSpPr>
            <a:spLocks noGrp="1"/>
          </p:cNvSpPr>
          <p:nvPr>
            <p:ph idx="1"/>
          </p:nvPr>
        </p:nvSpPr>
        <p:spPr/>
        <p:txBody>
          <a:bodyPr/>
          <a:lstStyle/>
          <a:p>
            <a:r>
              <a:rPr lang="en-US" dirty="0" smtClean="0"/>
              <a:t>Thank you! </a:t>
            </a:r>
            <a:r>
              <a:rPr lang="en-US" smtClean="0"/>
              <a:t>Question?</a:t>
            </a:r>
            <a:endParaRPr lang="en-US" dirty="0"/>
          </a:p>
        </p:txBody>
      </p:sp>
      <p:sp>
        <p:nvSpPr>
          <p:cNvPr id="4" name="Slide Number Placeholder 3"/>
          <p:cNvSpPr>
            <a:spLocks noGrp="1"/>
          </p:cNvSpPr>
          <p:nvPr>
            <p:ph type="sldNum" sz="quarter" idx="12"/>
          </p:nvPr>
        </p:nvSpPr>
        <p:spPr/>
        <p:txBody>
          <a:bodyPr/>
          <a:lstStyle/>
          <a:p>
            <a:fld id="{EA8497DB-E121-4CA5-99A9-62785CFF281F}" type="slidenum">
              <a:rPr lang="en-US" smtClean="0"/>
              <a:pPr/>
              <a:t>16</a:t>
            </a:fld>
            <a:endParaRPr lang="en-US"/>
          </a:p>
        </p:txBody>
      </p:sp>
    </p:spTree>
    <p:extLst>
      <p:ext uri="{BB962C8B-B14F-4D97-AF65-F5344CB8AC3E}">
        <p14:creationId xmlns:p14="http://schemas.microsoft.com/office/powerpoint/2010/main" val="2542884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Heat content of networks: PL </a:t>
            </a:r>
            <a:r>
              <a:rPr lang="en-US" sz="3200" dirty="0" err="1" smtClean="0"/>
              <a:t>vs</a:t>
            </a:r>
            <a:r>
              <a:rPr lang="en-US" sz="3200" dirty="0" smtClean="0"/>
              <a:t> ER</a:t>
            </a:r>
            <a:endParaRPr lang="en-US" sz="3200" dirty="0"/>
          </a:p>
        </p:txBody>
      </p:sp>
      <p:sp>
        <p:nvSpPr>
          <p:cNvPr id="4" name="Slide Number Placeholder 3"/>
          <p:cNvSpPr>
            <a:spLocks noGrp="1"/>
          </p:cNvSpPr>
          <p:nvPr>
            <p:ph type="sldNum" sz="quarter" idx="12"/>
          </p:nvPr>
        </p:nvSpPr>
        <p:spPr/>
        <p:txBody>
          <a:bodyPr/>
          <a:lstStyle/>
          <a:p>
            <a:fld id="{EA8497DB-E121-4CA5-99A9-62785CFF281F}" type="slidenum">
              <a:rPr lang="en-US" smtClean="0"/>
              <a:pPr/>
              <a:t>2</a:t>
            </a:fld>
            <a:endParaRPr lang="en-US"/>
          </a:p>
        </p:txBody>
      </p:sp>
      <p:pic>
        <p:nvPicPr>
          <p:cNvPr id="5" name="Picture 3" descr="C:\Users\CSMCL\Dropbox\matlab\BAmodel\HeatContent_PLvsER_004B_new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4845" y="1961005"/>
            <a:ext cx="5502403" cy="360159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211402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Notations</a:t>
            </a:r>
            <a:endParaRPr lang="en-US" sz="4000" dirty="0"/>
          </a:p>
        </p:txBody>
      </p:sp>
      <p:sp>
        <p:nvSpPr>
          <p:cNvPr id="6" name="TextBox 5"/>
          <p:cNvSpPr txBox="1"/>
          <p:nvPr/>
        </p:nvSpPr>
        <p:spPr>
          <a:xfrm>
            <a:off x="304800" y="1671935"/>
            <a:ext cx="7239000" cy="492443"/>
          </a:xfrm>
          <a:prstGeom prst="rect">
            <a:avLst/>
          </a:prstGeom>
          <a:noFill/>
        </p:spPr>
        <p:txBody>
          <a:bodyPr wrap="square" rtlCol="0">
            <a:spAutoFit/>
          </a:bodyPr>
          <a:lstStyle/>
          <a:p>
            <a:r>
              <a:rPr lang="en-US" sz="2600" b="1" i="1" dirty="0" smtClean="0"/>
              <a:t>Graph</a:t>
            </a:r>
            <a:r>
              <a:rPr lang="en-US" sz="2600" b="1" dirty="0" smtClean="0"/>
              <a:t> </a:t>
            </a:r>
            <a:r>
              <a:rPr lang="en-US" sz="2400" b="1" i="1" dirty="0"/>
              <a:t> </a:t>
            </a:r>
            <a:r>
              <a:rPr lang="en-US" sz="2400" b="1" i="1" dirty="0" smtClean="0"/>
              <a:t>                </a:t>
            </a:r>
            <a:r>
              <a:rPr lang="en-US" sz="2400" dirty="0" smtClean="0"/>
              <a:t>         : vertex set; </a:t>
            </a:r>
            <a:r>
              <a:rPr lang="en-US" sz="2400" dirty="0"/>
              <a:t> </a:t>
            </a:r>
            <a:r>
              <a:rPr lang="en-US" sz="2400" dirty="0" smtClean="0"/>
              <a:t>    : edge set</a:t>
            </a:r>
          </a:p>
        </p:txBody>
      </p:sp>
      <p:sp>
        <p:nvSpPr>
          <p:cNvPr id="9" name="TextBox 8"/>
          <p:cNvSpPr txBox="1"/>
          <p:nvPr/>
        </p:nvSpPr>
        <p:spPr>
          <a:xfrm>
            <a:off x="381000" y="2263676"/>
            <a:ext cx="7086600" cy="2308324"/>
          </a:xfrm>
          <a:prstGeom prst="rect">
            <a:avLst/>
          </a:prstGeom>
          <a:noFill/>
        </p:spPr>
        <p:txBody>
          <a:bodyPr wrap="square" rtlCol="0">
            <a:spAutoFit/>
          </a:bodyPr>
          <a:lstStyle/>
          <a:p>
            <a:r>
              <a:rPr lang="en-US" sz="2400" i="1" dirty="0" smtClean="0"/>
              <a:t>Adjacency Matrix                     </a:t>
            </a:r>
            <a:r>
              <a:rPr lang="en-US" sz="2400" dirty="0" smtClean="0"/>
              <a:t>with</a:t>
            </a:r>
          </a:p>
          <a:p>
            <a:r>
              <a:rPr lang="en-US" sz="2400" b="0" dirty="0" smtClean="0"/>
              <a:t>                                          </a:t>
            </a:r>
            <a:endParaRPr lang="en-US" sz="2400" b="0" i="1" dirty="0" smtClean="0"/>
          </a:p>
          <a:p>
            <a:pPr algn="ctr"/>
            <a:endParaRPr lang="en-US" sz="2400" b="0" dirty="0" smtClean="0"/>
          </a:p>
          <a:p>
            <a:endParaRPr lang="en-US" sz="2400" i="1" dirty="0" smtClean="0"/>
          </a:p>
          <a:p>
            <a:r>
              <a:rPr lang="en-US" sz="2400" i="1" dirty="0" smtClean="0"/>
              <a:t>Degree </a:t>
            </a:r>
            <a:r>
              <a:rPr lang="en-US" sz="2400" i="1" dirty="0"/>
              <a:t>M</a:t>
            </a:r>
            <a:r>
              <a:rPr lang="en-US" sz="2400" i="1" dirty="0" smtClean="0"/>
              <a:t>atrix                            </a:t>
            </a:r>
            <a:r>
              <a:rPr lang="en-US" sz="2400" dirty="0" smtClean="0"/>
              <a:t>with</a:t>
            </a:r>
          </a:p>
          <a:p>
            <a:pPr algn="ctr"/>
            <a:endParaRPr lang="en-US" sz="2400" i="1"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1190319789"/>
              </p:ext>
            </p:extLst>
          </p:nvPr>
        </p:nvGraphicFramePr>
        <p:xfrm>
          <a:off x="1358900" y="1772682"/>
          <a:ext cx="1003300" cy="349250"/>
        </p:xfrm>
        <a:graphic>
          <a:graphicData uri="http://schemas.openxmlformats.org/presentationml/2006/ole">
            <mc:AlternateContent xmlns:mc="http://schemas.openxmlformats.org/markup-compatibility/2006">
              <mc:Choice xmlns:v="urn:schemas-microsoft-com:vml" Requires="v">
                <p:oleObj spid="_x0000_s78228" name="Formula" r:id="rId4" imgW="505800" imgH="176760" progId="Equation.Ribbit">
                  <p:embed/>
                </p:oleObj>
              </mc:Choice>
              <mc:Fallback>
                <p:oleObj name="Formula" r:id="rId4" imgW="505800" imgH="176760" progId="Equation.Ribbit">
                  <p:embed/>
                  <p:pic>
                    <p:nvPicPr>
                      <p:cNvPr id="0" name="Picture 519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8900" y="1772682"/>
                        <a:ext cx="1003300" cy="3492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862502494"/>
              </p:ext>
            </p:extLst>
          </p:nvPr>
        </p:nvGraphicFramePr>
        <p:xfrm>
          <a:off x="2811462" y="1805176"/>
          <a:ext cx="236538" cy="315913"/>
        </p:xfrm>
        <a:graphic>
          <a:graphicData uri="http://schemas.openxmlformats.org/presentationml/2006/ole">
            <mc:AlternateContent xmlns:mc="http://schemas.openxmlformats.org/markup-compatibility/2006">
              <mc:Choice xmlns:v="urn:schemas-microsoft-com:vml" Requires="v">
                <p:oleObj spid="_x0000_s78229" name="Formula" r:id="rId6" imgW="119520" imgH="158760" progId="Equation.Ribbit">
                  <p:embed/>
                </p:oleObj>
              </mc:Choice>
              <mc:Fallback>
                <p:oleObj name="Formula" r:id="rId6" imgW="119520" imgH="158760" progId="Equation.Ribbit">
                  <p:embed/>
                  <p:pic>
                    <p:nvPicPr>
                      <p:cNvPr id="0" name="Picture 519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11462" y="1805176"/>
                        <a:ext cx="236538" cy="31591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048097074"/>
              </p:ext>
            </p:extLst>
          </p:nvPr>
        </p:nvGraphicFramePr>
        <p:xfrm>
          <a:off x="4648200" y="1821160"/>
          <a:ext cx="239713" cy="307975"/>
        </p:xfrm>
        <a:graphic>
          <a:graphicData uri="http://schemas.openxmlformats.org/presentationml/2006/ole">
            <mc:AlternateContent xmlns:mc="http://schemas.openxmlformats.org/markup-compatibility/2006">
              <mc:Choice xmlns:v="urn:schemas-microsoft-com:vml" Requires="v">
                <p:oleObj spid="_x0000_s78230" name="Formula" r:id="rId8" imgW="120960" imgH="155160" progId="Equation.Ribbit">
                  <p:embed/>
                </p:oleObj>
              </mc:Choice>
              <mc:Fallback>
                <p:oleObj name="Formula" r:id="rId8" imgW="120960" imgH="155160" progId="Equation.Ribbit">
                  <p:embed/>
                  <p:pic>
                    <p:nvPicPr>
                      <p:cNvPr id="0" name="Picture 520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48200" y="1821160"/>
                        <a:ext cx="239713" cy="30797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867495248"/>
              </p:ext>
            </p:extLst>
          </p:nvPr>
        </p:nvGraphicFramePr>
        <p:xfrm>
          <a:off x="2743200" y="2339876"/>
          <a:ext cx="1166812" cy="349250"/>
        </p:xfrm>
        <a:graphic>
          <a:graphicData uri="http://schemas.openxmlformats.org/presentationml/2006/ole">
            <mc:AlternateContent xmlns:mc="http://schemas.openxmlformats.org/markup-compatibility/2006">
              <mc:Choice xmlns:v="urn:schemas-microsoft-com:vml" Requires="v">
                <p:oleObj spid="_x0000_s78231" name="Formula" r:id="rId10" imgW="588240" imgH="176760" progId="Equation.Ribbit">
                  <p:embed/>
                </p:oleObj>
              </mc:Choice>
              <mc:Fallback>
                <p:oleObj name="Formula" r:id="rId10" imgW="588240" imgH="176760" progId="Equation.Ribbit">
                  <p:embed/>
                  <p:pic>
                    <p:nvPicPr>
                      <p:cNvPr id="0" name="Picture 520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3200" y="2339876"/>
                        <a:ext cx="1166812" cy="3492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4227905943"/>
              </p:ext>
            </p:extLst>
          </p:nvPr>
        </p:nvGraphicFramePr>
        <p:xfrm>
          <a:off x="2362200" y="3813076"/>
          <a:ext cx="1641475" cy="349250"/>
        </p:xfrm>
        <a:graphic>
          <a:graphicData uri="http://schemas.openxmlformats.org/presentationml/2006/ole">
            <mc:AlternateContent xmlns:mc="http://schemas.openxmlformats.org/markup-compatibility/2006">
              <mc:Choice xmlns:v="urn:schemas-microsoft-com:vml" Requires="v">
                <p:oleObj spid="_x0000_s78232" name="Formula" r:id="rId12" imgW="828360" imgH="176760" progId="Equation.Ribbit">
                  <p:embed/>
                </p:oleObj>
              </mc:Choice>
              <mc:Fallback>
                <p:oleObj name="Formula" r:id="rId12" imgW="828360" imgH="176760" progId="Equation.Ribbit">
                  <p:embed/>
                  <p:pic>
                    <p:nvPicPr>
                      <p:cNvPr id="0" name="Picture 520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62200" y="3813076"/>
                        <a:ext cx="1641475" cy="3492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4276328435"/>
              </p:ext>
            </p:extLst>
          </p:nvPr>
        </p:nvGraphicFramePr>
        <p:xfrm>
          <a:off x="3370262" y="4260850"/>
          <a:ext cx="1565275" cy="692150"/>
        </p:xfrm>
        <a:graphic>
          <a:graphicData uri="http://schemas.openxmlformats.org/presentationml/2006/ole">
            <mc:AlternateContent xmlns:mc="http://schemas.openxmlformats.org/markup-compatibility/2006">
              <mc:Choice xmlns:v="urn:schemas-microsoft-com:vml" Requires="v">
                <p:oleObj spid="_x0000_s78233" name="Formula" r:id="rId14" imgW="791280" imgH="349560" progId="Equation.Ribbit">
                  <p:embed/>
                </p:oleObj>
              </mc:Choice>
              <mc:Fallback>
                <p:oleObj name="Formula" r:id="rId14" imgW="791280" imgH="349560" progId="Equation.Ribbit">
                  <p:embed/>
                  <p:pic>
                    <p:nvPicPr>
                      <p:cNvPr id="0" name="Picture 520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70262" y="4260850"/>
                        <a:ext cx="1565275" cy="6921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5" name="TextBox 14"/>
          <p:cNvSpPr txBox="1"/>
          <p:nvPr/>
        </p:nvSpPr>
        <p:spPr>
          <a:xfrm>
            <a:off x="381000" y="5036403"/>
            <a:ext cx="7543800" cy="830997"/>
          </a:xfrm>
          <a:prstGeom prst="rect">
            <a:avLst/>
          </a:prstGeom>
          <a:noFill/>
        </p:spPr>
        <p:txBody>
          <a:bodyPr wrap="square" rtlCol="0">
            <a:spAutoFit/>
          </a:bodyPr>
          <a:lstStyle/>
          <a:p>
            <a:r>
              <a:rPr lang="en-US" sz="2400" i="1" dirty="0" smtClean="0"/>
              <a:t>Boundary</a:t>
            </a:r>
            <a:r>
              <a:rPr lang="en-US" i="1" dirty="0" smtClean="0"/>
              <a:t> </a:t>
            </a:r>
            <a:r>
              <a:rPr lang="en-US" sz="2400" i="1" dirty="0" smtClean="0"/>
              <a:t>set: </a:t>
            </a:r>
            <a:r>
              <a:rPr lang="en-US" sz="2400" dirty="0" smtClean="0"/>
              <a:t>collection of all boundary vertices         ; the rest vertices are interior vertices        .</a:t>
            </a:r>
            <a:endParaRPr lang="en-US" sz="2400" i="1" dirty="0"/>
          </a:p>
        </p:txBody>
      </p:sp>
      <p:graphicFrame>
        <p:nvGraphicFramePr>
          <p:cNvPr id="16" name="Object 15"/>
          <p:cNvGraphicFramePr>
            <a:graphicFrameLocks noChangeAspect="1"/>
          </p:cNvGraphicFramePr>
          <p:nvPr>
            <p:extLst>
              <p:ext uri="{D42A27DB-BD31-4B8C-83A1-F6EECF244321}">
                <p14:modId xmlns:p14="http://schemas.microsoft.com/office/powerpoint/2010/main" val="190874548"/>
              </p:ext>
            </p:extLst>
          </p:nvPr>
        </p:nvGraphicFramePr>
        <p:xfrm>
          <a:off x="6510338" y="5136088"/>
          <a:ext cx="423862" cy="323850"/>
        </p:xfrm>
        <a:graphic>
          <a:graphicData uri="http://schemas.openxmlformats.org/presentationml/2006/ole">
            <mc:AlternateContent xmlns:mc="http://schemas.openxmlformats.org/markup-compatibility/2006">
              <mc:Choice xmlns:v="urn:schemas-microsoft-com:vml" Requires="v">
                <p:oleObj spid="_x0000_s78234" name="Formula" r:id="rId16" imgW="214920" imgH="164160" progId="Equation.Ribbit">
                  <p:embed/>
                </p:oleObj>
              </mc:Choice>
              <mc:Fallback>
                <p:oleObj name="Formula" r:id="rId16" imgW="214920" imgH="164160" progId="Equation.Ribbit">
                  <p:embed/>
                  <p:pic>
                    <p:nvPicPr>
                      <p:cNvPr id="0" name="Picture 520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510338" y="5136088"/>
                        <a:ext cx="423862" cy="3238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4164627802"/>
              </p:ext>
            </p:extLst>
          </p:nvPr>
        </p:nvGraphicFramePr>
        <p:xfrm>
          <a:off x="4595813" y="5483225"/>
          <a:ext cx="357187" cy="307975"/>
        </p:xfrm>
        <a:graphic>
          <a:graphicData uri="http://schemas.openxmlformats.org/presentationml/2006/ole">
            <mc:AlternateContent xmlns:mc="http://schemas.openxmlformats.org/markup-compatibility/2006">
              <mc:Choice xmlns:v="urn:schemas-microsoft-com:vml" Requires="v">
                <p:oleObj spid="_x0000_s78235" name="Formula" r:id="rId18" imgW="180360" imgH="156240" progId="Equation.Ribbit">
                  <p:embed/>
                </p:oleObj>
              </mc:Choice>
              <mc:Fallback>
                <p:oleObj name="Formula" r:id="rId18" imgW="180360" imgH="156240" progId="Equation.Ribbit">
                  <p:embed/>
                  <p:pic>
                    <p:nvPicPr>
                      <p:cNvPr id="0" name="Picture 520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595813" y="5483225"/>
                        <a:ext cx="357187" cy="30797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9" name="Slide Number Placeholder 18"/>
          <p:cNvSpPr>
            <a:spLocks noGrp="1"/>
          </p:cNvSpPr>
          <p:nvPr>
            <p:ph type="sldNum" sz="quarter" idx="12"/>
          </p:nvPr>
        </p:nvSpPr>
        <p:spPr/>
        <p:txBody>
          <a:bodyPr/>
          <a:lstStyle/>
          <a:p>
            <a:fld id="{EA8497DB-E121-4CA5-99A9-62785CFF281F}" type="slidenum">
              <a:rPr lang="en-US" smtClean="0"/>
              <a:pPr/>
              <a:t>3</a:t>
            </a:fld>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2935911600"/>
              </p:ext>
            </p:extLst>
          </p:nvPr>
        </p:nvGraphicFramePr>
        <p:xfrm>
          <a:off x="3124200" y="2897187"/>
          <a:ext cx="2732088" cy="684213"/>
        </p:xfrm>
        <a:graphic>
          <a:graphicData uri="http://schemas.openxmlformats.org/presentationml/2006/ole">
            <mc:AlternateContent xmlns:mc="http://schemas.openxmlformats.org/markup-compatibility/2006">
              <mc:Choice xmlns:v="urn:schemas-microsoft-com:vml" Requires="v">
                <p:oleObj spid="_x0000_s78236" name="Formula" r:id="rId20" imgW="1526760" imgH="384840" progId="Equation.Ribbit">
                  <p:embed/>
                </p:oleObj>
              </mc:Choice>
              <mc:Fallback>
                <p:oleObj name="Formula" r:id="rId20" imgW="1526760" imgH="384840" progId="Equation.Ribbit">
                  <p:embed/>
                  <p:pic>
                    <p:nvPicPr>
                      <p:cNvPr id="0" name="Object 3"/>
                      <p:cNvPicPr>
                        <a:picLocks noChangeAspect="1" noChangeArrowheads="1"/>
                      </p:cNvPicPr>
                      <p:nvPr/>
                    </p:nvPicPr>
                    <p:blipFill>
                      <a:blip r:embed="rId21"/>
                      <a:srcRect/>
                      <a:stretch>
                        <a:fillRect/>
                      </a:stretch>
                    </p:blipFill>
                    <p:spPr bwMode="auto">
                      <a:xfrm>
                        <a:off x="3124200" y="2897187"/>
                        <a:ext cx="2732088" cy="684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06124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Notations</a:t>
            </a:r>
            <a:endParaRPr lang="en-US" sz="4000" dirty="0"/>
          </a:p>
        </p:txBody>
      </p:sp>
      <p:sp>
        <p:nvSpPr>
          <p:cNvPr id="4" name="TextBox 3"/>
          <p:cNvSpPr txBox="1"/>
          <p:nvPr/>
        </p:nvSpPr>
        <p:spPr>
          <a:xfrm>
            <a:off x="381000" y="2662687"/>
            <a:ext cx="8077200" cy="461665"/>
          </a:xfrm>
          <a:prstGeom prst="rect">
            <a:avLst/>
          </a:prstGeom>
          <a:noFill/>
        </p:spPr>
        <p:txBody>
          <a:bodyPr wrap="square" rtlCol="0">
            <a:spAutoFit/>
          </a:bodyPr>
          <a:lstStyle/>
          <a:p>
            <a:r>
              <a:rPr lang="en-US" sz="2400" i="1" dirty="0" smtClean="0"/>
              <a:t>Random walk </a:t>
            </a:r>
            <a:r>
              <a:rPr lang="en-US" sz="2400" i="1" dirty="0" err="1" smtClean="0"/>
              <a:t>Laplacian</a:t>
            </a:r>
            <a:r>
              <a:rPr lang="en-US" sz="2400" dirty="0" smtClean="0"/>
              <a:t>:</a:t>
            </a:r>
            <a:endParaRPr lang="en-US" sz="2400" dirty="0"/>
          </a:p>
        </p:txBody>
      </p:sp>
      <p:sp>
        <p:nvSpPr>
          <p:cNvPr id="5" name="TextBox 4"/>
          <p:cNvSpPr txBox="1"/>
          <p:nvPr/>
        </p:nvSpPr>
        <p:spPr>
          <a:xfrm>
            <a:off x="354402" y="2133600"/>
            <a:ext cx="8637198" cy="461665"/>
          </a:xfrm>
          <a:prstGeom prst="rect">
            <a:avLst/>
          </a:prstGeom>
          <a:noFill/>
        </p:spPr>
        <p:txBody>
          <a:bodyPr wrap="square" rtlCol="0">
            <a:spAutoFit/>
          </a:bodyPr>
          <a:lstStyle/>
          <a:p>
            <a:r>
              <a:rPr lang="en-US" sz="2400" i="1" dirty="0" smtClean="0"/>
              <a:t>Normalized </a:t>
            </a:r>
            <a:r>
              <a:rPr lang="en-US" sz="2400" i="1" dirty="0" err="1" smtClean="0"/>
              <a:t>Laplacian</a:t>
            </a:r>
            <a:r>
              <a:rPr lang="en-US" sz="2400" dirty="0" smtClean="0"/>
              <a:t>:</a:t>
            </a:r>
          </a:p>
        </p:txBody>
      </p:sp>
      <p:sp>
        <p:nvSpPr>
          <p:cNvPr id="6" name="TextBox 5"/>
          <p:cNvSpPr txBox="1"/>
          <p:nvPr/>
        </p:nvSpPr>
        <p:spPr>
          <a:xfrm>
            <a:off x="381000" y="1586805"/>
            <a:ext cx="8267700" cy="461665"/>
          </a:xfrm>
          <a:prstGeom prst="rect">
            <a:avLst/>
          </a:prstGeom>
          <a:noFill/>
        </p:spPr>
        <p:txBody>
          <a:bodyPr wrap="square" rtlCol="0">
            <a:spAutoFit/>
          </a:bodyPr>
          <a:lstStyle/>
          <a:p>
            <a:r>
              <a:rPr lang="en-US" sz="2400" i="1" dirty="0" err="1" smtClean="0"/>
              <a:t>Laplacian</a:t>
            </a:r>
            <a:r>
              <a:rPr lang="en-US" sz="2400" i="1" dirty="0" smtClean="0"/>
              <a:t> matrix:</a:t>
            </a:r>
            <a:r>
              <a:rPr lang="en-US" sz="2400" dirty="0" smtClean="0"/>
              <a:t>  </a:t>
            </a:r>
            <a:endParaRPr lang="en-US" sz="2400" b="0" i="1" dirty="0" smtClean="0">
              <a:latin typeface="Cambria Math"/>
            </a:endParaRPr>
          </a:p>
        </p:txBody>
      </p:sp>
      <p:sp>
        <p:nvSpPr>
          <p:cNvPr id="7" name="TextBox 6"/>
          <p:cNvSpPr txBox="1"/>
          <p:nvPr/>
        </p:nvSpPr>
        <p:spPr>
          <a:xfrm>
            <a:off x="4114800" y="2286000"/>
            <a:ext cx="184731" cy="369332"/>
          </a:xfrm>
          <a:prstGeom prst="rect">
            <a:avLst/>
          </a:prstGeom>
          <a:noFill/>
        </p:spPr>
        <p:txBody>
          <a:bodyPr wrap="none" rtlCol="0">
            <a:spAutoFit/>
          </a:bodyPr>
          <a:lstStyle/>
          <a:p>
            <a:endParaRPr lang="en-US" dirty="0"/>
          </a:p>
        </p:txBody>
      </p:sp>
      <p:graphicFrame>
        <p:nvGraphicFramePr>
          <p:cNvPr id="10" name="Object 9"/>
          <p:cNvGraphicFramePr>
            <a:graphicFrameLocks noChangeAspect="1"/>
          </p:cNvGraphicFramePr>
          <p:nvPr>
            <p:extLst>
              <p:ext uri="{D42A27DB-BD31-4B8C-83A1-F6EECF244321}">
                <p14:modId xmlns:p14="http://schemas.microsoft.com/office/powerpoint/2010/main" val="917813488"/>
              </p:ext>
            </p:extLst>
          </p:nvPr>
        </p:nvGraphicFramePr>
        <p:xfrm>
          <a:off x="3810000" y="2206625"/>
          <a:ext cx="2300287" cy="384175"/>
        </p:xfrm>
        <a:graphic>
          <a:graphicData uri="http://schemas.openxmlformats.org/presentationml/2006/ole">
            <mc:AlternateContent xmlns:mc="http://schemas.openxmlformats.org/markup-compatibility/2006">
              <mc:Choice xmlns:v="urn:schemas-microsoft-com:vml" Requires="v">
                <p:oleObj spid="_x0000_s77733" name="Formula" r:id="rId3" imgW="1161000" imgH="193320" progId="Equation.Ribbit">
                  <p:embed/>
                </p:oleObj>
              </mc:Choice>
              <mc:Fallback>
                <p:oleObj name="Formula" r:id="rId3" imgW="1161000" imgH="193320" progId="Equation.Ribbit">
                  <p:embed/>
                  <p:pic>
                    <p:nvPicPr>
                      <p:cNvPr id="0" name="Picture 387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2206625"/>
                        <a:ext cx="2300287" cy="38417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369323169"/>
              </p:ext>
            </p:extLst>
          </p:nvPr>
        </p:nvGraphicFramePr>
        <p:xfrm>
          <a:off x="4114800" y="2738887"/>
          <a:ext cx="1436687" cy="361950"/>
        </p:xfrm>
        <a:graphic>
          <a:graphicData uri="http://schemas.openxmlformats.org/presentationml/2006/ole">
            <mc:AlternateContent xmlns:mc="http://schemas.openxmlformats.org/markup-compatibility/2006">
              <mc:Choice xmlns:v="urn:schemas-microsoft-com:vml" Requires="v">
                <p:oleObj spid="_x0000_s77734" name="Formula" r:id="rId5" imgW="723960" imgH="182880" progId="Equation.Ribbit">
                  <p:embed/>
                </p:oleObj>
              </mc:Choice>
              <mc:Fallback>
                <p:oleObj name="Formula" r:id="rId5" imgW="723960" imgH="182880" progId="Equation.Ribbit">
                  <p:embed/>
                  <p:pic>
                    <p:nvPicPr>
                      <p:cNvPr id="0" name="Picture 387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2738887"/>
                        <a:ext cx="1436687" cy="3619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171365300"/>
              </p:ext>
            </p:extLst>
          </p:nvPr>
        </p:nvGraphicFramePr>
        <p:xfrm>
          <a:off x="3200400" y="1676400"/>
          <a:ext cx="1444625" cy="317500"/>
        </p:xfrm>
        <a:graphic>
          <a:graphicData uri="http://schemas.openxmlformats.org/presentationml/2006/ole">
            <mc:AlternateContent xmlns:mc="http://schemas.openxmlformats.org/markup-compatibility/2006">
              <mc:Choice xmlns:v="urn:schemas-microsoft-com:vml" Requires="v">
                <p:oleObj spid="_x0000_s77735" name="Formula" r:id="rId7" imgW="727920" imgH="160200" progId="Equation.Ribbit">
                  <p:embed/>
                </p:oleObj>
              </mc:Choice>
              <mc:Fallback>
                <p:oleObj name="Formula" r:id="rId7" imgW="727920" imgH="160200" progId="Equation.Ribbit">
                  <p:embed/>
                  <p:pic>
                    <p:nvPicPr>
                      <p:cNvPr id="0" name="Picture 3878"/>
                      <p:cNvPicPr>
                        <a:picLocks noChangeAspect="1" noChangeArrowheads="1"/>
                      </p:cNvPicPr>
                      <p:nvPr/>
                    </p:nvPicPr>
                    <p:blipFill>
                      <a:blip r:embed="rId8"/>
                      <a:srcRect/>
                      <a:stretch>
                        <a:fillRect/>
                      </a:stretch>
                    </p:blipFill>
                    <p:spPr bwMode="auto">
                      <a:xfrm>
                        <a:off x="3200400" y="1676400"/>
                        <a:ext cx="1444625" cy="317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9" name="Slide Number Placeholder 8"/>
          <p:cNvSpPr>
            <a:spLocks noGrp="1"/>
          </p:cNvSpPr>
          <p:nvPr>
            <p:ph type="sldNum" sz="quarter" idx="12"/>
          </p:nvPr>
        </p:nvSpPr>
        <p:spPr/>
        <p:txBody>
          <a:bodyPr/>
          <a:lstStyle/>
          <a:p>
            <a:fld id="{EA8497DB-E121-4CA5-99A9-62785CFF281F}" type="slidenum">
              <a:rPr lang="en-US" smtClean="0"/>
              <a:pPr/>
              <a:t>4</a:t>
            </a:fld>
            <a:endParaRPr lang="en-US" dirty="0"/>
          </a:p>
        </p:txBody>
      </p:sp>
      <p:graphicFrame>
        <p:nvGraphicFramePr>
          <p:cNvPr id="26" name="Object 25"/>
          <p:cNvGraphicFramePr>
            <a:graphicFrameLocks noChangeAspect="1"/>
          </p:cNvGraphicFramePr>
          <p:nvPr>
            <p:extLst>
              <p:ext uri="{D42A27DB-BD31-4B8C-83A1-F6EECF244321}">
                <p14:modId xmlns:p14="http://schemas.microsoft.com/office/powerpoint/2010/main" val="3515165112"/>
              </p:ext>
            </p:extLst>
          </p:nvPr>
        </p:nvGraphicFramePr>
        <p:xfrm>
          <a:off x="1143000" y="3476625"/>
          <a:ext cx="2441575" cy="312737"/>
        </p:xfrm>
        <a:graphic>
          <a:graphicData uri="http://schemas.openxmlformats.org/presentationml/2006/ole">
            <mc:AlternateContent xmlns:mc="http://schemas.openxmlformats.org/markup-compatibility/2006">
              <mc:Choice xmlns:v="urn:schemas-microsoft-com:vml" Requires="v">
                <p:oleObj spid="_x0000_s77736" name="Formula" r:id="rId9" imgW="1228320" imgH="157680" progId="Equation.Ribbit">
                  <p:embed/>
                </p:oleObj>
              </mc:Choice>
              <mc:Fallback>
                <p:oleObj name="Formula" r:id="rId9" imgW="1228320" imgH="157680" progId="Equation.Ribbit">
                  <p:embed/>
                  <p:pic>
                    <p:nvPicPr>
                      <p:cNvPr id="0" name=""/>
                      <p:cNvPicPr>
                        <a:picLocks noChangeAspect="1" noChangeArrowheads="1"/>
                      </p:cNvPicPr>
                      <p:nvPr/>
                    </p:nvPicPr>
                    <p:blipFill>
                      <a:blip r:embed="rId10"/>
                      <a:srcRect/>
                      <a:stretch>
                        <a:fillRect/>
                      </a:stretch>
                    </p:blipFill>
                    <p:spPr bwMode="auto">
                      <a:xfrm>
                        <a:off x="1143000" y="3476625"/>
                        <a:ext cx="2441575" cy="312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27" name="TextBox 26"/>
          <p:cNvSpPr txBox="1"/>
          <p:nvPr/>
        </p:nvSpPr>
        <p:spPr>
          <a:xfrm>
            <a:off x="457200" y="3360003"/>
            <a:ext cx="7010400" cy="830997"/>
          </a:xfrm>
          <a:prstGeom prst="rect">
            <a:avLst/>
          </a:prstGeom>
          <a:noFill/>
        </p:spPr>
        <p:txBody>
          <a:bodyPr wrap="square" rtlCol="0">
            <a:spAutoFit/>
          </a:bodyPr>
          <a:lstStyle/>
          <a:p>
            <a:r>
              <a:rPr lang="en-US" sz="2400" dirty="0" smtClean="0"/>
              <a:t>Let                                         be the eigenvalues of       and</a:t>
            </a:r>
          </a:p>
          <a:p>
            <a:r>
              <a:rPr lang="en-US" sz="2400" dirty="0" smtClean="0"/>
              <a:t>                              the corresponding eigenvectors                          </a:t>
            </a:r>
            <a:endParaRPr lang="en-US" sz="2400" dirty="0"/>
          </a:p>
        </p:txBody>
      </p:sp>
      <p:graphicFrame>
        <p:nvGraphicFramePr>
          <p:cNvPr id="28" name="Object 27"/>
          <p:cNvGraphicFramePr>
            <a:graphicFrameLocks noChangeAspect="1"/>
          </p:cNvGraphicFramePr>
          <p:nvPr>
            <p:extLst>
              <p:ext uri="{D42A27DB-BD31-4B8C-83A1-F6EECF244321}">
                <p14:modId xmlns:p14="http://schemas.microsoft.com/office/powerpoint/2010/main" val="3654034797"/>
              </p:ext>
            </p:extLst>
          </p:nvPr>
        </p:nvGraphicFramePr>
        <p:xfrm>
          <a:off x="6477000" y="3454826"/>
          <a:ext cx="217487" cy="320675"/>
        </p:xfrm>
        <a:graphic>
          <a:graphicData uri="http://schemas.openxmlformats.org/presentationml/2006/ole">
            <mc:AlternateContent xmlns:mc="http://schemas.openxmlformats.org/markup-compatibility/2006">
              <mc:Choice xmlns:v="urn:schemas-microsoft-com:vml" Requires="v">
                <p:oleObj spid="_x0000_s77737" name="Formula" r:id="rId11" imgW="109440" imgH="161640" progId="Equation.Ribbit">
                  <p:embed/>
                </p:oleObj>
              </mc:Choice>
              <mc:Fallback>
                <p:oleObj name="Formula" r:id="rId11" imgW="109440" imgH="161640" progId="Equation.Ribbit">
                  <p:embed/>
                  <p:pic>
                    <p:nvPicPr>
                      <p:cNvPr id="0" name=""/>
                      <p:cNvPicPr>
                        <a:picLocks noChangeAspect="1" noChangeArrowheads="1"/>
                      </p:cNvPicPr>
                      <p:nvPr/>
                    </p:nvPicPr>
                    <p:blipFill>
                      <a:blip r:embed="rId12"/>
                      <a:srcRect/>
                      <a:stretch>
                        <a:fillRect/>
                      </a:stretch>
                    </p:blipFill>
                    <p:spPr bwMode="auto">
                      <a:xfrm>
                        <a:off x="6477000" y="3454826"/>
                        <a:ext cx="217487" cy="320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2009121273"/>
              </p:ext>
            </p:extLst>
          </p:nvPr>
        </p:nvGraphicFramePr>
        <p:xfrm>
          <a:off x="558800" y="3810000"/>
          <a:ext cx="1879600" cy="314325"/>
        </p:xfrm>
        <a:graphic>
          <a:graphicData uri="http://schemas.openxmlformats.org/presentationml/2006/ole">
            <mc:AlternateContent xmlns:mc="http://schemas.openxmlformats.org/markup-compatibility/2006">
              <mc:Choice xmlns:v="urn:schemas-microsoft-com:vml" Requires="v">
                <p:oleObj spid="_x0000_s77738" name="Formula" r:id="rId13" imgW="947520" imgH="158760" progId="Equation.Ribbit">
                  <p:embed/>
                </p:oleObj>
              </mc:Choice>
              <mc:Fallback>
                <p:oleObj name="Formula" r:id="rId13" imgW="947520" imgH="158760" progId="Equation.Ribbit">
                  <p:embed/>
                  <p:pic>
                    <p:nvPicPr>
                      <p:cNvPr id="0" name=""/>
                      <p:cNvPicPr>
                        <a:picLocks noChangeAspect="1" noChangeArrowheads="1"/>
                      </p:cNvPicPr>
                      <p:nvPr/>
                    </p:nvPicPr>
                    <p:blipFill>
                      <a:blip r:embed="rId14"/>
                      <a:srcRect/>
                      <a:stretch>
                        <a:fillRect/>
                      </a:stretch>
                    </p:blipFill>
                    <p:spPr bwMode="auto">
                      <a:xfrm>
                        <a:off x="558800" y="3810000"/>
                        <a:ext cx="18796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2819612429"/>
              </p:ext>
            </p:extLst>
          </p:nvPr>
        </p:nvGraphicFramePr>
        <p:xfrm>
          <a:off x="2200275" y="4267200"/>
          <a:ext cx="1570037" cy="349250"/>
        </p:xfrm>
        <a:graphic>
          <a:graphicData uri="http://schemas.openxmlformats.org/presentationml/2006/ole">
            <mc:AlternateContent xmlns:mc="http://schemas.openxmlformats.org/markup-compatibility/2006">
              <mc:Choice xmlns:v="urn:schemas-microsoft-com:vml" Requires="v">
                <p:oleObj spid="_x0000_s77739" name="Formula" r:id="rId15" imgW="790200" imgH="176760" progId="Equation.Ribbit">
                  <p:embed/>
                </p:oleObj>
              </mc:Choice>
              <mc:Fallback>
                <p:oleObj name="Formula" r:id="rId15" imgW="790200" imgH="176760" progId="Equation.Ribbit">
                  <p:embed/>
                  <p:pic>
                    <p:nvPicPr>
                      <p:cNvPr id="0" name=""/>
                      <p:cNvPicPr/>
                      <p:nvPr/>
                    </p:nvPicPr>
                    <p:blipFill>
                      <a:blip r:embed="rId16"/>
                      <a:stretch>
                        <a:fillRect/>
                      </a:stretch>
                    </p:blipFill>
                    <p:spPr>
                      <a:xfrm>
                        <a:off x="2200275" y="4267200"/>
                        <a:ext cx="1570037" cy="349250"/>
                      </a:xfrm>
                      <a:prstGeom prst="rect">
                        <a:avLst/>
                      </a:prstGeom>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2768220512"/>
              </p:ext>
            </p:extLst>
          </p:nvPr>
        </p:nvGraphicFramePr>
        <p:xfrm>
          <a:off x="2613162" y="5486400"/>
          <a:ext cx="3405188" cy="401638"/>
        </p:xfrm>
        <a:graphic>
          <a:graphicData uri="http://schemas.openxmlformats.org/presentationml/2006/ole">
            <mc:AlternateContent xmlns:mc="http://schemas.openxmlformats.org/markup-compatibility/2006">
              <mc:Choice xmlns:v="urn:schemas-microsoft-com:vml" Requires="v">
                <p:oleObj spid="_x0000_s77740" name="Formula" r:id="rId17" imgW="1717200" imgH="201960" progId="Equation.Ribbit">
                  <p:embed/>
                </p:oleObj>
              </mc:Choice>
              <mc:Fallback>
                <p:oleObj name="Formula" r:id="rId17" imgW="1717200" imgH="201960" progId="Equation.Ribbit">
                  <p:embed/>
                  <p:pic>
                    <p:nvPicPr>
                      <p:cNvPr id="0" name=""/>
                      <p:cNvPicPr/>
                      <p:nvPr/>
                    </p:nvPicPr>
                    <p:blipFill>
                      <a:blip r:embed="rId18"/>
                      <a:stretch>
                        <a:fillRect/>
                      </a:stretch>
                    </p:blipFill>
                    <p:spPr>
                      <a:xfrm>
                        <a:off x="2613162" y="5486400"/>
                        <a:ext cx="3405188" cy="401638"/>
                      </a:xfrm>
                      <a:prstGeom prst="rect">
                        <a:avLst/>
                      </a:prstGeom>
                    </p:spPr>
                  </p:pic>
                </p:oleObj>
              </mc:Fallback>
            </mc:AlternateContent>
          </a:graphicData>
        </a:graphic>
      </p:graphicFrame>
      <p:graphicFrame>
        <p:nvGraphicFramePr>
          <p:cNvPr id="32" name="Object 31"/>
          <p:cNvGraphicFramePr>
            <a:graphicFrameLocks noChangeAspect="1"/>
          </p:cNvGraphicFramePr>
          <p:nvPr>
            <p:extLst>
              <p:ext uri="{D42A27DB-BD31-4B8C-83A1-F6EECF244321}">
                <p14:modId xmlns:p14="http://schemas.microsoft.com/office/powerpoint/2010/main" val="1969773821"/>
              </p:ext>
            </p:extLst>
          </p:nvPr>
        </p:nvGraphicFramePr>
        <p:xfrm>
          <a:off x="4151312" y="4267200"/>
          <a:ext cx="2020888" cy="349250"/>
        </p:xfrm>
        <a:graphic>
          <a:graphicData uri="http://schemas.openxmlformats.org/presentationml/2006/ole">
            <mc:AlternateContent xmlns:mc="http://schemas.openxmlformats.org/markup-compatibility/2006">
              <mc:Choice xmlns:v="urn:schemas-microsoft-com:vml" Requires="v">
                <p:oleObj spid="_x0000_s77741" name="Formula" r:id="rId19" imgW="1018800" imgH="176760" progId="Equation.Ribbit">
                  <p:embed/>
                </p:oleObj>
              </mc:Choice>
              <mc:Fallback>
                <p:oleObj name="Formula" r:id="rId19" imgW="1018800" imgH="176760" progId="Equation.Ribbit">
                  <p:embed/>
                  <p:pic>
                    <p:nvPicPr>
                      <p:cNvPr id="0" name=""/>
                      <p:cNvPicPr/>
                      <p:nvPr/>
                    </p:nvPicPr>
                    <p:blipFill>
                      <a:blip r:embed="rId20"/>
                      <a:stretch>
                        <a:fillRect/>
                      </a:stretch>
                    </p:blipFill>
                    <p:spPr>
                      <a:xfrm>
                        <a:off x="4151312" y="4267200"/>
                        <a:ext cx="2020888" cy="349250"/>
                      </a:xfrm>
                      <a:prstGeom prst="rect">
                        <a:avLst/>
                      </a:prstGeom>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3602674208"/>
              </p:ext>
            </p:extLst>
          </p:nvPr>
        </p:nvGraphicFramePr>
        <p:xfrm>
          <a:off x="3562350" y="4953000"/>
          <a:ext cx="1506538" cy="369888"/>
        </p:xfrm>
        <a:graphic>
          <a:graphicData uri="http://schemas.openxmlformats.org/presentationml/2006/ole">
            <mc:AlternateContent xmlns:mc="http://schemas.openxmlformats.org/markup-compatibility/2006">
              <mc:Choice xmlns:v="urn:schemas-microsoft-com:vml" Requires="v">
                <p:oleObj spid="_x0000_s77742" name="Formula" r:id="rId21" imgW="761040" imgH="185760" progId="Equation.Ribbit">
                  <p:embed/>
                </p:oleObj>
              </mc:Choice>
              <mc:Fallback>
                <p:oleObj name="Formula" r:id="rId21" imgW="761040" imgH="185760" progId="Equation.Ribbit">
                  <p:embed/>
                  <p:pic>
                    <p:nvPicPr>
                      <p:cNvPr id="0" name=""/>
                      <p:cNvPicPr>
                        <a:picLocks noChangeAspect="1" noChangeArrowheads="1"/>
                      </p:cNvPicPr>
                      <p:nvPr/>
                    </p:nvPicPr>
                    <p:blipFill>
                      <a:blip r:embed="rId22"/>
                      <a:srcRect/>
                      <a:stretch>
                        <a:fillRect/>
                      </a:stretch>
                    </p:blipFill>
                    <p:spPr bwMode="auto">
                      <a:xfrm>
                        <a:off x="3562350" y="4953000"/>
                        <a:ext cx="15065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27621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Notations</a:t>
            </a:r>
          </a:p>
        </p:txBody>
      </p:sp>
      <p:sp>
        <p:nvSpPr>
          <p:cNvPr id="4" name="Slide Number Placeholder 3"/>
          <p:cNvSpPr>
            <a:spLocks noGrp="1"/>
          </p:cNvSpPr>
          <p:nvPr>
            <p:ph type="sldNum" sz="quarter" idx="12"/>
          </p:nvPr>
        </p:nvSpPr>
        <p:spPr/>
        <p:txBody>
          <a:bodyPr/>
          <a:lstStyle/>
          <a:p>
            <a:fld id="{EA8497DB-E121-4CA5-99A9-62785CFF281F}" type="slidenum">
              <a:rPr lang="en-US" smtClean="0"/>
              <a:pPr/>
              <a:t>5</a:t>
            </a:fld>
            <a:endParaRPr lang="en-US"/>
          </a:p>
        </p:txBody>
      </p:sp>
      <p:sp>
        <p:nvSpPr>
          <p:cNvPr id="13" name="TextBox 12"/>
          <p:cNvSpPr txBox="1"/>
          <p:nvPr/>
        </p:nvSpPr>
        <p:spPr>
          <a:xfrm>
            <a:off x="228600" y="1531203"/>
            <a:ext cx="8458200" cy="830997"/>
          </a:xfrm>
          <a:prstGeom prst="rect">
            <a:avLst/>
          </a:prstGeom>
          <a:noFill/>
        </p:spPr>
        <p:txBody>
          <a:bodyPr wrap="square" rtlCol="0">
            <a:spAutoFit/>
          </a:bodyPr>
          <a:lstStyle/>
          <a:p>
            <a:r>
              <a:rPr lang="en-US" sz="2400" i="1" dirty="0"/>
              <a:t>C</a:t>
            </a:r>
            <a:r>
              <a:rPr lang="en-US" sz="2400" i="1" dirty="0" smtClean="0"/>
              <a:t>onsider the </a:t>
            </a:r>
            <a:r>
              <a:rPr lang="en-US" sz="2400" i="1" dirty="0" err="1" smtClean="0"/>
              <a:t>subgraph</a:t>
            </a:r>
            <a:r>
              <a:rPr lang="en-US" sz="2400" i="1" dirty="0" smtClean="0"/>
              <a:t> with vertices in       </a:t>
            </a:r>
            <a:r>
              <a:rPr lang="en-US" sz="2400" i="1" dirty="0"/>
              <a:t> </a:t>
            </a:r>
            <a:r>
              <a:rPr lang="en-US" sz="2400" i="1" dirty="0" smtClean="0"/>
              <a:t> and let the boundary vertices be absorbing in the following heat equation in next page. </a:t>
            </a:r>
            <a:endParaRPr lang="en-US" sz="2400" i="1" dirty="0"/>
          </a:p>
        </p:txBody>
      </p:sp>
      <p:graphicFrame>
        <p:nvGraphicFramePr>
          <p:cNvPr id="14" name="Object 13"/>
          <p:cNvGraphicFramePr>
            <a:graphicFrameLocks noChangeAspect="1"/>
          </p:cNvGraphicFramePr>
          <p:nvPr>
            <p:extLst>
              <p:ext uri="{D42A27DB-BD31-4B8C-83A1-F6EECF244321}">
                <p14:modId xmlns:p14="http://schemas.microsoft.com/office/powerpoint/2010/main" val="191050686"/>
              </p:ext>
            </p:extLst>
          </p:nvPr>
        </p:nvGraphicFramePr>
        <p:xfrm>
          <a:off x="5181600" y="1638726"/>
          <a:ext cx="357187" cy="307975"/>
        </p:xfrm>
        <a:graphic>
          <a:graphicData uri="http://schemas.openxmlformats.org/presentationml/2006/ole">
            <mc:AlternateContent xmlns:mc="http://schemas.openxmlformats.org/markup-compatibility/2006">
              <mc:Choice xmlns:v="urn:schemas-microsoft-com:vml" Requires="v">
                <p:oleObj spid="_x0000_s76400" name="Formula" r:id="rId3" imgW="180340" imgH="156210" progId="Equation.Ribbit">
                  <p:embed/>
                </p:oleObj>
              </mc:Choice>
              <mc:Fallback>
                <p:oleObj name="Formula" r:id="rId3" imgW="180340" imgH="156210" progId="Equation.Ribbit">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1638726"/>
                        <a:ext cx="357187" cy="30797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398845467"/>
              </p:ext>
            </p:extLst>
          </p:nvPr>
        </p:nvGraphicFramePr>
        <p:xfrm>
          <a:off x="2877131" y="2590800"/>
          <a:ext cx="2844800" cy="765175"/>
        </p:xfrm>
        <a:graphic>
          <a:graphicData uri="http://schemas.openxmlformats.org/presentationml/2006/ole">
            <mc:AlternateContent xmlns:mc="http://schemas.openxmlformats.org/markup-compatibility/2006">
              <mc:Choice xmlns:v="urn:schemas-microsoft-com:vml" Requires="v">
                <p:oleObj spid="_x0000_s76401" name="Formula" r:id="rId5" imgW="1435320" imgH="384840" progId="Equation.Ribbit">
                  <p:embed/>
                </p:oleObj>
              </mc:Choice>
              <mc:Fallback>
                <p:oleObj name="Formula" r:id="rId5" imgW="1435320" imgH="384840" progId="Equation.Ribbit">
                  <p:embed/>
                  <p:pic>
                    <p:nvPicPr>
                      <p:cNvPr id="0" name=""/>
                      <p:cNvPicPr>
                        <a:picLocks noChangeAspect="1" noChangeArrowheads="1"/>
                      </p:cNvPicPr>
                      <p:nvPr/>
                    </p:nvPicPr>
                    <p:blipFill>
                      <a:blip r:embed="rId6"/>
                      <a:srcRect/>
                      <a:stretch>
                        <a:fillRect/>
                      </a:stretch>
                    </p:blipFill>
                    <p:spPr bwMode="auto">
                      <a:xfrm>
                        <a:off x="2877131" y="2590800"/>
                        <a:ext cx="2844800" cy="765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16" name="TextBox 15"/>
          <p:cNvSpPr txBox="1"/>
          <p:nvPr/>
        </p:nvSpPr>
        <p:spPr>
          <a:xfrm>
            <a:off x="304800" y="3505200"/>
            <a:ext cx="8458200" cy="461665"/>
          </a:xfrm>
          <a:prstGeom prst="rect">
            <a:avLst/>
          </a:prstGeom>
          <a:noFill/>
        </p:spPr>
        <p:txBody>
          <a:bodyPr wrap="square" rtlCol="0">
            <a:spAutoFit/>
          </a:bodyPr>
          <a:lstStyle/>
          <a:p>
            <a:r>
              <a:rPr lang="en-US" sz="2400" i="1" dirty="0" smtClean="0"/>
              <a:t>Use                instead of      , but write into       for convenience.  </a:t>
            </a:r>
            <a:endParaRPr lang="en-US" sz="2400" i="1" dirty="0"/>
          </a:p>
        </p:txBody>
      </p:sp>
      <p:graphicFrame>
        <p:nvGraphicFramePr>
          <p:cNvPr id="17" name="Object 16"/>
          <p:cNvGraphicFramePr>
            <a:graphicFrameLocks noChangeAspect="1"/>
          </p:cNvGraphicFramePr>
          <p:nvPr>
            <p:extLst>
              <p:ext uri="{D42A27DB-BD31-4B8C-83A1-F6EECF244321}">
                <p14:modId xmlns:p14="http://schemas.microsoft.com/office/powerpoint/2010/main" val="3905636963"/>
              </p:ext>
            </p:extLst>
          </p:nvPr>
        </p:nvGraphicFramePr>
        <p:xfrm>
          <a:off x="1046162" y="3581400"/>
          <a:ext cx="782638" cy="339725"/>
        </p:xfrm>
        <a:graphic>
          <a:graphicData uri="http://schemas.openxmlformats.org/presentationml/2006/ole">
            <mc:AlternateContent xmlns:mc="http://schemas.openxmlformats.org/markup-compatibility/2006">
              <mc:Choice xmlns:v="urn:schemas-microsoft-com:vml" Requires="v">
                <p:oleObj spid="_x0000_s76402" name="Formula" r:id="rId7" imgW="395280" imgH="171720" progId="Equation.Ribbit">
                  <p:embed/>
                </p:oleObj>
              </mc:Choice>
              <mc:Fallback>
                <p:oleObj name="Formula" r:id="rId7" imgW="395280" imgH="171720" progId="Equation.Ribbit">
                  <p:embed/>
                  <p:pic>
                    <p:nvPicPr>
                      <p:cNvPr id="0" name=""/>
                      <p:cNvPicPr/>
                      <p:nvPr/>
                    </p:nvPicPr>
                    <p:blipFill>
                      <a:blip r:embed="rId8"/>
                      <a:stretch>
                        <a:fillRect/>
                      </a:stretch>
                    </p:blipFill>
                    <p:spPr>
                      <a:xfrm>
                        <a:off x="1046162" y="3581400"/>
                        <a:ext cx="782638" cy="339725"/>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2275559490"/>
              </p:ext>
            </p:extLst>
          </p:nvPr>
        </p:nvGraphicFramePr>
        <p:xfrm>
          <a:off x="3276600" y="3611899"/>
          <a:ext cx="217487" cy="320675"/>
        </p:xfrm>
        <a:graphic>
          <a:graphicData uri="http://schemas.openxmlformats.org/presentationml/2006/ole">
            <mc:AlternateContent xmlns:mc="http://schemas.openxmlformats.org/markup-compatibility/2006">
              <mc:Choice xmlns:v="urn:schemas-microsoft-com:vml" Requires="v">
                <p:oleObj spid="_x0000_s76403" name="Formula" r:id="rId9" imgW="109440" imgH="161640" progId="Equation.Ribbit">
                  <p:embed/>
                </p:oleObj>
              </mc:Choice>
              <mc:Fallback>
                <p:oleObj name="Formula" r:id="rId9" imgW="109440" imgH="161640" progId="Equation.Ribbit">
                  <p:embed/>
                  <p:pic>
                    <p:nvPicPr>
                      <p:cNvPr id="0" name=""/>
                      <p:cNvPicPr>
                        <a:picLocks noChangeAspect="1" noChangeArrowheads="1"/>
                      </p:cNvPicPr>
                      <p:nvPr/>
                    </p:nvPicPr>
                    <p:blipFill>
                      <a:blip r:embed="rId10"/>
                      <a:srcRect/>
                      <a:stretch>
                        <a:fillRect/>
                      </a:stretch>
                    </p:blipFill>
                    <p:spPr bwMode="auto">
                      <a:xfrm>
                        <a:off x="3276600" y="3611899"/>
                        <a:ext cx="217487" cy="320675"/>
                      </a:xfrm>
                      <a:prstGeom prst="rect">
                        <a:avLst/>
                      </a:prstGeom>
                      <a:noFill/>
                      <a:ln>
                        <a:noFill/>
                      </a:ln>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371127788"/>
              </p:ext>
            </p:extLst>
          </p:nvPr>
        </p:nvGraphicFramePr>
        <p:xfrm>
          <a:off x="5486400" y="3581400"/>
          <a:ext cx="217488" cy="320675"/>
        </p:xfrm>
        <a:graphic>
          <a:graphicData uri="http://schemas.openxmlformats.org/presentationml/2006/ole">
            <mc:AlternateContent xmlns:mc="http://schemas.openxmlformats.org/markup-compatibility/2006">
              <mc:Choice xmlns:v="urn:schemas-microsoft-com:vml" Requires="v">
                <p:oleObj spid="_x0000_s76404" name="Formula" r:id="rId11" imgW="109440" imgH="161640" progId="Equation.Ribbit">
                  <p:embed/>
                </p:oleObj>
              </mc:Choice>
              <mc:Fallback>
                <p:oleObj name="Formula" r:id="rId11" imgW="109440" imgH="161640" progId="Equation.Ribbit">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486400" y="3581400"/>
                        <a:ext cx="217488" cy="320675"/>
                      </a:xfrm>
                      <a:prstGeom prst="rect">
                        <a:avLst/>
                      </a:prstGeom>
                      <a:noFill/>
                      <a:ln>
                        <a:noFill/>
                      </a:ln>
                    </p:spPr>
                  </p:pic>
                </p:oleObj>
              </mc:Fallback>
            </mc:AlternateContent>
          </a:graphicData>
        </a:graphic>
      </p:graphicFrame>
      <p:sp>
        <p:nvSpPr>
          <p:cNvPr id="20" name="TextBox 19"/>
          <p:cNvSpPr txBox="1"/>
          <p:nvPr/>
        </p:nvSpPr>
        <p:spPr>
          <a:xfrm>
            <a:off x="381000" y="4267200"/>
            <a:ext cx="7086600" cy="2185214"/>
          </a:xfrm>
          <a:prstGeom prst="rect">
            <a:avLst/>
          </a:prstGeom>
          <a:noFill/>
        </p:spPr>
        <p:txBody>
          <a:bodyPr wrap="square" rtlCol="0">
            <a:spAutoFit/>
          </a:bodyPr>
          <a:lstStyle/>
          <a:p>
            <a:r>
              <a:rPr lang="en-US" sz="2600" b="1" i="1" dirty="0" smtClean="0"/>
              <a:t>Choice of boundary nodes:  </a:t>
            </a:r>
          </a:p>
          <a:p>
            <a:pPr marL="342900" indent="-342900">
              <a:buFont typeface="Wingdings" pitchFamily="2" charset="2"/>
              <a:buChar char="§"/>
            </a:pPr>
            <a:r>
              <a:rPr lang="en-US" sz="2400" dirty="0" smtClean="0"/>
              <a:t>Should not affect the spectral decomposition much;</a:t>
            </a:r>
          </a:p>
          <a:p>
            <a:pPr marL="342900" indent="-342900">
              <a:buFont typeface="Wingdings" pitchFamily="2" charset="2"/>
              <a:buChar char="§"/>
            </a:pPr>
            <a:r>
              <a:rPr lang="en-US" sz="2400" dirty="0" smtClean="0"/>
              <a:t>Should not affect the structure of the graph much, such as make the graph disconnected</a:t>
            </a:r>
            <a:endParaRPr lang="en-US" sz="2400" b="1" i="1" dirty="0" smtClean="0"/>
          </a:p>
          <a:p>
            <a:r>
              <a:rPr lang="en-US" sz="1400" b="1" i="1" dirty="0" smtClean="0"/>
              <a:t>              </a:t>
            </a:r>
          </a:p>
          <a:p>
            <a:r>
              <a:rPr lang="en-US" sz="2400" b="1" i="1" dirty="0"/>
              <a:t> </a:t>
            </a:r>
            <a:r>
              <a:rPr lang="en-US" sz="2400" b="1" i="1" dirty="0" smtClean="0"/>
              <a:t>                     Nodes </a:t>
            </a:r>
            <a:r>
              <a:rPr lang="en-US" sz="2400" b="1" i="1" dirty="0"/>
              <a:t>with smaller </a:t>
            </a:r>
            <a:r>
              <a:rPr lang="en-US" sz="2400" b="1" i="1" dirty="0" smtClean="0"/>
              <a:t>degrees</a:t>
            </a:r>
            <a:endParaRPr lang="en-US" sz="2400" dirty="0"/>
          </a:p>
        </p:txBody>
      </p:sp>
    </p:spTree>
    <p:extLst>
      <p:ext uri="{BB962C8B-B14F-4D97-AF65-F5344CB8AC3E}">
        <p14:creationId xmlns:p14="http://schemas.microsoft.com/office/powerpoint/2010/main" val="3221549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257800" y="5257800"/>
            <a:ext cx="3124200" cy="990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4000" dirty="0" smtClean="0"/>
              <a:t>Heat Equation and Heat Content</a:t>
            </a:r>
            <a:endParaRPr lang="en-US" sz="4000" dirty="0"/>
          </a:p>
        </p:txBody>
      </p:sp>
      <p:sp>
        <p:nvSpPr>
          <p:cNvPr id="4" name="TextBox 3"/>
          <p:cNvSpPr txBox="1"/>
          <p:nvPr/>
        </p:nvSpPr>
        <p:spPr>
          <a:xfrm>
            <a:off x="381000" y="1524000"/>
            <a:ext cx="8001000" cy="1569660"/>
          </a:xfrm>
          <a:prstGeom prst="rect">
            <a:avLst/>
          </a:prstGeom>
          <a:noFill/>
        </p:spPr>
        <p:txBody>
          <a:bodyPr wrap="square" rtlCol="0">
            <a:spAutoFit/>
          </a:bodyPr>
          <a:lstStyle/>
          <a:p>
            <a:r>
              <a:rPr lang="en-US" sz="2400" i="1" dirty="0" smtClean="0"/>
              <a:t>Heat </a:t>
            </a:r>
            <a:r>
              <a:rPr lang="en-US" sz="2400" i="1" dirty="0"/>
              <a:t>E</a:t>
            </a:r>
            <a:r>
              <a:rPr lang="en-US" sz="2400" i="1" dirty="0" smtClean="0"/>
              <a:t>quation </a:t>
            </a:r>
            <a:r>
              <a:rPr lang="en-US" sz="2400" dirty="0" smtClean="0"/>
              <a:t>associated with the normalized </a:t>
            </a:r>
            <a:r>
              <a:rPr lang="en-US" sz="2400" dirty="0" err="1" smtClean="0"/>
              <a:t>Laplacian</a:t>
            </a:r>
            <a:r>
              <a:rPr lang="en-US" sz="2400" dirty="0" smtClean="0"/>
              <a:t> :</a:t>
            </a:r>
          </a:p>
          <a:p>
            <a:endParaRPr lang="en-US" sz="2400" dirty="0" smtClean="0"/>
          </a:p>
          <a:p>
            <a:pPr algn="ctr"/>
            <a:endParaRPr lang="en-US" sz="2400" dirty="0"/>
          </a:p>
          <a:p>
            <a:pPr algn="ctr"/>
            <a:endParaRPr lang="en-US" sz="24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545930039"/>
              </p:ext>
            </p:extLst>
          </p:nvPr>
        </p:nvGraphicFramePr>
        <p:xfrm>
          <a:off x="2430463" y="2109410"/>
          <a:ext cx="1562100" cy="679450"/>
        </p:xfrm>
        <a:graphic>
          <a:graphicData uri="http://schemas.openxmlformats.org/presentationml/2006/ole">
            <mc:AlternateContent xmlns:mc="http://schemas.openxmlformats.org/markup-compatibility/2006">
              <mc:Choice xmlns:v="urn:schemas-microsoft-com:vml" Requires="v">
                <p:oleObj spid="_x0000_s69565" name="Formula" r:id="rId3" imgW="787680" imgH="343080" progId="Equation.Ribbit">
                  <p:embed/>
                </p:oleObj>
              </mc:Choice>
              <mc:Fallback>
                <p:oleObj name="Formula" r:id="rId3" imgW="787680" imgH="343080" progId="Equation.Ribbit">
                  <p:embed/>
                  <p:pic>
                    <p:nvPicPr>
                      <p:cNvPr id="0" name="Picture 21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0463" y="2109410"/>
                        <a:ext cx="1562100" cy="6794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35637847"/>
              </p:ext>
            </p:extLst>
          </p:nvPr>
        </p:nvGraphicFramePr>
        <p:xfrm>
          <a:off x="5084763" y="2268160"/>
          <a:ext cx="1187450" cy="368300"/>
        </p:xfrm>
        <a:graphic>
          <a:graphicData uri="http://schemas.openxmlformats.org/presentationml/2006/ole">
            <mc:AlternateContent xmlns:mc="http://schemas.openxmlformats.org/markup-compatibility/2006">
              <mc:Choice xmlns:v="urn:schemas-microsoft-com:vml" Requires="v">
                <p:oleObj spid="_x0000_s69566" name="Formula" r:id="rId5" imgW="598320" imgH="185760" progId="Equation.Ribbit">
                  <p:embed/>
                </p:oleObj>
              </mc:Choice>
              <mc:Fallback>
                <p:oleObj name="Formula" r:id="rId5" imgW="598320" imgH="185760" progId="Equation.Ribbit">
                  <p:embed/>
                  <p:pic>
                    <p:nvPicPr>
                      <p:cNvPr id="0" name="Picture 21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84763" y="2268160"/>
                        <a:ext cx="1187450" cy="368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6" name="TextBox 5"/>
          <p:cNvSpPr txBox="1"/>
          <p:nvPr/>
        </p:nvSpPr>
        <p:spPr>
          <a:xfrm>
            <a:off x="381000" y="2891135"/>
            <a:ext cx="8379918" cy="461665"/>
          </a:xfrm>
          <a:prstGeom prst="rect">
            <a:avLst/>
          </a:prstGeom>
          <a:noFill/>
        </p:spPr>
        <p:txBody>
          <a:bodyPr wrap="square" rtlCol="0">
            <a:spAutoFit/>
          </a:bodyPr>
          <a:lstStyle/>
          <a:p>
            <a:r>
              <a:rPr lang="en-US" sz="2400" dirty="0" smtClean="0"/>
              <a:t>with a given initial condition.</a:t>
            </a:r>
            <a:endParaRPr lang="en-US" sz="2400" dirty="0"/>
          </a:p>
        </p:txBody>
      </p:sp>
      <p:graphicFrame>
        <p:nvGraphicFramePr>
          <p:cNvPr id="11" name="Object 10"/>
          <p:cNvGraphicFramePr>
            <a:graphicFrameLocks noChangeAspect="1"/>
          </p:cNvGraphicFramePr>
          <p:nvPr>
            <p:extLst>
              <p:ext uri="{D42A27DB-BD31-4B8C-83A1-F6EECF244321}">
                <p14:modId xmlns:p14="http://schemas.microsoft.com/office/powerpoint/2010/main" val="261697567"/>
              </p:ext>
            </p:extLst>
          </p:nvPr>
        </p:nvGraphicFramePr>
        <p:xfrm>
          <a:off x="4343400" y="2347535"/>
          <a:ext cx="295275" cy="268288"/>
        </p:xfrm>
        <a:graphic>
          <a:graphicData uri="http://schemas.openxmlformats.org/presentationml/2006/ole">
            <mc:AlternateContent xmlns:mc="http://schemas.openxmlformats.org/markup-compatibility/2006">
              <mc:Choice xmlns:v="urn:schemas-microsoft-com:vml" Requires="v">
                <p:oleObj spid="_x0000_s69567" name="Formula" r:id="rId7" imgW="148680" imgH="134640" progId="Equation.Ribbit">
                  <p:embed/>
                </p:oleObj>
              </mc:Choice>
              <mc:Fallback>
                <p:oleObj name="Formula" r:id="rId7" imgW="148680" imgH="134640" progId="Equation.Ribbit">
                  <p:embed/>
                  <p:pic>
                    <p:nvPicPr>
                      <p:cNvPr id="0" name="Picture 214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43400" y="2347535"/>
                        <a:ext cx="295275" cy="268288"/>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01626744"/>
              </p:ext>
            </p:extLst>
          </p:nvPr>
        </p:nvGraphicFramePr>
        <p:xfrm>
          <a:off x="928688" y="4084637"/>
          <a:ext cx="6919912" cy="944563"/>
        </p:xfrm>
        <a:graphic>
          <a:graphicData uri="http://schemas.openxmlformats.org/presentationml/2006/ole">
            <mc:AlternateContent xmlns:mc="http://schemas.openxmlformats.org/markup-compatibility/2006">
              <mc:Choice xmlns:v="urn:schemas-microsoft-com:vml" Requires="v">
                <p:oleObj spid="_x0000_s69568" name="Formula" r:id="rId9" imgW="3490200" imgH="476280" progId="Equation.Ribbit">
                  <p:embed/>
                </p:oleObj>
              </mc:Choice>
              <mc:Fallback>
                <p:oleObj name="Formula" r:id="rId9" imgW="3490200" imgH="476280" progId="Equation.Ribbit">
                  <p:embed/>
                  <p:pic>
                    <p:nvPicPr>
                      <p:cNvPr id="0" name="Picture 214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8688" y="4084637"/>
                        <a:ext cx="6919912" cy="94456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3" name="TextBox 12"/>
          <p:cNvSpPr txBox="1"/>
          <p:nvPr/>
        </p:nvSpPr>
        <p:spPr>
          <a:xfrm>
            <a:off x="330465" y="3581400"/>
            <a:ext cx="2103974" cy="492443"/>
          </a:xfrm>
          <a:prstGeom prst="rect">
            <a:avLst/>
          </a:prstGeom>
          <a:noFill/>
        </p:spPr>
        <p:txBody>
          <a:bodyPr wrap="none" rtlCol="0">
            <a:spAutoFit/>
          </a:bodyPr>
          <a:lstStyle/>
          <a:p>
            <a:r>
              <a:rPr lang="en-US" sz="2600" b="1" i="1" dirty="0" smtClean="0"/>
              <a:t>Heat Content:</a:t>
            </a:r>
            <a:endParaRPr lang="en-US" sz="2600" b="1" i="1" dirty="0"/>
          </a:p>
        </p:txBody>
      </p:sp>
      <p:graphicFrame>
        <p:nvGraphicFramePr>
          <p:cNvPr id="14" name="Object 13"/>
          <p:cNvGraphicFramePr>
            <a:graphicFrameLocks noChangeAspect="1"/>
          </p:cNvGraphicFramePr>
          <p:nvPr>
            <p:extLst>
              <p:ext uri="{D42A27DB-BD31-4B8C-83A1-F6EECF244321}">
                <p14:modId xmlns:p14="http://schemas.microsoft.com/office/powerpoint/2010/main" val="3897767205"/>
              </p:ext>
            </p:extLst>
          </p:nvPr>
        </p:nvGraphicFramePr>
        <p:xfrm>
          <a:off x="914400" y="5257800"/>
          <a:ext cx="2967038" cy="692150"/>
        </p:xfrm>
        <a:graphic>
          <a:graphicData uri="http://schemas.openxmlformats.org/presentationml/2006/ole">
            <mc:AlternateContent xmlns:mc="http://schemas.openxmlformats.org/markup-compatibility/2006">
              <mc:Choice xmlns:v="urn:schemas-microsoft-com:vml" Requires="v">
                <p:oleObj spid="_x0000_s69569" name="Formula" r:id="rId11" imgW="1553210" imgH="361950" progId="Equation.Ribbit">
                  <p:embed/>
                </p:oleObj>
              </mc:Choice>
              <mc:Fallback>
                <p:oleObj name="Formula" r:id="rId11" imgW="1553210" imgH="361950" progId="Equation.Ribbit">
                  <p:embed/>
                  <p:pic>
                    <p:nvPicPr>
                      <p:cNvPr id="0" name="Picture 214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14400" y="5257800"/>
                        <a:ext cx="2967038" cy="6921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469469777"/>
              </p:ext>
            </p:extLst>
          </p:nvPr>
        </p:nvGraphicFramePr>
        <p:xfrm>
          <a:off x="5638800" y="5308600"/>
          <a:ext cx="2311400" cy="919163"/>
        </p:xfrm>
        <a:graphic>
          <a:graphicData uri="http://schemas.openxmlformats.org/presentationml/2006/ole">
            <mc:AlternateContent xmlns:mc="http://schemas.openxmlformats.org/markup-compatibility/2006">
              <mc:Choice xmlns:v="urn:schemas-microsoft-com:vml" Requires="v">
                <p:oleObj spid="_x0000_s69570" name="Formula" r:id="rId13" imgW="1166040" imgH="463680" progId="Equation.Ribbit">
                  <p:embed/>
                </p:oleObj>
              </mc:Choice>
              <mc:Fallback>
                <p:oleObj name="Formula" r:id="rId13" imgW="1166040" imgH="463680" progId="Equation.Ribbit">
                  <p:embed/>
                  <p:pic>
                    <p:nvPicPr>
                      <p:cNvPr id="0" name="Picture 214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38800" y="5308600"/>
                        <a:ext cx="2311400" cy="91916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EA8497DB-E121-4CA5-99A9-62785CFF281F}" type="slidenum">
              <a:rPr lang="en-US" smtClean="0"/>
              <a:pPr/>
              <a:t>6</a:t>
            </a:fld>
            <a:endParaRPr lang="en-US"/>
          </a:p>
        </p:txBody>
      </p:sp>
    </p:spTree>
    <p:extLst>
      <p:ext uri="{BB962C8B-B14F-4D97-AF65-F5344CB8AC3E}">
        <p14:creationId xmlns:p14="http://schemas.microsoft.com/office/powerpoint/2010/main" val="1837023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325562"/>
          </a:xfrm>
        </p:spPr>
        <p:txBody>
          <a:bodyPr>
            <a:normAutofit/>
          </a:bodyPr>
          <a:lstStyle/>
          <a:p>
            <a:r>
              <a:rPr lang="en-US" sz="3600" dirty="0" smtClean="0"/>
              <a:t>Discrete time random walk approximation for the heat equation</a:t>
            </a:r>
            <a:endParaRPr lang="en-US" sz="3600" dirty="0"/>
          </a:p>
        </p:txBody>
      </p:sp>
      <p:sp>
        <p:nvSpPr>
          <p:cNvPr id="5" name="TextBox 4"/>
          <p:cNvSpPr txBox="1"/>
          <p:nvPr/>
        </p:nvSpPr>
        <p:spPr>
          <a:xfrm>
            <a:off x="533400" y="1916430"/>
            <a:ext cx="8153400" cy="1969770"/>
          </a:xfrm>
          <a:prstGeom prst="rect">
            <a:avLst/>
          </a:prstGeom>
          <a:noFill/>
        </p:spPr>
        <p:txBody>
          <a:bodyPr wrap="square" rtlCol="0">
            <a:spAutoFit/>
          </a:bodyPr>
          <a:lstStyle/>
          <a:p>
            <a:pPr marL="514350" indent="-514350">
              <a:buAutoNum type="arabicPeriod"/>
            </a:pPr>
            <a:r>
              <a:rPr lang="en-US" sz="2400" dirty="0" smtClean="0"/>
              <a:t>Random walk on graph: random walkers move from current vertex       to a neighbor vertex      with probability              .  </a:t>
            </a:r>
            <a:r>
              <a:rPr lang="en-US" sz="2400" i="1" dirty="0" smtClean="0"/>
              <a:t>Transition matrix</a:t>
            </a:r>
            <a:r>
              <a:rPr lang="en-US" sz="2400" dirty="0" smtClean="0"/>
              <a:t>                      .</a:t>
            </a:r>
            <a:endParaRPr lang="en-US" sz="2400" dirty="0"/>
          </a:p>
          <a:p>
            <a:endParaRPr lang="en-US" sz="2400" dirty="0"/>
          </a:p>
          <a:p>
            <a:r>
              <a:rPr lang="en-US" sz="2400" dirty="0" smtClean="0"/>
              <a:t>2.   Start with uniform initial condition .                                       </a:t>
            </a:r>
            <a:endParaRPr lang="en-US" sz="2400" dirty="0"/>
          </a:p>
        </p:txBody>
      </p:sp>
      <p:graphicFrame>
        <p:nvGraphicFramePr>
          <p:cNvPr id="3" name="Object 2"/>
          <p:cNvGraphicFramePr>
            <a:graphicFrameLocks noChangeAspect="1"/>
          </p:cNvGraphicFramePr>
          <p:nvPr>
            <p:extLst>
              <p:ext uri="{D42A27DB-BD31-4B8C-83A1-F6EECF244321}">
                <p14:modId xmlns:p14="http://schemas.microsoft.com/office/powerpoint/2010/main" val="226547828"/>
              </p:ext>
            </p:extLst>
          </p:nvPr>
        </p:nvGraphicFramePr>
        <p:xfrm>
          <a:off x="7315200" y="2362200"/>
          <a:ext cx="836612" cy="352425"/>
        </p:xfrm>
        <a:graphic>
          <a:graphicData uri="http://schemas.openxmlformats.org/presentationml/2006/ole">
            <mc:AlternateContent xmlns:mc="http://schemas.openxmlformats.org/markup-compatibility/2006">
              <mc:Choice xmlns:v="urn:schemas-microsoft-com:vml" Requires="v">
                <p:oleObj spid="_x0000_s81993" name="Formula" r:id="rId3" imgW="421920" imgH="177840" progId="Equation.Ribbit">
                  <p:embed/>
                </p:oleObj>
              </mc:Choice>
              <mc:Fallback>
                <p:oleObj name="Formula" r:id="rId3" imgW="421920" imgH="177840" progId="Equation.Ribbit">
                  <p:embed/>
                  <p:pic>
                    <p:nvPicPr>
                      <p:cNvPr id="0" name="Picture 56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2362200"/>
                        <a:ext cx="836612" cy="3524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153839137"/>
              </p:ext>
            </p:extLst>
          </p:nvPr>
        </p:nvGraphicFramePr>
        <p:xfrm>
          <a:off x="3352800" y="2720340"/>
          <a:ext cx="1319263" cy="327660"/>
        </p:xfrm>
        <a:graphic>
          <a:graphicData uri="http://schemas.openxmlformats.org/presentationml/2006/ole">
            <mc:AlternateContent xmlns:mc="http://schemas.openxmlformats.org/markup-compatibility/2006">
              <mc:Choice xmlns:v="urn:schemas-microsoft-com:vml" Requires="v">
                <p:oleObj spid="_x0000_s81994" name="Formula" r:id="rId5" imgW="734400" imgH="181800" progId="Equation.Ribbit">
                  <p:embed/>
                </p:oleObj>
              </mc:Choice>
              <mc:Fallback>
                <p:oleObj name="Formula" r:id="rId5" imgW="734400" imgH="181800" progId="Equation.Ribbit">
                  <p:embed/>
                  <p:pic>
                    <p:nvPicPr>
                      <p:cNvPr id="0" name="Picture 56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2720340"/>
                        <a:ext cx="1319263" cy="327660"/>
                      </a:xfrm>
                      <a:prstGeom prst="rect">
                        <a:avLst/>
                      </a:prstGeom>
                      <a:noFill/>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02384027"/>
              </p:ext>
            </p:extLst>
          </p:nvPr>
        </p:nvGraphicFramePr>
        <p:xfrm>
          <a:off x="2057400" y="2438400"/>
          <a:ext cx="179387" cy="236538"/>
        </p:xfrm>
        <a:graphic>
          <a:graphicData uri="http://schemas.openxmlformats.org/presentationml/2006/ole">
            <mc:AlternateContent xmlns:mc="http://schemas.openxmlformats.org/markup-compatibility/2006">
              <mc:Choice xmlns:v="urn:schemas-microsoft-com:vml" Requires="v">
                <p:oleObj spid="_x0000_s81995" name="Formula" r:id="rId7" imgW="90360" imgH="119520" progId="Equation.Ribbit">
                  <p:embed/>
                </p:oleObj>
              </mc:Choice>
              <mc:Fallback>
                <p:oleObj name="Formula" r:id="rId7" imgW="90360" imgH="119520" progId="Equation.Ribbit">
                  <p:embed/>
                  <p:pic>
                    <p:nvPicPr>
                      <p:cNvPr id="0" name="Picture 563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57400" y="2438400"/>
                        <a:ext cx="179387" cy="236538"/>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698608366"/>
              </p:ext>
            </p:extLst>
          </p:nvPr>
        </p:nvGraphicFramePr>
        <p:xfrm>
          <a:off x="5029200" y="2438400"/>
          <a:ext cx="157162" cy="236538"/>
        </p:xfrm>
        <a:graphic>
          <a:graphicData uri="http://schemas.openxmlformats.org/presentationml/2006/ole">
            <mc:AlternateContent xmlns:mc="http://schemas.openxmlformats.org/markup-compatibility/2006">
              <mc:Choice xmlns:v="urn:schemas-microsoft-com:vml" Requires="v">
                <p:oleObj spid="_x0000_s81996" name="Formula" r:id="rId9" imgW="78840" imgH="119520" progId="Equation.Ribbit">
                  <p:embed/>
                </p:oleObj>
              </mc:Choice>
              <mc:Fallback>
                <p:oleObj name="Formula" r:id="rId9" imgW="78840" imgH="119520" progId="Equation.Ribbit">
                  <p:embed/>
                  <p:pic>
                    <p:nvPicPr>
                      <p:cNvPr id="0" name="Picture 563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29200" y="2438400"/>
                        <a:ext cx="157162" cy="236538"/>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2" name="Content Placeholder 3"/>
          <p:cNvSpPr txBox="1">
            <a:spLocks noGrp="1"/>
          </p:cNvSpPr>
          <p:nvPr>
            <p:ph idx="1"/>
          </p:nvPr>
        </p:nvSpPr>
        <p:spPr>
          <a:xfrm>
            <a:off x="533400" y="4114800"/>
            <a:ext cx="8229600" cy="904863"/>
          </a:xfrm>
          <a:prstGeom prst="rect">
            <a:avLst/>
          </a:prstGeom>
          <a:noFill/>
        </p:spPr>
        <p:txBody>
          <a:bodyPr wrap="square" rtlCol="0">
            <a:spAutoFit/>
          </a:bodyPr>
          <a:lstStyle/>
          <a:p>
            <a:pPr marL="0" indent="0">
              <a:buNone/>
            </a:pPr>
            <a:r>
              <a:rPr lang="en-US" sz="2400" dirty="0" smtClean="0"/>
              <a:t>3.   </a:t>
            </a:r>
            <a:r>
              <a:rPr lang="en-US" sz="2400" i="1" dirty="0" smtClean="0"/>
              <a:t>Lazy random walk:</a:t>
            </a:r>
            <a:r>
              <a:rPr lang="en-US" sz="2400" dirty="0" smtClean="0"/>
              <a:t>                                          </a:t>
            </a:r>
          </a:p>
          <a:p>
            <a:pPr marL="0" indent="0">
              <a:buNone/>
            </a:pPr>
            <a:r>
              <a:rPr lang="en-US" sz="2400" dirty="0" smtClean="0"/>
              <a:t>      At time              ,  </a:t>
            </a:r>
            <a:endParaRPr lang="en-US" sz="2400" dirty="0"/>
          </a:p>
        </p:txBody>
      </p:sp>
      <p:graphicFrame>
        <p:nvGraphicFramePr>
          <p:cNvPr id="8" name="Object 7"/>
          <p:cNvGraphicFramePr>
            <a:graphicFrameLocks noChangeAspect="1"/>
          </p:cNvGraphicFramePr>
          <p:nvPr>
            <p:extLst>
              <p:ext uri="{D42A27DB-BD31-4B8C-83A1-F6EECF244321}">
                <p14:modId xmlns:p14="http://schemas.microsoft.com/office/powerpoint/2010/main" val="2521577240"/>
              </p:ext>
            </p:extLst>
          </p:nvPr>
        </p:nvGraphicFramePr>
        <p:xfrm>
          <a:off x="3733800" y="4247154"/>
          <a:ext cx="2514600" cy="324846"/>
        </p:xfrm>
        <a:graphic>
          <a:graphicData uri="http://schemas.openxmlformats.org/presentationml/2006/ole">
            <mc:AlternateContent xmlns:mc="http://schemas.openxmlformats.org/markup-compatibility/2006">
              <mc:Choice xmlns:v="urn:schemas-microsoft-com:vml" Requires="v">
                <p:oleObj spid="_x0000_s81997" name="Formula" r:id="rId11" imgW="1363980" imgH="176530" progId="Equation.Ribbit">
                  <p:embed/>
                </p:oleObj>
              </mc:Choice>
              <mc:Fallback>
                <p:oleObj name="Formula" r:id="rId11" imgW="1363980" imgH="176530" progId="Equation.Ribbit">
                  <p:embed/>
                  <p:pic>
                    <p:nvPicPr>
                      <p:cNvPr id="0" name="Picture 563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33800" y="4247154"/>
                        <a:ext cx="2514600" cy="324846"/>
                      </a:xfrm>
                      <a:prstGeom prst="rect">
                        <a:avLst/>
                      </a:prstGeom>
                      <a:noFill/>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447075279"/>
              </p:ext>
            </p:extLst>
          </p:nvPr>
        </p:nvGraphicFramePr>
        <p:xfrm>
          <a:off x="2057400" y="4630737"/>
          <a:ext cx="817562" cy="322263"/>
        </p:xfrm>
        <a:graphic>
          <a:graphicData uri="http://schemas.openxmlformats.org/presentationml/2006/ole">
            <mc:AlternateContent xmlns:mc="http://schemas.openxmlformats.org/markup-compatibility/2006">
              <mc:Choice xmlns:v="urn:schemas-microsoft-com:vml" Requires="v">
                <p:oleObj spid="_x0000_s81998" name="Formula" r:id="rId13" imgW="414360" imgH="161640" progId="Equation.Ribbit">
                  <p:embed/>
                </p:oleObj>
              </mc:Choice>
              <mc:Fallback>
                <p:oleObj name="Formula" r:id="rId13" imgW="414360" imgH="161640" progId="Equation.Ribbit">
                  <p:embed/>
                  <p:pic>
                    <p:nvPicPr>
                      <p:cNvPr id="0" name="Picture 563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57400" y="4630737"/>
                        <a:ext cx="817562" cy="32226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987925253"/>
              </p:ext>
            </p:extLst>
          </p:nvPr>
        </p:nvGraphicFramePr>
        <p:xfrm>
          <a:off x="1676401" y="5257800"/>
          <a:ext cx="3352800" cy="631909"/>
        </p:xfrm>
        <a:graphic>
          <a:graphicData uri="http://schemas.openxmlformats.org/presentationml/2006/ole">
            <mc:AlternateContent xmlns:mc="http://schemas.openxmlformats.org/markup-compatibility/2006">
              <mc:Choice xmlns:v="urn:schemas-microsoft-com:vml" Requires="v">
                <p:oleObj spid="_x0000_s81999" name="Formula" r:id="rId15" imgW="1751400" imgH="327960" progId="Equation.Ribbit">
                  <p:embed/>
                </p:oleObj>
              </mc:Choice>
              <mc:Fallback>
                <p:oleObj name="Formula" r:id="rId15" imgW="1751400" imgH="327960" progId="Equation.Ribbit">
                  <p:embed/>
                  <p:pic>
                    <p:nvPicPr>
                      <p:cNvPr id="0" name="Picture 563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676401" y="5257800"/>
                        <a:ext cx="3352800" cy="631909"/>
                      </a:xfrm>
                      <a:prstGeom prst="rect">
                        <a:avLst/>
                      </a:prstGeom>
                      <a:noFill/>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148386352"/>
              </p:ext>
            </p:extLst>
          </p:nvPr>
        </p:nvGraphicFramePr>
        <p:xfrm>
          <a:off x="5227638" y="5334001"/>
          <a:ext cx="2163762" cy="408228"/>
        </p:xfrm>
        <a:graphic>
          <a:graphicData uri="http://schemas.openxmlformats.org/presentationml/2006/ole">
            <mc:AlternateContent xmlns:mc="http://schemas.openxmlformats.org/markup-compatibility/2006">
              <mc:Choice xmlns:v="urn:schemas-microsoft-com:vml" Requires="v">
                <p:oleObj spid="_x0000_s82000" name="Formula" r:id="rId17" imgW="1159560" imgH="218520" progId="Equation.Ribbit">
                  <p:embed/>
                </p:oleObj>
              </mc:Choice>
              <mc:Fallback>
                <p:oleObj name="Formula" r:id="rId17" imgW="1159560" imgH="218520" progId="Equation.Ribbit">
                  <p:embed/>
                  <p:pic>
                    <p:nvPicPr>
                      <p:cNvPr id="0" name="Picture 563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227638" y="5334001"/>
                        <a:ext cx="2163762" cy="408228"/>
                      </a:xfrm>
                      <a:prstGeom prst="rect">
                        <a:avLst/>
                      </a:prstGeom>
                      <a:noFill/>
                      <a:extLst/>
                    </p:spPr>
                  </p:pic>
                </p:oleObj>
              </mc:Fallback>
            </mc:AlternateContent>
          </a:graphicData>
        </a:graphic>
      </p:graphicFrame>
      <p:sp>
        <p:nvSpPr>
          <p:cNvPr id="7" name="Slide Number Placeholder 6"/>
          <p:cNvSpPr>
            <a:spLocks noGrp="1"/>
          </p:cNvSpPr>
          <p:nvPr>
            <p:ph type="sldNum" sz="quarter" idx="12"/>
          </p:nvPr>
        </p:nvSpPr>
        <p:spPr/>
        <p:txBody>
          <a:bodyPr/>
          <a:lstStyle/>
          <a:p>
            <a:fld id="{EA8497DB-E121-4CA5-99A9-62785CFF281F}" type="slidenum">
              <a:rPr lang="en-US" smtClean="0"/>
              <a:pPr/>
              <a:t>7</a:t>
            </a:fld>
            <a:endParaRPr lang="en-US"/>
          </a:p>
        </p:txBody>
      </p:sp>
    </p:spTree>
    <p:extLst>
      <p:ext uri="{BB962C8B-B14F-4D97-AF65-F5344CB8AC3E}">
        <p14:creationId xmlns:p14="http://schemas.microsoft.com/office/powerpoint/2010/main" val="161672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791200" y="1676400"/>
            <a:ext cx="2971800" cy="3352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sz="4000" dirty="0" smtClean="0"/>
              <a:t>Simulation to approximate Heat Content</a:t>
            </a:r>
            <a:endParaRPr lang="en-US" sz="4000" dirty="0"/>
          </a:p>
        </p:txBody>
      </p:sp>
      <p:sp>
        <p:nvSpPr>
          <p:cNvPr id="3" name="TextBox 2"/>
          <p:cNvSpPr txBox="1"/>
          <p:nvPr/>
        </p:nvSpPr>
        <p:spPr>
          <a:xfrm>
            <a:off x="304800" y="1371600"/>
            <a:ext cx="5486400" cy="1477328"/>
          </a:xfrm>
          <a:prstGeom prst="rect">
            <a:avLst/>
          </a:prstGeom>
          <a:noFill/>
        </p:spPr>
        <p:txBody>
          <a:bodyPr wrap="square" rtlCol="0">
            <a:spAutoFit/>
          </a:bodyPr>
          <a:lstStyle/>
          <a:p>
            <a:r>
              <a:rPr lang="en-US" sz="2400" dirty="0" smtClean="0"/>
              <a:t>Simulate </a:t>
            </a:r>
            <a:r>
              <a:rPr lang="en-US" sz="2400" i="1" dirty="0"/>
              <a:t>L</a:t>
            </a:r>
            <a:r>
              <a:rPr lang="en-US" sz="2400" i="1" dirty="0" smtClean="0"/>
              <a:t>azy </a:t>
            </a:r>
            <a:r>
              <a:rPr lang="en-US" sz="2400" i="1" dirty="0"/>
              <a:t>R</a:t>
            </a:r>
            <a:r>
              <a:rPr lang="en-US" sz="2400" i="1" dirty="0" smtClean="0"/>
              <a:t>andom Walk </a:t>
            </a:r>
            <a:r>
              <a:rPr lang="en-US" sz="2400" dirty="0" smtClean="0"/>
              <a:t>to</a:t>
            </a:r>
            <a:r>
              <a:rPr lang="en-US" sz="2400" i="1" dirty="0" smtClean="0"/>
              <a:t> </a:t>
            </a:r>
            <a:r>
              <a:rPr lang="en-US" sz="2400" dirty="0" smtClean="0"/>
              <a:t>approximate the Heat Content:</a:t>
            </a:r>
            <a:endParaRPr lang="en-US" sz="2400" i="1" dirty="0" smtClean="0"/>
          </a:p>
          <a:p>
            <a:r>
              <a:rPr lang="en-US" sz="2400" i="1" dirty="0"/>
              <a:t> </a:t>
            </a:r>
            <a:r>
              <a:rPr lang="en-US" sz="2400" i="1" dirty="0" smtClean="0"/>
              <a:t>                      </a:t>
            </a:r>
            <a:endParaRPr lang="en-US" sz="2400" dirty="0" smtClean="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966649587"/>
              </p:ext>
            </p:extLst>
          </p:nvPr>
        </p:nvGraphicFramePr>
        <p:xfrm>
          <a:off x="365125" y="2362200"/>
          <a:ext cx="3368675" cy="684213"/>
        </p:xfrm>
        <a:graphic>
          <a:graphicData uri="http://schemas.openxmlformats.org/presentationml/2006/ole">
            <mc:AlternateContent xmlns:mc="http://schemas.openxmlformats.org/markup-compatibility/2006">
              <mc:Choice xmlns:v="urn:schemas-microsoft-com:vml" Requires="v">
                <p:oleObj spid="_x0000_s75653" name="Formula" r:id="rId4" imgW="1882440" imgH="384840" progId="Equation.Ribbit">
                  <p:embed/>
                </p:oleObj>
              </mc:Choice>
              <mc:Fallback>
                <p:oleObj name="Formula" r:id="rId4" imgW="1882440" imgH="384840" progId="Equation.Ribbit">
                  <p:embed/>
                  <p:pic>
                    <p:nvPicPr>
                      <p:cNvPr id="0" name="Picture 589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125" y="2362200"/>
                        <a:ext cx="3368675" cy="68421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314794645"/>
              </p:ext>
            </p:extLst>
          </p:nvPr>
        </p:nvGraphicFramePr>
        <p:xfrm>
          <a:off x="533400" y="3124200"/>
          <a:ext cx="4114800" cy="777659"/>
        </p:xfrm>
        <a:graphic>
          <a:graphicData uri="http://schemas.openxmlformats.org/presentationml/2006/ole">
            <mc:AlternateContent xmlns:mc="http://schemas.openxmlformats.org/markup-compatibility/2006">
              <mc:Choice xmlns:v="urn:schemas-microsoft-com:vml" Requires="v">
                <p:oleObj spid="_x0000_s75654" name="Formula" r:id="rId6" imgW="2460240" imgH="463680" progId="Equation.Ribbit">
                  <p:embed/>
                </p:oleObj>
              </mc:Choice>
              <mc:Fallback>
                <p:oleObj name="Formula" r:id="rId6" imgW="2460240" imgH="463680" progId="Equation.Ribbit">
                  <p:embed/>
                  <p:pic>
                    <p:nvPicPr>
                      <p:cNvPr id="0" name="Picture 589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3124200"/>
                        <a:ext cx="4114800" cy="777659"/>
                      </a:xfrm>
                      <a:prstGeom prst="rect">
                        <a:avLst/>
                      </a:prstGeom>
                      <a:noFill/>
                      <a:extLst/>
                    </p:spPr>
                  </p:pic>
                </p:oleObj>
              </mc:Fallback>
            </mc:AlternateContent>
          </a:graphicData>
        </a:graphic>
      </p:graphicFrame>
      <p:sp>
        <p:nvSpPr>
          <p:cNvPr id="9" name="TextBox 8"/>
          <p:cNvSpPr txBox="1"/>
          <p:nvPr/>
        </p:nvSpPr>
        <p:spPr>
          <a:xfrm>
            <a:off x="6096000" y="1752600"/>
            <a:ext cx="2219864" cy="461665"/>
          </a:xfrm>
          <a:prstGeom prst="rect">
            <a:avLst/>
          </a:prstGeom>
          <a:noFill/>
        </p:spPr>
        <p:txBody>
          <a:bodyPr wrap="square" rtlCol="0">
            <a:spAutoFit/>
          </a:bodyPr>
          <a:lstStyle/>
          <a:p>
            <a:r>
              <a:rPr lang="en-US" sz="2400" i="1" dirty="0"/>
              <a:t>H</a:t>
            </a:r>
            <a:r>
              <a:rPr lang="en-US" sz="2400" i="1" dirty="0" smtClean="0"/>
              <a:t>eat Equation</a:t>
            </a:r>
            <a:endParaRPr lang="en-US" sz="2400" dirty="0"/>
          </a:p>
        </p:txBody>
      </p:sp>
      <p:graphicFrame>
        <p:nvGraphicFramePr>
          <p:cNvPr id="10" name="Object 9"/>
          <p:cNvGraphicFramePr>
            <a:graphicFrameLocks noChangeAspect="1"/>
          </p:cNvGraphicFramePr>
          <p:nvPr>
            <p:extLst>
              <p:ext uri="{D42A27DB-BD31-4B8C-83A1-F6EECF244321}">
                <p14:modId xmlns:p14="http://schemas.microsoft.com/office/powerpoint/2010/main" val="2704387713"/>
              </p:ext>
            </p:extLst>
          </p:nvPr>
        </p:nvGraphicFramePr>
        <p:xfrm>
          <a:off x="533400" y="4435407"/>
          <a:ext cx="3200400" cy="669993"/>
        </p:xfrm>
        <a:graphic>
          <a:graphicData uri="http://schemas.openxmlformats.org/presentationml/2006/ole">
            <mc:AlternateContent xmlns:mc="http://schemas.openxmlformats.org/markup-compatibility/2006">
              <mc:Choice xmlns:v="urn:schemas-microsoft-com:vml" Requires="v">
                <p:oleObj spid="_x0000_s75655" name="Formula" r:id="rId8" imgW="1732320" imgH="362160" progId="Equation.Ribbit">
                  <p:embed/>
                </p:oleObj>
              </mc:Choice>
              <mc:Fallback>
                <p:oleObj name="Formula" r:id="rId8" imgW="1732320" imgH="362160" progId="Equation.Ribbit">
                  <p:embed/>
                  <p:pic>
                    <p:nvPicPr>
                      <p:cNvPr id="0" name="Picture 589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 y="4435407"/>
                        <a:ext cx="3200400" cy="669993"/>
                      </a:xfrm>
                      <a:prstGeom prst="rect">
                        <a:avLst/>
                      </a:prstGeom>
                      <a:noFill/>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147415923"/>
              </p:ext>
            </p:extLst>
          </p:nvPr>
        </p:nvGraphicFramePr>
        <p:xfrm>
          <a:off x="457200" y="5203825"/>
          <a:ext cx="4065587" cy="815975"/>
        </p:xfrm>
        <a:graphic>
          <a:graphicData uri="http://schemas.openxmlformats.org/presentationml/2006/ole">
            <mc:AlternateContent xmlns:mc="http://schemas.openxmlformats.org/markup-compatibility/2006">
              <mc:Choice xmlns:v="urn:schemas-microsoft-com:vml" Requires="v">
                <p:oleObj spid="_x0000_s75656" name="Formula" r:id="rId10" imgW="2116080" imgH="424440" progId="Equation.Ribbit">
                  <p:embed/>
                </p:oleObj>
              </mc:Choice>
              <mc:Fallback>
                <p:oleObj name="Formula" r:id="rId10" imgW="2116080" imgH="424440" progId="Equation.Ribbit">
                  <p:embed/>
                  <p:pic>
                    <p:nvPicPr>
                      <p:cNvPr id="0" name="Picture 589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7200" y="5203825"/>
                        <a:ext cx="4065587" cy="81597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029056093"/>
              </p:ext>
            </p:extLst>
          </p:nvPr>
        </p:nvGraphicFramePr>
        <p:xfrm>
          <a:off x="6496050" y="2368550"/>
          <a:ext cx="1562100" cy="679450"/>
        </p:xfrm>
        <a:graphic>
          <a:graphicData uri="http://schemas.openxmlformats.org/presentationml/2006/ole">
            <mc:AlternateContent xmlns:mc="http://schemas.openxmlformats.org/markup-compatibility/2006">
              <mc:Choice xmlns:v="urn:schemas-microsoft-com:vml" Requires="v">
                <p:oleObj spid="_x0000_s75657" name="Formula" r:id="rId12" imgW="787680" imgH="343080" progId="Equation.Ribbit">
                  <p:embed/>
                </p:oleObj>
              </mc:Choice>
              <mc:Fallback>
                <p:oleObj name="Formula" r:id="rId12" imgW="787680" imgH="343080" progId="Equation.Ribbit">
                  <p:embed/>
                  <p:pic>
                    <p:nvPicPr>
                      <p:cNvPr id="0" name="Picture 589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496050" y="2368550"/>
                        <a:ext cx="1562100" cy="6794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532571158"/>
              </p:ext>
            </p:extLst>
          </p:nvPr>
        </p:nvGraphicFramePr>
        <p:xfrm>
          <a:off x="6705600" y="3276600"/>
          <a:ext cx="1187450" cy="368300"/>
        </p:xfrm>
        <a:graphic>
          <a:graphicData uri="http://schemas.openxmlformats.org/presentationml/2006/ole">
            <mc:AlternateContent xmlns:mc="http://schemas.openxmlformats.org/markup-compatibility/2006">
              <mc:Choice xmlns:v="urn:schemas-microsoft-com:vml" Requires="v">
                <p:oleObj spid="_x0000_s75658" name="Formula" r:id="rId14" imgW="598320" imgH="185760" progId="Equation.Ribbit">
                  <p:embed/>
                </p:oleObj>
              </mc:Choice>
              <mc:Fallback>
                <p:oleObj name="Formula" r:id="rId14" imgW="598320" imgH="185760" progId="Equation.Ribbit">
                  <p:embed/>
                  <p:pic>
                    <p:nvPicPr>
                      <p:cNvPr id="0" name="Picture 589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705600" y="3276600"/>
                        <a:ext cx="1187450" cy="368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511352450"/>
              </p:ext>
            </p:extLst>
          </p:nvPr>
        </p:nvGraphicFramePr>
        <p:xfrm>
          <a:off x="6172200" y="3355975"/>
          <a:ext cx="295275" cy="268288"/>
        </p:xfrm>
        <a:graphic>
          <a:graphicData uri="http://schemas.openxmlformats.org/presentationml/2006/ole">
            <mc:AlternateContent xmlns:mc="http://schemas.openxmlformats.org/markup-compatibility/2006">
              <mc:Choice xmlns:v="urn:schemas-microsoft-com:vml" Requires="v">
                <p:oleObj spid="_x0000_s75659" name="Formula" r:id="rId16" imgW="148590" imgH="134620" progId="Equation.Ribbit">
                  <p:embed/>
                </p:oleObj>
              </mc:Choice>
              <mc:Fallback>
                <p:oleObj name="Formula" r:id="rId16" imgW="148590" imgH="134620" progId="Equation.Ribbit">
                  <p:embed/>
                  <p:pic>
                    <p:nvPicPr>
                      <p:cNvPr id="0" name="Picture 589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172200" y="3355975"/>
                        <a:ext cx="295275" cy="268288"/>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5" name="TextBox 4"/>
          <p:cNvSpPr txBox="1"/>
          <p:nvPr/>
        </p:nvSpPr>
        <p:spPr>
          <a:xfrm>
            <a:off x="6030008" y="3947160"/>
            <a:ext cx="2580592" cy="707886"/>
          </a:xfrm>
          <a:prstGeom prst="rect">
            <a:avLst/>
          </a:prstGeom>
          <a:noFill/>
        </p:spPr>
        <p:txBody>
          <a:bodyPr wrap="square" rtlCol="0">
            <a:spAutoFit/>
          </a:bodyPr>
          <a:lstStyle/>
          <a:p>
            <a:r>
              <a:rPr lang="en-US" sz="2000" dirty="0"/>
              <a:t>w</a:t>
            </a:r>
            <a:r>
              <a:rPr lang="en-US" sz="2000" dirty="0" smtClean="0"/>
              <a:t>ith uniform initial condition</a:t>
            </a:r>
            <a:endParaRPr lang="en-US" sz="2000" dirty="0"/>
          </a:p>
        </p:txBody>
      </p:sp>
      <p:sp>
        <p:nvSpPr>
          <p:cNvPr id="8" name="Slide Number Placeholder 7"/>
          <p:cNvSpPr>
            <a:spLocks noGrp="1"/>
          </p:cNvSpPr>
          <p:nvPr>
            <p:ph type="sldNum" sz="quarter" idx="12"/>
          </p:nvPr>
        </p:nvSpPr>
        <p:spPr/>
        <p:txBody>
          <a:bodyPr/>
          <a:lstStyle/>
          <a:p>
            <a:fld id="{EA8497DB-E121-4CA5-99A9-62785CFF281F}" type="slidenum">
              <a:rPr lang="en-US" smtClean="0"/>
              <a:pPr/>
              <a:t>8</a:t>
            </a:fld>
            <a:endParaRPr lang="en-US"/>
          </a:p>
        </p:txBody>
      </p:sp>
      <p:sp>
        <p:nvSpPr>
          <p:cNvPr id="13" name="Down Arrow 12"/>
          <p:cNvSpPr/>
          <p:nvPr/>
        </p:nvSpPr>
        <p:spPr>
          <a:xfrm>
            <a:off x="2286000" y="3971216"/>
            <a:ext cx="242316"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2590800" y="3974068"/>
            <a:ext cx="1752600" cy="369332"/>
          </a:xfrm>
          <a:prstGeom prst="rect">
            <a:avLst/>
          </a:prstGeom>
          <a:noFill/>
        </p:spPr>
        <p:txBody>
          <a:bodyPr wrap="square" rtlCol="0">
            <a:spAutoFit/>
          </a:bodyPr>
          <a:lstStyle/>
          <a:p>
            <a:r>
              <a:rPr lang="en-US" i="1" dirty="0" smtClean="0"/>
              <a:t>Correction term</a:t>
            </a:r>
            <a:endParaRPr lang="en-US" i="1" dirty="0"/>
          </a:p>
        </p:txBody>
      </p:sp>
    </p:spTree>
    <p:extLst>
      <p:ext uri="{BB962C8B-B14F-4D97-AF65-F5344CB8AC3E}">
        <p14:creationId xmlns:p14="http://schemas.microsoft.com/office/powerpoint/2010/main" val="20362277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Graph generating models</a:t>
            </a:r>
            <a:endParaRPr lang="en-US" sz="36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2590800"/>
            <a:ext cx="3657600" cy="233605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24401" y="2616942"/>
            <a:ext cx="3657599" cy="2336058"/>
          </a:xfrm>
          <a:prstGeom prst="rect">
            <a:avLst/>
          </a:prstGeom>
        </p:spPr>
      </p:pic>
      <p:sp>
        <p:nvSpPr>
          <p:cNvPr id="8" name="TextBox 7"/>
          <p:cNvSpPr txBox="1"/>
          <p:nvPr/>
        </p:nvSpPr>
        <p:spPr>
          <a:xfrm>
            <a:off x="457200" y="1418272"/>
            <a:ext cx="7872844" cy="1477328"/>
          </a:xfrm>
          <a:prstGeom prst="rect">
            <a:avLst/>
          </a:prstGeom>
          <a:noFill/>
        </p:spPr>
        <p:txBody>
          <a:bodyPr wrap="square" rtlCol="0">
            <a:spAutoFit/>
          </a:bodyPr>
          <a:lstStyle/>
          <a:p>
            <a:r>
              <a:rPr lang="en-US" sz="2400" b="1" i="1" dirty="0" smtClean="0"/>
              <a:t>Barabási</a:t>
            </a:r>
            <a:r>
              <a:rPr lang="en-US" sz="2400" b="1" i="1" dirty="0"/>
              <a:t>–Albert Model</a:t>
            </a:r>
            <a:r>
              <a:rPr lang="en-US" sz="2400" b="1" dirty="0"/>
              <a:t>: </a:t>
            </a:r>
            <a:r>
              <a:rPr lang="en-US" sz="2400" dirty="0" smtClean="0"/>
              <a:t>starts </a:t>
            </a:r>
            <a:r>
              <a:rPr lang="en-US" sz="2400" dirty="0"/>
              <a:t>out with </a:t>
            </a:r>
            <a:r>
              <a:rPr lang="en-US" sz="2400" dirty="0" smtClean="0"/>
              <a:t>         nodes</a:t>
            </a:r>
            <a:r>
              <a:rPr lang="en-US" sz="2400" dirty="0"/>
              <a:t>; </a:t>
            </a:r>
            <a:r>
              <a:rPr lang="en-US" sz="2400" dirty="0" smtClean="0"/>
              <a:t>each </a:t>
            </a:r>
            <a:r>
              <a:rPr lang="en-US" sz="2400" dirty="0"/>
              <a:t>new node is connected to </a:t>
            </a:r>
            <a:r>
              <a:rPr lang="en-US" sz="2400" dirty="0" smtClean="0"/>
              <a:t>       existing </a:t>
            </a:r>
            <a:r>
              <a:rPr lang="en-US" sz="2400" dirty="0"/>
              <a:t>nodes with a probability proportional to the </a:t>
            </a:r>
            <a:r>
              <a:rPr lang="en-US" sz="2400" dirty="0" smtClean="0"/>
              <a:t>degree of the existing nodes. </a:t>
            </a:r>
            <a:endParaRPr lang="en-US" sz="2400" dirty="0"/>
          </a:p>
          <a:p>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120774996"/>
              </p:ext>
            </p:extLst>
          </p:nvPr>
        </p:nvGraphicFramePr>
        <p:xfrm>
          <a:off x="5570538" y="1536085"/>
          <a:ext cx="373062" cy="239713"/>
        </p:xfrm>
        <a:graphic>
          <a:graphicData uri="http://schemas.openxmlformats.org/presentationml/2006/ole">
            <mc:AlternateContent xmlns:mc="http://schemas.openxmlformats.org/markup-compatibility/2006">
              <mc:Choice xmlns:v="urn:schemas-microsoft-com:vml" Requires="v">
                <p:oleObj spid="_x0000_s79958" name="Formula" r:id="rId5" imgW="188280" imgH="120960" progId="Equation.Ribbit">
                  <p:embed/>
                </p:oleObj>
              </mc:Choice>
              <mc:Fallback>
                <p:oleObj name="Formula" r:id="rId5" imgW="188280" imgH="120960" progId="Equation.Ribbit">
                  <p:embed/>
                  <p:pic>
                    <p:nvPicPr>
                      <p:cNvPr id="0" name="Picture 135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70538" y="1536085"/>
                        <a:ext cx="373062" cy="23971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39197602"/>
              </p:ext>
            </p:extLst>
          </p:nvPr>
        </p:nvGraphicFramePr>
        <p:xfrm>
          <a:off x="3266714" y="1917085"/>
          <a:ext cx="266700" cy="236538"/>
        </p:xfrm>
        <a:graphic>
          <a:graphicData uri="http://schemas.openxmlformats.org/presentationml/2006/ole">
            <mc:AlternateContent xmlns:mc="http://schemas.openxmlformats.org/markup-compatibility/2006">
              <mc:Choice xmlns:v="urn:schemas-microsoft-com:vml" Requires="v">
                <p:oleObj spid="_x0000_s79959" name="Formula" r:id="rId7" imgW="134640" imgH="119520" progId="Equation.Ribbit">
                  <p:embed/>
                </p:oleObj>
              </mc:Choice>
              <mc:Fallback>
                <p:oleObj name="Formula" r:id="rId7" imgW="134640" imgH="119520" progId="Equation.Ribbit">
                  <p:embed/>
                  <p:pic>
                    <p:nvPicPr>
                      <p:cNvPr id="0" name="Picture 135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66714" y="1917085"/>
                        <a:ext cx="266700" cy="236538"/>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4110554679"/>
              </p:ext>
            </p:extLst>
          </p:nvPr>
        </p:nvGraphicFramePr>
        <p:xfrm>
          <a:off x="6705600" y="2205038"/>
          <a:ext cx="1458913" cy="385762"/>
        </p:xfrm>
        <a:graphic>
          <a:graphicData uri="http://schemas.openxmlformats.org/presentationml/2006/ole">
            <mc:AlternateContent xmlns:mc="http://schemas.openxmlformats.org/markup-compatibility/2006">
              <mc:Choice xmlns:v="urn:schemas-microsoft-com:vml" Requires="v">
                <p:oleObj spid="_x0000_s79960" name="Formula" r:id="rId9" imgW="739440" imgH="194400" progId="Equation.Ribbit">
                  <p:embed/>
                </p:oleObj>
              </mc:Choice>
              <mc:Fallback>
                <p:oleObj name="Formula" r:id="rId9" imgW="739440" imgH="194400" progId="Equation.Ribbit">
                  <p:embed/>
                  <p:pic>
                    <p:nvPicPr>
                      <p:cNvPr id="0" name="Picture 135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05600" y="2205038"/>
                        <a:ext cx="1458913" cy="385762"/>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1" name="Slide Number Placeholder 10"/>
          <p:cNvSpPr>
            <a:spLocks noGrp="1"/>
          </p:cNvSpPr>
          <p:nvPr>
            <p:ph type="sldNum" sz="quarter" idx="12"/>
          </p:nvPr>
        </p:nvSpPr>
        <p:spPr/>
        <p:txBody>
          <a:bodyPr/>
          <a:lstStyle/>
          <a:p>
            <a:fld id="{EA8497DB-E121-4CA5-99A9-62785CFF281F}" type="slidenum">
              <a:rPr lang="en-US" smtClean="0"/>
              <a:pPr/>
              <a:t>9</a:t>
            </a:fld>
            <a:endParaRPr lang="en-US"/>
          </a:p>
        </p:txBody>
      </p:sp>
      <p:sp>
        <p:nvSpPr>
          <p:cNvPr id="12" name="TextBox 11"/>
          <p:cNvSpPr txBox="1"/>
          <p:nvPr/>
        </p:nvSpPr>
        <p:spPr>
          <a:xfrm>
            <a:off x="457200" y="5105400"/>
            <a:ext cx="8229600" cy="830997"/>
          </a:xfrm>
          <a:prstGeom prst="rect">
            <a:avLst/>
          </a:prstGeom>
          <a:noFill/>
        </p:spPr>
        <p:txBody>
          <a:bodyPr wrap="square" rtlCol="0">
            <a:spAutoFit/>
          </a:bodyPr>
          <a:lstStyle/>
          <a:p>
            <a:r>
              <a:rPr lang="en-US" sz="2400" b="1" i="1" dirty="0" err="1"/>
              <a:t>Erdős</a:t>
            </a:r>
            <a:r>
              <a:rPr lang="en-US" sz="2400" b="1" i="1" dirty="0"/>
              <a:t>–</a:t>
            </a:r>
            <a:r>
              <a:rPr lang="en-US" sz="2400" b="1" i="1" dirty="0" err="1"/>
              <a:t>Rényi</a:t>
            </a:r>
            <a:r>
              <a:rPr lang="en-US" sz="2400" b="1" i="1" dirty="0"/>
              <a:t> </a:t>
            </a:r>
            <a:r>
              <a:rPr lang="en-US" sz="2400" b="1" i="1" dirty="0" smtClean="0"/>
              <a:t>model </a:t>
            </a:r>
            <a:r>
              <a:rPr lang="en-US" sz="2400" dirty="0" smtClean="0"/>
              <a:t>:                , each edge is included in the graph with probability       independent from every other edge.</a:t>
            </a:r>
            <a:r>
              <a:rPr lang="en-US" sz="2400" b="1" dirty="0" smtClean="0"/>
              <a:t> </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499923695"/>
              </p:ext>
            </p:extLst>
          </p:nvPr>
        </p:nvGraphicFramePr>
        <p:xfrm>
          <a:off x="3200400" y="5182334"/>
          <a:ext cx="896938" cy="350838"/>
        </p:xfrm>
        <a:graphic>
          <a:graphicData uri="http://schemas.openxmlformats.org/presentationml/2006/ole">
            <mc:AlternateContent xmlns:mc="http://schemas.openxmlformats.org/markup-compatibility/2006">
              <mc:Choice xmlns:v="urn:schemas-microsoft-com:vml" Requires="v">
                <p:oleObj spid="_x0000_s79961" name="Formula" r:id="rId11" imgW="454660" imgH="176530" progId="Equation.Ribbit">
                  <p:embed/>
                </p:oleObj>
              </mc:Choice>
              <mc:Fallback>
                <p:oleObj name="Formula" r:id="rId11" imgW="454660" imgH="176530" progId="Equation.Ribbit">
                  <p:embed/>
                  <p:pic>
                    <p:nvPicPr>
                      <p:cNvPr id="0" name="Object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00400" y="5182334"/>
                        <a:ext cx="896938" cy="350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801595195"/>
              </p:ext>
            </p:extLst>
          </p:nvPr>
        </p:nvGraphicFramePr>
        <p:xfrm>
          <a:off x="2667000" y="5623659"/>
          <a:ext cx="182563" cy="236538"/>
        </p:xfrm>
        <a:graphic>
          <a:graphicData uri="http://schemas.openxmlformats.org/presentationml/2006/ole">
            <mc:AlternateContent xmlns:mc="http://schemas.openxmlformats.org/markup-compatibility/2006">
              <mc:Choice xmlns:v="urn:schemas-microsoft-com:vml" Requires="v">
                <p:oleObj spid="_x0000_s79962" name="Formula" r:id="rId13" imgW="91567" imgH="118274" progId="Equation.Ribbit">
                  <p:embed/>
                </p:oleObj>
              </mc:Choice>
              <mc:Fallback>
                <p:oleObj name="Formula" r:id="rId13" imgW="91567" imgH="118274" progId="Equation.Ribbit">
                  <p:embed/>
                  <p:pic>
                    <p:nvPicPr>
                      <p:cNvPr id="0" name="Object 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67000" y="5623659"/>
                        <a:ext cx="182563" cy="236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98543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4807</TotalTime>
  <Words>587</Words>
  <Application>Microsoft Office PowerPoint</Application>
  <PresentationFormat>On-screen Show (4:3)</PresentationFormat>
  <Paragraphs>105</Paragraphs>
  <Slides>16</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Cambria Math</vt:lpstr>
      <vt:lpstr>Courier New</vt:lpstr>
      <vt:lpstr>Wingdings</vt:lpstr>
      <vt:lpstr>Office Theme</vt:lpstr>
      <vt:lpstr>Formula</vt:lpstr>
      <vt:lpstr>Random Walk for Similarity Testing in Complex Networks</vt:lpstr>
      <vt:lpstr>Heat content of networks: PL vs ER</vt:lpstr>
      <vt:lpstr>Notations</vt:lpstr>
      <vt:lpstr>Notations</vt:lpstr>
      <vt:lpstr>Notations</vt:lpstr>
      <vt:lpstr>Heat Equation and Heat Content</vt:lpstr>
      <vt:lpstr>Discrete time random walk approximation for the heat equation</vt:lpstr>
      <vt:lpstr>Simulation to approximate Heat Content</vt:lpstr>
      <vt:lpstr>Graph generating models</vt:lpstr>
      <vt:lpstr> </vt:lpstr>
      <vt:lpstr>Power Law graph v.s. Random graph</vt:lpstr>
      <vt:lpstr>Power Law graph v.s. Random graph</vt:lpstr>
      <vt:lpstr>Power Law graph v.s. Random graph</vt:lpstr>
      <vt:lpstr>Other experiment results</vt:lpstr>
      <vt:lpstr>Ongoing and Future Work</vt:lpstr>
      <vt:lpstr>Thank you!</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CSMCL</dc:creator>
  <cp:lastModifiedBy>Patrick Gillespie</cp:lastModifiedBy>
  <cp:revision>1095</cp:revision>
  <dcterms:created xsi:type="dcterms:W3CDTF">2013-02-28T01:29:16Z</dcterms:created>
  <dcterms:modified xsi:type="dcterms:W3CDTF">2018-09-19T15:51:46Z</dcterms:modified>
</cp:coreProperties>
</file>