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1"/>
  </p:sldMasterIdLst>
  <p:notesMasterIdLst>
    <p:notesMasterId r:id="rId28"/>
  </p:notesMasterIdLst>
  <p:sldIdLst>
    <p:sldId id="256" r:id="rId2"/>
    <p:sldId id="319" r:id="rId3"/>
    <p:sldId id="325" r:id="rId4"/>
    <p:sldId id="299" r:id="rId5"/>
    <p:sldId id="297" r:id="rId6"/>
    <p:sldId id="296" r:id="rId7"/>
    <p:sldId id="320" r:id="rId8"/>
    <p:sldId id="300" r:id="rId9"/>
    <p:sldId id="301" r:id="rId10"/>
    <p:sldId id="302" r:id="rId11"/>
    <p:sldId id="303" r:id="rId12"/>
    <p:sldId id="321" r:id="rId13"/>
    <p:sldId id="305" r:id="rId14"/>
    <p:sldId id="322" r:id="rId15"/>
    <p:sldId id="323" r:id="rId16"/>
    <p:sldId id="317" r:id="rId17"/>
    <p:sldId id="324" r:id="rId18"/>
    <p:sldId id="306" r:id="rId19"/>
    <p:sldId id="307" r:id="rId20"/>
    <p:sldId id="308" r:id="rId21"/>
    <p:sldId id="318" r:id="rId22"/>
    <p:sldId id="310" r:id="rId23"/>
    <p:sldId id="311" r:id="rId24"/>
    <p:sldId id="312" r:id="rId25"/>
    <p:sldId id="313" r:id="rId26"/>
    <p:sldId id="315" r:id="rId2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6AA"/>
    <a:srgbClr val="B2DE8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87332" autoAdjust="0"/>
  </p:normalViewPr>
  <p:slideViewPr>
    <p:cSldViewPr>
      <p:cViewPr varScale="1">
        <p:scale>
          <a:sx n="107" d="100"/>
          <a:sy n="107" d="100"/>
        </p:scale>
        <p:origin x="108" y="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9/19/2018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9/19/2018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381000" y="666750"/>
            <a:ext cx="6934200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w Cen MT" pitchFamily="34" charset="0"/>
              </a:rPr>
              <a:t>Deadline Scheduling and Heavy tail </a:t>
            </a:r>
            <a:r>
              <a:rPr lang="en-US" sz="4000" smtClean="0">
                <a:solidFill>
                  <a:schemeClr val="tx1"/>
                </a:solidFill>
                <a:latin typeface="Tw Cen MT" pitchFamily="34" charset="0"/>
              </a:rPr>
              <a:t>distributionS</a:t>
            </a:r>
            <a:endParaRPr lang="en-US" sz="4000" spc="0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381000" y="2800350"/>
            <a:ext cx="8490311" cy="13144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w Cen MT" pitchFamily="34" charset="0"/>
              </a:rPr>
              <a:t>Lang Tong</a:t>
            </a:r>
          </a:p>
          <a:p>
            <a:r>
              <a:rPr lang="en-US" sz="2400" dirty="0" smtClean="0">
                <a:latin typeface="Tw Cen MT" pitchFamily="34" charset="0"/>
              </a:rPr>
              <a:t>School of Electrical and Computer Engineering</a:t>
            </a:r>
          </a:p>
          <a:p>
            <a:r>
              <a:rPr lang="en-US" sz="2400" dirty="0" smtClean="0">
                <a:latin typeface="Tw Cen MT" pitchFamily="34" charset="0"/>
              </a:rPr>
              <a:t>Cornell University, Ithaca, NY 14850</a:t>
            </a:r>
          </a:p>
          <a:p>
            <a:endParaRPr lang="en-US" sz="2000" dirty="0">
              <a:solidFill>
                <a:srgbClr val="1A06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647950"/>
            <a:ext cx="5105400" cy="169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Competitive ratio: online vs. offline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308101"/>
            <a:ext cx="8751523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" y="2419350"/>
            <a:ext cx="8663847" cy="17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4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Optimal competitive ratio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4950"/>
            <a:ext cx="8763000" cy="8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76550"/>
            <a:ext cx="7162801" cy="17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4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EDF under stress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8750"/>
            <a:ext cx="4495800" cy="33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8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Deadline scheduling with admission control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75"/>
            <a:ext cx="9210676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6350"/>
            <a:ext cx="65055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Maximum competitive ratio 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4950"/>
            <a:ext cx="88308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0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Maximum competitive ratio bounds 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1124"/>
            <a:ext cx="8535812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1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Maximum competitive ratio bounds 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" y="1657350"/>
            <a:ext cx="88011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Insights and intuitions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378952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Easy cases: lightly loaded traffic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eavy tailed deadlines, heavy tailed </a:t>
            </a:r>
            <a:r>
              <a:rPr lang="en-US" dirty="0" err="1" smtClean="0"/>
              <a:t>interarrivals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Worst cases: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Cascades of heavy tailed jobs.</a:t>
            </a:r>
            <a:endParaRPr lang="en-US" sz="1000" dirty="0" smtClean="0"/>
          </a:p>
          <a:p>
            <a:r>
              <a:rPr lang="en-US" dirty="0" smtClean="0"/>
              <a:t>Optimal deadline scheduling </a:t>
            </a:r>
          </a:p>
          <a:p>
            <a:pPr lvl="1"/>
            <a:r>
              <a:rPr lang="en-US" dirty="0" smtClean="0"/>
              <a:t>Threshold admission control + EDF</a:t>
            </a:r>
          </a:p>
          <a:p>
            <a:pPr lvl="1"/>
            <a:r>
              <a:rPr lang="en-US" dirty="0" smtClean="0"/>
              <a:t>Load balancing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53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Converse: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58745"/>
            <a:ext cx="8763000" cy="8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940697"/>
            <a:ext cx="77724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4001" y="2864535"/>
            <a:ext cx="8737600" cy="823956"/>
            <a:chOff x="228601" y="2885988"/>
            <a:chExt cx="8737600" cy="82395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922544"/>
              <a:ext cx="4191000" cy="589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25" y="2885988"/>
              <a:ext cx="857250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901" y="2947944"/>
              <a:ext cx="27813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3607948"/>
            <a:ext cx="4953000" cy="13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21" y="285750"/>
            <a:ext cx="5067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0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Converse: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5529"/>
            <a:ext cx="8343900" cy="16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105150"/>
            <a:ext cx="2971800" cy="11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8950"/>
            <a:ext cx="2597150" cy="201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20" y="240030"/>
            <a:ext cx="5067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0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52550"/>
            <a:ext cx="8153400" cy="3371850"/>
          </a:xfrm>
        </p:spPr>
        <p:txBody>
          <a:bodyPr>
            <a:normAutofit/>
          </a:bodyPr>
          <a:lstStyle/>
          <a:p>
            <a:r>
              <a:rPr lang="en-US" dirty="0" smtClean="0"/>
              <a:t>What am I working 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eadline </a:t>
            </a:r>
            <a:r>
              <a:rPr lang="en-US" dirty="0">
                <a:solidFill>
                  <a:srgbClr val="C00000"/>
                </a:solidFill>
              </a:rPr>
              <a:t>scheduling with outsourcing options: </a:t>
            </a:r>
            <a:r>
              <a:rPr lang="en-US" dirty="0"/>
              <a:t>algorithms and performance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Worst-case optimal deadline scheduler</a:t>
            </a:r>
          </a:p>
          <a:p>
            <a:r>
              <a:rPr lang="en-US" dirty="0" smtClean="0"/>
              <a:t>What do I intend to work on</a:t>
            </a:r>
          </a:p>
          <a:p>
            <a:pPr lvl="1"/>
            <a:r>
              <a:rPr lang="en-US" dirty="0" smtClean="0"/>
              <a:t>Investigate impacts of multivariate heavy tail distribution on deadline scheduling performance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90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Achievability: TAGS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6908"/>
            <a:ext cx="2567856" cy="341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6700"/>
            <a:ext cx="2360720" cy="335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843" y="4575298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job: accept + LLF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5529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Difficult job: reward threshold test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30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Proof sketch: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5888"/>
            <a:ext cx="3057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385887"/>
            <a:ext cx="34861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3408963"/>
            <a:ext cx="3286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76462"/>
            <a:ext cx="89820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75797"/>
            <a:ext cx="6553200" cy="81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830127"/>
            <a:ext cx="5102225" cy="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Some numerical results: light tail jobs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9225"/>
            <a:ext cx="366268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2550"/>
            <a:ext cx="3615266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9487" y="4403130"/>
            <a:ext cx="43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Exponential job length, Poisson arrival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30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Effects of job size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487" y="4403130"/>
            <a:ext cx="437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Pareto job length, Poisson arrival</a:t>
            </a:r>
            <a:endParaRPr lang="en-US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9904"/>
            <a:ext cx="3512779" cy="25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10" y="1390055"/>
            <a:ext cx="3557732" cy="26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Effects of job size and arrival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585416"/>
            <a:ext cx="590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Pareto job length and independent Pareto inter-arrival</a:t>
            </a:r>
            <a:endParaRPr lang="en-US" sz="16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51" y="1192947"/>
            <a:ext cx="4156669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7" y="1277898"/>
            <a:ext cx="3972574" cy="294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0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Effects of job size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6193" y="4593036"/>
            <a:ext cx="620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Pareto job length and Markov dependent Pareto inter-arrival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2" y="1536184"/>
            <a:ext cx="3824969" cy="286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2550"/>
            <a:ext cx="3886200" cy="291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0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Summary remarks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Deadline scheduling is a classical problem that arises in many applications with real-time operation constraints.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Very little is known about the impact of heavy tailed distributions on performance.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We have developed a simple but optimal online scheduling (in competitive ratio) with very good performance in simulations involving heavy tail distributions.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0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5152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Deadline scheduling and outsourcing</a:t>
            </a:r>
            <a:endParaRPr lang="en-US" dirty="0">
              <a:solidFill>
                <a:srgbClr val="1A06A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52550"/>
            <a:ext cx="8153400" cy="3371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characteristics:</a:t>
            </a:r>
          </a:p>
          <a:p>
            <a:pPr lvl="1"/>
            <a:r>
              <a:rPr lang="en-US" dirty="0" smtClean="0"/>
              <a:t>Jobs with different sizes, deadlines, and rewards</a:t>
            </a:r>
          </a:p>
          <a:p>
            <a:pPr lvl="1"/>
            <a:r>
              <a:rPr lang="en-US" dirty="0" smtClean="0"/>
              <a:t>Multiple local inexpensive servers with varying capacities</a:t>
            </a:r>
          </a:p>
          <a:p>
            <a:pPr lvl="1"/>
            <a:r>
              <a:rPr lang="en-US" dirty="0" smtClean="0"/>
              <a:t>Expensive outsourcing options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Scheduling actions:</a:t>
            </a:r>
          </a:p>
          <a:p>
            <a:pPr lvl="1"/>
            <a:r>
              <a:rPr lang="en-US" dirty="0" smtClean="0"/>
              <a:t>Admission: whether to take on a job</a:t>
            </a:r>
          </a:p>
          <a:p>
            <a:pPr lvl="1"/>
            <a:r>
              <a:rPr lang="en-US" dirty="0" smtClean="0"/>
              <a:t>Scheduling: which server should be assigned</a:t>
            </a:r>
          </a:p>
          <a:p>
            <a:pPr lvl="1"/>
            <a:r>
              <a:rPr lang="en-US" dirty="0" smtClean="0"/>
              <a:t>Outsourcing: whether and when to outsource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84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Applications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4028"/>
            <a:ext cx="4191000" cy="29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598" y="4306158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Scheduling for distributed resources in cloud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37440"/>
            <a:ext cx="4572000" cy="37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8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Jobs with deadlines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6832600" cy="166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45296"/>
            <a:ext cx="2837416" cy="12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028950"/>
            <a:ext cx="76390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8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Profit = Revenue - Cost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6381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25420"/>
            <a:ext cx="4224338" cy="108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076891"/>
            <a:ext cx="687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4488180"/>
            <a:ext cx="788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Offline deadline scheduling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1387036"/>
            <a:ext cx="8153400" cy="263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7071172" cy="5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0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Online deadline scheduling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733550"/>
            <a:ext cx="7936429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4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Example: earliest deadline first (EDF)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57350"/>
            <a:ext cx="7335414" cy="30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95400"/>
            <a:ext cx="29527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4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354</Words>
  <Application>Microsoft Office PowerPoint</Application>
  <PresentationFormat>On-screen Show (16:9)</PresentationFormat>
  <Paragraphs>84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Tw Cen MT</vt:lpstr>
      <vt:lpstr>Wingdings</vt:lpstr>
      <vt:lpstr>Wingdings 2</vt:lpstr>
      <vt:lpstr>Median</vt:lpstr>
      <vt:lpstr>Deadline Scheduling and Heavy tail distributionS</vt:lpstr>
      <vt:lpstr>Overview</vt:lpstr>
      <vt:lpstr>Deadline scheduling and outsourcing</vt:lpstr>
      <vt:lpstr>Applications</vt:lpstr>
      <vt:lpstr>Jobs with deadlines</vt:lpstr>
      <vt:lpstr>Profit = Revenue - Cost</vt:lpstr>
      <vt:lpstr>Offline deadline scheduling</vt:lpstr>
      <vt:lpstr>Online deadline scheduling</vt:lpstr>
      <vt:lpstr>Example: earliest deadline first (EDF)</vt:lpstr>
      <vt:lpstr>Competitive ratio: online vs. offline</vt:lpstr>
      <vt:lpstr>Optimal competitive ratio</vt:lpstr>
      <vt:lpstr>EDF under stress</vt:lpstr>
      <vt:lpstr>Deadline scheduling with admission control</vt:lpstr>
      <vt:lpstr>Maximum competitive ratio  </vt:lpstr>
      <vt:lpstr>Maximum competitive ratio bounds  </vt:lpstr>
      <vt:lpstr>Maximum competitive ratio bounds  </vt:lpstr>
      <vt:lpstr>Insights and intuitions</vt:lpstr>
      <vt:lpstr>Converse:</vt:lpstr>
      <vt:lpstr>Converse: </vt:lpstr>
      <vt:lpstr>Achievability: TAGS</vt:lpstr>
      <vt:lpstr>Proof sketch: </vt:lpstr>
      <vt:lpstr>Some numerical results: light tail jobs</vt:lpstr>
      <vt:lpstr>Effects of job size</vt:lpstr>
      <vt:lpstr>Effects of job size and arrival </vt:lpstr>
      <vt:lpstr>Effects of job size</vt:lpstr>
      <vt:lpstr>Summary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2012-09-08T15:02:41Z</dcterms:created>
  <dcterms:modified xsi:type="dcterms:W3CDTF">2018-09-19T15:52:49Z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