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89" r:id="rId3"/>
    <p:sldId id="488" r:id="rId4"/>
    <p:sldId id="354" r:id="rId5"/>
    <p:sldId id="471" r:id="rId6"/>
    <p:sldId id="494" r:id="rId7"/>
    <p:sldId id="546" r:id="rId8"/>
    <p:sldId id="532" r:id="rId9"/>
    <p:sldId id="533" r:id="rId10"/>
    <p:sldId id="547" r:id="rId11"/>
    <p:sldId id="534" r:id="rId12"/>
    <p:sldId id="535" r:id="rId13"/>
    <p:sldId id="544" r:id="rId14"/>
    <p:sldId id="545" r:id="rId15"/>
    <p:sldId id="355" r:id="rId16"/>
    <p:sldId id="538" r:id="rId17"/>
    <p:sldId id="539" r:id="rId18"/>
    <p:sldId id="554" r:id="rId19"/>
    <p:sldId id="541" r:id="rId20"/>
    <p:sldId id="346" r:id="rId21"/>
    <p:sldId id="515" r:id="rId22"/>
    <p:sldId id="493" r:id="rId23"/>
    <p:sldId id="543" r:id="rId24"/>
    <p:sldId id="551" r:id="rId25"/>
    <p:sldId id="521" r:id="rId26"/>
    <p:sldId id="525" r:id="rId27"/>
    <p:sldId id="520" r:id="rId28"/>
    <p:sldId id="519" r:id="rId29"/>
    <p:sldId id="526" r:id="rId30"/>
    <p:sldId id="527" r:id="rId31"/>
    <p:sldId id="473" r:id="rId32"/>
    <p:sldId id="484" r:id="rId33"/>
    <p:sldId id="477" r:id="rId34"/>
    <p:sldId id="550" r:id="rId35"/>
    <p:sldId id="548" r:id="rId36"/>
    <p:sldId id="549" r:id="rId37"/>
    <p:sldId id="557" r:id="rId38"/>
    <p:sldId id="399" r:id="rId39"/>
    <p:sldId id="400" r:id="rId40"/>
    <p:sldId id="552" r:id="rId41"/>
    <p:sldId id="555" r:id="rId42"/>
    <p:sldId id="556" r:id="rId43"/>
    <p:sldId id="542" r:id="rId44"/>
    <p:sldId id="478" r:id="rId45"/>
    <p:sldId id="531" r:id="rId46"/>
    <p:sldId id="529" r:id="rId47"/>
    <p:sldId id="530" r:id="rId48"/>
    <p:sldId id="341" r:id="rId49"/>
    <p:sldId id="353" r:id="rId50"/>
    <p:sldId id="356" r:id="rId51"/>
    <p:sldId id="465" r:id="rId52"/>
    <p:sldId id="451" r:id="rId53"/>
    <p:sldId id="464" r:id="rId54"/>
    <p:sldId id="474" r:id="rId55"/>
    <p:sldId id="495" r:id="rId56"/>
    <p:sldId id="462" r:id="rId57"/>
    <p:sldId id="492" r:id="rId58"/>
    <p:sldId id="468" r:id="rId5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F8DF"/>
    <a:srgbClr val="686868"/>
    <a:srgbClr val="0000D5"/>
    <a:srgbClr val="0000DA"/>
    <a:srgbClr val="000097"/>
    <a:srgbClr val="24FF35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04" autoAdjust="0"/>
    <p:restoredTop sz="97927" autoAdjust="0"/>
  </p:normalViewPr>
  <p:slideViewPr>
    <p:cSldViewPr>
      <p:cViewPr varScale="1">
        <p:scale>
          <a:sx n="66" d="100"/>
          <a:sy n="66" d="100"/>
        </p:scale>
        <p:origin x="78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image" Target="../media/image3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5.emf"/><Relationship Id="rId1" Type="http://schemas.openxmlformats.org/officeDocument/2006/relationships/image" Target="../media/image3.emf"/><Relationship Id="rId4" Type="http://schemas.openxmlformats.org/officeDocument/2006/relationships/image" Target="../media/image13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image" Target="../media/image3.emf"/><Relationship Id="rId6" Type="http://schemas.openxmlformats.org/officeDocument/2006/relationships/image" Target="../media/image140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41B98-3A6A-4F64-A541-B821A13294B7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691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6F8951-BFDA-47A4-A099-01403ABCE3F0}" type="slidenum">
              <a:rPr lang="en-US" altLang="zh-CN" sz="1200">
                <a:ea typeface="ＭＳ Ｐゴシック" pitchFamily="34" charset="-128"/>
              </a:rPr>
              <a:pPr algn="r"/>
              <a:t>32</a:t>
            </a:fld>
            <a:endParaRPr lang="en-US" altLang="zh-CN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55C070-76E0-47B5-91A6-BAD361EA9DA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757A9-9ABA-49DD-BF42-01492070958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BA21CD-1016-4B1A-ACAE-C5E7DF58D42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AC24ED-39D8-40A8-BDCF-C721C93114B4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F388FC-861D-4CE8-93D9-7F93B84E340C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4BEB25-9FE7-473C-A6CE-A7C38D1B2F1D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0F0CDC-B037-4A06-A238-27DAFD3B9B8B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DF7B47-408E-4E57-9793-4931D8F9B135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5AC0E3-6C7B-4494-A636-00ACDAE3371F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DBFF8A-F3AD-49D4-A6D6-45500E0D338A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65E878-66F3-4926-85E0-DF1C2FB385C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F704D-ACF4-4A36-B824-B023570B5F7D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50A806-DFB5-459E-BB50-35AB904F6FAB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649865-8E02-49B1-BCA6-1192DD03F97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6938963"/>
            <a:ext cx="2370138" cy="528637"/>
          </a:xfrm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71863" y="6938963"/>
            <a:ext cx="3216275" cy="528637"/>
          </a:xfrm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81863" y="6938963"/>
            <a:ext cx="2370137" cy="528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1483-57A4-4B8B-9B9C-1DBCAE1BFD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0.emf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9.e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7.png"/><Relationship Id="rId9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2.emf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emf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5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0.e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55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81.emf"/><Relationship Id="rId5" Type="http://schemas.openxmlformats.org/officeDocument/2006/relationships/image" Target="../media/image82.png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78.emf"/><Relationship Id="rId9" Type="http://schemas.openxmlformats.org/officeDocument/2006/relationships/image" Target="../media/image8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90.jpe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emf"/><Relationship Id="rId11" Type="http://schemas.openxmlformats.org/officeDocument/2006/relationships/image" Target="../media/image88.e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91.jpeg"/><Relationship Id="rId9" Type="http://schemas.openxmlformats.org/officeDocument/2006/relationships/image" Target="../media/image92.jpeg"/><Relationship Id="rId14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.emf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15" Type="http://schemas.openxmlformats.org/officeDocument/2006/relationships/image" Target="../media/image14.png"/><Relationship Id="rId10" Type="http://schemas.openxmlformats.org/officeDocument/2006/relationships/image" Target="../media/image8.emf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22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9.e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pn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21.emf"/><Relationship Id="rId5" Type="http://schemas.openxmlformats.org/officeDocument/2006/relationships/image" Target="../media/image118.emf"/><Relationship Id="rId15" Type="http://schemas.openxmlformats.org/officeDocument/2006/relationships/image" Target="../media/image123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20.emf"/><Relationship Id="rId14" Type="http://schemas.openxmlformats.org/officeDocument/2006/relationships/oleObject" Target="../embeddings/oleObject6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28.emf"/><Relationship Id="rId17" Type="http://schemas.openxmlformats.org/officeDocument/2006/relationships/image" Target="../media/image13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127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129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3.emf"/><Relationship Id="rId10" Type="http://schemas.openxmlformats.org/officeDocument/2006/relationships/image" Target="../media/image131.emf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35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8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8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.emf"/><Relationship Id="rId17" Type="http://schemas.openxmlformats.org/officeDocument/2006/relationships/image" Target="../media/image14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5.bin"/><Relationship Id="rId5" Type="http://schemas.openxmlformats.org/officeDocument/2006/relationships/image" Target="../media/image3.emf"/><Relationship Id="rId15" Type="http://schemas.openxmlformats.org/officeDocument/2006/relationships/image" Target="../media/image14.png"/><Relationship Id="rId10" Type="http://schemas.openxmlformats.org/officeDocument/2006/relationships/image" Target="../media/image8.emf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6002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Multivariate Heavy Tails </a:t>
            </a:r>
            <a:br>
              <a:rPr lang="en-US" sz="4800" dirty="0" smtClean="0">
                <a:latin typeface="Arial" charset="0"/>
                <a:cs typeface="+mj-cs"/>
              </a:rPr>
            </a:br>
            <a:r>
              <a:rPr lang="en-US" sz="4800" dirty="0" smtClean="0">
                <a:latin typeface="Arial" charset="0"/>
                <a:cs typeface="+mj-cs"/>
              </a:rPr>
              <a:t>and Structural Properties of Networks 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810000"/>
            <a:ext cx="7651750" cy="2360613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zhzhang@cs.umn.edu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Qwest Chair Professor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946400" y="533400"/>
            <a:ext cx="4343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MURI April Meeting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8636000" cy="1271588"/>
          </a:xfrm>
        </p:spPr>
        <p:txBody>
          <a:bodyPr/>
          <a:lstStyle/>
          <a:p>
            <a:r>
              <a:rPr lang="en-US" dirty="0" smtClean="0"/>
              <a:t>Western States Power Grid Net.</a:t>
            </a:r>
            <a:endParaRPr lang="en-US" dirty="0"/>
          </a:p>
        </p:txBody>
      </p:sp>
      <p:pic>
        <p:nvPicPr>
          <p:cNvPr id="4" name="Picture 1" descr="new-Image_Network_WSPG_RedTo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27200" y="-76200"/>
            <a:ext cx="6324599" cy="861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– Power Grid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03124"/>
              </p:ext>
            </p:extLst>
          </p:nvPr>
        </p:nvGraphicFramePr>
        <p:xfrm>
          <a:off x="1346200" y="6400800"/>
          <a:ext cx="2847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4" name="Equation" r:id="rId3" imgW="1346200" imgH="228600" progId="">
                  <p:embed/>
                </p:oleObj>
              </mc:Choice>
              <mc:Fallback>
                <p:oleObj name="Equation" r:id="rId3" imgW="1346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6400800"/>
                        <a:ext cx="2847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76264"/>
              </p:ext>
            </p:extLst>
          </p:nvPr>
        </p:nvGraphicFramePr>
        <p:xfrm>
          <a:off x="5613400" y="6248400"/>
          <a:ext cx="3814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5" name="Equation" r:id="rId5" imgW="1803400" imgH="457200" progId="">
                  <p:embed/>
                </p:oleObj>
              </mc:Choice>
              <mc:Fallback>
                <p:oleObj name="Equation" r:id="rId5" imgW="18034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6248400"/>
                        <a:ext cx="3814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density_ICRTJointDegDist_Thresh30_WSP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733" y="1600200"/>
            <a:ext cx="5232400" cy="4477548"/>
          </a:xfrm>
          <a:prstGeom prst="rect">
            <a:avLst/>
          </a:prstGeom>
        </p:spPr>
      </p:pic>
      <p:pic>
        <p:nvPicPr>
          <p:cNvPr id="15" name="Picture 14" descr="scatter_JointDegDist_WSP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00" y="2209800"/>
            <a:ext cx="4953132" cy="37132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94600" y="236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13" name="Picture 12" descr="scatter_ICRTJointDegDist_WSP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00" y="1981200"/>
            <a:ext cx="5105400" cy="41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– Power Grid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05945"/>
              </p:ext>
            </p:extLst>
          </p:nvPr>
        </p:nvGraphicFramePr>
        <p:xfrm>
          <a:off x="1563688" y="6323013"/>
          <a:ext cx="69056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8" name="Equation" r:id="rId3" imgW="3263900" imgH="279400" progId="Equation.DSMT4">
                  <p:embed/>
                </p:oleObj>
              </mc:Choice>
              <mc:Fallback>
                <p:oleObj name="Equation" r:id="rId3" imgW="326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6323013"/>
                        <a:ext cx="69056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ensity_AngLDistScaled_WS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1752600"/>
            <a:ext cx="7924800" cy="43355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2600" y="5562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Angles scaled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of Bi-directed Edges (</a:t>
            </a:r>
            <a:r>
              <a:rPr lang="en-US" altLang="zh-CN" sz="3600" dirty="0" err="1" smtClean="0">
                <a:ea typeface="ＭＳ Ｐゴシック" pitchFamily="34" charset="-128"/>
              </a:rPr>
              <a:t>A</a:t>
            </a:r>
            <a:r>
              <a:rPr lang="en-US" altLang="zh-CN" sz="3600" baseline="-25000" dirty="0" err="1" smtClean="0">
                <a:ea typeface="ＭＳ Ｐゴシック" pitchFamily="34" charset="-128"/>
              </a:rPr>
              <a:t>b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74165"/>
              </p:ext>
            </p:extLst>
          </p:nvPr>
        </p:nvGraphicFramePr>
        <p:xfrm>
          <a:off x="1330325" y="6375400"/>
          <a:ext cx="2847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0" name="Equation" r:id="rId3" imgW="1334520" imgH="219240" progId="">
                  <p:embed/>
                </p:oleObj>
              </mc:Choice>
              <mc:Fallback>
                <p:oleObj name="Equation" r:id="rId3" imgW="1334520" imgH="2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6375400"/>
                        <a:ext cx="2847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87736"/>
              </p:ext>
            </p:extLst>
          </p:nvPr>
        </p:nvGraphicFramePr>
        <p:xfrm>
          <a:off x="5473700" y="6162675"/>
          <a:ext cx="3814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1" name="Equation" r:id="rId5" imgW="1791720" imgH="447840" progId="">
                  <p:embed/>
                </p:oleObj>
              </mc:Choice>
              <mc:Fallback>
                <p:oleObj name="Equation" r:id="rId5" imgW="1791720" imgH="44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6162675"/>
                        <a:ext cx="3814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Abjointde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133600"/>
            <a:ext cx="5558987" cy="4038600"/>
          </a:xfrm>
          <a:prstGeom prst="rect">
            <a:avLst/>
          </a:prstGeom>
        </p:spPr>
      </p:pic>
      <p:pic>
        <p:nvPicPr>
          <p:cNvPr id="4" name="图片 3" descr="AbJointDegScat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133600"/>
            <a:ext cx="55541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of Bi-directed Edges (</a:t>
            </a:r>
            <a:r>
              <a:rPr lang="en-US" altLang="zh-CN" sz="3600" dirty="0" err="1" smtClean="0">
                <a:ea typeface="ＭＳ Ｐゴシック" pitchFamily="34" charset="-128"/>
              </a:rPr>
              <a:t>A</a:t>
            </a:r>
            <a:r>
              <a:rPr lang="en-US" altLang="zh-CN" sz="3600" baseline="-25000" dirty="0" err="1" smtClean="0">
                <a:ea typeface="ＭＳ Ｐゴシック" pitchFamily="34" charset="-128"/>
              </a:rPr>
              <a:t>b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59893"/>
              </p:ext>
            </p:extLst>
          </p:nvPr>
        </p:nvGraphicFramePr>
        <p:xfrm>
          <a:off x="1727200" y="6629400"/>
          <a:ext cx="69500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3" name="Equation" r:id="rId3" imgW="3263900" imgH="279400" progId="Equation.DSMT4">
                  <p:embed/>
                </p:oleObj>
              </mc:Choice>
              <mc:Fallback>
                <p:oleObj name="Equation" r:id="rId3" imgW="326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6629400"/>
                        <a:ext cx="69500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AbJointinoutC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28800"/>
            <a:ext cx="7994100" cy="4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73" name="Picture 22" descr="Screen shot 2012-09-07 at 12.41.48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480" y="1219200"/>
            <a:ext cx="2250908" cy="186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774" name="Picture 23" descr="Screen shot 2012-09-07 at 1.13.51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2200" y="4114800"/>
            <a:ext cx="2754312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775" name="Down Arrow 26"/>
          <p:cNvSpPr>
            <a:spLocks noChangeArrowheads="1"/>
          </p:cNvSpPr>
          <p:nvPr/>
        </p:nvSpPr>
        <p:spPr bwMode="auto">
          <a:xfrm>
            <a:off x="8813800" y="3276600"/>
            <a:ext cx="193337" cy="9724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endParaRPr lang="en-US" altLang="zh-CN">
              <a:ea typeface="ＭＳ Ｐゴシック" pitchFamily="34" charset="-128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03200" y="4571999"/>
            <a:ext cx="9894887" cy="2187953"/>
            <a:chOff x="569913" y="4160944"/>
            <a:chExt cx="9894887" cy="2188298"/>
          </a:xfrm>
        </p:grpSpPr>
        <p:grpSp>
          <p:nvGrpSpPr>
            <p:cNvPr id="101767" name="Group 29"/>
            <p:cNvGrpSpPr>
              <a:grpSpLocks/>
            </p:cNvGrpSpPr>
            <p:nvPr/>
          </p:nvGrpSpPr>
          <p:grpSpPr bwMode="auto">
            <a:xfrm>
              <a:off x="569913" y="4160944"/>
              <a:ext cx="9894887" cy="2188298"/>
              <a:chOff x="569913" y="4160944"/>
              <a:chExt cx="9894887" cy="2188298"/>
            </a:xfrm>
          </p:grpSpPr>
          <p:sp>
            <p:nvSpPr>
              <p:cNvPr id="101770" name="TextBox 11"/>
              <p:cNvSpPr txBox="1">
                <a:spLocks noChangeArrowheads="1"/>
              </p:cNvSpPr>
              <p:nvPr/>
            </p:nvSpPr>
            <p:spPr bwMode="auto">
              <a:xfrm>
                <a:off x="584200" y="5456549"/>
                <a:ext cx="9880600" cy="892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2600" dirty="0" err="1" smtClean="0">
                    <a:solidFill>
                      <a:srgbClr val="FF0000"/>
                    </a:solidFill>
                    <a:ea typeface="ＭＳ Ｐゴシック" pitchFamily="34" charset="-128"/>
                  </a:rPr>
                  <a:t>Extremal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a typeface="ＭＳ Ｐゴシック" pitchFamily="34" charset="-128"/>
                  </a:rPr>
                  <a:t> dependence among nodes with high C*(</a:t>
                </a:r>
                <a:r>
                  <a:rPr lang="en-US" altLang="zh-CN" sz="2600" dirty="0" err="1" smtClean="0">
                    <a:solidFill>
                      <a:srgbClr val="FF0000"/>
                    </a:solidFill>
                    <a:ea typeface="ＭＳ Ｐゴシック" pitchFamily="34" charset="-128"/>
                  </a:rPr>
                  <a:t>i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a typeface="ＭＳ Ｐゴシック" pitchFamily="34" charset="-128"/>
                  </a:rPr>
                  <a:t>) ?</a:t>
                </a:r>
              </a:p>
              <a:p>
                <a:r>
                  <a:rPr lang="en-US" altLang="zh-CN" sz="2600" dirty="0">
                    <a:solidFill>
                      <a:srgbClr val="FF0000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zh-CN" sz="2600" dirty="0" smtClean="0">
                    <a:solidFill>
                      <a:srgbClr val="FF0000"/>
                    </a:solidFill>
                    <a:ea typeface="ＭＳ Ｐゴシック" pitchFamily="34" charset="-128"/>
                  </a:rPr>
                  <a:t>      </a:t>
                </a:r>
                <a:endParaRPr lang="en-US" altLang="zh-CN" sz="2600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9913" y="4160944"/>
                <a:ext cx="8929687" cy="7700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Arial"/>
                  <a:buChar char="•"/>
                  <a:defRPr/>
                </a:pPr>
                <a:r>
                  <a:rPr lang="en-US" i="1" dirty="0" err="1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L</a:t>
                </a:r>
                <a:r>
                  <a:rPr lang="en-US" i="1" baseline="30000" dirty="0" err="1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+</a:t>
                </a:r>
                <a:r>
                  <a:rPr lang="en-US" i="1" baseline="-25000" dirty="0" err="1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ii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: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captures </a:t>
                </a:r>
                <a:r>
                  <a:rPr lang="en-US" sz="2200" i="1" dirty="0">
                    <a:solidFill>
                      <a:srgbClr val="00009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structural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role of a node in a network </a:t>
                </a:r>
                <a:r>
                  <a:rPr lang="en-US" sz="2000" dirty="0">
                    <a:solidFill>
                      <a:srgbClr val="00009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(&amp; better than </a:t>
                </a:r>
              </a:p>
              <a:p>
                <a:pPr>
                  <a:buClr>
                    <a:srgbClr val="FF0000"/>
                  </a:buClr>
                  <a:defRPr/>
                </a:pPr>
                <a:r>
                  <a:rPr lang="en-US" sz="2000" dirty="0">
                    <a:solidFill>
                      <a:srgbClr val="00009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                  existing metrics, e.g., node degree, “shortest path” centrality)</a:t>
                </a:r>
              </a:p>
            </p:txBody>
          </p:sp>
        </p:grpSp>
        <p:grpSp>
          <p:nvGrpSpPr>
            <p:cNvPr id="101768" name="Group 28"/>
            <p:cNvGrpSpPr>
              <a:grpSpLocks/>
            </p:cNvGrpSpPr>
            <p:nvPr/>
          </p:nvGrpSpPr>
          <p:grpSpPr bwMode="auto">
            <a:xfrm>
              <a:off x="584200" y="4999276"/>
              <a:ext cx="7467600" cy="503250"/>
              <a:chOff x="431800" y="7398211"/>
              <a:chExt cx="7467600" cy="503250"/>
            </a:xfrm>
          </p:grpSpPr>
          <p:sp>
            <p:nvSpPr>
              <p:cNvPr id="101769" name="TextBox 27"/>
              <p:cNvSpPr txBox="1">
                <a:spLocks noChangeArrowheads="1"/>
              </p:cNvSpPr>
              <p:nvPr/>
            </p:nvSpPr>
            <p:spPr bwMode="auto">
              <a:xfrm>
                <a:off x="431800" y="7398211"/>
                <a:ext cx="74676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>
                    <a:solidFill>
                      <a:srgbClr val="000090"/>
                    </a:solidFill>
                    <a:ea typeface="ＭＳ Ｐゴシック" pitchFamily="34" charset="-128"/>
                  </a:rPr>
                  <a:t>                  </a:t>
                </a:r>
                <a:r>
                  <a:rPr lang="en-US" altLang="zh-CN" i="1" dirty="0">
                    <a:solidFill>
                      <a:srgbClr val="FF0000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zh-CN" sz="2200" dirty="0">
                    <a:solidFill>
                      <a:srgbClr val="000090"/>
                    </a:solidFill>
                    <a:ea typeface="ＭＳ Ｐゴシック" pitchFamily="34" charset="-128"/>
                  </a:rPr>
                  <a:t>(topologically) </a:t>
                </a:r>
                <a:r>
                  <a:rPr lang="en-US" altLang="zh-CN" sz="2200" i="1" dirty="0">
                    <a:solidFill>
                      <a:srgbClr val="FF0000"/>
                    </a:solidFill>
                    <a:ea typeface="ＭＳ Ｐゴシック" pitchFamily="34" charset="-128"/>
                  </a:rPr>
                  <a:t>structural centrality </a:t>
                </a:r>
                <a:r>
                  <a:rPr lang="en-US" altLang="zh-CN" sz="2200" dirty="0">
                    <a:solidFill>
                      <a:srgbClr val="000090"/>
                    </a:solidFill>
                    <a:ea typeface="ＭＳ Ｐゴシック" pitchFamily="34" charset="-128"/>
                  </a:rPr>
                  <a:t>measure </a:t>
                </a:r>
              </a:p>
            </p:txBody>
          </p:sp>
          <p:graphicFrame>
            <p:nvGraphicFramePr>
              <p:cNvPr id="101748" name="Object 3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500562"/>
                  </p:ext>
                </p:extLst>
              </p:nvPr>
            </p:nvGraphicFramePr>
            <p:xfrm>
              <a:off x="812800" y="7474423"/>
              <a:ext cx="1503038" cy="427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097" name="Equation" r:id="rId6" imgW="1854200" imgH="444500" progId="">
                      <p:embed/>
                    </p:oleObj>
                  </mc:Choice>
                  <mc:Fallback>
                    <p:oleObj name="Equation" r:id="rId6" imgW="1854200" imgH="444500" progId="">
                      <p:embed/>
                      <p:pic>
                        <p:nvPicPr>
                          <p:cNvPr id="0" name="Picture 3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800" y="7474423"/>
                            <a:ext cx="1503038" cy="4270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1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Geometric Embedding using </a:t>
            </a:r>
            <a:r>
              <a:rPr lang="en-US" altLang="zh-CN" i="1" smtClean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altLang="zh-CN" i="1" baseline="44000" smtClean="0">
                <a:ea typeface="ＭＳ Ｐゴシック" pitchFamily="34" charset="-128"/>
                <a:cs typeface="Times New Roman" pitchFamily="18" charset="0"/>
              </a:rPr>
              <a:t>+</a:t>
            </a:r>
            <a:endParaRPr lang="en-US" altLang="zh-CN" i="1" smtClean="0">
              <a:ea typeface="ＭＳ Ｐゴシック" pitchFamily="34" charset="-128"/>
            </a:endParaRPr>
          </a:p>
        </p:txBody>
      </p:sp>
      <p:grpSp>
        <p:nvGrpSpPr>
          <p:cNvPr id="101755" name="Group 5"/>
          <p:cNvGrpSpPr>
            <a:grpSpLocks/>
          </p:cNvGrpSpPr>
          <p:nvPr/>
        </p:nvGrpSpPr>
        <p:grpSpPr bwMode="auto">
          <a:xfrm>
            <a:off x="355600" y="914400"/>
            <a:ext cx="7239000" cy="1428750"/>
            <a:chOff x="355600" y="1062335"/>
            <a:chExt cx="7239000" cy="1429298"/>
          </a:xfrm>
        </p:grpSpPr>
        <p:graphicFrame>
          <p:nvGraphicFramePr>
            <p:cNvPr id="101749" name="Object 373"/>
            <p:cNvGraphicFramePr>
              <a:graphicFrameLocks noChangeAspect="1"/>
            </p:cNvGraphicFramePr>
            <p:nvPr/>
          </p:nvGraphicFramePr>
          <p:xfrm>
            <a:off x="711200" y="1066800"/>
            <a:ext cx="68834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098" name="Equation" r:id="rId8" imgW="6883400" imgH="1409700" progId="">
                    <p:embed/>
                  </p:oleObj>
                </mc:Choice>
                <mc:Fallback>
                  <p:oleObj name="Equation" r:id="rId8" imgW="6883400" imgH="1409700" progId="">
                    <p:embed/>
                    <p:pic>
                      <p:nvPicPr>
                        <p:cNvPr id="0" name="Picture 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066800"/>
                          <a:ext cx="68834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764" name="TextBox 9"/>
            <p:cNvSpPr txBox="1">
              <a:spLocks noChangeArrowheads="1"/>
            </p:cNvSpPr>
            <p:nvPr/>
          </p:nvSpPr>
          <p:spPr bwMode="auto">
            <a:xfrm>
              <a:off x="355600" y="1062335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01765" name="TextBox 16"/>
            <p:cNvSpPr txBox="1">
              <a:spLocks noChangeArrowheads="1"/>
            </p:cNvSpPr>
            <p:nvPr/>
          </p:nvSpPr>
          <p:spPr bwMode="auto">
            <a:xfrm>
              <a:off x="736600" y="155448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01766" name="TextBox 19"/>
            <p:cNvSpPr txBox="1">
              <a:spLocks noChangeArrowheads="1"/>
            </p:cNvSpPr>
            <p:nvPr/>
          </p:nvSpPr>
          <p:spPr bwMode="auto">
            <a:xfrm>
              <a:off x="1005840" y="2029968"/>
              <a:ext cx="34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SzPct val="85000"/>
                <a:buFont typeface="Lucida Grande"/>
                <a:buChar char="-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600" y="2362200"/>
            <a:ext cx="8223250" cy="2184400"/>
            <a:chOff x="355600" y="2514600"/>
            <a:chExt cx="8223250" cy="2184400"/>
          </a:xfrm>
        </p:grpSpPr>
        <p:sp>
          <p:nvSpPr>
            <p:cNvPr id="101761" name="TextBox 10"/>
            <p:cNvSpPr txBox="1">
              <a:spLocks noChangeArrowheads="1"/>
            </p:cNvSpPr>
            <p:nvPr/>
          </p:nvSpPr>
          <p:spPr bwMode="auto">
            <a:xfrm>
              <a:off x="355600" y="2514600"/>
              <a:ext cx="325480" cy="4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 dirty="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01762" name="TextBox 22"/>
            <p:cNvSpPr txBox="1">
              <a:spLocks noChangeArrowheads="1"/>
            </p:cNvSpPr>
            <p:nvPr/>
          </p:nvSpPr>
          <p:spPr bwMode="auto">
            <a:xfrm>
              <a:off x="736600" y="2971800"/>
              <a:ext cx="292418" cy="4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 dirty="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01763" name="TextBox 23"/>
            <p:cNvSpPr txBox="1">
              <a:spLocks noChangeArrowheads="1"/>
            </p:cNvSpPr>
            <p:nvPr/>
          </p:nvSpPr>
          <p:spPr bwMode="auto">
            <a:xfrm>
              <a:off x="736600" y="4186443"/>
              <a:ext cx="292418" cy="4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 dirty="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graphicFrame>
          <p:nvGraphicFramePr>
            <p:cNvPr id="101750" name="Object 3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2370692"/>
                </p:ext>
              </p:extLst>
            </p:nvPr>
          </p:nvGraphicFramePr>
          <p:xfrm>
            <a:off x="628650" y="2527300"/>
            <a:ext cx="7950200" cy="217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099" name="Equation" r:id="rId10" imgW="7950200" imgH="2171700" progId="Equation.DSMT4">
                    <p:embed/>
                  </p:oleObj>
                </mc:Choice>
                <mc:Fallback>
                  <p:oleObj name="Equation" r:id="rId10" imgW="7950200" imgH="2171700" progId="Equation.DSMT4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2527300"/>
                          <a:ext cx="7950200" cy="217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2"/>
            <p:cNvSpPr txBox="1">
              <a:spLocks noChangeArrowheads="1"/>
            </p:cNvSpPr>
            <p:nvPr/>
          </p:nvSpPr>
          <p:spPr bwMode="auto">
            <a:xfrm>
              <a:off x="736600" y="3505200"/>
              <a:ext cx="292418" cy="4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 dirty="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54986"/>
              </p:ext>
            </p:extLst>
          </p:nvPr>
        </p:nvGraphicFramePr>
        <p:xfrm>
          <a:off x="431800" y="6324600"/>
          <a:ext cx="863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0" name="Equation" r:id="rId12" imgW="4318000" imgH="571500" progId="Equation.DSMT4">
                  <p:embed/>
                </p:oleObj>
              </mc:Choice>
              <mc:Fallback>
                <p:oleObj name="Equation" r:id="rId12" imgW="4318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1800" y="6324600"/>
                        <a:ext cx="8636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</a:t>
            </a:r>
            <a:r>
              <a:rPr lang="en-US" altLang="zh-CN" sz="3600" dirty="0" smtClean="0">
                <a:ea typeface="ＭＳ Ｐゴシック" pitchFamily="34" charset="-128"/>
              </a:rPr>
              <a:t> Distributions –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r>
              <a:rPr lang="en-US" altLang="zh-CN" sz="3600" dirty="0" smtClean="0">
                <a:ea typeface="ＭＳ Ｐゴシック" pitchFamily="34" charset="-128"/>
              </a:rPr>
              <a:t> [</a:t>
            </a:r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 </a:t>
            </a:r>
            <a:r>
              <a:rPr lang="en-US" altLang="zh-CN" sz="3600" i="1" baseline="-25000" dirty="0" err="1" smtClean="0">
                <a:ea typeface="ＭＳ Ｐゴシック" pitchFamily="34" charset="-128"/>
              </a:rPr>
              <a:t>ij</a:t>
            </a:r>
            <a:r>
              <a:rPr lang="en-US" altLang="zh-CN" sz="3600" i="1" dirty="0" smtClean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&gt;0]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23461"/>
              </p:ext>
            </p:extLst>
          </p:nvPr>
        </p:nvGraphicFramePr>
        <p:xfrm>
          <a:off x="965200" y="6553200"/>
          <a:ext cx="3600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4" name="Equation" r:id="rId3" imgW="1701800" imgH="241300" progId="">
                  <p:embed/>
                </p:oleObj>
              </mc:Choice>
              <mc:Fallback>
                <p:oleObj name="Equation" r:id="rId3" imgW="17018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6553200"/>
                        <a:ext cx="36004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64410"/>
              </p:ext>
            </p:extLst>
          </p:nvPr>
        </p:nvGraphicFramePr>
        <p:xfrm>
          <a:off x="5689600" y="6400800"/>
          <a:ext cx="39227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5" name="Equation" r:id="rId5" imgW="1854200" imgH="469900" progId="">
                  <p:embed/>
                </p:oleObj>
              </mc:Choice>
              <mc:Fallback>
                <p:oleObj name="Equation" r:id="rId5" imgW="18542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6400800"/>
                        <a:ext cx="39227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atter_TopCentDistPos_NetSc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2362200"/>
            <a:ext cx="5410200" cy="411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088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13" name="Picture 12" descr="scatter_ICRTTopCentDistPos_NetSc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" y="2133600"/>
            <a:ext cx="5257800" cy="3941639"/>
          </a:xfrm>
          <a:prstGeom prst="rect">
            <a:avLst/>
          </a:prstGeom>
        </p:spPr>
      </p:pic>
      <p:pic>
        <p:nvPicPr>
          <p:cNvPr id="15" name="Picture 14" descr="density_ICRTTopCentDistPos_NetSc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5200" y="2183703"/>
            <a:ext cx="5257800" cy="42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</a:t>
            </a:r>
            <a:r>
              <a:rPr lang="en-US" altLang="zh-CN" sz="3600" dirty="0" smtClean="0">
                <a:ea typeface="ＭＳ Ｐゴシック" pitchFamily="34" charset="-128"/>
              </a:rPr>
              <a:t> Distributions –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r>
              <a:rPr lang="en-US" altLang="zh-CN" sz="3600" dirty="0" smtClean="0">
                <a:ea typeface="ＭＳ Ｐゴシック" pitchFamily="34" charset="-128"/>
              </a:rPr>
              <a:t> </a:t>
            </a:r>
            <a:r>
              <a:rPr lang="en-US" altLang="zh-CN" sz="3600" dirty="0">
                <a:ea typeface="ＭＳ Ｐゴシック" pitchFamily="34" charset="-128"/>
              </a:rPr>
              <a:t> [</a:t>
            </a:r>
            <a:r>
              <a:rPr lang="en-US" altLang="zh-CN" sz="3600" i="1" dirty="0">
                <a:ea typeface="ＭＳ Ｐゴシック" pitchFamily="34" charset="-128"/>
              </a:rPr>
              <a:t>L</a:t>
            </a:r>
            <a:r>
              <a:rPr lang="en-US" altLang="zh-CN" sz="3600" i="1" baseline="30000" dirty="0">
                <a:ea typeface="ＭＳ Ｐゴシック" pitchFamily="34" charset="-128"/>
              </a:rPr>
              <a:t>+ </a:t>
            </a:r>
            <a:r>
              <a:rPr lang="en-US" altLang="zh-CN" sz="3600" i="1" baseline="-25000" dirty="0" err="1">
                <a:ea typeface="ＭＳ Ｐゴシック" pitchFamily="34" charset="-128"/>
              </a:rPr>
              <a:t>ij</a:t>
            </a:r>
            <a:r>
              <a:rPr lang="en-US" altLang="zh-CN" sz="3600" i="1" dirty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&lt;0</a:t>
            </a:r>
            <a:r>
              <a:rPr lang="en-US" altLang="zh-CN" sz="3600" dirty="0">
                <a:ea typeface="ＭＳ Ｐゴシック" pitchFamily="34" charset="-128"/>
              </a:rPr>
              <a:t>]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04886"/>
              </p:ext>
            </p:extLst>
          </p:nvPr>
        </p:nvGraphicFramePr>
        <p:xfrm>
          <a:off x="584200" y="6477000"/>
          <a:ext cx="3600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6" name="Equation" r:id="rId3" imgW="1701800" imgH="241300" progId="">
                  <p:embed/>
                </p:oleObj>
              </mc:Choice>
              <mc:Fallback>
                <p:oleObj name="Equation" r:id="rId3" imgW="17018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6477000"/>
                        <a:ext cx="36004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71903"/>
              </p:ext>
            </p:extLst>
          </p:nvPr>
        </p:nvGraphicFramePr>
        <p:xfrm>
          <a:off x="5765800" y="6248400"/>
          <a:ext cx="39227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7" name="Equation" r:id="rId5" imgW="1854200" imgH="469900" progId="">
                  <p:embed/>
                </p:oleObj>
              </mc:Choice>
              <mc:Fallback>
                <p:oleObj name="Equation" r:id="rId5" imgW="18542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248400"/>
                        <a:ext cx="39227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catter_TopCentDistNeg_NetSc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867" y="1828800"/>
            <a:ext cx="5431609" cy="4224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564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9" name="Picture 8" descr="scatter_ICRTTopCentDistNeg_NetSc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28800"/>
            <a:ext cx="5488782" cy="4191000"/>
          </a:xfrm>
          <a:prstGeom prst="rect">
            <a:avLst/>
          </a:prstGeom>
        </p:spPr>
      </p:pic>
      <p:pic>
        <p:nvPicPr>
          <p:cNvPr id="10" name="Picture 9" descr="density_ICRTTopCentDistNeg_NetSc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640" y="1905000"/>
            <a:ext cx="5539360" cy="41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0" y="0"/>
            <a:ext cx="8636000" cy="1271588"/>
          </a:xfrm>
        </p:spPr>
        <p:txBody>
          <a:bodyPr/>
          <a:lstStyle/>
          <a:p>
            <a:r>
              <a:rPr lang="en-US" dirty="0" err="1" smtClean="0"/>
              <a:t>NetSci</a:t>
            </a:r>
            <a:endParaRPr lang="en-US" dirty="0"/>
          </a:p>
        </p:txBody>
      </p:sp>
      <p:pic>
        <p:nvPicPr>
          <p:cNvPr id="220162" name="Picture 2" descr="http://www-personal.umich.edu/~mejn/centrality/labe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066800"/>
            <a:ext cx="5029200" cy="35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0163" name="Picture 3" descr="D:\Academic\Research\new subjects\fractal\figures\Lplus\scatterNetS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6933"/>
            <a:ext cx="4724400" cy="38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0165" name="Picture 5" descr="D:\Academic\Research\new subjects\fractal\figures\Lplus\EDMNetS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886200"/>
            <a:ext cx="4366749" cy="35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4133" y="5181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379 number of nodes, 914 number of edges (</a:t>
            </a:r>
            <a:r>
              <a:rPr lang="en-US" dirty="0" err="1" smtClean="0"/>
              <a:t>weighted,undirected</a:t>
            </a:r>
            <a:r>
              <a:rPr lang="en-U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379x378 number of data points (all pairs)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Threshold: top 1%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Normalizing by max (no ICRT)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</a:t>
            </a:r>
            <a:r>
              <a:rPr lang="en-US" altLang="zh-CN" sz="3600" dirty="0" smtClean="0">
                <a:ea typeface="ＭＳ Ｐゴシック" pitchFamily="34" charset="-128"/>
              </a:rPr>
              <a:t> Distributions – Power Grid </a:t>
            </a:r>
          </a:p>
        </p:txBody>
      </p:sp>
      <p:graphicFrame>
        <p:nvGraphicFramePr>
          <p:cNvPr id="17210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92743"/>
              </p:ext>
            </p:extLst>
          </p:nvPr>
        </p:nvGraphicFramePr>
        <p:xfrm>
          <a:off x="1803400" y="6858000"/>
          <a:ext cx="7126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8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6858000"/>
                        <a:ext cx="71262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density_ICRTTopCentDistNeg_WS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63" y="1828800"/>
            <a:ext cx="5387137" cy="4038600"/>
          </a:xfrm>
          <a:prstGeom prst="rect">
            <a:avLst/>
          </a:prstGeom>
        </p:spPr>
      </p:pic>
      <p:pic>
        <p:nvPicPr>
          <p:cNvPr id="13" name="Picture 12" descr="density_ICRTTopCentDistPos_WS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3" y="1828800"/>
            <a:ext cx="5421019" cy="40640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7033"/>
              </p:ext>
            </p:extLst>
          </p:nvPr>
        </p:nvGraphicFramePr>
        <p:xfrm>
          <a:off x="2032000" y="5988425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9" name="Equation" r:id="rId7" imgW="431800" imgH="254000" progId="Equation.DSMT4">
                  <p:embed/>
                </p:oleObj>
              </mc:Choice>
              <mc:Fallback>
                <p:oleObj name="Equation" r:id="rId7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00" y="5988425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19592"/>
              </p:ext>
            </p:extLst>
          </p:nvPr>
        </p:nvGraphicFramePr>
        <p:xfrm>
          <a:off x="6756400" y="5943600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0" name="Equation" r:id="rId9" imgW="431800" imgH="254000" progId="Equation.DSMT4">
                  <p:embed/>
                </p:oleObj>
              </mc:Choice>
              <mc:Fallback>
                <p:oleObj name="Equation" r:id="rId9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6400" y="5943600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4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Central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/>
              <a:t>Networks are “by nature” multi-</a:t>
            </a:r>
            <a:r>
              <a:rPr lang="en-US" sz="2600" dirty="0" err="1"/>
              <a:t>variate</a:t>
            </a:r>
            <a:r>
              <a:rPr lang="en-US" sz="2600" dirty="0"/>
              <a:t> </a:t>
            </a:r>
            <a:r>
              <a:rPr lang="en-US" sz="2600" smtClean="0"/>
              <a:t>entities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formed by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nodes and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edges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connected in various manners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edges may be directed, and/or have weights, signs, … 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600" i="1" dirty="0" smtClean="0">
                <a:solidFill>
                  <a:srgbClr val="0000FF"/>
                </a:solidFill>
              </a:rPr>
              <a:t>Objective</a:t>
            </a:r>
            <a:r>
              <a:rPr lang="en-US" sz="2600" i="1" dirty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bring a “</a:t>
            </a:r>
            <a:r>
              <a:rPr lang="en-US" sz="2600" dirty="0" smtClean="0">
                <a:solidFill>
                  <a:srgbClr val="0000FF"/>
                </a:solidFill>
              </a:rPr>
              <a:t>multivariate </a:t>
            </a:r>
            <a:r>
              <a:rPr lang="en-US" sz="2600" dirty="0">
                <a:solidFill>
                  <a:srgbClr val="0000FF"/>
                </a:solidFill>
              </a:rPr>
              <a:t>analysis” perspective to study structural properties of networks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In particular, understand roles and impact of </a:t>
            </a:r>
            <a:r>
              <a:rPr lang="en-US" sz="2200" dirty="0">
                <a:solidFill>
                  <a:srgbClr val="FF0000"/>
                </a:solidFill>
              </a:rPr>
              <a:t>multi-</a:t>
            </a:r>
            <a:r>
              <a:rPr lang="en-US" sz="2200" dirty="0" err="1">
                <a:solidFill>
                  <a:srgbClr val="FF0000"/>
                </a:solidFill>
              </a:rPr>
              <a:t>variate</a:t>
            </a:r>
            <a:r>
              <a:rPr lang="en-US" sz="2200" dirty="0">
                <a:solidFill>
                  <a:srgbClr val="FF0000"/>
                </a:solidFill>
              </a:rPr>
              <a:t> heavy </a:t>
            </a:r>
            <a:r>
              <a:rPr lang="en-US" sz="2200" dirty="0" smtClean="0">
                <a:solidFill>
                  <a:srgbClr val="FF0000"/>
                </a:solidFill>
              </a:rPr>
              <a:t>tails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38100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What are  (possible) manifestations of </a:t>
            </a:r>
            <a:r>
              <a:rPr lang="en-US" i="1" dirty="0" smtClean="0">
                <a:solidFill>
                  <a:srgbClr val="FF0000"/>
                </a:solidFill>
              </a:rPr>
              <a:t>multi-</a:t>
            </a:r>
            <a:r>
              <a:rPr lang="en-US" i="1" dirty="0" err="1" smtClean="0">
                <a:solidFill>
                  <a:srgbClr val="FF0000"/>
                </a:solidFill>
              </a:rPr>
              <a:t>variate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heavy tail phenomena in networks?</a:t>
            </a:r>
          </a:p>
          <a:p>
            <a:pPr lvl="1">
              <a:defRPr/>
            </a:pPr>
            <a:r>
              <a:rPr lang="en-US" dirty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eyond (</a:t>
            </a:r>
            <a:r>
              <a:rPr lang="en-US" dirty="0" err="1" smtClean="0">
                <a:solidFill>
                  <a:srgbClr val="000090"/>
                </a:solidFill>
              </a:rPr>
              <a:t>univariate</a:t>
            </a:r>
            <a:r>
              <a:rPr lang="en-US" dirty="0" smtClean="0">
                <a:solidFill>
                  <a:srgbClr val="000090"/>
                </a:solidFill>
              </a:rPr>
              <a:t> or bivariate) power law </a:t>
            </a:r>
            <a:r>
              <a:rPr lang="en-US" smtClean="0">
                <a:solidFill>
                  <a:srgbClr val="000090"/>
                </a:solidFill>
              </a:rPr>
              <a:t>degree distributions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And what can they tell us about the structural properties of networks?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79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Multivariate </a:t>
            </a:r>
            <a:r>
              <a:rPr lang="en-US" altLang="zh-CN" dirty="0" err="1" smtClean="0">
                <a:ea typeface="ＭＳ Ｐゴシック" pitchFamily="34" charset="-128"/>
              </a:rPr>
              <a:t>Extremal</a:t>
            </a:r>
            <a:r>
              <a:rPr lang="en-US" altLang="zh-CN" dirty="0" smtClean="0">
                <a:ea typeface="ＭＳ Ｐゴシック" pitchFamily="34" charset="-128"/>
              </a:rPr>
              <a:t> Dependence Analysis: Structural Properties?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71600"/>
            <a:ext cx="9398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Going beyond degree/joint degree distributions and bivariate (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) dependence analysis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 </a:t>
            </a:r>
            <a:r>
              <a:rPr lang="en-US" sz="2200" dirty="0" smtClean="0"/>
              <a:t>“distances” (a global property) among nodes perhaps reveal more information than simply node degrees (a local property)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(BA-type) power-law networks  </a:t>
            </a:r>
            <a:r>
              <a:rPr lang="en-US" sz="2200" dirty="0" smtClean="0">
                <a:sym typeface="Wingdings"/>
              </a:rPr>
              <a:t> small diameter networks  O(log N)</a:t>
            </a:r>
            <a:r>
              <a:rPr lang="en-US" sz="22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What can multivariate 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 dependence analysis can tell us about the structural properties?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“geometry of networks” provide some insights/directions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extremal</a:t>
            </a:r>
            <a:r>
              <a:rPr lang="en-US" sz="2400" dirty="0" smtClean="0">
                <a:solidFill>
                  <a:srgbClr val="000000"/>
                </a:solidFill>
              </a:rPr>
              <a:t>) clustering (“communities”) or core network structures?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Questions: </a:t>
            </a:r>
            <a:r>
              <a:rPr lang="en-US" sz="2600" dirty="0" err="1" smtClean="0">
                <a:solidFill>
                  <a:srgbClr val="0000FF"/>
                </a:solidFill>
              </a:rPr>
              <a:t>i</a:t>
            </a:r>
            <a:r>
              <a:rPr lang="en-US" sz="2600" dirty="0" smtClean="0">
                <a:solidFill>
                  <a:srgbClr val="0000FF"/>
                </a:solidFill>
              </a:rPr>
              <a:t>) Is a network composed of k “communities” (or clusters)? 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And if yes, ii) how do we determine k?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     not necessarily a well-posed/defined problem?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Multivariate </a:t>
            </a:r>
            <a:r>
              <a:rPr lang="en-US" altLang="zh-CN" dirty="0" err="1" smtClean="0">
                <a:ea typeface="ＭＳ Ｐゴシック" pitchFamily="34" charset="-128"/>
              </a:rPr>
              <a:t>Extremal</a:t>
            </a:r>
            <a:r>
              <a:rPr lang="en-US" altLang="zh-CN" dirty="0" smtClean="0">
                <a:ea typeface="ＭＳ Ｐゴシック" pitchFamily="34" charset="-128"/>
              </a:rPr>
              <a:t> Dependence and (</a:t>
            </a:r>
            <a:r>
              <a:rPr lang="en-US" altLang="zh-CN" dirty="0" err="1" smtClean="0">
                <a:ea typeface="ＭＳ Ｐゴシック" pitchFamily="34" charset="-128"/>
              </a:rPr>
              <a:t>Extremal</a:t>
            </a:r>
            <a:r>
              <a:rPr lang="en-US" altLang="zh-CN" dirty="0" smtClean="0">
                <a:ea typeface="ＭＳ Ｐゴシック" pitchFamily="34" charset="-128"/>
              </a:rPr>
              <a:t>) Clustering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9398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Looking at “distance” dependences among nodes in a network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     </a:t>
            </a:r>
            <a:r>
              <a:rPr lang="en-US" sz="2600" dirty="0" smtClean="0">
                <a:solidFill>
                  <a:srgbClr val="0000FF"/>
                </a:solidFill>
              </a:rPr>
              <a:t>Hypothesis: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If there exists </a:t>
            </a:r>
            <a:r>
              <a:rPr lang="en-US" sz="2600" i="1" dirty="0" smtClean="0">
                <a:solidFill>
                  <a:srgbClr val="0000FF"/>
                </a:solidFill>
              </a:rPr>
              <a:t>k-</a:t>
            </a:r>
            <a:r>
              <a:rPr lang="en-US" sz="2600" i="1" dirty="0" err="1" smtClean="0">
                <a:solidFill>
                  <a:srgbClr val="0000FF"/>
                </a:solidFill>
              </a:rPr>
              <a:t>variate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dirty="0" err="1" smtClean="0">
                <a:solidFill>
                  <a:srgbClr val="0000FF"/>
                </a:solidFill>
              </a:rPr>
              <a:t>extremal</a:t>
            </a:r>
            <a:r>
              <a:rPr lang="en-US" sz="2600" dirty="0" smtClean="0">
                <a:solidFill>
                  <a:srgbClr val="0000FF"/>
                </a:solidFill>
              </a:rPr>
              <a:t>) dependence, but no </a:t>
            </a:r>
            <a:r>
              <a:rPr lang="en-US" sz="2600" i="1" dirty="0" smtClean="0">
                <a:solidFill>
                  <a:srgbClr val="0000FF"/>
                </a:solidFill>
              </a:rPr>
              <a:t>(k+1)-</a:t>
            </a:r>
            <a:r>
              <a:rPr lang="en-US" sz="2600" i="1" dirty="0" err="1" smtClean="0">
                <a:solidFill>
                  <a:srgbClr val="0000FF"/>
                </a:solidFill>
              </a:rPr>
              <a:t>variate</a:t>
            </a:r>
            <a:r>
              <a:rPr lang="en-US" sz="2600" dirty="0" smtClean="0">
                <a:solidFill>
                  <a:srgbClr val="0000FF"/>
                </a:solidFill>
              </a:rPr>
              <a:t> (</a:t>
            </a:r>
            <a:r>
              <a:rPr lang="en-US" sz="2600" dirty="0" err="1" smtClean="0">
                <a:solidFill>
                  <a:srgbClr val="0000FF"/>
                </a:solidFill>
              </a:rPr>
              <a:t>extremal</a:t>
            </a:r>
            <a:r>
              <a:rPr lang="en-US" sz="2600" dirty="0" smtClean="0">
                <a:solidFill>
                  <a:srgbClr val="0000FF"/>
                </a:solidFill>
              </a:rPr>
              <a:t>) dependence, there are k (</a:t>
            </a:r>
            <a:r>
              <a:rPr lang="en-US" sz="2600" dirty="0" err="1" smtClean="0">
                <a:solidFill>
                  <a:srgbClr val="0000FF"/>
                </a:solidFill>
              </a:rPr>
              <a:t>extremal</a:t>
            </a:r>
            <a:r>
              <a:rPr lang="en-US" sz="2600" dirty="0" smtClean="0">
                <a:solidFill>
                  <a:srgbClr val="0000FF"/>
                </a:solidFill>
              </a:rPr>
              <a:t>) clusters!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Intuition:  Given a network is composed of k clusters (dense </a:t>
            </a:r>
            <a:r>
              <a:rPr lang="en-US" sz="2600" dirty="0" err="1" smtClean="0"/>
              <a:t>subgraphs</a:t>
            </a:r>
            <a:r>
              <a:rPr lang="en-US" sz="2600" dirty="0" smtClean="0"/>
              <a:t>), randomly pick m nodes repeatedly from the network, and measure the distances from one node to (m-1) nodes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For m=1,…, k, we’ll likely see m-</a:t>
            </a:r>
            <a:r>
              <a:rPr lang="en-US" sz="2400" dirty="0" err="1" smtClean="0"/>
              <a:t>variate</a:t>
            </a:r>
            <a:r>
              <a:rPr lang="en-US" sz="2400" dirty="0" smtClean="0"/>
              <a:t> (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) dependence structures, i.e., sufficient # of samples with (m-1) “large” entries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For m&gt;k,  likely no sufficient # of samples with m “large” entries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/>
              <a:t> </a:t>
            </a:r>
            <a:r>
              <a:rPr lang="en-US" sz="2600" dirty="0" smtClean="0"/>
              <a:t>Issues: how to measure m-</a:t>
            </a:r>
            <a:r>
              <a:rPr lang="en-US" sz="2600" dirty="0" err="1" smtClean="0"/>
              <a:t>variate</a:t>
            </a:r>
            <a:r>
              <a:rPr lang="en-US" sz="2600" dirty="0" smtClean="0"/>
              <a:t> (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) </a:t>
            </a:r>
            <a:r>
              <a:rPr lang="en-US" sz="2600" dirty="0" err="1" smtClean="0"/>
              <a:t>dependenc</a:t>
            </a:r>
            <a:r>
              <a:rPr lang="en-US" sz="2600" dirty="0" smtClean="0"/>
              <a:t> structures for m&gt;2?  And how to decide the “</a:t>
            </a:r>
            <a:r>
              <a:rPr lang="en-US" sz="2600" dirty="0" err="1" smtClean="0"/>
              <a:t>exceedence</a:t>
            </a:r>
            <a:r>
              <a:rPr lang="en-US" sz="2600" dirty="0" smtClean="0"/>
              <a:t>” thresholds?</a:t>
            </a:r>
            <a:endParaRPr lang="en-US" sz="800" dirty="0">
              <a:solidFill>
                <a:srgbClr val="00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Still a “</a:t>
            </a:r>
            <a:r>
              <a:rPr lang="en-US" sz="3200" dirty="0" err="1" smtClean="0">
                <a:solidFill>
                  <a:srgbClr val="FF0000"/>
                </a:solidFill>
              </a:rPr>
              <a:t>gedanken</a:t>
            </a:r>
            <a:r>
              <a:rPr lang="en-US" sz="3200" dirty="0" smtClean="0">
                <a:solidFill>
                  <a:srgbClr val="FF0000"/>
                </a:solidFill>
              </a:rPr>
              <a:t>” experiment at this point</a:t>
            </a: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06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5233" y="528637"/>
            <a:ext cx="21463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A Toy Example: </a:t>
            </a:r>
            <a:r>
              <a:rPr lang="en-US" altLang="zh-CN" sz="4000" dirty="0" err="1" smtClean="0">
                <a:ea typeface="ＭＳ Ｐゴシック" pitchFamily="34" charset="-128"/>
              </a:rPr>
              <a:t>Sierpinksi</a:t>
            </a:r>
            <a:r>
              <a:rPr lang="en-US" altLang="zh-CN" sz="4000" dirty="0" smtClean="0">
                <a:ea typeface="ＭＳ Ｐゴシック" pitchFamily="34" charset="-128"/>
              </a:rPr>
              <a:t> Gasket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600" y="1066800"/>
            <a:ext cx="9482138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(family of) growing network(s)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</a:t>
            </a:r>
            <a:r>
              <a:rPr lang="en-US" sz="2200" dirty="0" err="1" smtClean="0"/>
              <a:t>sierpinksi</a:t>
            </a:r>
            <a:r>
              <a:rPr lang="en-US" sz="2200" dirty="0" smtClean="0"/>
              <a:t> gasket of order k=1)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k to k+1: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replicate itself three times, and merge at two of the three corner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4648200"/>
            <a:ext cx="9804400" cy="2454275"/>
            <a:chOff x="-220134" y="2667000"/>
            <a:chExt cx="9804400" cy="2454275"/>
          </a:xfrm>
        </p:grpSpPr>
        <p:sp>
          <p:nvSpPr>
            <p:cNvPr id="122" name="Rectangle 3"/>
            <p:cNvSpPr txBox="1">
              <a:spLocks noChangeArrowheads="1"/>
            </p:cNvSpPr>
            <p:nvPr/>
          </p:nvSpPr>
          <p:spPr bwMode="auto">
            <a:xfrm>
              <a:off x="-220134" y="2667000"/>
              <a:ext cx="9804400" cy="1905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r>
                <a:rPr lang="en-US" sz="2600" dirty="0" err="1" smtClean="0">
                  <a:sym typeface="Wingdings"/>
                </a:rPr>
                <a:t>Univariate</a:t>
              </a:r>
              <a:r>
                <a:rPr lang="en-US" sz="2600" dirty="0" smtClean="0">
                  <a:sym typeface="Wingdings"/>
                </a:rPr>
                <a:t> and multivariate heavy-tailed distance distributions</a:t>
              </a:r>
            </a:p>
            <a:p>
              <a:pPr lvl="1"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</a:p>
            <a:p>
              <a:pPr lvl="1"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sz="2200" baseline="-25000" dirty="0" smtClean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718509"/>
                </p:ext>
              </p:extLst>
            </p:nvPr>
          </p:nvGraphicFramePr>
          <p:xfrm>
            <a:off x="505354" y="3886200"/>
            <a:ext cx="8732837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530" name="Equation" r:id="rId5" imgW="4851400" imgH="685800" progId="Equation.DSMT4">
                    <p:embed/>
                  </p:oleObj>
                </mc:Choice>
                <mc:Fallback>
                  <p:oleObj name="Equation" r:id="rId5" imgW="485140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5354" y="3886200"/>
                          <a:ext cx="8732837" cy="1235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355600" y="2819400"/>
            <a:ext cx="9804400" cy="1905000"/>
            <a:chOff x="203200" y="2743200"/>
            <a:chExt cx="9804400" cy="190500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203200" y="2743200"/>
              <a:ext cx="9804400" cy="1905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r>
                <a:rPr lang="en-US" sz="2600" dirty="0" smtClean="0">
                  <a:sym typeface="Wingdings"/>
                </a:rPr>
                <a:t>Properties of </a:t>
              </a:r>
              <a:r>
                <a:rPr lang="en-US" sz="2600" dirty="0" err="1" smtClean="0">
                  <a:sym typeface="Wingdings"/>
                </a:rPr>
                <a:t>Sierpinski</a:t>
              </a:r>
              <a:r>
                <a:rPr lang="en-US" sz="2600" dirty="0" smtClean="0">
                  <a:sym typeface="Wingdings"/>
                </a:rPr>
                <a:t> Gasket of order k</a:t>
              </a: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(k=1,2, …) </a:t>
              </a:r>
            </a:p>
            <a:p>
              <a:pPr lvl="1"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</a:p>
            <a:p>
              <a:pPr lvl="1"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sz="2200" baseline="-25000" dirty="0" smtClean="0">
                  <a:cs typeface="ＭＳ Ｐゴシック" charset="0"/>
                  <a:sym typeface="Wingdings"/>
                </a:rPr>
                <a:t> </a:t>
              </a:r>
              <a:endParaRPr lang="en-US" sz="2200" dirty="0">
                <a:sym typeface="Wingdings"/>
              </a:endParaRPr>
            </a:p>
            <a:p>
              <a:pPr lvl="1"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sz="2200" dirty="0" smtClean="0">
                  <a:cs typeface="ＭＳ Ｐゴシック" charset="0"/>
                  <a:sym typeface="Wingdings"/>
                </a:rPr>
                <a:t>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955199"/>
                </p:ext>
              </p:extLst>
            </p:nvPr>
          </p:nvGraphicFramePr>
          <p:xfrm>
            <a:off x="984250" y="3200400"/>
            <a:ext cx="6858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531" name="Equation" r:id="rId7" imgW="3810000" imgH="254000" progId="Equation.DSMT4">
                    <p:embed/>
                  </p:oleObj>
                </mc:Choice>
                <mc:Fallback>
                  <p:oleObj name="Equation" r:id="rId7" imgW="38100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84250" y="3200400"/>
                          <a:ext cx="68580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985181"/>
                </p:ext>
              </p:extLst>
            </p:nvPr>
          </p:nvGraphicFramePr>
          <p:xfrm>
            <a:off x="1027113" y="3711574"/>
            <a:ext cx="6491287" cy="479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532" name="Equation" r:id="rId9" imgW="3606800" imgH="266700" progId="Equation.DSMT4">
                    <p:embed/>
                  </p:oleObj>
                </mc:Choice>
                <mc:Fallback>
                  <p:oleObj name="Equation" r:id="rId9" imgW="36068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27113" y="3711574"/>
                          <a:ext cx="6491287" cy="4794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00788"/>
                </p:ext>
              </p:extLst>
            </p:nvPr>
          </p:nvGraphicFramePr>
          <p:xfrm>
            <a:off x="1041400" y="4114800"/>
            <a:ext cx="8707437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533" name="Equation" r:id="rId11" imgW="4838700" imgH="228600" progId="Equation.DSMT4">
                    <p:embed/>
                  </p:oleObj>
                </mc:Choice>
                <mc:Fallback>
                  <p:oleObj name="Equation" r:id="rId11" imgW="48387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41400" y="4114800"/>
                          <a:ext cx="8707437" cy="411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05849"/>
              </p:ext>
            </p:extLst>
          </p:nvPr>
        </p:nvGraphicFramePr>
        <p:xfrm>
          <a:off x="1106488" y="5029200"/>
          <a:ext cx="86185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4" name="Equation" r:id="rId13" imgW="4787900" imgH="457200" progId="Equation.DSMT4">
                  <p:embed/>
                </p:oleObj>
              </mc:Choice>
              <mc:Fallback>
                <p:oleObj name="Equation" r:id="rId13" imgW="478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6488" y="5029200"/>
                        <a:ext cx="8618537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1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</a:t>
            </a:r>
            <a:r>
              <a:rPr lang="en-US" altLang="zh-CN" sz="3600" dirty="0" smtClean="0">
                <a:ea typeface="ＭＳ Ｐゴシック" pitchFamily="34" charset="-128"/>
              </a:rPr>
              <a:t> Distributions – SG (k=8)</a:t>
            </a:r>
          </a:p>
        </p:txBody>
      </p:sp>
      <p:graphicFrame>
        <p:nvGraphicFramePr>
          <p:cNvPr id="315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82948"/>
              </p:ext>
            </p:extLst>
          </p:nvPr>
        </p:nvGraphicFramePr>
        <p:xfrm>
          <a:off x="2108200" y="6781800"/>
          <a:ext cx="7126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0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781800"/>
                        <a:ext cx="71262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density_ICRTTopCentDistPos_SGT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0200"/>
            <a:ext cx="5297714" cy="4510216"/>
          </a:xfrm>
          <a:prstGeom prst="rect">
            <a:avLst/>
          </a:prstGeom>
        </p:spPr>
      </p:pic>
      <p:pic>
        <p:nvPicPr>
          <p:cNvPr id="14" name="Picture 13" descr="density_ICRTTopCentDistNeg_SGT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1638300"/>
            <a:ext cx="4953000" cy="4457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3600" y="12192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10%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20772"/>
              </p:ext>
            </p:extLst>
          </p:nvPr>
        </p:nvGraphicFramePr>
        <p:xfrm>
          <a:off x="2032000" y="6172200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1" name="Equation" r:id="rId7" imgW="431800" imgH="254000" progId="Equation.DSMT4">
                  <p:embed/>
                </p:oleObj>
              </mc:Choice>
              <mc:Fallback>
                <p:oleObj name="Equation" r:id="rId7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00" y="6172200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377334"/>
              </p:ext>
            </p:extLst>
          </p:nvPr>
        </p:nvGraphicFramePr>
        <p:xfrm>
          <a:off x="7061200" y="6172200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2" name="Equation" r:id="rId9" imgW="431800" imgH="254000" progId="Equation.DSMT4">
                  <p:embed/>
                </p:oleObj>
              </mc:Choice>
              <mc:Fallback>
                <p:oleObj name="Equation" r:id="rId9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1200" y="6172200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4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Gasket (k=8)</a:t>
            </a:r>
            <a:endParaRPr lang="en-US" dirty="0"/>
          </a:p>
        </p:txBody>
      </p:sp>
      <p:pic>
        <p:nvPicPr>
          <p:cNvPr id="224258" name="Picture 2" descr="D:\Academic\Research\new subjects\fractal\figures\Lplus\scatterSrpnsk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371600"/>
            <a:ext cx="595399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4259" name="Picture 3" descr="D:\Academic\Research\new subjects\fractal\figures\Lplus\EDMSrpnsk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447800"/>
            <a:ext cx="5461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200" y="57912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3282 number of nodes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3282x3281 number of data points (all pairs)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Threshold: top 0.1%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Normalizing by max (no ICRT)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47800"/>
            <a:ext cx="15939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9" name="Picture 3" descr="D:\Academic\Research\new subjects\fractal\figures\scatte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317407"/>
            <a:ext cx="3200400" cy="25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9143" name="Picture 7" descr="D:\Academic\Research\new subjects\fractal\figures\extrDepAnly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657600"/>
            <a:ext cx="4882505" cy="35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9144" name="Picture 8" descr="D:\Academic\Research\new subjects\fractal\figures\extrDepAnlys8percent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3505200"/>
            <a:ext cx="5062369" cy="3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304800"/>
            <a:ext cx="8636000" cy="1271588"/>
          </a:xfrm>
        </p:spPr>
        <p:txBody>
          <a:bodyPr/>
          <a:lstStyle/>
          <a:p>
            <a:r>
              <a:rPr lang="en-US" altLang="zh-CN" dirty="0" err="1">
                <a:ea typeface="ＭＳ Ｐゴシック" pitchFamily="34" charset="-128"/>
              </a:rPr>
              <a:t>Extremal</a:t>
            </a:r>
            <a:r>
              <a:rPr lang="en-US" altLang="zh-CN" dirty="0">
                <a:ea typeface="ＭＳ Ｐゴシック" pitchFamily="34" charset="-128"/>
              </a:rPr>
              <a:t> Dependence Analysis:</a:t>
            </a:r>
            <a:br>
              <a:rPr lang="en-US" altLang="zh-CN" dirty="0">
                <a:ea typeface="ＭＳ Ｐゴシック" pitchFamily="34" charset="-128"/>
              </a:rPr>
            </a:br>
            <a:r>
              <a:rPr lang="en-US" altLang="zh-CN" sz="3600" dirty="0">
                <a:ea typeface="ＭＳ Ｐゴシック" pitchFamily="34" charset="-128"/>
              </a:rPr>
              <a:t>P(</a:t>
            </a:r>
            <a:r>
              <a:rPr lang="en-US" altLang="zh-CN" sz="3600" i="1" dirty="0" err="1">
                <a:ea typeface="ＭＳ Ｐゴシック" pitchFamily="34" charset="-128"/>
              </a:rPr>
              <a:t>dist</a:t>
            </a:r>
            <a:r>
              <a:rPr lang="en-US" altLang="zh-CN" sz="3600" i="1" dirty="0">
                <a:ea typeface="ＭＳ Ｐゴシック" pitchFamily="34" charset="-128"/>
              </a:rPr>
              <a:t>(w</a:t>
            </a:r>
            <a:r>
              <a:rPr lang="en-US" altLang="zh-CN" sz="3600" i="1" dirty="0" smtClean="0">
                <a:ea typeface="ＭＳ Ｐゴシック" pitchFamily="34" charset="-128"/>
              </a:rPr>
              <a:t>,o</a:t>
            </a:r>
            <a:r>
              <a:rPr lang="en-US" altLang="zh-CN" sz="36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3600" i="1" dirty="0">
                <a:ea typeface="ＭＳ Ｐゴシック" pitchFamily="34" charset="-128"/>
              </a:rPr>
              <a:t>)&gt;x &amp; </a:t>
            </a:r>
            <a:r>
              <a:rPr lang="en-US" altLang="zh-CN" sz="3600" i="1" dirty="0" err="1">
                <a:ea typeface="ＭＳ Ｐゴシック" pitchFamily="34" charset="-128"/>
              </a:rPr>
              <a:t>dist</a:t>
            </a:r>
            <a:r>
              <a:rPr lang="en-US" altLang="zh-CN" sz="3600" i="1" dirty="0">
                <a:ea typeface="ＭＳ Ｐゴシック" pitchFamily="34" charset="-128"/>
              </a:rPr>
              <a:t>(w</a:t>
            </a:r>
            <a:r>
              <a:rPr lang="en-US" altLang="zh-CN" sz="3600" i="1" dirty="0" smtClean="0">
                <a:ea typeface="ＭＳ Ｐゴシック" pitchFamily="34" charset="-128"/>
              </a:rPr>
              <a:t>,o</a:t>
            </a:r>
            <a:r>
              <a:rPr lang="en-US" altLang="zh-CN" sz="36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3600" i="1" dirty="0">
                <a:ea typeface="ＭＳ Ｐゴシック" pitchFamily="34" charset="-128"/>
              </a:rPr>
              <a:t>)&gt;y</a:t>
            </a:r>
            <a:r>
              <a:rPr lang="en-US" altLang="zh-CN" sz="3600" dirty="0">
                <a:ea typeface="ＭＳ Ｐゴシック" pitchFamily="34" charset="-128"/>
              </a:rPr>
              <a:t>)</a:t>
            </a:r>
            <a:br>
              <a:rPr lang="en-US" altLang="zh-CN" sz="3600" dirty="0">
                <a:ea typeface="ＭＳ Ｐゴシック" pitchFamily="34" charset="-128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3716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p</a:t>
            </a:r>
            <a:r>
              <a:rPr lang="en-US" sz="2400" i="1" dirty="0" smtClean="0"/>
              <a:t>air-wise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for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trivariate</a:t>
            </a:r>
            <a:r>
              <a:rPr lang="en-US" sz="2400" i="1" dirty="0" smtClean="0"/>
              <a:t> </a:t>
            </a:r>
            <a:r>
              <a:rPr lang="en-US" sz="2400" dirty="0" smtClean="0"/>
              <a:t>case: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 &amp; Clustering P(</a:t>
            </a:r>
            <a:r>
              <a:rPr lang="en-US" altLang="zh-CN" sz="3600" i="1" dirty="0" err="1" smtClean="0">
                <a:ea typeface="ＭＳ Ｐゴシック" pitchFamily="34" charset="-128"/>
              </a:rPr>
              <a:t>dist</a:t>
            </a:r>
            <a:r>
              <a:rPr lang="en-US" altLang="zh-CN" sz="3600" i="1" dirty="0" smtClean="0">
                <a:ea typeface="ＭＳ Ｐゴシック" pitchFamily="34" charset="-128"/>
              </a:rPr>
              <a:t>(w,o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3600" i="1" dirty="0" smtClean="0">
                <a:ea typeface="ＭＳ Ｐゴシック" pitchFamily="34" charset="-128"/>
              </a:rPr>
              <a:t>)&gt;x &amp; </a:t>
            </a:r>
            <a:r>
              <a:rPr lang="en-US" altLang="zh-CN" sz="3600" i="1" dirty="0" err="1" smtClean="0">
                <a:ea typeface="ＭＳ Ｐゴシック" pitchFamily="34" charset="-128"/>
              </a:rPr>
              <a:t>dist</a:t>
            </a:r>
            <a:r>
              <a:rPr lang="en-US" altLang="zh-CN" sz="3600" i="1" dirty="0">
                <a:ea typeface="ＭＳ Ｐゴシック" pitchFamily="34" charset="-128"/>
              </a:rPr>
              <a:t>(w</a:t>
            </a:r>
            <a:r>
              <a:rPr lang="en-US" altLang="zh-CN" sz="3600" i="1" dirty="0" smtClean="0">
                <a:ea typeface="ＭＳ Ｐゴシック" pitchFamily="34" charset="-128"/>
              </a:rPr>
              <a:t>,</a:t>
            </a:r>
            <a:r>
              <a:rPr lang="en-US" altLang="zh-CN" sz="3600" i="1" dirty="0">
                <a:ea typeface="ＭＳ Ｐゴシック" pitchFamily="34" charset="-128"/>
              </a:rPr>
              <a:t>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3600" i="1" dirty="0" smtClean="0">
                <a:ea typeface="ＭＳ Ｐゴシック" pitchFamily="34" charset="-128"/>
              </a:rPr>
              <a:t>)&gt;y &amp;</a:t>
            </a:r>
            <a:r>
              <a:rPr lang="en-US" altLang="zh-CN" sz="3600" i="1" dirty="0" err="1">
                <a:ea typeface="ＭＳ Ｐゴシック" pitchFamily="34" charset="-128"/>
              </a:rPr>
              <a:t>dist</a:t>
            </a:r>
            <a:r>
              <a:rPr lang="en-US" altLang="zh-CN" sz="3600" i="1" dirty="0">
                <a:ea typeface="ＭＳ Ｐゴシック" pitchFamily="34" charset="-128"/>
              </a:rPr>
              <a:t>(w</a:t>
            </a:r>
            <a:r>
              <a:rPr lang="en-US" altLang="zh-CN" sz="3600" i="1" dirty="0" smtClean="0">
                <a:ea typeface="ＭＳ Ｐゴシック" pitchFamily="34" charset="-128"/>
              </a:rPr>
              <a:t>,</a:t>
            </a:r>
            <a:r>
              <a:rPr lang="en-US" altLang="zh-CN" sz="3600" i="1" dirty="0">
                <a:ea typeface="ＭＳ Ｐゴシック" pitchFamily="34" charset="-128"/>
              </a:rPr>
              <a:t>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3</a:t>
            </a:r>
            <a:r>
              <a:rPr lang="en-US" altLang="zh-CN" sz="3600" i="1" dirty="0" smtClean="0">
                <a:ea typeface="ＭＳ Ｐゴシック" pitchFamily="34" charset="-128"/>
              </a:rPr>
              <a:t>)&gt;</a:t>
            </a:r>
            <a:r>
              <a:rPr lang="en-US" altLang="zh-CN" sz="3600" i="1" dirty="0">
                <a:ea typeface="ＭＳ Ｐゴシック" pitchFamily="34" charset="-128"/>
              </a:rPr>
              <a:t>z</a:t>
            </a:r>
            <a:r>
              <a:rPr lang="en-US" altLang="zh-CN" sz="3600" dirty="0" smtClean="0">
                <a:ea typeface="ＭＳ Ｐゴシック" pitchFamily="34" charset="-128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33070"/>
              </p:ext>
            </p:extLst>
          </p:nvPr>
        </p:nvGraphicFramePr>
        <p:xfrm>
          <a:off x="4173537" y="1752600"/>
          <a:ext cx="31162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8" name="Equation" r:id="rId3" imgW="1473200" imgH="279400" progId="Equation.DSMT4">
                  <p:embed/>
                </p:oleObj>
              </mc:Choice>
              <mc:Fallback>
                <p:oleObj name="Equation" r:id="rId3" imgW="1473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3537" y="1752600"/>
                        <a:ext cx="3116263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38686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Academic\Research\new subjects\fractal\figures\extrDepAnlys8Z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09800"/>
            <a:ext cx="3860800" cy="29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Academic\Research\new subjects\fractal\figures\extrDepAnlys8X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676537"/>
            <a:ext cx="4038600" cy="31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Academic\Research\new subjects\fractal\figures\extrDepAnlys8Y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208148"/>
            <a:ext cx="3810000" cy="29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400" y="5867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Pair-wise EDM hard to analyze &amp; interpret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Impossible for higher dimensions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9067800" cy="8382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“Extended EDM” &amp; Multivariate Dependence</a:t>
            </a:r>
            <a:br>
              <a:rPr lang="en-US" altLang="zh-CN" sz="3600" dirty="0" smtClean="0">
                <a:ea typeface="ＭＳ Ｐゴシック" pitchFamily="34" charset="-128"/>
              </a:rPr>
            </a:b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76003"/>
              </p:ext>
            </p:extLst>
          </p:nvPr>
        </p:nvGraphicFramePr>
        <p:xfrm>
          <a:off x="3784600" y="1825625"/>
          <a:ext cx="56435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3" name="Equation" r:id="rId3" imgW="2667000" imgH="469900" progId="Equation.DSMT4">
                  <p:embed/>
                </p:oleObj>
              </mc:Choice>
              <mc:Fallback>
                <p:oleObj name="Equation" r:id="rId3" imgW="2667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600" y="1825625"/>
                        <a:ext cx="5643562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07284"/>
            <a:ext cx="3488090" cy="25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00" y="838200"/>
            <a:ext cx="948213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EDM for d &gt;2?   Can be defined using spectral measure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           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ee “</a:t>
            </a:r>
            <a:r>
              <a:rPr lang="en-US" sz="2000" i="1" dirty="0" err="1" smtClean="0">
                <a:solidFill>
                  <a:schemeClr val="tx1"/>
                </a:solidFill>
              </a:rPr>
              <a:t>Extremal</a:t>
            </a:r>
            <a:r>
              <a:rPr lang="en-US" sz="2000" i="1" dirty="0" smtClean="0">
                <a:solidFill>
                  <a:schemeClr val="tx1"/>
                </a:solidFill>
              </a:rPr>
              <a:t> Dependence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i="1" dirty="0" smtClean="0">
                <a:solidFill>
                  <a:schemeClr val="tx1"/>
                </a:solidFill>
              </a:rPr>
              <a:t>easure and </a:t>
            </a:r>
            <a:r>
              <a:rPr lang="en-US" sz="2000" i="1" dirty="0" err="1">
                <a:solidFill>
                  <a:schemeClr val="tx1"/>
                </a:solidFill>
              </a:rPr>
              <a:t>E</a:t>
            </a:r>
            <a:r>
              <a:rPr lang="en-US" sz="2000" i="1" dirty="0" err="1" smtClean="0">
                <a:solidFill>
                  <a:schemeClr val="tx1"/>
                </a:solidFill>
              </a:rPr>
              <a:t>xtre</a:t>
            </a:r>
            <a:r>
              <a:rPr lang="en-US" sz="2000" dirty="0" err="1" smtClean="0">
                <a:solidFill>
                  <a:schemeClr val="tx1"/>
                </a:solidFill>
              </a:rPr>
              <a:t>mogram</a:t>
            </a:r>
            <a:r>
              <a:rPr lang="en-US" sz="2000" dirty="0" smtClean="0">
                <a:solidFill>
                  <a:schemeClr val="tx1"/>
                </a:solidFill>
              </a:rPr>
              <a:t>” [Larsson &amp; </a:t>
            </a:r>
            <a:r>
              <a:rPr lang="en-US" sz="2000" dirty="0" err="1" smtClean="0">
                <a:solidFill>
                  <a:schemeClr val="tx1"/>
                </a:solidFill>
              </a:rPr>
              <a:t>Resnick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25390"/>
              </p:ext>
            </p:extLst>
          </p:nvPr>
        </p:nvGraphicFramePr>
        <p:xfrm>
          <a:off x="2565400" y="2895600"/>
          <a:ext cx="7205662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4" name="Equation" r:id="rId6" imgW="3403600" imgH="1066800" progId="Equation.DSMT4">
                  <p:embed/>
                </p:oleObj>
              </mc:Choice>
              <mc:Fallback>
                <p:oleObj name="Equation" r:id="rId6" imgW="34036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895600"/>
                        <a:ext cx="7205662" cy="225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07363"/>
              </p:ext>
            </p:extLst>
          </p:nvPr>
        </p:nvGraphicFramePr>
        <p:xfrm>
          <a:off x="584200" y="4973638"/>
          <a:ext cx="90884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5" name="Equation" r:id="rId8" imgW="4165600" imgH="609600" progId="Equation.DSMT4">
                  <p:embed/>
                </p:oleObj>
              </mc:Choice>
              <mc:Fallback>
                <p:oleObj name="Equation" r:id="rId8" imgW="41656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4200" y="4973638"/>
                        <a:ext cx="9088437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5629"/>
              </p:ext>
            </p:extLst>
          </p:nvPr>
        </p:nvGraphicFramePr>
        <p:xfrm>
          <a:off x="889000" y="6400800"/>
          <a:ext cx="8839200" cy="92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6" name="Equation" r:id="rId10" imgW="4114800" imgH="431800" progId="Equation.DSMT4">
                  <p:embed/>
                </p:oleObj>
              </mc:Choice>
              <mc:Fallback>
                <p:oleObj name="Equation" r:id="rId10" imgW="4114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9000" y="6400800"/>
                        <a:ext cx="8839200" cy="927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5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2954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EDMs for bivariate vs. </a:t>
            </a:r>
            <a:r>
              <a:rPr lang="en-US" sz="2800" dirty="0" err="1" smtClean="0"/>
              <a:t>trivariate</a:t>
            </a:r>
            <a:r>
              <a:rPr lang="en-US" sz="2800" dirty="0" smtClean="0"/>
              <a:t> cases: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Spierpinki</a:t>
            </a:r>
            <a:r>
              <a:rPr lang="en-US" altLang="zh-CN" sz="3600" dirty="0" smtClean="0">
                <a:ea typeface="ＭＳ Ｐゴシック" pitchFamily="34" charset="-128"/>
              </a:rPr>
              <a:t> Gasket (k=8)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200" y="6477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Significant decrease in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trivariate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EDM: close to 2/3, uniform distr.</a:t>
            </a:r>
          </a:p>
        </p:txBody>
      </p:sp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0480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Academic\Research\new subjects\fractal\figures\extendedEDM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73" y="2438400"/>
            <a:ext cx="53096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Academic\Research\new subjects\fractal\figures\extendedEDM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38400"/>
            <a:ext cx="530962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58726"/>
              </p:ext>
            </p:extLst>
          </p:nvPr>
        </p:nvGraphicFramePr>
        <p:xfrm>
          <a:off x="431800" y="1905000"/>
          <a:ext cx="699247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0" name="Equation" r:id="rId6" imgW="4787900" imgH="431800" progId="Equation.DSMT4">
                  <p:embed/>
                </p:oleObj>
              </mc:Choice>
              <mc:Fallback>
                <p:oleObj name="Equation" r:id="rId6" imgW="4787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800" y="1905000"/>
                        <a:ext cx="6992471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Academic\Research\new subjects\fractal\figures\3clu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7" y="228600"/>
            <a:ext cx="3504926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8000" y="1447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EDMs for bivariate cases (not symmetric)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304800"/>
            <a:ext cx="7162800" cy="1271588"/>
          </a:xfrm>
        </p:spPr>
        <p:txBody>
          <a:bodyPr/>
          <a:lstStyle/>
          <a:p>
            <a:pPr algn="l" eaLnBrk="1" hangingPunct="1"/>
            <a:r>
              <a:rPr lang="en-US" altLang="zh-CN" sz="3600" dirty="0" smtClean="0">
                <a:ea typeface="ＭＳ Ｐゴシック" pitchFamily="34" charset="-128"/>
              </a:rPr>
              <a:t>Another 3-Cluster Toy Example</a:t>
            </a:r>
          </a:p>
        </p:txBody>
      </p:sp>
      <p:pic>
        <p:nvPicPr>
          <p:cNvPr id="10" name="Picture 4" descr="D:\Academic\Research\new subjects\fractal\figures\3cluster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81200"/>
            <a:ext cx="4495800" cy="34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54321"/>
              </p:ext>
            </p:extLst>
          </p:nvPr>
        </p:nvGraphicFramePr>
        <p:xfrm>
          <a:off x="5194300" y="3238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300" y="3238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3787"/>
              </p:ext>
            </p:extLst>
          </p:nvPr>
        </p:nvGraphicFramePr>
        <p:xfrm>
          <a:off x="1041400" y="5715000"/>
          <a:ext cx="320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1" name="Equation" r:id="rId7" imgW="1422400" imgH="279400" progId="Equation.DSMT4">
                  <p:embed/>
                </p:oleObj>
              </mc:Choice>
              <mc:Fallback>
                <p:oleObj name="Equation" r:id="rId7" imgW="1422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1400" y="5715000"/>
                        <a:ext cx="32004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D:\Academic\Research\new subjects\fractal\figures\3clusterB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413643"/>
            <a:ext cx="4412592" cy="34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42004"/>
              </p:ext>
            </p:extLst>
          </p:nvPr>
        </p:nvGraphicFramePr>
        <p:xfrm>
          <a:off x="3617913" y="6172200"/>
          <a:ext cx="3228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2" name="Equation" r:id="rId10" imgW="1435100" imgH="279400" progId="Equation.DSMT4">
                  <p:embed/>
                </p:oleObj>
              </mc:Choice>
              <mc:Fallback>
                <p:oleObj name="Equation" r:id="rId10" imgW="143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7913" y="6172200"/>
                        <a:ext cx="32289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D:\Academic\Research\new subjects\fractal\figures\3clusterA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74" y="2895600"/>
            <a:ext cx="4365526" cy="33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31640"/>
              </p:ext>
            </p:extLst>
          </p:nvPr>
        </p:nvGraphicFramePr>
        <p:xfrm>
          <a:off x="6313488" y="6429375"/>
          <a:ext cx="3200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3" name="Equation" r:id="rId13" imgW="1422400" imgH="254000" progId="Equation.DSMT4">
                  <p:embed/>
                </p:oleObj>
              </mc:Choice>
              <mc:Fallback>
                <p:oleObj name="Equation" r:id="rId13" imgW="1422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13488" y="6429375"/>
                        <a:ext cx="3200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9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990600"/>
            <a:ext cx="8915400" cy="5249863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Geometry of Networks and </a:t>
            </a:r>
            <a:r>
              <a:rPr lang="en-US" sz="2800" dirty="0" err="1" smtClean="0"/>
              <a:t>Extremal</a:t>
            </a:r>
            <a:r>
              <a:rPr lang="en-US" sz="2800" dirty="0" smtClean="0"/>
              <a:t> Dependence Analysis using EDM (</a:t>
            </a:r>
            <a:r>
              <a:rPr lang="en-US" sz="2800" dirty="0" err="1" smtClean="0"/>
              <a:t>extremal</a:t>
            </a:r>
            <a:r>
              <a:rPr lang="en-US" sz="2800" dirty="0" smtClean="0"/>
              <a:t> dependence measure)</a:t>
            </a:r>
          </a:p>
          <a:p>
            <a:pPr lvl="1">
              <a:buFont typeface="Arial"/>
              <a:buChar char="•"/>
              <a:defRPr/>
            </a:pPr>
            <a:r>
              <a:rPr lang="en-US" sz="2600" i="1" dirty="0" smtClean="0"/>
              <a:t>L</a:t>
            </a:r>
            <a:r>
              <a:rPr lang="en-US" sz="2600" dirty="0" smtClean="0"/>
              <a:t> embedding: joint </a:t>
            </a:r>
            <a:r>
              <a:rPr lang="en-US" sz="2600" dirty="0"/>
              <a:t>n</a:t>
            </a:r>
            <a:r>
              <a:rPr lang="en-US" sz="2600" dirty="0" smtClean="0"/>
              <a:t>ode </a:t>
            </a:r>
            <a:r>
              <a:rPr lang="en-US" sz="2600" dirty="0"/>
              <a:t>d</a:t>
            </a:r>
            <a:r>
              <a:rPr lang="en-US" sz="2600" dirty="0" smtClean="0"/>
              <a:t>egree distributions &amp; EDM</a:t>
            </a:r>
          </a:p>
          <a:p>
            <a:pPr lvl="1">
              <a:buFont typeface="Arial"/>
              <a:buChar char="•"/>
              <a:defRPr/>
            </a:pPr>
            <a:r>
              <a:rPr lang="en-US" sz="2600" i="1" dirty="0" smtClean="0"/>
              <a:t>L</a:t>
            </a:r>
            <a:r>
              <a:rPr lang="en-US" sz="2600" i="1" baseline="30000" dirty="0" smtClean="0"/>
              <a:t>+</a:t>
            </a:r>
            <a:r>
              <a:rPr lang="en-US" sz="2600" dirty="0" smtClean="0"/>
              <a:t> embedding: structural centrality &amp; extreme dependence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Multivariate Heavy Tails &amp; (</a:t>
            </a:r>
            <a:r>
              <a:rPr lang="en-US" sz="2800" dirty="0" err="1" smtClean="0"/>
              <a:t>Extremal</a:t>
            </a:r>
            <a:r>
              <a:rPr lang="en-US" sz="2800" dirty="0" smtClean="0"/>
              <a:t>) Clustering 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Question: what can multivariate 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 dependence analysis tell us about structural properties of a network?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A toy example: </a:t>
            </a:r>
            <a:r>
              <a:rPr lang="en-US" sz="2600" dirty="0" err="1" smtClean="0"/>
              <a:t>Sierpinski</a:t>
            </a:r>
            <a:r>
              <a:rPr lang="en-US" sz="2600" dirty="0" smtClean="0"/>
              <a:t> gasket &amp; growing networks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/>
              <a:t>m</a:t>
            </a:r>
            <a:r>
              <a:rPr lang="en-US" sz="2600" dirty="0" smtClean="0"/>
              <a:t>ultivariate 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 dependence &amp; (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) </a:t>
            </a:r>
            <a:r>
              <a:rPr lang="en-US" sz="2600" dirty="0"/>
              <a:t>c</a:t>
            </a:r>
            <a:r>
              <a:rPr lang="en-US" sz="2600" dirty="0" smtClean="0"/>
              <a:t>lustering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err="1" smtClean="0"/>
              <a:t>Extremal</a:t>
            </a:r>
            <a:r>
              <a:rPr lang="en-US" sz="2800" dirty="0" smtClean="0"/>
              <a:t> dependence analysis of a directed</a:t>
            </a:r>
            <a:r>
              <a:rPr lang="en-US" sz="2800" dirty="0"/>
              <a:t> </a:t>
            </a:r>
            <a:r>
              <a:rPr lang="en-US" sz="2800" dirty="0" smtClean="0"/>
              <a:t>graph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err="1" smtClean="0"/>
              <a:t>slashdot</a:t>
            </a:r>
            <a:r>
              <a:rPr lang="en-US" sz="2600" dirty="0" smtClean="0"/>
              <a:t> example  </a:t>
            </a:r>
          </a:p>
          <a:p>
            <a:pPr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Discussions and Help Needed!</a:t>
            </a:r>
          </a:p>
          <a:p>
            <a:pPr marL="457200" lvl="1" indent="0">
              <a:buNone/>
              <a:defRPr/>
            </a:pPr>
            <a:endParaRPr lang="en-US" sz="2600" dirty="0" smtClean="0"/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900" dirty="0">
              <a:ea typeface="+mn-ea"/>
              <a:cs typeface="+mn-cs"/>
            </a:endParaRPr>
          </a:p>
          <a:p>
            <a:pPr>
              <a:defRPr/>
            </a:pP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0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Academic\Research\new subjects\fractal\figures\3clu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7" y="228600"/>
            <a:ext cx="3504926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36600" y="1600200"/>
            <a:ext cx="60198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EDMs for bivariate vs. </a:t>
            </a:r>
            <a:r>
              <a:rPr lang="en-US" sz="2800" dirty="0" err="1" smtClean="0"/>
              <a:t>trivariate</a:t>
            </a:r>
            <a:r>
              <a:rPr lang="en-US" sz="2800" dirty="0" smtClean="0"/>
              <a:t> cases: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304800"/>
            <a:ext cx="7162800" cy="1271588"/>
          </a:xfrm>
        </p:spPr>
        <p:txBody>
          <a:bodyPr/>
          <a:lstStyle/>
          <a:p>
            <a:pPr algn="l" eaLnBrk="1" hangingPunct="1"/>
            <a:r>
              <a:rPr lang="en-US" altLang="zh-CN" sz="3600" dirty="0" smtClean="0">
                <a:ea typeface="ＭＳ Ｐゴシック" pitchFamily="34" charset="-128"/>
              </a:rPr>
              <a:t>Another 3-Cluster Toy 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000" y="6553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Significant decrease in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trivariate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EDM: close to 2/3, uniform distr.</a:t>
            </a:r>
          </a:p>
        </p:txBody>
      </p:sp>
      <p:pic>
        <p:nvPicPr>
          <p:cNvPr id="16" name="Picture 2" descr="D:\Academic\Research\new subjects\fractal\figures\3cluster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55" y="2667000"/>
            <a:ext cx="505124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Academic\Research\new subjects\fractal\figures\3cluster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67000"/>
            <a:ext cx="4876800" cy="38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89154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Directed (&amp; Signed) Networks: An Example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838200"/>
            <a:ext cx="9296400" cy="21336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  <a:buFontTx/>
              <a:buNone/>
            </a:pPr>
            <a:endParaRPr lang="en-US" altLang="zh-CN" sz="400" dirty="0" smtClean="0">
              <a:ea typeface="ＭＳ Ｐゴシック" pitchFamily="34" charset="-128"/>
            </a:endParaRP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600" dirty="0" smtClean="0">
                <a:ea typeface="ＭＳ Ｐゴシック" pitchFamily="34" charset="-128"/>
              </a:rPr>
              <a:t>Slashdot: technology-related news and blogging site</a:t>
            </a:r>
          </a:p>
          <a:p>
            <a:pPr marL="57150" indent="0" eaLnBrk="1" hangingPunct="1">
              <a:lnSpc>
                <a:spcPct val="90000"/>
              </a:lnSpc>
              <a:buFont typeface="Lucida Grande"/>
              <a:buChar char="-"/>
            </a:pPr>
            <a:r>
              <a:rPr lang="en-US" altLang="zh-CN" sz="2400" dirty="0" smtClean="0">
                <a:solidFill>
                  <a:srgbClr val="FF0000"/>
                </a:solidFill>
                <a:ea typeface="ＭＳ Ｐゴシック" pitchFamily="34" charset="-128"/>
              </a:rPr>
              <a:t>Slashdot social network: </a:t>
            </a:r>
            <a:r>
              <a:rPr lang="en-US" altLang="zh-CN" sz="2400" dirty="0" smtClean="0">
                <a:solidFill>
                  <a:srgbClr val="000000"/>
                </a:solidFill>
                <a:ea typeface="ＭＳ Ｐゴシック" pitchFamily="34" charset="-128"/>
              </a:rPr>
              <a:t>users can tag others as “friends” or “foes” </a:t>
            </a:r>
            <a:endParaRPr lang="en-US" altLang="zh-CN" sz="24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ea typeface="ＭＳ Ｐゴシック" pitchFamily="34" charset="-128"/>
              </a:rPr>
              <a:t> Slashdot datasets: Basic Statistics</a:t>
            </a:r>
            <a:endParaRPr lang="en-US" altLang="zh-CN" sz="2600" dirty="0" smtClean="0">
              <a:ea typeface="ＭＳ Ｐゴシック" pitchFamily="34" charset="-128"/>
            </a:endParaRPr>
          </a:p>
        </p:txBody>
      </p:sp>
      <p:pic>
        <p:nvPicPr>
          <p:cNvPr id="161795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2286000"/>
            <a:ext cx="75438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600" y="1066800"/>
            <a:ext cx="9296400" cy="6096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endParaRPr lang="en-US" sz="400" dirty="0" smtClean="0"/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Slashdot social network: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0"/>
            <a:ext cx="89154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Slashdot: </a:t>
            </a:r>
            <a:r>
              <a:rPr lang="en-US" altLang="zh-CN" sz="3600" i="1" smtClean="0">
                <a:ea typeface="ＭＳ Ｐゴシック" pitchFamily="34" charset="-128"/>
              </a:rPr>
              <a:t>Univariate</a:t>
            </a:r>
            <a:r>
              <a:rPr lang="en-US" altLang="zh-CN" sz="3600" smtClean="0">
                <a:ea typeface="ＭＳ Ｐゴシック" pitchFamily="34" charset="-128"/>
              </a:rPr>
              <a:t> Degree Distributions</a:t>
            </a:r>
          </a:p>
        </p:txBody>
      </p:sp>
      <p:sp>
        <p:nvSpPr>
          <p:cNvPr id="165891" name="TextBox 4"/>
          <p:cNvSpPr txBox="1">
            <a:spLocks noChangeArrowheads="1"/>
          </p:cNvSpPr>
          <p:nvPr/>
        </p:nvSpPr>
        <p:spPr bwMode="auto">
          <a:xfrm>
            <a:off x="660400" y="1676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in-degree </a:t>
            </a:r>
            <a:r>
              <a:rPr lang="en-US" altLang="zh-CN">
                <a:ea typeface="ＭＳ Ｐゴシック" pitchFamily="34" charset="-128"/>
              </a:rPr>
              <a:t>vs. </a:t>
            </a:r>
            <a:r>
              <a:rPr lang="en-US" altLang="zh-CN" i="1">
                <a:ea typeface="ＭＳ Ｐゴシック" pitchFamily="34" charset="-128"/>
              </a:rPr>
              <a:t>out-degree </a:t>
            </a:r>
          </a:p>
          <a:p>
            <a:pPr algn="ctr"/>
            <a:r>
              <a:rPr lang="en-US" altLang="zh-CN">
                <a:ea typeface="ＭＳ Ｐゴシック" pitchFamily="34" charset="-128"/>
              </a:rPr>
              <a:t>distributions</a:t>
            </a:r>
          </a:p>
        </p:txBody>
      </p:sp>
      <p:sp>
        <p:nvSpPr>
          <p:cNvPr id="165892" name="TextBox 7"/>
          <p:cNvSpPr txBox="1">
            <a:spLocks noChangeArrowheads="1"/>
          </p:cNvSpPr>
          <p:nvPr/>
        </p:nvSpPr>
        <p:spPr bwMode="auto">
          <a:xfrm>
            <a:off x="5689600" y="14478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uni- </a:t>
            </a:r>
            <a:r>
              <a:rPr lang="en-US" altLang="zh-CN">
                <a:ea typeface="ＭＳ Ｐゴシック" pitchFamily="34" charset="-128"/>
              </a:rPr>
              <a:t>vs. </a:t>
            </a:r>
            <a:r>
              <a:rPr lang="en-US" altLang="zh-CN" i="1">
                <a:ea typeface="ＭＳ Ｐゴシック" pitchFamily="34" charset="-128"/>
              </a:rPr>
              <a:t>bi-directional (edges) degree </a:t>
            </a:r>
            <a:r>
              <a:rPr lang="en-US" altLang="zh-CN">
                <a:ea typeface="ＭＳ Ｐゴシック" pitchFamily="34" charset="-128"/>
              </a:rPr>
              <a:t>distributions</a:t>
            </a:r>
          </a:p>
        </p:txBody>
      </p:sp>
      <p:pic>
        <p:nvPicPr>
          <p:cNvPr id="165893" name="Picture 10" descr="SigIn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52725"/>
            <a:ext cx="5286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11" descr="SinUniB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225" y="2752725"/>
            <a:ext cx="5286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296400" cy="6096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endParaRPr lang="en-US" sz="400" dirty="0" smtClean="0"/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Slashdot social network: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Slashdot: </a:t>
            </a:r>
            <a:r>
              <a:rPr lang="en-US" altLang="zh-CN" sz="3600" i="1" smtClean="0">
                <a:ea typeface="ＭＳ Ｐゴシック" pitchFamily="34" charset="-128"/>
              </a:rPr>
              <a:t>Bivariate </a:t>
            </a:r>
            <a:r>
              <a:rPr lang="en-US" altLang="zh-CN" sz="3600" smtClean="0">
                <a:ea typeface="ＭＳ Ｐゴシック" pitchFamily="34" charset="-128"/>
              </a:rPr>
              <a:t>Distributions (Copula Plots)</a:t>
            </a:r>
          </a:p>
        </p:txBody>
      </p:sp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508000" y="1752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adjacency matrix</a:t>
            </a:r>
          </a:p>
        </p:txBody>
      </p:sp>
      <p:pic>
        <p:nvPicPr>
          <p:cNvPr id="16794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1981200"/>
            <a:ext cx="55276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TextBox 8"/>
          <p:cNvSpPr txBox="1">
            <a:spLocks noChangeArrowheads="1"/>
          </p:cNvSpPr>
          <p:nvPr/>
        </p:nvSpPr>
        <p:spPr bwMode="auto">
          <a:xfrm>
            <a:off x="5689600" y="1295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Joint in-degree &amp; out-degree copula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In- vs. Out-degree Distribution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(all edges in A)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198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7600" y="6019800"/>
            <a:ext cx="4801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ICRT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8" name="图片 4" descr="AJointInOutSca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23" y="1905000"/>
            <a:ext cx="5750423" cy="4178300"/>
          </a:xfrm>
          <a:prstGeom prst="rect">
            <a:avLst/>
          </a:prstGeom>
        </p:spPr>
      </p:pic>
      <p:pic>
        <p:nvPicPr>
          <p:cNvPr id="7" name="Picture 4" descr="C:\Users\y80022567\Downloads\50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2112302"/>
            <a:ext cx="5638800" cy="3983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2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of Bi-directed Edges (</a:t>
            </a:r>
            <a:r>
              <a:rPr lang="en-US" altLang="zh-CN" sz="3600" dirty="0" err="1" smtClean="0">
                <a:ea typeface="ＭＳ Ｐゴシック" pitchFamily="34" charset="-128"/>
              </a:rPr>
              <a:t>A</a:t>
            </a:r>
            <a:r>
              <a:rPr lang="en-US" altLang="zh-CN" sz="3600" baseline="-25000" dirty="0" err="1" smtClean="0">
                <a:ea typeface="ＭＳ Ｐゴシック" pitchFamily="34" charset="-128"/>
              </a:rPr>
              <a:t>b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91535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7600" y="6019800"/>
            <a:ext cx="4801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ICRT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7" name="图片 6" descr="AbJointDegSca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1676400"/>
            <a:ext cx="5893315" cy="3941241"/>
          </a:xfrm>
          <a:prstGeom prst="rect">
            <a:avLst/>
          </a:prstGeom>
        </p:spPr>
      </p:pic>
      <p:pic>
        <p:nvPicPr>
          <p:cNvPr id="272386" name="Picture 2" descr="C:\Users\y80022567\Downloads\500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1" y="1876670"/>
            <a:ext cx="5715000" cy="3739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3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In- vs. Out-degree Distribution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(One-way edges in A</a:t>
            </a:r>
            <a:r>
              <a:rPr lang="en-US" altLang="zh-CN" sz="3600" baseline="-25000" dirty="0" smtClean="0">
                <a:ea typeface="ＭＳ Ｐゴシック" pitchFamily="34" charset="-128"/>
              </a:rPr>
              <a:t>u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198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7600" y="6019800"/>
            <a:ext cx="4801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ICRT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7" name="Picture 3" descr="C:\Users\y80022567\Downloads\500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1" y="2057401"/>
            <a:ext cx="5486400" cy="3809999"/>
          </a:xfrm>
          <a:prstGeom prst="rect">
            <a:avLst/>
          </a:prstGeom>
          <a:noFill/>
        </p:spPr>
      </p:pic>
      <p:pic>
        <p:nvPicPr>
          <p:cNvPr id="8" name="图片 10" descr="AuJointInOutScat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16" y="1828800"/>
            <a:ext cx="531264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Discussions &amp; Help Needed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838200"/>
            <a:ext cx="8915400" cy="64008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Existence of Multivariate Regular Varying (MRV) Tails?</a:t>
            </a:r>
          </a:p>
          <a:p>
            <a:pPr lvl="1">
              <a:buFont typeface="Arial"/>
              <a:buChar char="•"/>
              <a:defRPr/>
            </a:pPr>
            <a:r>
              <a:rPr lang="en-US" sz="2400" i="1" dirty="0" smtClean="0"/>
              <a:t>More than existence of simply marginal heavy tails!</a:t>
            </a:r>
            <a:endParaRPr lang="en-US" sz="2400" dirty="0" smtClean="0"/>
          </a:p>
          <a:p>
            <a:pPr lvl="1">
              <a:buFont typeface="Arial"/>
              <a:buChar char="•"/>
              <a:defRPr/>
            </a:pPr>
            <a:r>
              <a:rPr lang="en-US" sz="2400" i="1" dirty="0" smtClean="0"/>
              <a:t>E.g.,</a:t>
            </a:r>
            <a:r>
              <a:rPr lang="en-US" sz="2400" dirty="0" smtClean="0"/>
              <a:t> conditions on copula &amp; surviving copula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How to determine “</a:t>
            </a:r>
            <a:r>
              <a:rPr lang="en-US" sz="2600" dirty="0" err="1" smtClean="0"/>
              <a:t>extremal</a:t>
            </a:r>
            <a:r>
              <a:rPr lang="en-US" sz="2600" dirty="0" smtClean="0"/>
              <a:t>” values (the “tails”)?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Issue with norm selection</a:t>
            </a:r>
          </a:p>
          <a:p>
            <a:pPr lvl="2">
              <a:buFont typeface="Arial"/>
              <a:buChar char="•"/>
              <a:defRPr/>
            </a:pPr>
            <a:r>
              <a:rPr lang="en-US" sz="2200" dirty="0" smtClean="0"/>
              <a:t>Ideally, we want each component of the “random” vectors to be simultaneously large? But min{X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} is not a vector norm!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 smtClean="0"/>
              <a:t>Issue with selection of k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Sid: notoriously hard! 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Difference between “MRV” tails vs. “outliers”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“outliers”: tails with expo. decaying </a:t>
            </a:r>
            <a:r>
              <a:rPr lang="en-US" sz="2400" dirty="0" err="1" smtClean="0"/>
              <a:t>prob</a:t>
            </a:r>
            <a:r>
              <a:rPr lang="en-US" sz="2400" dirty="0" smtClean="0"/>
              <a:t>?  Or “clusters” of size o(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c</a:t>
            </a:r>
            <a:r>
              <a:rPr lang="en-US" sz="2400" dirty="0" smtClean="0"/>
              <a:t>) for any c&gt;0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/>
              <a:t>General definition of EDM (or </a:t>
            </a:r>
            <a:r>
              <a:rPr lang="en-US" sz="2600" smtClean="0"/>
              <a:t>extremogram</a:t>
            </a:r>
            <a:r>
              <a:rPr lang="en-US" sz="2600" dirty="0"/>
              <a:t>) for d&gt;2?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How to interpret EDM or </a:t>
            </a:r>
            <a:r>
              <a:rPr lang="en-US" sz="2200" dirty="0" err="1"/>
              <a:t>extremal</a:t>
            </a:r>
            <a:r>
              <a:rPr lang="en-US" sz="2200" dirty="0"/>
              <a:t> value analysis in general?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Decaying rate of EDM(</a:t>
            </a:r>
            <a:r>
              <a:rPr lang="en-US" sz="2200" dirty="0" err="1" smtClean="0"/>
              <a:t>k,d</a:t>
            </a:r>
            <a:r>
              <a:rPr lang="en-US" sz="2200" dirty="0" smtClean="0"/>
              <a:t>) as a function of k and d? </a:t>
            </a:r>
          </a:p>
          <a:p>
            <a:pPr>
              <a:buFont typeface="Arial"/>
              <a:buChar char="•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Theories for continuous cases: applications often discrete!</a:t>
            </a: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28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514600"/>
            <a:ext cx="8636000" cy="151288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</a:t>
            </a:r>
            <a:r>
              <a:rPr lang="en-US" sz="6600" dirty="0" smtClean="0"/>
              <a:t>Backup Slides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" name="Picture 6" descr="Screen shot 2012-09-07 at 12.41.48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8988" y="2895600"/>
            <a:ext cx="3019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ＭＳ Ｐゴシック" pitchFamily="34" charset="-128"/>
              </a:rPr>
              <a:t>Geometry of Networks: </a:t>
            </a:r>
            <a:r>
              <a:rPr lang="en-US" altLang="zh-CN" sz="3600" smtClean="0">
                <a:ea typeface="ＭＳ Ｐゴシック" pitchFamily="34" charset="-128"/>
              </a:rPr>
              <a:t>Background</a:t>
            </a:r>
          </a:p>
        </p:txBody>
      </p:sp>
      <p:sp>
        <p:nvSpPr>
          <p:cNvPr id="1784" name="TextBox 8"/>
          <p:cNvSpPr txBox="1">
            <a:spLocks noChangeArrowheads="1"/>
          </p:cNvSpPr>
          <p:nvPr/>
        </p:nvSpPr>
        <p:spPr bwMode="auto">
          <a:xfrm>
            <a:off x="508000" y="990600"/>
            <a:ext cx="761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ea typeface="ＭＳ Ｐゴシック" pitchFamily="34" charset="-128"/>
              </a:rPr>
              <a:t>Networks modeled as </a:t>
            </a:r>
            <a:r>
              <a:rPr lang="en-US" altLang="zh-CN" sz="2800" i="1">
                <a:ea typeface="ＭＳ Ｐゴシック" pitchFamily="34" charset="-128"/>
              </a:rPr>
              <a:t>undirected</a:t>
            </a:r>
            <a:r>
              <a:rPr lang="en-US" altLang="zh-CN" sz="2800">
                <a:ea typeface="ＭＳ Ｐゴシック" pitchFamily="34" charset="-128"/>
              </a:rPr>
              <a:t> (weighted) graphs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60400" y="3576638"/>
            <a:ext cx="7127875" cy="1452562"/>
            <a:chOff x="660400" y="3576935"/>
            <a:chExt cx="7127875" cy="1452265"/>
          </a:xfrm>
        </p:grpSpPr>
        <p:sp>
          <p:nvSpPr>
            <p:cNvPr id="1797" name="TextBox 9"/>
            <p:cNvSpPr txBox="1">
              <a:spLocks noChangeArrowheads="1"/>
            </p:cNvSpPr>
            <p:nvPr/>
          </p:nvSpPr>
          <p:spPr bwMode="auto">
            <a:xfrm>
              <a:off x="660400" y="3576935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8" name="TextBox 19"/>
            <p:cNvSpPr txBox="1">
              <a:spLocks noChangeArrowheads="1"/>
            </p:cNvSpPr>
            <p:nvPr/>
          </p:nvSpPr>
          <p:spPr bwMode="auto">
            <a:xfrm>
              <a:off x="1498600" y="46290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Lucida Grande"/>
                <a:buChar char="-"/>
              </a:pPr>
              <a:r>
                <a:rPr lang="en-US" altLang="zh-CN" sz="200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9" name="TextBox 21"/>
            <p:cNvSpPr txBox="1">
              <a:spLocks noChangeArrowheads="1"/>
            </p:cNvSpPr>
            <p:nvPr/>
          </p:nvSpPr>
          <p:spPr bwMode="auto">
            <a:xfrm>
              <a:off x="1498600" y="40956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Lucida Grande"/>
                <a:buChar char="-"/>
              </a:pPr>
              <a:r>
                <a:rPr lang="en-US" altLang="zh-CN" sz="200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graphicFrame>
          <p:nvGraphicFramePr>
            <p:cNvPr id="1776" name="Object 752"/>
            <p:cNvGraphicFramePr>
              <a:graphicFrameLocks noChangeAspect="1"/>
            </p:cNvGraphicFramePr>
            <p:nvPr/>
          </p:nvGraphicFramePr>
          <p:xfrm>
            <a:off x="812800" y="3657600"/>
            <a:ext cx="6975475" cy="1338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1" name="Equation" r:id="rId5" imgW="6045200" imgH="1244600" progId="">
                    <p:embed/>
                  </p:oleObj>
                </mc:Choice>
                <mc:Fallback>
                  <p:oleObj name="Equation" r:id="rId5" imgW="6045200" imgH="1244600" progId="">
                    <p:embed/>
                    <p:pic>
                      <p:nvPicPr>
                        <p:cNvPr id="0" name="Picture 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3657600"/>
                          <a:ext cx="6975475" cy="1338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6" name="Group 10"/>
          <p:cNvGrpSpPr>
            <a:grpSpLocks/>
          </p:cNvGrpSpPr>
          <p:nvPr/>
        </p:nvGrpSpPr>
        <p:grpSpPr bwMode="auto">
          <a:xfrm>
            <a:off x="127000" y="1519238"/>
            <a:ext cx="9082088" cy="2163762"/>
            <a:chOff x="127000" y="1519535"/>
            <a:chExt cx="9082088" cy="2163465"/>
          </a:xfrm>
        </p:grpSpPr>
        <p:graphicFrame>
          <p:nvGraphicFramePr>
            <p:cNvPr id="1777" name="Object 753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2" name="Equation" r:id="rId7" imgW="114300" imgH="165100" progId="">
                    <p:embed/>
                  </p:oleObj>
                </mc:Choice>
                <mc:Fallback>
                  <p:oleObj name="Equation" r:id="rId7" imgW="114300" imgH="165100" progId="">
                    <p:embed/>
                    <p:pic>
                      <p:nvPicPr>
                        <p:cNvPr id="0" name="Picture 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8" name="Object 754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3" name="Equation" r:id="rId9" imgW="114300" imgH="165100" progId="">
                    <p:embed/>
                  </p:oleObj>
                </mc:Choice>
                <mc:Fallback>
                  <p:oleObj name="Equation" r:id="rId9" imgW="114300" imgH="165100" progId="">
                    <p:embed/>
                    <p:pic>
                      <p:nvPicPr>
                        <p:cNvPr id="0" name="Picture 7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9" name="Object 755"/>
            <p:cNvGraphicFramePr>
              <a:graphicFrameLocks noChangeAspect="1"/>
            </p:cNvGraphicFramePr>
            <p:nvPr/>
          </p:nvGraphicFramePr>
          <p:xfrm>
            <a:off x="812800" y="1600200"/>
            <a:ext cx="8396288" cy="195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4" name="Equation" r:id="rId10" imgW="7277100" imgH="1816100" progId="">
                    <p:embed/>
                  </p:oleObj>
                </mc:Choice>
                <mc:Fallback>
                  <p:oleObj name="Equation" r:id="rId10" imgW="7277100" imgH="1816100" progId="">
                    <p:embed/>
                    <p:pic>
                      <p:nvPicPr>
                        <p:cNvPr id="0" name="Picture 7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1600200"/>
                          <a:ext cx="8396288" cy="1952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0" name="Object 756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5" name="Equation" r:id="rId12" imgW="114300" imgH="165100" progId="">
                    <p:embed/>
                  </p:oleObj>
                </mc:Choice>
                <mc:Fallback>
                  <p:oleObj name="Equation" r:id="rId12" imgW="114300" imgH="165100" progId="">
                    <p:embed/>
                    <p:pic>
                      <p:nvPicPr>
                        <p:cNvPr id="0" name="Picture 7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2" name="TextBox 12"/>
            <p:cNvSpPr txBox="1">
              <a:spLocks noChangeArrowheads="1"/>
            </p:cNvSpPr>
            <p:nvPr/>
          </p:nvSpPr>
          <p:spPr bwMode="auto">
            <a:xfrm>
              <a:off x="127000" y="30480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endParaRPr lang="en-US" altLang="zh-CN">
                <a:solidFill>
                  <a:srgbClr val="000090"/>
                </a:solidFill>
                <a:ea typeface="ＭＳ Ｐゴシック" pitchFamily="34" charset="-128"/>
              </a:endParaRPr>
            </a:p>
          </p:txBody>
        </p:sp>
        <p:sp>
          <p:nvSpPr>
            <p:cNvPr id="1793" name="TextBox 13"/>
            <p:cNvSpPr txBox="1">
              <a:spLocks noChangeArrowheads="1"/>
            </p:cNvSpPr>
            <p:nvPr/>
          </p:nvSpPr>
          <p:spPr bwMode="auto">
            <a:xfrm>
              <a:off x="660400" y="2586335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4" name="TextBox 15"/>
            <p:cNvSpPr txBox="1">
              <a:spLocks noChangeArrowheads="1"/>
            </p:cNvSpPr>
            <p:nvPr/>
          </p:nvSpPr>
          <p:spPr bwMode="auto">
            <a:xfrm>
              <a:off x="508000" y="1519535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5" name="TextBox 20"/>
            <p:cNvSpPr txBox="1">
              <a:spLocks noChangeArrowheads="1"/>
            </p:cNvSpPr>
            <p:nvPr/>
          </p:nvSpPr>
          <p:spPr bwMode="auto">
            <a:xfrm>
              <a:off x="889000" y="20574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Lucida Grande"/>
                <a:buChar char="-"/>
              </a:pPr>
              <a:r>
                <a:rPr lang="en-US" altLang="zh-CN" sz="200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6" name="TextBox 22"/>
            <p:cNvSpPr txBox="1">
              <a:spLocks noChangeArrowheads="1"/>
            </p:cNvSpPr>
            <p:nvPr/>
          </p:nvSpPr>
          <p:spPr bwMode="auto">
            <a:xfrm>
              <a:off x="965200" y="31050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Lucida Grande"/>
                <a:buChar char="-"/>
              </a:pPr>
              <a:r>
                <a:rPr lang="en-US" altLang="zh-CN" sz="2000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2763" y="5105400"/>
            <a:ext cx="8613775" cy="2063750"/>
            <a:chOff x="512064" y="5105400"/>
            <a:chExt cx="8614474" cy="2063750"/>
          </a:xfrm>
        </p:grpSpPr>
        <p:graphicFrame>
          <p:nvGraphicFramePr>
            <p:cNvPr id="1781" name="Object 757"/>
            <p:cNvGraphicFramePr>
              <a:graphicFrameLocks noChangeAspect="1"/>
            </p:cNvGraphicFramePr>
            <p:nvPr/>
          </p:nvGraphicFramePr>
          <p:xfrm>
            <a:off x="936625" y="5105400"/>
            <a:ext cx="8189913" cy="206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06" name="Equation" r:id="rId14" imgW="7099300" imgH="1905000" progId="">
                    <p:embed/>
                  </p:oleObj>
                </mc:Choice>
                <mc:Fallback>
                  <p:oleObj name="Equation" r:id="rId14" imgW="7099300" imgH="1905000" progId="">
                    <p:embed/>
                    <p:pic>
                      <p:nvPicPr>
                        <p:cNvPr id="0" name="Picture 7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25" y="5105400"/>
                          <a:ext cx="8189913" cy="2063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88" name="TextBox 18"/>
            <p:cNvSpPr txBox="1">
              <a:spLocks noChangeArrowheads="1"/>
            </p:cNvSpPr>
            <p:nvPr/>
          </p:nvSpPr>
          <p:spPr bwMode="auto">
            <a:xfrm>
              <a:off x="512064" y="5120640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89" name="TextBox 28"/>
            <p:cNvSpPr txBox="1">
              <a:spLocks noChangeArrowheads="1"/>
            </p:cNvSpPr>
            <p:nvPr/>
          </p:nvSpPr>
          <p:spPr bwMode="auto">
            <a:xfrm>
              <a:off x="660400" y="56388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0" name="TextBox 29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791" name="TextBox 30"/>
            <p:cNvSpPr txBox="1">
              <a:spLocks noChangeArrowheads="1"/>
            </p:cNvSpPr>
            <p:nvPr/>
          </p:nvSpPr>
          <p:spPr bwMode="auto">
            <a:xfrm>
              <a:off x="660400" y="67056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D:\Academic\Research\new subjects\fractal\figures\3clusters\scatterWOic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86200"/>
            <a:ext cx="2929696" cy="26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283" name="Picture 3" descr="D:\Academic\Research\new subjects\fractal\figures\3clusters\scatterWic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762000"/>
            <a:ext cx="308398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284" name="Picture 4" descr="D:\Academic\Research\new subjects\fractal\figures\3clusters\scatterWicrtZoo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838200"/>
            <a:ext cx="3297767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6600" y="2057400"/>
            <a:ext cx="140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6200" y="3200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 after ICRT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4600" y="6858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 without ICRT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44958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Scatters for the 3cluster case. Variables are distances from cluster A and 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/>
          <a:lstStyle/>
          <a:p>
            <a:r>
              <a:rPr lang="en-US" sz="4000" dirty="0" smtClean="0"/>
              <a:t>Synthetic centered network (2 examples) </a:t>
            </a:r>
            <a:endParaRPr lang="en-US" sz="4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6722381" y="1066800"/>
            <a:ext cx="2590800" cy="2606040"/>
            <a:chOff x="7289800" y="1676400"/>
            <a:chExt cx="2590800" cy="2606040"/>
          </a:xfrm>
        </p:grpSpPr>
        <p:sp>
          <p:nvSpPr>
            <p:cNvPr id="4" name="Oval 3"/>
            <p:cNvSpPr/>
            <p:nvPr/>
          </p:nvSpPr>
          <p:spPr>
            <a:xfrm>
              <a:off x="7289800" y="3063240"/>
              <a:ext cx="1219200" cy="1219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42200" y="32766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20-vertex clique</a:t>
              </a:r>
            </a:p>
            <a:p>
              <a:r>
                <a:rPr lang="en-US" sz="1600" dirty="0" smtClean="0"/>
                <a:t>(ex. 1)</a:t>
              </a:r>
              <a:endParaRPr lang="en-US" sz="1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242300" y="300011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87360" y="24765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0486" y="273341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56600" y="300011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68360" y="278675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514080" y="257339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595360" y="236765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99500" y="21259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457826" y="305345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23300" y="287819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04400" y="167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75700" y="273341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890000" y="257339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042400" y="246126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181726" y="230669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347200" y="21640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4996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652000" y="182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8125460" y="2514600"/>
              <a:ext cx="202452" cy="727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4" idx="7"/>
            </p:cNvCxnSpPr>
            <p:nvPr/>
          </p:nvCxnSpPr>
          <p:spPr>
            <a:xfrm flipV="1">
              <a:off x="8330452" y="2133600"/>
              <a:ext cx="407148" cy="1108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" idx="7"/>
              <a:endCxn id="17" idx="7"/>
            </p:cNvCxnSpPr>
            <p:nvPr/>
          </p:nvCxnSpPr>
          <p:spPr>
            <a:xfrm flipV="1">
              <a:off x="8330452" y="1687559"/>
              <a:ext cx="1538989" cy="155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267326" y="3200400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302834">
              <a:off x="8501990" y="3718054"/>
              <a:ext cx="242619" cy="533401"/>
            </a:xfrm>
            <a:prstGeom prst="arc">
              <a:avLst>
                <a:gd name="adj1" fmla="val 17114828"/>
                <a:gd name="adj2" fmla="val 5235533"/>
              </a:avLst>
            </a:prstGeom>
            <a:ln w="25400" cap="rnd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3234" name="Picture 2" descr="D:\Academic\Research\new subjects\fractal\figures\Lplus\EDMSynth3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810000"/>
            <a:ext cx="5213268" cy="35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235" name="Picture 3" descr="D:\Academic\Research\new subjects\fractal\figures\Lplus\scatterSynth3bra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733800"/>
            <a:ext cx="4657197" cy="37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08000" y="1066800"/>
            <a:ext cx="243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1: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736600" y="1600200"/>
            <a:ext cx="508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380 </a:t>
            </a:r>
            <a:r>
              <a:rPr lang="en-US" sz="2000" dirty="0"/>
              <a:t>number of nodes, </a:t>
            </a:r>
            <a:r>
              <a:rPr lang="en-US" sz="2000" dirty="0" smtClean="0"/>
              <a:t>(19*20)/2+20*18=550 number of edges (</a:t>
            </a:r>
            <a:r>
              <a:rPr lang="en-US" sz="2000" dirty="0" err="1" smtClean="0"/>
              <a:t>unweighted,undirected</a:t>
            </a:r>
            <a:r>
              <a:rPr lang="en-US" sz="200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380x379 </a:t>
            </a:r>
            <a:r>
              <a:rPr lang="en-US" sz="2000" dirty="0"/>
              <a:t>number of data points (all pairs)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Threshold: </a:t>
            </a:r>
            <a:r>
              <a:rPr lang="en-US" sz="2000" dirty="0" smtClean="0"/>
              <a:t>top 380 data points (pairs of clique nodes)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Normalizing by max (no ICRT)</a:t>
            </a:r>
          </a:p>
        </p:txBody>
      </p:sp>
      <p:sp>
        <p:nvSpPr>
          <p:cNvPr id="70" name="Line Callout 1 69"/>
          <p:cNvSpPr/>
          <p:nvPr/>
        </p:nvSpPr>
        <p:spPr>
          <a:xfrm>
            <a:off x="8398780" y="2729082"/>
            <a:ext cx="1634220" cy="776118"/>
          </a:xfrm>
          <a:prstGeom prst="borderCallout1">
            <a:avLst>
              <a:gd name="adj1" fmla="val 49845"/>
              <a:gd name="adj2" fmla="val -833"/>
              <a:gd name="adj3" fmla="val 36106"/>
              <a:gd name="adj4" fmla="val -21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Each vertex in the clique is connected to 3 kinds of chains: 3-vertex chain, 5-vertex chain, 10-vertex chain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cademic\Research\new subjects\fractal\figures\Lplus\scatterSynth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3505200"/>
            <a:ext cx="5079237" cy="38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5" descr="D:\Academic\Research\new subjects\fractal\figures\Lplus\EDMSynthst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794" y="2200275"/>
            <a:ext cx="6510411" cy="4573588"/>
          </a:xfrm>
        </p:spPr>
      </p:pic>
      <p:grpSp>
        <p:nvGrpSpPr>
          <p:cNvPr id="7" name="Group 6"/>
          <p:cNvGrpSpPr/>
          <p:nvPr/>
        </p:nvGrpSpPr>
        <p:grpSpPr>
          <a:xfrm>
            <a:off x="6494574" y="1143000"/>
            <a:ext cx="3048000" cy="1613572"/>
            <a:chOff x="6680200" y="5158530"/>
            <a:chExt cx="3048000" cy="1613572"/>
          </a:xfrm>
        </p:grpSpPr>
        <p:sp>
          <p:nvSpPr>
            <p:cNvPr id="9" name="Oval 8"/>
            <p:cNvSpPr/>
            <p:nvPr/>
          </p:nvSpPr>
          <p:spPr>
            <a:xfrm>
              <a:off x="7447280" y="54025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00179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4940" y="528066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80200" y="5486400"/>
              <a:ext cx="1219200" cy="1219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4500" y="5680501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20-vertex clique</a:t>
              </a:r>
            </a:p>
            <a:p>
              <a:r>
                <a:rPr lang="en-US" sz="1600" dirty="0" smtClean="0"/>
                <a:t>(ex. 2)</a:t>
              </a:r>
              <a:endParaRPr lang="en-US" sz="1600" dirty="0"/>
            </a:p>
          </p:txBody>
        </p:sp>
        <p:cxnSp>
          <p:nvCxnSpPr>
            <p:cNvPr id="14" name="Straight Connector 13"/>
            <p:cNvCxnSpPr>
              <a:endCxn id="21" idx="1"/>
            </p:cNvCxnSpPr>
            <p:nvPr/>
          </p:nvCxnSpPr>
          <p:spPr>
            <a:xfrm>
              <a:off x="7632700" y="5334000"/>
              <a:ext cx="11159" cy="23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21" idx="7"/>
            </p:cNvCxnSpPr>
            <p:nvPr/>
          </p:nvCxnSpPr>
          <p:spPr>
            <a:xfrm flipH="1">
              <a:off x="7697741" y="5334000"/>
              <a:ext cx="87359" cy="23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0"/>
            </p:cNvCxnSpPr>
            <p:nvPr/>
          </p:nvCxnSpPr>
          <p:spPr>
            <a:xfrm flipH="1" flipV="1">
              <a:off x="7518400" y="5449860"/>
              <a:ext cx="152400" cy="1047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1" idx="6"/>
            </p:cNvCxnSpPr>
            <p:nvPr/>
          </p:nvCxnSpPr>
          <p:spPr>
            <a:xfrm flipV="1">
              <a:off x="7708900" y="5486400"/>
              <a:ext cx="228600" cy="10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6"/>
            </p:cNvCxnSpPr>
            <p:nvPr/>
          </p:nvCxnSpPr>
          <p:spPr>
            <a:xfrm>
              <a:off x="7708900" y="5592662"/>
              <a:ext cx="228600" cy="198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904480" y="54483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04480" y="57531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32700" y="5554562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302834">
              <a:off x="8006099" y="6238701"/>
              <a:ext cx="242619" cy="533401"/>
            </a:xfrm>
            <a:prstGeom prst="arc">
              <a:avLst>
                <a:gd name="adj1" fmla="val 17114828"/>
                <a:gd name="adj2" fmla="val 5235533"/>
              </a:avLst>
            </a:prstGeom>
            <a:ln w="25400" cap="rnd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ine Callout 1 22"/>
            <p:cNvSpPr/>
            <p:nvPr/>
          </p:nvSpPr>
          <p:spPr>
            <a:xfrm>
              <a:off x="8503172" y="5158530"/>
              <a:ext cx="1225028" cy="670769"/>
            </a:xfrm>
            <a:prstGeom prst="borderCallout1">
              <a:avLst>
                <a:gd name="adj1" fmla="val 46750"/>
                <a:gd name="adj2" fmla="val -1666"/>
                <a:gd name="adj3" fmla="val 52291"/>
                <a:gd name="adj4" fmla="val -28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Each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1000" dirty="0" smtClean="0">
                  <a:solidFill>
                    <a:schemeClr val="tx1"/>
                  </a:solidFill>
                </a:rPr>
                <a:t>vertex in the clique is the </a:t>
              </a:r>
              <a:r>
                <a:rPr lang="en-US" sz="1000" smtClean="0">
                  <a:solidFill>
                    <a:schemeClr val="tx1"/>
                  </a:solidFill>
                </a:rPr>
                <a:t>center of </a:t>
              </a:r>
              <a:r>
                <a:rPr lang="en-US" sz="1000" dirty="0" smtClean="0">
                  <a:solidFill>
                    <a:schemeClr val="tx1"/>
                  </a:solidFill>
                </a:rPr>
                <a:t>a star of 19 vertices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65200" y="457200"/>
            <a:ext cx="2433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2: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812800" y="1295400"/>
            <a:ext cx="508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380 </a:t>
            </a:r>
            <a:r>
              <a:rPr lang="en-US" sz="2000" dirty="0"/>
              <a:t>number of nodes, </a:t>
            </a:r>
            <a:r>
              <a:rPr lang="en-US" sz="2000" dirty="0" smtClean="0"/>
              <a:t>(19*20)/2+20*18=550 number of edges (</a:t>
            </a:r>
            <a:r>
              <a:rPr lang="en-US" sz="2000" dirty="0" err="1" smtClean="0"/>
              <a:t>unweighted,undirected</a:t>
            </a:r>
            <a:r>
              <a:rPr lang="en-US" sz="200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380x379 </a:t>
            </a:r>
            <a:r>
              <a:rPr lang="en-US" sz="2000" dirty="0"/>
              <a:t>number of data points (all pairs)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Threshold: </a:t>
            </a:r>
            <a:r>
              <a:rPr lang="en-US" sz="2000" dirty="0" smtClean="0"/>
              <a:t>top 380 data points (pairs of clique nodes)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Normalizing by max (no ICRT)</a:t>
            </a:r>
          </a:p>
        </p:txBody>
      </p:sp>
    </p:spTree>
    <p:extLst>
      <p:ext uri="{BB962C8B-B14F-4D97-AF65-F5344CB8AC3E}">
        <p14:creationId xmlns:p14="http://schemas.microsoft.com/office/powerpoint/2010/main" val="4023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i="1" dirty="0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smtClean="0">
                <a:ea typeface="ＭＳ Ｐゴシック" pitchFamily="34" charset="-128"/>
              </a:rPr>
              <a:t>+</a:t>
            </a:r>
            <a:r>
              <a:rPr lang="en-US" altLang="zh-CN" sz="3600" dirty="0" smtClean="0">
                <a:ea typeface="ＭＳ Ｐゴシック" pitchFamily="34" charset="-128"/>
              </a:rPr>
              <a:t> Matrix: </a:t>
            </a:r>
            <a:r>
              <a:rPr lang="en-US" altLang="zh-CN" sz="3600" i="1" dirty="0" err="1" smtClean="0">
                <a:ea typeface="ＭＳ Ｐゴシック" pitchFamily="34" charset="-128"/>
              </a:rPr>
              <a:t>L</a:t>
            </a:r>
            <a:r>
              <a:rPr lang="en-US" altLang="zh-CN" sz="3600" i="1" baseline="30000" dirty="0" err="1" smtClean="0">
                <a:ea typeface="ＭＳ Ｐゴシック" pitchFamily="34" charset="-128"/>
              </a:rPr>
              <a:t>+</a:t>
            </a:r>
            <a:r>
              <a:rPr lang="en-US" altLang="zh-CN" sz="3600" i="1" baseline="-25000" dirty="0" err="1" smtClean="0">
                <a:ea typeface="ＭＳ Ｐゴシック" pitchFamily="34" charset="-128"/>
              </a:rPr>
              <a:t>ij</a:t>
            </a:r>
            <a:r>
              <a:rPr lang="en-US" altLang="zh-CN" sz="3600" i="1" dirty="0" smtClean="0">
                <a:ea typeface="ＭＳ Ｐゴシック" pitchFamily="34" charset="-128"/>
              </a:rPr>
              <a:t>  </a:t>
            </a:r>
            <a:r>
              <a:rPr lang="en-US" altLang="zh-CN" sz="3600" dirty="0" smtClean="0">
                <a:ea typeface="ＭＳ Ｐゴシック" pitchFamily="34" charset="-128"/>
              </a:rPr>
              <a:t>Heat Maps </a:t>
            </a:r>
            <a:r>
              <a:rPr lang="en-US" altLang="zh-CN" sz="3600" dirty="0">
                <a:ea typeface="ＭＳ Ｐゴシック" pitchFamily="34" charset="-128"/>
              </a:rPr>
              <a:t/>
            </a:r>
            <a:br>
              <a:rPr lang="en-US" altLang="zh-CN" sz="3600" dirty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Sierpinki</a:t>
            </a:r>
            <a:r>
              <a:rPr lang="en-US" altLang="zh-CN" sz="3600" dirty="0" smtClean="0">
                <a:ea typeface="ＭＳ Ｐゴシック" pitchFamily="34" charset="-128"/>
              </a:rPr>
              <a:t> Gasket (k=8)</a:t>
            </a:r>
          </a:p>
        </p:txBody>
      </p:sp>
      <p:pic>
        <p:nvPicPr>
          <p:cNvPr id="13" name="Picture 12" descr="imagesc_PermMatOrderByNodeTCColorByLpNeg_SGT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524000"/>
            <a:ext cx="5285493" cy="3962400"/>
          </a:xfrm>
          <a:prstGeom prst="rect">
            <a:avLst/>
          </a:prstGeom>
        </p:spPr>
      </p:pic>
      <p:pic>
        <p:nvPicPr>
          <p:cNvPr id="14" name="Picture 13" descr="imagesc_PermMatOrderByNodeTCColorByLpPos_SGT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3" y="1524000"/>
            <a:ext cx="5285493" cy="3962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730570"/>
              </p:ext>
            </p:extLst>
          </p:nvPr>
        </p:nvGraphicFramePr>
        <p:xfrm>
          <a:off x="2032000" y="5988425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0" name="Equation" r:id="rId5" imgW="431800" imgH="254000" progId="Equation.DSMT4">
                  <p:embed/>
                </p:oleObj>
              </mc:Choice>
              <mc:Fallback>
                <p:oleObj name="Equation" r:id="rId5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0" y="5988425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63685"/>
              </p:ext>
            </p:extLst>
          </p:nvPr>
        </p:nvGraphicFramePr>
        <p:xfrm>
          <a:off x="7213600" y="5867400"/>
          <a:ext cx="990600" cy="5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1" name="Equation" r:id="rId7" imgW="431800" imgH="254000" progId="Equation.DSMT4">
                  <p:embed/>
                </p:oleObj>
              </mc:Choice>
              <mc:Fallback>
                <p:oleObj name="Equation" r:id="rId7" imgW="43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3600" y="5867400"/>
                        <a:ext cx="990600" cy="582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4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838200"/>
            <a:ext cx="9296400" cy="6096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endParaRPr lang="en-US" sz="400" dirty="0" smtClean="0"/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Slashdot social network: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Slashdot: </a:t>
            </a:r>
            <a:r>
              <a:rPr lang="en-US" altLang="zh-CN" sz="3600" i="1" smtClean="0">
                <a:ea typeface="ＭＳ Ｐゴシック" pitchFamily="34" charset="-128"/>
              </a:rPr>
              <a:t>Bivariate </a:t>
            </a:r>
            <a:r>
              <a:rPr lang="en-US" altLang="zh-CN" sz="3600" smtClean="0">
                <a:ea typeface="ＭＳ Ｐゴシック" pitchFamily="34" charset="-128"/>
              </a:rPr>
              <a:t>Distributions (Copula Plots)</a:t>
            </a:r>
          </a:p>
        </p:txBody>
      </p:sp>
      <p:sp>
        <p:nvSpPr>
          <p:cNvPr id="169987" name="TextBox 8"/>
          <p:cNvSpPr txBox="1">
            <a:spLocks noChangeArrowheads="1"/>
          </p:cNvSpPr>
          <p:nvPr/>
        </p:nvSpPr>
        <p:spPr bwMode="auto">
          <a:xfrm>
            <a:off x="5689600" y="1600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Joint pos-degree &amp; neg-degree copula plot</a:t>
            </a:r>
          </a:p>
        </p:txBody>
      </p:sp>
      <p:pic>
        <p:nvPicPr>
          <p:cNvPr id="1699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523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514600"/>
            <a:ext cx="546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0" name="TextBox 9"/>
          <p:cNvSpPr txBox="1">
            <a:spLocks noChangeArrowheads="1"/>
          </p:cNvSpPr>
          <p:nvPr/>
        </p:nvSpPr>
        <p:spPr bwMode="auto">
          <a:xfrm>
            <a:off x="508000" y="1600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ea typeface="ＭＳ Ｐゴシック" pitchFamily="34" charset="-128"/>
              </a:rPr>
              <a:t>Joint uni-degree &amp; bi-degree copula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In- vs. Out-degree Distribution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(all edges in A)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198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3800" y="6096000"/>
            <a:ext cx="5012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(ICRT)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5" name="图片 4" descr="AJointInOutSca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23" y="2133600"/>
            <a:ext cx="5750423" cy="3949700"/>
          </a:xfrm>
          <a:prstGeom prst="rect">
            <a:avLst/>
          </a:prstGeom>
        </p:spPr>
      </p:pic>
      <p:pic>
        <p:nvPicPr>
          <p:cNvPr id="6" name="图片 5" descr="Ajointin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286000"/>
            <a:ext cx="5410200" cy="3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of Bi-directed Edges (</a:t>
            </a:r>
            <a:r>
              <a:rPr lang="en-US" altLang="zh-CN" sz="3600" dirty="0" err="1" smtClean="0">
                <a:ea typeface="ＭＳ Ｐゴシック" pitchFamily="34" charset="-128"/>
              </a:rPr>
              <a:t>A</a:t>
            </a:r>
            <a:r>
              <a:rPr lang="en-US" altLang="zh-CN" sz="3600" baseline="-25000" dirty="0" err="1" smtClean="0">
                <a:ea typeface="ＭＳ Ｐゴシック" pitchFamily="34" charset="-128"/>
              </a:rPr>
              <a:t>b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91535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7600" y="6019800"/>
            <a:ext cx="4801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ICRT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6" name="图片 5" descr="Abjoint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1" y="2133600"/>
            <a:ext cx="5114268" cy="3505200"/>
          </a:xfrm>
          <a:prstGeom prst="rect">
            <a:avLst/>
          </a:prstGeom>
        </p:spPr>
      </p:pic>
      <p:pic>
        <p:nvPicPr>
          <p:cNvPr id="7" name="图片 6" descr="AbJointDeg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286000"/>
            <a:ext cx="5080000" cy="3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In- vs. Out-degree Distribution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(One-way edges in A</a:t>
            </a:r>
            <a:r>
              <a:rPr lang="en-US" altLang="zh-CN" sz="3600" baseline="-25000" dirty="0" smtClean="0">
                <a:ea typeface="ＭＳ Ｐゴシック" pitchFamily="34" charset="-128"/>
              </a:rPr>
              <a:t>u</a:t>
            </a:r>
            <a:r>
              <a:rPr lang="en-US" altLang="zh-CN" sz="3600" dirty="0" smtClean="0">
                <a:ea typeface="ＭＳ Ｐゴシック" pitchFamily="34" charset="-128"/>
              </a:rPr>
              <a:t>) in Slashdot Network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60198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Scatter Plot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7600" y="6019800"/>
            <a:ext cx="5012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(ICRT) </a:t>
            </a:r>
            <a:r>
              <a:rPr lang="en-US" altLang="zh-CN" dirty="0" err="1" smtClean="0">
                <a:solidFill>
                  <a:srgbClr val="000090"/>
                </a:solidFill>
                <a:ea typeface="ＭＳ Ｐゴシック" pitchFamily="34" charset="-128"/>
              </a:rPr>
              <a:t>Extremal</a:t>
            </a:r>
            <a:r>
              <a:rPr lang="en-US" altLang="zh-CN" dirty="0" smtClean="0">
                <a:solidFill>
                  <a:srgbClr val="000090"/>
                </a:solidFill>
                <a:ea typeface="ＭＳ Ｐゴシック" pitchFamily="34" charset="-128"/>
              </a:rPr>
              <a:t> Dependence Analysis</a:t>
            </a:r>
            <a:endParaRPr lang="en-US" altLang="zh-CN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pic>
        <p:nvPicPr>
          <p:cNvPr id="11" name="图片 10" descr="AuJointInOutSca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11" y="2057400"/>
            <a:ext cx="5774611" cy="3778659"/>
          </a:xfrm>
          <a:prstGeom prst="rect">
            <a:avLst/>
          </a:prstGeom>
        </p:spPr>
      </p:pic>
      <p:pic>
        <p:nvPicPr>
          <p:cNvPr id="5" name="图片 4" descr="AuInOutD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286000"/>
            <a:ext cx="54608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89154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“Geometry” of Networks: An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90600"/>
            <a:ext cx="9169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Uniqueness </a:t>
            </a:r>
            <a:r>
              <a:rPr lang="en-US" sz="2400" dirty="0">
                <a:solidFill>
                  <a:srgbClr val="FF0000"/>
                </a:solidFill>
              </a:rPr>
              <a:t>of approach: a “geometric” paradi</a:t>
            </a:r>
            <a:r>
              <a:rPr lang="en-US" sz="2700" dirty="0">
                <a:solidFill>
                  <a:srgbClr val="FF0000"/>
                </a:solidFill>
              </a:rPr>
              <a:t>gm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treat </a:t>
            </a:r>
            <a:r>
              <a:rPr lang="en-US" sz="2200" dirty="0" smtClean="0"/>
              <a:t>a network </a:t>
            </a:r>
            <a:r>
              <a:rPr lang="en-US" sz="2200" dirty="0"/>
              <a:t>as a “geometric” </a:t>
            </a:r>
            <a:r>
              <a:rPr lang="en-US" sz="2200" dirty="0" smtClean="0"/>
              <a:t>structure/body </a:t>
            </a:r>
            <a:r>
              <a:rPr lang="en-US" sz="2200" dirty="0"/>
              <a:t>instead of a “</a:t>
            </a:r>
            <a:r>
              <a:rPr lang="en-US" sz="2200" dirty="0" smtClean="0"/>
              <a:t>combinatorial” </a:t>
            </a:r>
            <a:r>
              <a:rPr lang="en-US" sz="2200" dirty="0"/>
              <a:t>object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basic idea: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embed networks in a metric space </a:t>
            </a:r>
            <a:r>
              <a:rPr lang="en-US" sz="2200" dirty="0"/>
              <a:t>(e.g., Euclidean space) and study its “geometric” </a:t>
            </a:r>
            <a:r>
              <a:rPr lang="en-US" sz="2200" dirty="0" smtClean="0"/>
              <a:t>properties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Initial study: characterize and quantify nodes and edges in the overall connectivity of a network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n</a:t>
            </a:r>
            <a:r>
              <a:rPr lang="en-US" sz="2200" dirty="0" smtClean="0"/>
              <a:t>ode and edge topological centrality metrics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b</a:t>
            </a:r>
            <a:r>
              <a:rPr lang="en-US" sz="2200" dirty="0" smtClean="0"/>
              <a:t>etter capture </a:t>
            </a:r>
            <a:r>
              <a:rPr lang="en-US" sz="2200" i="1" dirty="0" smtClean="0"/>
              <a:t>structural roles </a:t>
            </a:r>
            <a:r>
              <a:rPr lang="en-US" sz="2200" dirty="0" smtClean="0"/>
              <a:t>of nodes and edges (than existing metrics)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Applications/Implications: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i</a:t>
            </a:r>
            <a:r>
              <a:rPr lang="en-US" sz="2200" dirty="0" smtClean="0"/>
              <a:t>dentify “influential” nodes/edge, extract core network structures, detecting community structures, …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Ongoing &amp; Future Work: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“geometric” analysis of networks &amp; network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roles of “multi-</a:t>
            </a:r>
            <a:r>
              <a:rPr lang="en-US" sz="2200" dirty="0" err="1" smtClean="0">
                <a:solidFill>
                  <a:srgbClr val="FF0000"/>
                </a:solidFill>
              </a:rPr>
              <a:t>variate</a:t>
            </a:r>
            <a:r>
              <a:rPr lang="en-US" sz="2200" dirty="0" smtClean="0">
                <a:solidFill>
                  <a:srgbClr val="FF0000"/>
                </a:solidFill>
              </a:rPr>
              <a:t>” correlations &amp; </a:t>
            </a:r>
            <a:r>
              <a:rPr lang="en-US" sz="2200" i="1" dirty="0" smtClean="0">
                <a:solidFill>
                  <a:srgbClr val="FF0000"/>
                </a:solidFill>
              </a:rPr>
              <a:t>multi-</a:t>
            </a:r>
            <a:r>
              <a:rPr lang="en-US" sz="2200" i="1" dirty="0" err="1" smtClean="0">
                <a:solidFill>
                  <a:srgbClr val="FF0000"/>
                </a:solidFill>
              </a:rPr>
              <a:t>variate</a:t>
            </a:r>
            <a:r>
              <a:rPr lang="en-US" sz="2200" i="1" dirty="0" smtClean="0">
                <a:solidFill>
                  <a:srgbClr val="FF0000"/>
                </a:solidFill>
              </a:rPr>
              <a:t> heavy tails </a:t>
            </a:r>
            <a:r>
              <a:rPr lang="en-US" sz="2200" dirty="0" smtClean="0">
                <a:solidFill>
                  <a:srgbClr val="FF0000"/>
                </a:solidFill>
              </a:rPr>
              <a:t>in network structures</a:t>
            </a:r>
            <a:endParaRPr lang="en-US" sz="2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extension to </a:t>
            </a:r>
            <a:r>
              <a:rPr lang="en-US" sz="2200" i="1" dirty="0" smtClean="0">
                <a:solidFill>
                  <a:srgbClr val="000000"/>
                </a:solidFill>
              </a:rPr>
              <a:t>directed</a:t>
            </a:r>
            <a:r>
              <a:rPr lang="en-US" sz="2200" dirty="0" smtClean="0">
                <a:solidFill>
                  <a:srgbClr val="000000"/>
                </a:solidFill>
              </a:rPr>
              <a:t> networks (and </a:t>
            </a:r>
            <a:r>
              <a:rPr lang="en-US" sz="2200" i="1" dirty="0" smtClean="0">
                <a:solidFill>
                  <a:srgbClr val="000000"/>
                </a:solidFill>
              </a:rPr>
              <a:t>signed</a:t>
            </a:r>
            <a:r>
              <a:rPr lang="en-US" sz="2200" dirty="0" smtClean="0">
                <a:solidFill>
                  <a:srgbClr val="000000"/>
                </a:solidFill>
              </a:rPr>
              <a:t> networks)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ＭＳ Ｐゴシック" pitchFamily="34" charset="-128"/>
              </a:rPr>
              <a:t>Geometry of Networks &amp; Heavy Tails</a:t>
            </a:r>
            <a:endParaRPr lang="en-US" altLang="zh-CN" sz="3600" smtClean="0">
              <a:ea typeface="ＭＳ Ｐゴシック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600" y="1066800"/>
            <a:ext cx="948213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L</a:t>
            </a:r>
            <a:r>
              <a:rPr lang="en-US" sz="2400" dirty="0" smtClean="0"/>
              <a:t> and </a:t>
            </a:r>
            <a:r>
              <a:rPr lang="en-US" sz="2400" i="1" dirty="0" smtClean="0"/>
              <a:t>L</a:t>
            </a:r>
            <a:r>
              <a:rPr lang="en-US" sz="2400" i="1" baseline="30000" dirty="0" smtClean="0"/>
              <a:t>+</a:t>
            </a:r>
            <a:r>
              <a:rPr lang="en-US" sz="2400" dirty="0" smtClean="0"/>
              <a:t> provide two </a:t>
            </a:r>
            <a:r>
              <a:rPr lang="en-US" sz="2400" i="1" dirty="0" smtClean="0">
                <a:solidFill>
                  <a:srgbClr val="FF0000"/>
                </a:solidFill>
              </a:rPr>
              <a:t>dual</a:t>
            </a:r>
            <a:r>
              <a:rPr lang="en-US" sz="2400" i="1" dirty="0" smtClean="0"/>
              <a:t> </a:t>
            </a:r>
            <a:r>
              <a:rPr lang="en-US" sz="2400" dirty="0" smtClean="0"/>
              <a:t>geometric representations of a network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>
                <a:solidFill>
                  <a:srgbClr val="FF0000"/>
                </a:solidFill>
                <a:cs typeface="ＭＳ Ｐゴシック" charset="0"/>
              </a:rPr>
              <a:t>L</a:t>
            </a:r>
            <a:r>
              <a:rPr lang="en-US" sz="2200" dirty="0">
                <a:solidFill>
                  <a:srgbClr val="FF0000"/>
                </a:solidFill>
                <a:cs typeface="ＭＳ Ｐゴシック" charset="0"/>
              </a:rPr>
              <a:t> captures “local” properties while </a:t>
            </a:r>
            <a:r>
              <a:rPr lang="en-US" sz="2200" i="1" dirty="0">
                <a:solidFill>
                  <a:srgbClr val="FF0000"/>
                </a:solidFill>
                <a:cs typeface="ＭＳ Ｐゴシック" charset="0"/>
              </a:rPr>
              <a:t>L</a:t>
            </a:r>
            <a:r>
              <a:rPr lang="en-US" sz="2200" i="1" baseline="30000" dirty="0">
                <a:solidFill>
                  <a:srgbClr val="FF0000"/>
                </a:solidFill>
                <a:cs typeface="ＭＳ Ｐゴシック" charset="0"/>
              </a:rPr>
              <a:t>+</a:t>
            </a:r>
            <a:r>
              <a:rPr lang="en-US" sz="2200" dirty="0">
                <a:solidFill>
                  <a:srgbClr val="FF0000"/>
                </a:solidFill>
                <a:cs typeface="ＭＳ Ｐゴシック" charset="0"/>
              </a:rPr>
              <a:t> “global” properties of network  </a:t>
            </a:r>
            <a:endParaRPr lang="en-US" sz="2200" dirty="0" smtClean="0">
              <a:solidFill>
                <a:srgbClr val="FF0000"/>
              </a:solidFill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                  </a:t>
            </a:r>
            <a:r>
              <a:rPr lang="en-US" sz="2700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en-US" sz="2700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1800" y="1828800"/>
            <a:ext cx="10515600" cy="976313"/>
            <a:chOff x="279400" y="2706624"/>
            <a:chExt cx="10515600" cy="976376"/>
          </a:xfrm>
        </p:grpSpPr>
        <p:sp>
          <p:nvSpPr>
            <p:cNvPr id="150210" name="Rectangle 3"/>
            <p:cNvSpPr txBox="1">
              <a:spLocks noChangeArrowheads="1"/>
            </p:cNvSpPr>
            <p:nvPr/>
          </p:nvSpPr>
          <p:spPr bwMode="auto">
            <a:xfrm>
              <a:off x="279400" y="2743200"/>
              <a:ext cx="1051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                              =                (where                     ) is a kernel matrix</a:t>
              </a:r>
              <a:r>
                <a:rPr lang="en-US" altLang="zh-CN" i="1">
                  <a:solidFill>
                    <a:srgbClr val="000090"/>
                  </a:solidFill>
                  <a:ea typeface="ＭＳ Ｐゴシック" pitchFamily="34" charset="-128"/>
                </a:rPr>
                <a:t> </a:t>
              </a:r>
            </a:p>
          </p:txBody>
        </p:sp>
        <p:graphicFrame>
          <p:nvGraphicFramePr>
            <p:cNvPr id="150180" name="Object 676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3" name="Equation" r:id="rId4" imgW="114300" imgH="165100" progId="">
                    <p:embed/>
                  </p:oleObj>
                </mc:Choice>
                <mc:Fallback>
                  <p:oleObj name="Equation" r:id="rId4" imgW="114300" imgH="165100" progId="">
                    <p:embed/>
                    <p:pic>
                      <p:nvPicPr>
                        <p:cNvPr id="0" name="Picture 6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181" name="Object 677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4" name="Equation" r:id="rId6" imgW="114300" imgH="165100" progId="">
                    <p:embed/>
                  </p:oleObj>
                </mc:Choice>
                <mc:Fallback>
                  <p:oleObj name="Equation" r:id="rId6" imgW="114300" imgH="165100" progId="">
                    <p:embed/>
                    <p:pic>
                      <p:nvPicPr>
                        <p:cNvPr id="0" name="Picture 6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182" name="Object 678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5" name="Equation" r:id="rId7" imgW="114300" imgH="165100" progId="">
                    <p:embed/>
                  </p:oleObj>
                </mc:Choice>
                <mc:Fallback>
                  <p:oleObj name="Equation" r:id="rId7" imgW="114300" imgH="165100" progId="">
                    <p:embed/>
                    <p:pic>
                      <p:nvPicPr>
                        <p:cNvPr id="0" name="Picture 6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183" name="Object 679"/>
            <p:cNvGraphicFramePr>
              <a:graphicFrameLocks noChangeAspect="1"/>
            </p:cNvGraphicFramePr>
            <p:nvPr/>
          </p:nvGraphicFramePr>
          <p:xfrm>
            <a:off x="508000" y="2706624"/>
            <a:ext cx="2667000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6" name="Equation" r:id="rId9" imgW="2311400" imgH="800100" progId="">
                    <p:embed/>
                  </p:oleObj>
                </mc:Choice>
                <mc:Fallback>
                  <p:oleObj name="Equation" r:id="rId9" imgW="2311400" imgH="800100" progId="">
                    <p:embed/>
                    <p:pic>
                      <p:nvPicPr>
                        <p:cNvPr id="0" name="Picture 6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706624"/>
                          <a:ext cx="2667000" cy="862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184" name="Object 680"/>
            <p:cNvGraphicFramePr>
              <a:graphicFrameLocks noChangeAspect="1"/>
            </p:cNvGraphicFramePr>
            <p:nvPr/>
          </p:nvGraphicFramePr>
          <p:xfrm>
            <a:off x="3327400" y="2706624"/>
            <a:ext cx="1230313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7" name="Equation" r:id="rId11" imgW="1066800" imgH="825500" progId="">
                    <p:embed/>
                  </p:oleObj>
                </mc:Choice>
                <mc:Fallback>
                  <p:oleObj name="Equation" r:id="rId11" imgW="1066800" imgH="825500" progId="">
                    <p:embed/>
                    <p:pic>
                      <p:nvPicPr>
                        <p:cNvPr id="0" name="Picture 6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400" y="2706624"/>
                          <a:ext cx="1230313" cy="889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185" name="Object 681"/>
            <p:cNvGraphicFramePr>
              <a:graphicFrameLocks noChangeAspect="1"/>
            </p:cNvGraphicFramePr>
            <p:nvPr/>
          </p:nvGraphicFramePr>
          <p:xfrm>
            <a:off x="5394960" y="2715768"/>
            <a:ext cx="1612900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8" name="Equation" r:id="rId13" imgW="1384300" imgH="800100" progId="">
                    <p:embed/>
                  </p:oleObj>
                </mc:Choice>
                <mc:Fallback>
                  <p:oleObj name="Equation" r:id="rId13" imgW="1384300" imgH="800100" progId="">
                    <p:embed/>
                    <p:pic>
                      <p:nvPicPr>
                        <p:cNvPr id="0" name="Picture 6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60" y="2715768"/>
                          <a:ext cx="1612900" cy="862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47" name="Group 29746"/>
          <p:cNvGrpSpPr>
            <a:grpSpLocks/>
          </p:cNvGrpSpPr>
          <p:nvPr/>
        </p:nvGrpSpPr>
        <p:grpSpPr bwMode="auto">
          <a:xfrm>
            <a:off x="6146800" y="4899025"/>
            <a:ext cx="3733800" cy="2797175"/>
            <a:chOff x="4241800" y="3962400"/>
            <a:chExt cx="3733800" cy="2797778"/>
          </a:xfrm>
        </p:grpSpPr>
        <p:sp>
          <p:nvSpPr>
            <p:cNvPr id="8" name="Rectangle 7"/>
            <p:cNvSpPr/>
            <p:nvPr/>
          </p:nvSpPr>
          <p:spPr>
            <a:xfrm>
              <a:off x="4241800" y="3962400"/>
              <a:ext cx="3429000" cy="160054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40000"/>
                  <a:lumOff val="60000"/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146800" y="4572131"/>
              <a:ext cx="1371600" cy="990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146800" y="5562945"/>
              <a:ext cx="152400" cy="381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/>
            <p:cNvSpPr/>
            <p:nvPr/>
          </p:nvSpPr>
          <p:spPr>
            <a:xfrm rot="1582943">
              <a:off x="5363823" y="4715391"/>
              <a:ext cx="1810577" cy="2044787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  <a:alpha val="27000"/>
              </a:schemeClr>
            </a:solidFill>
            <a:ln>
              <a:solidFill>
                <a:schemeClr val="accent1">
                  <a:lumMod val="40000"/>
                  <a:lumOff val="60000"/>
                  <a:alpha val="60000"/>
                </a:schemeClr>
              </a:solidFill>
            </a:ln>
            <a:scene3d>
              <a:camera prst="orthographicFront">
                <a:rot lat="2648157" lon="291052" rev="84010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65800" y="5562945"/>
              <a:ext cx="381000" cy="6097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470400" y="4572131"/>
              <a:ext cx="1676400" cy="990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6146800" y="5181863"/>
              <a:ext cx="152400" cy="381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204" name="TextBox 29707"/>
            <p:cNvSpPr txBox="1">
              <a:spLocks noChangeArrowheads="1"/>
            </p:cNvSpPr>
            <p:nvPr/>
          </p:nvSpPr>
          <p:spPr bwMode="auto">
            <a:xfrm>
              <a:off x="7518400" y="43434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j</a:t>
              </a:r>
            </a:p>
          </p:txBody>
        </p:sp>
        <p:sp>
          <p:nvSpPr>
            <p:cNvPr id="150205" name="TextBox 47"/>
            <p:cNvSpPr txBox="1">
              <a:spLocks noChangeArrowheads="1"/>
            </p:cNvSpPr>
            <p:nvPr/>
          </p:nvSpPr>
          <p:spPr bwMode="auto">
            <a:xfrm>
              <a:off x="4470400" y="41910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150206" name="TextBox 48"/>
            <p:cNvSpPr txBox="1">
              <a:spLocks noChangeArrowheads="1"/>
            </p:cNvSpPr>
            <p:nvPr/>
          </p:nvSpPr>
          <p:spPr bwMode="auto">
            <a:xfrm>
              <a:off x="6299200" y="57912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k</a:t>
              </a:r>
            </a:p>
          </p:txBody>
        </p:sp>
        <p:sp>
          <p:nvSpPr>
            <p:cNvPr id="150207" name="TextBox 49"/>
            <p:cNvSpPr txBox="1">
              <a:spLocks noChangeArrowheads="1"/>
            </p:cNvSpPr>
            <p:nvPr/>
          </p:nvSpPr>
          <p:spPr bwMode="auto">
            <a:xfrm>
              <a:off x="5461000" y="58674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v</a:t>
              </a:r>
            </a:p>
          </p:txBody>
        </p:sp>
        <p:sp>
          <p:nvSpPr>
            <p:cNvPr id="150208" name="TextBox 50"/>
            <p:cNvSpPr txBox="1">
              <a:spLocks noChangeArrowheads="1"/>
            </p:cNvSpPr>
            <p:nvPr/>
          </p:nvSpPr>
          <p:spPr bwMode="auto">
            <a:xfrm>
              <a:off x="5918200" y="48768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w</a:t>
              </a:r>
            </a:p>
          </p:txBody>
        </p:sp>
        <p:pic>
          <p:nvPicPr>
            <p:cNvPr id="150209" name="Picture 29744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-430567">
              <a:off x="5201446" y="4313678"/>
              <a:ext cx="2017466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0186" name="Object 6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165022"/>
                </p:ext>
              </p:extLst>
            </p:nvPr>
          </p:nvGraphicFramePr>
          <p:xfrm>
            <a:off x="5461000" y="3962400"/>
            <a:ext cx="1485900" cy="431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9" name="Equation" r:id="rId16" imgW="1485900" imgH="431800" progId="Equation.DSMT4">
                    <p:embed/>
                  </p:oleObj>
                </mc:Choice>
                <mc:Fallback>
                  <p:oleObj name="Equation" r:id="rId16" imgW="1485900" imgH="431800" progId="Equation.DSMT4">
                    <p:embed/>
                    <p:pic>
                      <p:nvPicPr>
                        <p:cNvPr id="0" name="Picture 6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1000" y="3962400"/>
                          <a:ext cx="1485900" cy="431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48" name="Group 29747"/>
          <p:cNvGrpSpPr>
            <a:grpSpLocks/>
          </p:cNvGrpSpPr>
          <p:nvPr/>
        </p:nvGrpSpPr>
        <p:grpSpPr bwMode="auto">
          <a:xfrm>
            <a:off x="476250" y="2282825"/>
            <a:ext cx="8585200" cy="2768600"/>
            <a:chOff x="476250" y="2286000"/>
            <a:chExt cx="8585200" cy="2768600"/>
          </a:xfrm>
        </p:grpSpPr>
        <p:graphicFrame>
          <p:nvGraphicFramePr>
            <p:cNvPr id="150187" name="Object 6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434902"/>
                </p:ext>
              </p:extLst>
            </p:nvPr>
          </p:nvGraphicFramePr>
          <p:xfrm>
            <a:off x="476250" y="2338388"/>
            <a:ext cx="8585200" cy="271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60" name="Equation" r:id="rId18" imgW="7442200" imgH="2527300" progId="Equation.DSMT4">
                    <p:embed/>
                  </p:oleObj>
                </mc:Choice>
                <mc:Fallback>
                  <p:oleObj name="Equation" r:id="rId18" imgW="7442200" imgH="2527300" progId="Equation.DSMT4">
                    <p:embed/>
                    <p:pic>
                      <p:nvPicPr>
                        <p:cNvPr id="0" name="Picture 6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50" y="2338388"/>
                          <a:ext cx="8585200" cy="2716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193" name="TextBox 115"/>
            <p:cNvSpPr txBox="1">
              <a:spLocks noChangeArrowheads="1"/>
            </p:cNvSpPr>
            <p:nvPr/>
          </p:nvSpPr>
          <p:spPr bwMode="auto">
            <a:xfrm>
              <a:off x="508000" y="22860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50194" name="TextBox 116"/>
            <p:cNvSpPr txBox="1">
              <a:spLocks noChangeArrowheads="1"/>
            </p:cNvSpPr>
            <p:nvPr/>
          </p:nvSpPr>
          <p:spPr bwMode="auto">
            <a:xfrm>
              <a:off x="508000" y="27432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50195" name="TextBox 117"/>
            <p:cNvSpPr txBox="1">
              <a:spLocks noChangeArrowheads="1"/>
            </p:cNvSpPr>
            <p:nvPr/>
          </p:nvSpPr>
          <p:spPr bwMode="auto">
            <a:xfrm>
              <a:off x="508000" y="35814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50196" name="TextBox 118"/>
            <p:cNvSpPr txBox="1">
              <a:spLocks noChangeArrowheads="1"/>
            </p:cNvSpPr>
            <p:nvPr/>
          </p:nvSpPr>
          <p:spPr bwMode="auto">
            <a:xfrm>
              <a:off x="508000" y="42672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31800" y="4800600"/>
            <a:ext cx="579120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Heavy-tailed node degree and joint node degree distributions can be represented using “radius” &amp; “angular” spectrum measures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en-US" sz="26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37285"/>
              </p:ext>
            </p:extLst>
          </p:nvPr>
        </p:nvGraphicFramePr>
        <p:xfrm>
          <a:off x="812800" y="5943600"/>
          <a:ext cx="594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61" name="Equation" r:id="rId20" imgW="2971800" imgH="469900" progId="Equation.DSMT4">
                  <p:embed/>
                </p:oleObj>
              </mc:Choice>
              <mc:Fallback>
                <p:oleObj name="Equation" r:id="rId20" imgW="2971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2800" y="5943600"/>
                        <a:ext cx="5943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14400"/>
            <a:ext cx="9482138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/>
              <a:t>Random Walks (Markov Chains) on Graphs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if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 e = (</a:t>
            </a:r>
            <a:r>
              <a:rPr lang="en-US" sz="2200" i="1" dirty="0" err="1">
                <a:solidFill>
                  <a:srgbClr val="000090"/>
                </a:solidFill>
                <a:cs typeface="Times New Roman" pitchFamily="18" charset="0"/>
              </a:rPr>
              <a:t>i,j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) </a:t>
            </a:r>
            <a:r>
              <a:rPr lang="en-US" sz="2200" dirty="0">
                <a:solidFill>
                  <a:srgbClr val="000090"/>
                </a:solidFill>
                <a:cs typeface="Times New Roman" pitchFamily="18" charset="0"/>
                <a:sym typeface="Euclid Math Two" pitchFamily="18" charset="2"/>
              </a:rPr>
              <a:t></a:t>
            </a:r>
            <a:r>
              <a:rPr lang="en-US" sz="2200" dirty="0">
                <a:solidFill>
                  <a:srgbClr val="000090"/>
                </a:solidFill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E</a:t>
            </a:r>
            <a:r>
              <a:rPr lang="en-US" sz="2200" dirty="0">
                <a:solidFill>
                  <a:srgbClr val="000090"/>
                </a:solidFill>
              </a:rPr>
              <a:t>,  a random walker moves from node </a:t>
            </a:r>
            <a:r>
              <a:rPr lang="en-US" sz="2200" i="1" dirty="0" err="1">
                <a:solidFill>
                  <a:srgbClr val="000090"/>
                </a:solidFill>
                <a:cs typeface="Times New Roman" pitchFamily="18" charset="0"/>
              </a:rPr>
              <a:t>i</a:t>
            </a:r>
            <a:r>
              <a:rPr lang="en-US" sz="2200" dirty="0">
                <a:solidFill>
                  <a:srgbClr val="000090"/>
                </a:solidFill>
              </a:rPr>
              <a:t> to node 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j</a:t>
            </a:r>
            <a:r>
              <a:rPr lang="en-US" sz="2200" dirty="0">
                <a:solidFill>
                  <a:srgbClr val="000090"/>
                </a:solidFill>
              </a:rPr>
              <a:t> with probability </a:t>
            </a:r>
            <a:r>
              <a:rPr lang="en-US" sz="2200" i="1" dirty="0" err="1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p</a:t>
            </a:r>
            <a:r>
              <a:rPr lang="en-US" sz="2200" i="1" baseline="-25000" dirty="0" err="1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ij</a:t>
            </a:r>
            <a:r>
              <a:rPr lang="en-US" sz="2200" i="1" baseline="-25000" dirty="0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= </a:t>
            </a:r>
            <a:r>
              <a:rPr lang="en-US" sz="2200" i="1" dirty="0" err="1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200" i="1" baseline="-25000" dirty="0" err="1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ij</a:t>
            </a:r>
            <a:r>
              <a:rPr lang="en-US" sz="2200" i="1" baseline="-25000" dirty="0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Times New Roman" pitchFamily="18" charset="0"/>
              </a:rPr>
              <a:t>/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0090"/>
                </a:solidFill>
                <a:cs typeface="Times New Roman" pitchFamily="18" charset="0"/>
              </a:rPr>
              <a:t>d</a:t>
            </a:r>
            <a:r>
              <a:rPr lang="en-US" sz="2200" i="1" baseline="-25000" dirty="0" err="1">
                <a:solidFill>
                  <a:srgbClr val="000090"/>
                </a:solidFill>
                <a:cs typeface="Times New Roman" pitchFamily="18" charset="0"/>
              </a:rPr>
              <a:t>i</a:t>
            </a:r>
            <a:endParaRPr lang="en-US" sz="2200" dirty="0">
              <a:solidFill>
                <a:srgbClr val="00009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Hitting Time (from node </a:t>
            </a:r>
            <a:r>
              <a:rPr lang="en-US" sz="2200" i="1" dirty="0" err="1">
                <a:solidFill>
                  <a:srgbClr val="000090"/>
                </a:solidFill>
                <a:cs typeface="Times New Roman" pitchFamily="18" charset="0"/>
              </a:rPr>
              <a:t>i</a:t>
            </a:r>
            <a:r>
              <a:rPr lang="en-US" sz="2200" dirty="0">
                <a:solidFill>
                  <a:srgbClr val="000090"/>
                </a:solidFill>
              </a:rPr>
              <a:t> to node </a:t>
            </a:r>
            <a:r>
              <a:rPr lang="en-US" sz="2200" i="1" dirty="0">
                <a:solidFill>
                  <a:srgbClr val="000090"/>
                </a:solidFill>
                <a:cs typeface="Times New Roman" pitchFamily="18" charset="0"/>
              </a:rPr>
              <a:t>j</a:t>
            </a:r>
            <a:r>
              <a:rPr lang="en-US" sz="2200" dirty="0">
                <a:solidFill>
                  <a:srgbClr val="000090"/>
                </a:solidFill>
              </a:rPr>
              <a:t>): </a:t>
            </a:r>
            <a:r>
              <a:rPr lang="en-US" sz="2200" i="1" dirty="0" err="1" smtClean="0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2200" i="1" baseline="-25000" dirty="0" err="1" smtClean="0">
                <a:solidFill>
                  <a:srgbClr val="000090"/>
                </a:solidFill>
                <a:ea typeface="Cambria Math" pitchFamily="18" charset="0"/>
                <a:cs typeface="Cambria Math" pitchFamily="18" charset="0"/>
              </a:rPr>
              <a:t>ij</a:t>
            </a:r>
            <a:endParaRPr lang="en-US" sz="2200" dirty="0">
              <a:solidFill>
                <a:srgbClr val="000090"/>
              </a:solidFill>
              <a:cs typeface="Cambria Math" pitchFamily="18" charset="0"/>
            </a:endParaRP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#steps until random </a:t>
            </a:r>
            <a:r>
              <a:rPr lang="en-US" sz="2000" dirty="0">
                <a:solidFill>
                  <a:srgbClr val="000090"/>
                </a:solidFill>
              </a:rPr>
              <a:t>walker (starting at node </a:t>
            </a:r>
            <a:r>
              <a:rPr lang="en-US" sz="2000" i="1" dirty="0" err="1">
                <a:solidFill>
                  <a:srgbClr val="000090"/>
                </a:solidFill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000090"/>
                </a:solidFill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rgbClr val="000090"/>
                </a:solidFill>
              </a:rPr>
              <a:t>first </a:t>
            </a:r>
            <a:r>
              <a:rPr lang="en-US" sz="2000" dirty="0">
                <a:solidFill>
                  <a:srgbClr val="000090"/>
                </a:solidFill>
              </a:rPr>
              <a:t>visits node </a:t>
            </a:r>
            <a:r>
              <a:rPr lang="en-US" sz="2000" i="1" dirty="0">
                <a:solidFill>
                  <a:srgbClr val="000090"/>
                </a:solidFill>
                <a:cs typeface="Times New Roman" pitchFamily="18" charset="0"/>
              </a:rPr>
              <a:t>j</a:t>
            </a:r>
            <a:endParaRPr lang="en-US" sz="2000" dirty="0">
              <a:solidFill>
                <a:srgbClr val="00009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Commute Time: </a:t>
            </a:r>
            <a:r>
              <a:rPr lang="en-US" sz="2200" i="1" baseline="-25000" dirty="0">
                <a:solidFill>
                  <a:srgbClr val="000090"/>
                </a:solidFill>
                <a:latin typeface="Symbol" charset="2"/>
                <a:ea typeface="Cambria Math" pitchFamily="18" charset="0"/>
                <a:cs typeface="Symbol" charset="2"/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  <a:latin typeface="Symbol" charset="2"/>
                <a:ea typeface="Cambria Math" pitchFamily="18" charset="0"/>
                <a:cs typeface="Symbol" charset="2"/>
              </a:rPr>
              <a:t>                                                                                              </a:t>
            </a:r>
            <a:r>
              <a:rPr lang="en-US" sz="2100" dirty="0" smtClean="0">
                <a:solidFill>
                  <a:srgbClr val="000097"/>
                </a:solidFill>
              </a:rPr>
              <a:t>where </a:t>
            </a:r>
            <a:r>
              <a:rPr lang="en-US" sz="2100" i="1" dirty="0" err="1">
                <a:solidFill>
                  <a:srgbClr val="000097"/>
                </a:solidFill>
                <a:cs typeface="Times New Roman" pitchFamily="18" charset="0"/>
              </a:rPr>
              <a:t>vol</a:t>
            </a:r>
            <a:r>
              <a:rPr lang="en-US" sz="2100" i="1" dirty="0">
                <a:solidFill>
                  <a:srgbClr val="000097"/>
                </a:solidFill>
                <a:cs typeface="Times New Roman" pitchFamily="18" charset="0"/>
              </a:rPr>
              <a:t>(G):= ∑ </a:t>
            </a:r>
            <a:r>
              <a:rPr lang="en-US" sz="2100" i="1" baseline="-25000" dirty="0" err="1">
                <a:solidFill>
                  <a:srgbClr val="000097"/>
                </a:solidFill>
                <a:cs typeface="Times New Roman" pitchFamily="18" charset="0"/>
              </a:rPr>
              <a:t>i</a:t>
            </a:r>
            <a:r>
              <a:rPr lang="en-US" sz="2100" i="1" baseline="-25000" dirty="0">
                <a:solidFill>
                  <a:srgbClr val="000097"/>
                </a:solidFill>
                <a:cs typeface="Times New Roman" pitchFamily="18" charset="0"/>
              </a:rPr>
              <a:t> </a:t>
            </a:r>
            <a:r>
              <a:rPr lang="en-US" sz="2100" i="1" dirty="0">
                <a:solidFill>
                  <a:srgbClr val="000097"/>
                </a:solidFill>
                <a:cs typeface="Times New Roman" pitchFamily="18" charset="0"/>
              </a:rPr>
              <a:t>d</a:t>
            </a:r>
            <a:r>
              <a:rPr lang="en-US" sz="2100" i="1" baseline="-25000" dirty="0">
                <a:solidFill>
                  <a:srgbClr val="000097"/>
                </a:solidFill>
                <a:cs typeface="Times New Roman" pitchFamily="18" charset="0"/>
              </a:rPr>
              <a:t>i </a:t>
            </a:r>
            <a:r>
              <a:rPr lang="en-US" sz="2100" i="1" dirty="0">
                <a:solidFill>
                  <a:srgbClr val="000097"/>
                </a:solidFill>
                <a:cs typeface="Times New Roman" pitchFamily="18" charset="0"/>
              </a:rPr>
              <a:t>= 2|E</a:t>
            </a:r>
            <a:r>
              <a:rPr lang="en-US" sz="2100" i="1" dirty="0" smtClean="0">
                <a:solidFill>
                  <a:srgbClr val="000097"/>
                </a:solidFill>
                <a:cs typeface="Times New Roman" pitchFamily="18" charset="0"/>
              </a:rPr>
              <a:t>|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Forced </a:t>
            </a:r>
            <a:r>
              <a:rPr lang="en-US" sz="2400" dirty="0"/>
              <a:t>Detour Cost in random walk from </a:t>
            </a:r>
            <a:r>
              <a:rPr lang="en-US" sz="2400" i="1" dirty="0" err="1">
                <a:cs typeface="Times New Roman" pitchFamily="18" charset="0"/>
              </a:rPr>
              <a:t>i</a:t>
            </a:r>
            <a:r>
              <a:rPr lang="en-US" sz="2400" i="1" dirty="0">
                <a:cs typeface="Times New Roman" pitchFamily="18" charset="0"/>
              </a:rPr>
              <a:t> → j</a:t>
            </a:r>
            <a:r>
              <a:rPr lang="en-US" sz="2400" i="1" dirty="0"/>
              <a:t> </a:t>
            </a:r>
            <a:r>
              <a:rPr lang="en-US" sz="2400" dirty="0"/>
              <a:t>via </a:t>
            </a:r>
            <a:r>
              <a:rPr lang="en-US" sz="2400" i="1" dirty="0">
                <a:cs typeface="Times New Roman" pitchFamily="18" charset="0"/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 smtClean="0">
                <a:solidFill>
                  <a:srgbClr val="FFFF00"/>
                </a:solidFill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                </a:t>
            </a:r>
            <a:r>
              <a:rPr lang="en-US" sz="2700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85918" name="Title 1"/>
          <p:cNvSpPr txBox="1">
            <a:spLocks/>
          </p:cNvSpPr>
          <p:nvPr/>
        </p:nvSpPr>
        <p:spPr bwMode="auto">
          <a:xfrm>
            <a:off x="279400" y="26670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zh-CN" sz="3600">
              <a:solidFill>
                <a:srgbClr val="0000FF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919"/>
          <p:cNvGraphicFramePr>
            <a:graphicFrameLocks noChangeAspect="1"/>
          </p:cNvGraphicFramePr>
          <p:nvPr/>
        </p:nvGraphicFramePr>
        <p:xfrm>
          <a:off x="3054350" y="2687638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6" name="Equation" r:id="rId4" imgW="3149600" imgH="457200" progId="">
                  <p:embed/>
                </p:oleObj>
              </mc:Choice>
              <mc:Fallback>
                <p:oleObj name="Equation" r:id="rId4" imgW="3149600" imgH="457200" progId="">
                  <p:embed/>
                  <p:pic>
                    <p:nvPicPr>
                      <p:cNvPr id="0" name="Picture 9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687638"/>
                        <a:ext cx="3149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20"/>
          <p:cNvGraphicFramePr>
            <a:graphicFrameLocks noChangeAspect="1"/>
          </p:cNvGraphicFramePr>
          <p:nvPr/>
        </p:nvGraphicFramePr>
        <p:xfrm>
          <a:off x="1498600" y="3505200"/>
          <a:ext cx="316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7" name="Equation" r:id="rId6" imgW="3162300" imgH="469900" progId="">
                  <p:embed/>
                </p:oleObj>
              </mc:Choice>
              <mc:Fallback>
                <p:oleObj name="Equation" r:id="rId6" imgW="3162300" imgH="469900" progId="">
                  <p:embed/>
                  <p:pic>
                    <p:nvPicPr>
                      <p:cNvPr id="0" name="Picture 9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3505200"/>
                        <a:ext cx="3162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21"/>
          <p:cNvGraphicFramePr>
            <a:graphicFrameLocks noChangeAspect="1"/>
          </p:cNvGraphicFramePr>
          <p:nvPr/>
        </p:nvGraphicFramePr>
        <p:xfrm>
          <a:off x="3784600" y="3962400"/>
          <a:ext cx="5803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8" name="Equation" r:id="rId8" imgW="5803900" imgH="1219200" progId="">
                  <p:embed/>
                </p:oleObj>
              </mc:Choice>
              <mc:Fallback>
                <p:oleObj name="Equation" r:id="rId8" imgW="5803900" imgH="1219200" progId="">
                  <p:embed/>
                  <p:pic>
                    <p:nvPicPr>
                      <p:cNvPr id="0" name="Picture 9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962400"/>
                        <a:ext cx="5803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6200" y="4114800"/>
            <a:ext cx="2049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a typeface="ＭＳ Ｐゴシック" pitchFamily="34" charset="-128"/>
              </a:rPr>
              <a:t>Main Result: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1800" y="4876800"/>
            <a:ext cx="9482138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Recurrence: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0"/>
                </a:solidFill>
                <a:cs typeface="ＭＳ Ｐゴシック" charset="0"/>
              </a:rPr>
              <a:t>voltage in electric resistive network </a:t>
            </a:r>
            <a:r>
              <a:rPr lang="en-US" sz="1900" dirty="0" smtClean="0">
                <a:solidFill>
                  <a:srgbClr val="000090"/>
                </a:solidFill>
                <a:cs typeface="ＭＳ Ｐゴシック" charset="0"/>
              </a:rPr>
              <a:t>(w/ resistance </a:t>
            </a:r>
            <a:r>
              <a:rPr lang="en-US" sz="1900" i="1" dirty="0" err="1" smtClean="0">
                <a:solidFill>
                  <a:srgbClr val="000090"/>
                </a:solidFill>
                <a:cs typeface="ＭＳ Ｐゴシック" charset="0"/>
              </a:rPr>
              <a:t>r</a:t>
            </a:r>
            <a:r>
              <a:rPr lang="en-US" sz="1900" i="1" baseline="-25000" dirty="0" err="1" smtClean="0">
                <a:solidFill>
                  <a:srgbClr val="000090"/>
                </a:solidFill>
                <a:cs typeface="ＭＳ Ｐゴシック" charset="0"/>
              </a:rPr>
              <a:t>ij</a:t>
            </a:r>
            <a:r>
              <a:rPr lang="en-US" sz="1900" i="1" dirty="0" smtClean="0">
                <a:solidFill>
                  <a:srgbClr val="000090"/>
                </a:solidFill>
                <a:cs typeface="ＭＳ Ｐゴシック" charset="0"/>
              </a:rPr>
              <a:t>:=1/</a:t>
            </a:r>
            <a:r>
              <a:rPr lang="en-US" sz="1900" i="1" dirty="0" err="1" smtClean="0">
                <a:solidFill>
                  <a:srgbClr val="000090"/>
                </a:solidFill>
                <a:cs typeface="ＭＳ Ｐゴシック" charset="0"/>
              </a:rPr>
              <a:t>a</a:t>
            </a:r>
            <a:r>
              <a:rPr lang="en-US" sz="1900" i="1" baseline="-25000" dirty="0" err="1" smtClean="0">
                <a:solidFill>
                  <a:srgbClr val="000090"/>
                </a:solidFill>
                <a:cs typeface="ＭＳ Ｐゴシック" charset="0"/>
              </a:rPr>
              <a:t>ij</a:t>
            </a:r>
            <a:r>
              <a:rPr lang="en-US" sz="1900" dirty="0" smtClean="0">
                <a:solidFill>
                  <a:srgbClr val="000090"/>
                </a:solidFill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000090"/>
                </a:solidFill>
                <a:cs typeface="ＭＳ Ｐゴシック" charset="0"/>
              </a:rPr>
              <a:t>: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000090"/>
                </a:solidFill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ＭＳ Ｐゴシック" charset="0"/>
              </a:rPr>
              <a:t>voltage at node </a:t>
            </a:r>
            <a:r>
              <a:rPr lang="en-US" sz="2000" i="1" dirty="0" err="1" smtClean="0">
                <a:solidFill>
                  <a:srgbClr val="000000"/>
                </a:solidFill>
                <a:cs typeface="ＭＳ Ｐゴシック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ＭＳ Ｐゴシック" charset="0"/>
              </a:rPr>
              <a:t> when unit current injected at node </a:t>
            </a:r>
            <a:r>
              <a:rPr lang="en-US" sz="2000" i="1" dirty="0" err="1" smtClean="0">
                <a:solidFill>
                  <a:srgbClr val="000000"/>
                </a:solidFill>
                <a:cs typeface="ＭＳ Ｐゴシック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ＭＳ Ｐゴシック" charset="0"/>
              </a:rPr>
              <a:t> and grounded at node </a:t>
            </a:r>
            <a:r>
              <a:rPr lang="en-US" sz="2000" i="1" dirty="0" smtClean="0">
                <a:solidFill>
                  <a:srgbClr val="000000"/>
                </a:solidFill>
                <a:cs typeface="ＭＳ Ｐゴシック" charset="0"/>
              </a:rPr>
              <a:t>j</a:t>
            </a:r>
            <a:endParaRPr lang="en-US" sz="2000" dirty="0" smtClean="0">
              <a:solidFill>
                <a:srgbClr val="000000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7"/>
                </a:solidFill>
              </a:rPr>
              <a:t>Recurrence in Forced Detour: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  <p:graphicFrame>
        <p:nvGraphicFramePr>
          <p:cNvPr id="13" name="Object 922"/>
          <p:cNvGraphicFramePr>
            <a:graphicFrameLocks noChangeAspect="1"/>
          </p:cNvGraphicFramePr>
          <p:nvPr/>
        </p:nvGraphicFramePr>
        <p:xfrm>
          <a:off x="2413000" y="4910138"/>
          <a:ext cx="577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9" name="Equation" r:id="rId10" imgW="5778500" imgH="444500" progId="">
                  <p:embed/>
                </p:oleObj>
              </mc:Choice>
              <mc:Fallback>
                <p:oleObj name="Equation" r:id="rId10" imgW="5778500" imgH="444500" progId="">
                  <p:embed/>
                  <p:pic>
                    <p:nvPicPr>
                      <p:cNvPr id="0" name="Picture 9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910138"/>
                        <a:ext cx="5778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23"/>
          <p:cNvGraphicFramePr>
            <a:graphicFrameLocks noChangeAspect="1"/>
          </p:cNvGraphicFramePr>
          <p:nvPr/>
        </p:nvGraphicFramePr>
        <p:xfrm>
          <a:off x="7467600" y="5257800"/>
          <a:ext cx="156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0" name="Equation" r:id="rId12" imgW="1562100" imgH="444500" progId="">
                  <p:embed/>
                </p:oleObj>
              </mc:Choice>
              <mc:Fallback>
                <p:oleObj name="Equation" r:id="rId12" imgW="1562100" imgH="444500" progId="">
                  <p:embed/>
                  <p:pic>
                    <p:nvPicPr>
                      <p:cNvPr id="0" name="Picture 9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257800"/>
                        <a:ext cx="1562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24"/>
          <p:cNvGraphicFramePr>
            <a:graphicFrameLocks noChangeAspect="1"/>
          </p:cNvGraphicFramePr>
          <p:nvPr/>
        </p:nvGraphicFramePr>
        <p:xfrm>
          <a:off x="2260600" y="6292850"/>
          <a:ext cx="68453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1" name="Equation" r:id="rId14" imgW="6845300" imgH="1257300" progId="">
                  <p:embed/>
                </p:oleObj>
              </mc:Choice>
              <mc:Fallback>
                <p:oleObj name="Equation" r:id="rId14" imgW="6845300" imgH="1257300" progId="">
                  <p:embed/>
                  <p:pic>
                    <p:nvPicPr>
                      <p:cNvPr id="0" name="Picture 9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6292850"/>
                        <a:ext cx="6845300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21" name="Title 7"/>
          <p:cNvSpPr>
            <a:spLocks noGrp="1"/>
          </p:cNvSpPr>
          <p:nvPr>
            <p:ph type="title"/>
          </p:nvPr>
        </p:nvSpPr>
        <p:spPr>
          <a:xfrm>
            <a:off x="660400" y="228600"/>
            <a:ext cx="8636000" cy="1271588"/>
          </a:xfrm>
        </p:spPr>
        <p:txBody>
          <a:bodyPr/>
          <a:lstStyle/>
          <a:p>
            <a:r>
              <a:rPr lang="en-US" altLang="zh-CN" sz="3600" i="1" smtClean="0">
                <a:ea typeface="ＭＳ Ｐゴシック" pitchFamily="34" charset="-128"/>
              </a:rPr>
              <a:t>L</a:t>
            </a:r>
            <a:r>
              <a:rPr lang="en-US" altLang="zh-CN" sz="3600" i="1" baseline="30000" smtClean="0">
                <a:ea typeface="ＭＳ Ｐゴシック" pitchFamily="34" charset="-128"/>
              </a:rPr>
              <a:t>+</a:t>
            </a:r>
            <a:r>
              <a:rPr lang="en-US" altLang="zh-CN" sz="3600" smtClean="0">
                <a:ea typeface="ＭＳ Ｐゴシック" pitchFamily="34" charset="-128"/>
              </a:rPr>
              <a:t> and Random Walks (&amp; Electric Networks)</a:t>
            </a:r>
            <a:br>
              <a:rPr lang="en-US" altLang="zh-CN" sz="3600" smtClean="0">
                <a:ea typeface="ＭＳ Ｐゴシック" pitchFamily="34" charset="-128"/>
              </a:rPr>
            </a:br>
            <a:endParaRPr lang="en-US" altLang="zh-CN" sz="3600" smtClean="0">
              <a:ea typeface="ＭＳ Ｐゴシック" pitchFamily="34" charset="-128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613400" y="3352800"/>
            <a:ext cx="3702050" cy="2463800"/>
            <a:chOff x="4089400" y="381000"/>
            <a:chExt cx="3702417" cy="2463800"/>
          </a:xfrm>
        </p:grpSpPr>
        <p:pic>
          <p:nvPicPr>
            <p:cNvPr id="85923" name="Picture 1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089400" y="685800"/>
              <a:ext cx="3702417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924" name="TextBox 18"/>
            <p:cNvSpPr txBox="1">
              <a:spLocks noChangeArrowheads="1"/>
            </p:cNvSpPr>
            <p:nvPr/>
          </p:nvSpPr>
          <p:spPr bwMode="auto">
            <a:xfrm>
              <a:off x="6070600" y="381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i="1">
                  <a:ea typeface="ＭＳ Ｐゴシック" pitchFamily="34" charset="-128"/>
                </a:rPr>
                <a:t>k</a:t>
              </a:r>
            </a:p>
          </p:txBody>
        </p:sp>
        <p:sp>
          <p:nvSpPr>
            <p:cNvPr id="85925" name="TextBox 19"/>
            <p:cNvSpPr txBox="1">
              <a:spLocks noChangeArrowheads="1"/>
            </p:cNvSpPr>
            <p:nvPr/>
          </p:nvSpPr>
          <p:spPr bwMode="auto">
            <a:xfrm>
              <a:off x="5080000" y="21336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i="1"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85926" name="TextBox 20"/>
            <p:cNvSpPr txBox="1">
              <a:spLocks noChangeArrowheads="1"/>
            </p:cNvSpPr>
            <p:nvPr/>
          </p:nvSpPr>
          <p:spPr bwMode="auto">
            <a:xfrm>
              <a:off x="7289800" y="1905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i="1">
                  <a:ea typeface="ＭＳ Ｐゴシック" pitchFamily="34" charset="-128"/>
                </a:rPr>
                <a:t>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06" name="Group 17"/>
          <p:cNvGrpSpPr>
            <a:grpSpLocks/>
          </p:cNvGrpSpPr>
          <p:nvPr/>
        </p:nvGrpSpPr>
        <p:grpSpPr bwMode="auto">
          <a:xfrm>
            <a:off x="8312150" y="1676400"/>
            <a:ext cx="1828800" cy="3581400"/>
            <a:chOff x="7366000" y="1219200"/>
            <a:chExt cx="2667000" cy="5486400"/>
          </a:xfrm>
        </p:grpSpPr>
        <p:pic>
          <p:nvPicPr>
            <p:cNvPr id="142121" name="Picture 13" descr="Screen shot 2012-09-07 at 12.41.48 A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6000" y="4572000"/>
              <a:ext cx="2667000" cy="194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122" name="Picture 13" descr="Screen shot 2012-09-07 at 12.41.48 A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15730" y="1219200"/>
              <a:ext cx="2075583" cy="194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123" name="Down Arrow 14"/>
            <p:cNvSpPr>
              <a:spLocks noChangeArrowheads="1"/>
            </p:cNvSpPr>
            <p:nvPr/>
          </p:nvSpPr>
          <p:spPr bwMode="auto">
            <a:xfrm>
              <a:off x="8311266" y="3244783"/>
              <a:ext cx="225063" cy="10127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lIns="101599" tIns="50799" rIns="101599" bIns="50799"/>
            <a:lstStyle/>
            <a:p>
              <a:endParaRPr lang="en-US" altLang="zh-CN">
                <a:ea typeface="ＭＳ Ｐゴシック" pitchFamily="34" charset="-128"/>
              </a:endParaRP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7541948" y="4370962"/>
              <a:ext cx="666750" cy="6274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1599" tIns="50799" rIns="101599" bIns="5079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+mn-lt"/>
                </a:rPr>
                <a:t>S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8875448" y="4191000"/>
              <a:ext cx="784821" cy="7198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1599" tIns="50799" rIns="101599" bIns="5079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+mj-lt"/>
                </a:rPr>
                <a:t>S</a:t>
              </a:r>
              <a:r>
                <a:rPr lang="en-US" sz="2000" baseline="-25000" dirty="0" smtClean="0">
                  <a:latin typeface="+mj-lt"/>
                </a:rPr>
                <a:t>2</a:t>
              </a:r>
              <a:endParaRPr lang="en-US" sz="2000" baseline="-25000" dirty="0"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65738" y="4723590"/>
              <a:ext cx="685271" cy="198201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66000" y="4572811"/>
              <a:ext cx="1523339" cy="1979579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2107" name="Title 1"/>
          <p:cNvSpPr>
            <a:spLocks noGrp="1"/>
          </p:cNvSpPr>
          <p:nvPr>
            <p:ph type="title"/>
          </p:nvPr>
        </p:nvSpPr>
        <p:spPr>
          <a:xfrm>
            <a:off x="508000" y="-76200"/>
            <a:ext cx="9144000" cy="1270000"/>
          </a:xfrm>
        </p:spPr>
        <p:txBody>
          <a:bodyPr/>
          <a:lstStyle/>
          <a:p>
            <a:r>
              <a:rPr lang="en-US" altLang="zh-CN" sz="4000" i="1" smtClean="0">
                <a:ea typeface="ＭＳ Ｐゴシック" pitchFamily="34" charset="-128"/>
              </a:rPr>
              <a:t>L</a:t>
            </a:r>
            <a:r>
              <a:rPr lang="en-US" altLang="zh-CN" sz="4000" i="1" baseline="30000" smtClean="0">
                <a:ea typeface="ＭＳ Ｐゴシック" pitchFamily="34" charset="-128"/>
              </a:rPr>
              <a:t>+</a:t>
            </a:r>
            <a:r>
              <a:rPr lang="en-US" altLang="zh-CN" sz="4000" smtClean="0">
                <a:ea typeface="ＭＳ Ｐゴシック" pitchFamily="34" charset="-128"/>
              </a:rPr>
              <a:t> Metrics and Bi-Partitions of Networks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00" y="9906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(Connected) bi-partition represents a “reduced state” of network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“first point” of disconnectedness </a:t>
            </a:r>
            <a:r>
              <a:rPr lang="en-US" sz="20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(after removing a minimal set of edges) 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where does a node </a:t>
            </a:r>
            <a:r>
              <a:rPr lang="en-US" sz="2200" i="1" kern="0" dirty="0" err="1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200" i="1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or edge </a:t>
            </a:r>
            <a:r>
              <a:rPr lang="en-US" sz="2200" i="1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22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lie after partition?</a:t>
            </a:r>
          </a:p>
          <a:p>
            <a:pPr marL="838196" lvl="1" indent="-380996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-"/>
              <a:defRPr/>
            </a:pPr>
            <a:r>
              <a:rPr lang="en-US" sz="2200" kern="0" dirty="0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the larger or smaller component of the partition?</a:t>
            </a:r>
          </a:p>
          <a:p>
            <a:pPr lvl="1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       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6600" y="41148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ＭＳ Ｐゴシック" pitchFamily="34" charset="-128"/>
              </a:rPr>
              <a:t>           </a:t>
            </a:r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Smaller </a:t>
            </a:r>
            <a:r>
              <a:rPr lang="en-US" altLang="zh-CN" sz="2000" i="1">
                <a:solidFill>
                  <a:srgbClr val="0000D5"/>
                </a:solidFill>
                <a:ea typeface="ＭＳ Ｐゴシック" pitchFamily="34" charset="-128"/>
              </a:rPr>
              <a:t>L</a:t>
            </a:r>
            <a:r>
              <a:rPr lang="en-US" altLang="zh-CN" sz="2000" i="1" baseline="70000">
                <a:solidFill>
                  <a:srgbClr val="0000D5"/>
                </a:solidFill>
                <a:ea typeface="ＭＳ Ｐゴシック" pitchFamily="34" charset="-128"/>
              </a:rPr>
              <a:t>+</a:t>
            </a:r>
            <a:r>
              <a:rPr lang="en-US" altLang="zh-CN" sz="2000" i="1" baseline="-25000">
                <a:solidFill>
                  <a:srgbClr val="0000D5"/>
                </a:solidFill>
                <a:ea typeface="ＭＳ Ｐゴシック" pitchFamily="34" charset="-128"/>
              </a:rPr>
              <a:t>ii </a:t>
            </a:r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 is, node </a:t>
            </a:r>
            <a:r>
              <a:rPr lang="en-US" altLang="zh-CN" sz="2000" i="1">
                <a:solidFill>
                  <a:srgbClr val="0000D5"/>
                </a:solidFill>
                <a:ea typeface="ＭＳ Ｐゴシック" pitchFamily="34" charset="-128"/>
              </a:rPr>
              <a:t>i</a:t>
            </a:r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 lies in the “</a:t>
            </a:r>
            <a:r>
              <a:rPr lang="en-US" altLang="zh-CN" sz="2000" i="1">
                <a:solidFill>
                  <a:srgbClr val="0000D5"/>
                </a:solidFill>
                <a:ea typeface="ＭＳ Ｐゴシック" pitchFamily="34" charset="-128"/>
              </a:rPr>
              <a:t>larger</a:t>
            </a:r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” component </a:t>
            </a:r>
          </a:p>
          <a:p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                                                      of </a:t>
            </a:r>
            <a:r>
              <a:rPr lang="en-US" altLang="zh-CN" sz="2000" i="1">
                <a:solidFill>
                  <a:srgbClr val="0000D5"/>
                </a:solidFill>
                <a:ea typeface="ＭＳ Ｐゴシック" pitchFamily="34" charset="-128"/>
              </a:rPr>
              <a:t>many</a:t>
            </a:r>
            <a:r>
              <a:rPr lang="en-US" altLang="zh-CN" sz="2000">
                <a:solidFill>
                  <a:srgbClr val="0000D5"/>
                </a:solidFill>
                <a:ea typeface="ＭＳ Ｐゴシック" pitchFamily="34" charset="-128"/>
              </a:rPr>
              <a:t> bi-partitions.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400" y="2590800"/>
            <a:ext cx="8610600" cy="1473200"/>
            <a:chOff x="279400" y="2590800"/>
            <a:chExt cx="8610600" cy="1473200"/>
          </a:xfrm>
        </p:grpSpPr>
        <p:graphicFrame>
          <p:nvGraphicFramePr>
            <p:cNvPr id="142099" name="Object 787"/>
            <p:cNvGraphicFramePr>
              <a:graphicFrameLocks noChangeAspect="1"/>
            </p:cNvGraphicFramePr>
            <p:nvPr/>
          </p:nvGraphicFramePr>
          <p:xfrm>
            <a:off x="660400" y="3124200"/>
            <a:ext cx="6042025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21" name="Equation" r:id="rId5" imgW="5283200" imgH="927100" progId="">
                    <p:embed/>
                  </p:oleObj>
                </mc:Choice>
                <mc:Fallback>
                  <p:oleObj name="Equation" r:id="rId5" imgW="5283200" imgH="927100" progId="">
                    <p:embed/>
                    <p:pic>
                      <p:nvPicPr>
                        <p:cNvPr id="0" name="Picture 7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3124200"/>
                          <a:ext cx="6042025" cy="939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117" name="TextBox 20"/>
            <p:cNvSpPr txBox="1">
              <a:spLocks noChangeArrowheads="1"/>
            </p:cNvSpPr>
            <p:nvPr/>
          </p:nvSpPr>
          <p:spPr bwMode="auto">
            <a:xfrm>
              <a:off x="279400" y="2590800"/>
              <a:ext cx="21895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ea typeface="ＭＳ Ｐゴシック" pitchFamily="34" charset="-128"/>
                </a:rPr>
                <a:t>Main Results:</a:t>
              </a:r>
            </a:p>
          </p:txBody>
        </p:sp>
        <p:grpSp>
          <p:nvGrpSpPr>
            <p:cNvPr id="142118" name="Group 25"/>
            <p:cNvGrpSpPr>
              <a:grpSpLocks/>
            </p:cNvGrpSpPr>
            <p:nvPr/>
          </p:nvGrpSpPr>
          <p:grpSpPr bwMode="auto">
            <a:xfrm>
              <a:off x="3022600" y="2743200"/>
              <a:ext cx="5867400" cy="780796"/>
              <a:chOff x="584200" y="6858000"/>
              <a:chExt cx="5867400" cy="780796"/>
            </a:xfrm>
          </p:grpSpPr>
          <p:sp>
            <p:nvSpPr>
              <p:cNvPr id="142120" name="TextBox 23"/>
              <p:cNvSpPr txBox="1">
                <a:spLocks noChangeArrowheads="1"/>
              </p:cNvSpPr>
              <p:nvPr/>
            </p:nvSpPr>
            <p:spPr bwMode="auto">
              <a:xfrm>
                <a:off x="1727200" y="6858000"/>
                <a:ext cx="4724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:r>
                  <a:rPr lang="en-US" altLang="zh-CN" sz="2000">
                    <a:solidFill>
                      <a:srgbClr val="000090"/>
                    </a:solidFill>
                    <a:ea typeface="ＭＳ Ｐゴシック" pitchFamily="34" charset="-128"/>
                  </a:rPr>
                  <a:t>are </a:t>
                </a:r>
                <a:r>
                  <a:rPr lang="en-US" altLang="zh-CN" sz="2000" i="1">
                    <a:solidFill>
                      <a:srgbClr val="000090"/>
                    </a:solidFill>
                    <a:ea typeface="ＭＳ Ｐゴシック" pitchFamily="34" charset="-128"/>
                  </a:rPr>
                  <a:t>graph constants </a:t>
                </a:r>
                <a:r>
                  <a:rPr lang="en-US" altLang="zh-CN" sz="2000">
                    <a:solidFill>
                      <a:srgbClr val="000090"/>
                    </a:solidFill>
                    <a:ea typeface="ＭＳ Ｐゴシック" pitchFamily="34" charset="-128"/>
                  </a:rPr>
                  <a:t>depending only on </a:t>
                </a:r>
                <a:r>
                  <a:rPr lang="en-US" altLang="zh-CN" sz="2000" i="1">
                    <a:solidFill>
                      <a:srgbClr val="000090"/>
                    </a:solidFill>
                    <a:ea typeface="ＭＳ Ｐゴシック" pitchFamily="34" charset="-128"/>
                  </a:rPr>
                  <a:t>G</a:t>
                </a:r>
                <a:r>
                  <a:rPr lang="en-US" altLang="zh-CN" sz="2000">
                    <a:solidFill>
                      <a:srgbClr val="000090"/>
                    </a:solidFill>
                    <a:ea typeface="ＭＳ Ｐゴシック" pitchFamily="34" charset="-128"/>
                  </a:rPr>
                  <a:t>. </a:t>
                </a:r>
              </a:p>
              <a:p>
                <a:r>
                  <a:rPr lang="en-US" altLang="zh-CN" sz="2000">
                    <a:solidFill>
                      <a:srgbClr val="0000D5"/>
                    </a:solidFill>
                    <a:ea typeface="ＭＳ Ｐゴシック" pitchFamily="34" charset="-128"/>
                  </a:rPr>
                  <a:t>                                </a:t>
                </a:r>
              </a:p>
            </p:txBody>
          </p:sp>
          <p:graphicFrame>
            <p:nvGraphicFramePr>
              <p:cNvPr id="142100" name="Object 788"/>
              <p:cNvGraphicFramePr>
                <a:graphicFrameLocks noChangeAspect="1"/>
              </p:cNvGraphicFramePr>
              <p:nvPr/>
            </p:nvGraphicFramePr>
            <p:xfrm>
              <a:off x="584200" y="6940296"/>
              <a:ext cx="1277938" cy="698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622" name="Equation" r:id="rId7" imgW="1117600" imgH="698500" progId="">
                      <p:embed/>
                    </p:oleObj>
                  </mc:Choice>
                  <mc:Fallback>
                    <p:oleObj name="Equation" r:id="rId7" imgW="1117600" imgH="698500" progId="">
                      <p:embed/>
                      <p:pic>
                        <p:nvPicPr>
                          <p:cNvPr id="0" name="Picture 7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4200" y="6940296"/>
                            <a:ext cx="1277938" cy="698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2119" name="TextBox 28"/>
            <p:cNvSpPr txBox="1">
              <a:spLocks noChangeArrowheads="1"/>
            </p:cNvSpPr>
            <p:nvPr/>
          </p:nvSpPr>
          <p:spPr bwMode="auto">
            <a:xfrm>
              <a:off x="431800" y="32766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FF000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1800" y="4648200"/>
            <a:ext cx="6270625" cy="1333500"/>
            <a:chOff x="431800" y="4800600"/>
            <a:chExt cx="6270625" cy="1333500"/>
          </a:xfrm>
        </p:grpSpPr>
        <p:graphicFrame>
          <p:nvGraphicFramePr>
            <p:cNvPr id="142101" name="Object 789"/>
            <p:cNvGraphicFramePr>
              <a:graphicFrameLocks noChangeAspect="1"/>
            </p:cNvGraphicFramePr>
            <p:nvPr/>
          </p:nvGraphicFramePr>
          <p:xfrm>
            <a:off x="660400" y="4800600"/>
            <a:ext cx="6042025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23" name="Equation" r:id="rId9" imgW="5283200" imgH="1333500" progId="">
                    <p:embed/>
                  </p:oleObj>
                </mc:Choice>
                <mc:Fallback>
                  <p:oleObj name="Equation" r:id="rId9" imgW="5283200" imgH="1333500" progId="">
                    <p:embed/>
                    <p:pic>
                      <p:nvPicPr>
                        <p:cNvPr id="0" name="Picture 7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4800600"/>
                          <a:ext cx="6042025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116" name="TextBox 29"/>
            <p:cNvSpPr txBox="1">
              <a:spLocks noChangeArrowheads="1"/>
            </p:cNvSpPr>
            <p:nvPr/>
          </p:nvSpPr>
          <p:spPr bwMode="auto">
            <a:xfrm>
              <a:off x="431800" y="50292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FF000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1800" y="5486400"/>
            <a:ext cx="9728200" cy="1460500"/>
            <a:chOff x="431800" y="5486400"/>
            <a:chExt cx="9728200" cy="1460500"/>
          </a:xfrm>
        </p:grpSpPr>
        <p:graphicFrame>
          <p:nvGraphicFramePr>
            <p:cNvPr id="142102" name="Object 790"/>
            <p:cNvGraphicFramePr>
              <a:graphicFrameLocks noChangeAspect="1"/>
            </p:cNvGraphicFramePr>
            <p:nvPr/>
          </p:nvGraphicFramePr>
          <p:xfrm>
            <a:off x="736600" y="5638800"/>
            <a:ext cx="4619625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24" name="Equation" r:id="rId11" imgW="4038600" imgH="1308100" progId="">
                    <p:embed/>
                  </p:oleObj>
                </mc:Choice>
                <mc:Fallback>
                  <p:oleObj name="Equation" r:id="rId11" imgW="4038600" imgH="1308100" progId="">
                    <p:embed/>
                    <p:pic>
                      <p:nvPicPr>
                        <p:cNvPr id="0" name="Picture 7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5638800"/>
                          <a:ext cx="4619625" cy="1308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2113" name="Group 27"/>
            <p:cNvGrpSpPr>
              <a:grpSpLocks/>
            </p:cNvGrpSpPr>
            <p:nvPr/>
          </p:nvGrpSpPr>
          <p:grpSpPr bwMode="auto">
            <a:xfrm>
              <a:off x="5588000" y="5486400"/>
              <a:ext cx="4572000" cy="1066800"/>
              <a:chOff x="5401553" y="6019800"/>
              <a:chExt cx="4572000" cy="1066800"/>
            </a:xfrm>
          </p:grpSpPr>
          <p:sp>
            <p:nvSpPr>
              <p:cNvPr id="142115" name="TextBox 21"/>
              <p:cNvSpPr txBox="1">
                <a:spLocks noChangeArrowheads="1"/>
              </p:cNvSpPr>
              <p:nvPr/>
            </p:nvSpPr>
            <p:spPr bwMode="auto">
              <a:xfrm>
                <a:off x="5401553" y="6019800"/>
                <a:ext cx="45720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ea typeface="ＭＳ Ｐゴシック" pitchFamily="34" charset="-128"/>
                  </a:rPr>
                  <a:t>Larger       is, edge </a:t>
                </a:r>
                <a:r>
                  <a:rPr lang="en-US" altLang="zh-CN" sz="2000" i="1">
                    <a:ea typeface="ＭＳ Ｐゴシック" pitchFamily="34" charset="-128"/>
                  </a:rPr>
                  <a:t>e=(i,j)</a:t>
                </a:r>
                <a:r>
                  <a:rPr lang="en-US" altLang="zh-CN" sz="2000">
                    <a:ea typeface="ＭＳ Ｐゴシック" pitchFamily="34" charset="-128"/>
                  </a:rPr>
                  <a:t> lies on more spanning trees!</a:t>
                </a:r>
              </a:p>
              <a:p>
                <a:r>
                  <a:rPr lang="en-US" altLang="zh-CN" sz="2000">
                    <a:ea typeface="ＭＳ Ｐゴシック" pitchFamily="34" charset="-128"/>
                  </a:rPr>
                  <a:t>(hence “isthmus” edges have higher      !) </a:t>
                </a:r>
              </a:p>
            </p:txBody>
          </p:sp>
          <p:graphicFrame>
            <p:nvGraphicFramePr>
              <p:cNvPr id="142103" name="Object 791"/>
              <p:cNvGraphicFramePr>
                <a:graphicFrameLocks noChangeAspect="1"/>
              </p:cNvGraphicFramePr>
              <p:nvPr/>
            </p:nvGraphicFramePr>
            <p:xfrm>
              <a:off x="6223000" y="6096000"/>
              <a:ext cx="412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625" name="Equation" r:id="rId13" imgW="495300" imgH="457200" progId="">
                      <p:embed/>
                    </p:oleObj>
                  </mc:Choice>
                  <mc:Fallback>
                    <p:oleObj name="Equation" r:id="rId13" imgW="495300" imgH="457200" progId="">
                      <p:embed/>
                      <p:pic>
                        <p:nvPicPr>
                          <p:cNvPr id="0" name="Picture 7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3000" y="6096000"/>
                            <a:ext cx="412750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104" name="Object 792"/>
              <p:cNvGraphicFramePr>
                <a:graphicFrameLocks noChangeAspect="1"/>
              </p:cNvGraphicFramePr>
              <p:nvPr/>
            </p:nvGraphicFramePr>
            <p:xfrm>
              <a:off x="9194800" y="6705600"/>
              <a:ext cx="412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626" name="Equation" r:id="rId15" imgW="495300" imgH="457200" progId="">
                      <p:embed/>
                    </p:oleObj>
                  </mc:Choice>
                  <mc:Fallback>
                    <p:oleObj name="Equation" r:id="rId15" imgW="495300" imgH="457200" progId="">
                      <p:embed/>
                      <p:pic>
                        <p:nvPicPr>
                          <p:cNvPr id="0" name="Picture 7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94800" y="6705600"/>
                            <a:ext cx="412750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2114" name="TextBox 30"/>
            <p:cNvSpPr txBox="1">
              <a:spLocks noChangeArrowheads="1"/>
            </p:cNvSpPr>
            <p:nvPr/>
          </p:nvSpPr>
          <p:spPr bwMode="auto">
            <a:xfrm>
              <a:off x="431800" y="58674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aphicFrame>
        <p:nvGraphicFramePr>
          <p:cNvPr id="32" name="Object 793"/>
          <p:cNvGraphicFramePr>
            <a:graphicFrameLocks noChangeAspect="1"/>
          </p:cNvGraphicFramePr>
          <p:nvPr/>
        </p:nvGraphicFramePr>
        <p:xfrm>
          <a:off x="584200" y="6613525"/>
          <a:ext cx="66167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7" name="Equation" r:id="rId16" imgW="8013700" imgH="1308100" progId="">
                  <p:embed/>
                </p:oleObj>
              </mc:Choice>
              <mc:Fallback>
                <p:oleObj name="Equation" r:id="rId16" imgW="8013700" imgH="1308100" progId="">
                  <p:embed/>
                  <p:pic>
                    <p:nvPicPr>
                      <p:cNvPr id="0" name="Picture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6613525"/>
                        <a:ext cx="66167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ＭＳ Ｐゴシック" pitchFamily="34" charset="-128"/>
              </a:rPr>
              <a:t>Not All Edges are “Created Equally”</a:t>
            </a:r>
            <a:endParaRPr lang="en-US" altLang="zh-CN" sz="3600" smtClean="0">
              <a:ea typeface="ＭＳ Ｐゴシック" pitchFamily="34" charset="-128"/>
            </a:endParaRPr>
          </a:p>
        </p:txBody>
      </p:sp>
      <p:graphicFrame>
        <p:nvGraphicFramePr>
          <p:cNvPr id="127654" name="Object 678"/>
          <p:cNvGraphicFramePr>
            <a:graphicFrameLocks noChangeAspect="1"/>
          </p:cNvGraphicFramePr>
          <p:nvPr/>
        </p:nvGraphicFramePr>
        <p:xfrm>
          <a:off x="5575300" y="3517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6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5179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655" name="Object 679"/>
          <p:cNvGraphicFramePr>
            <a:graphicFrameLocks noChangeAspect="1"/>
          </p:cNvGraphicFramePr>
          <p:nvPr/>
        </p:nvGraphicFramePr>
        <p:xfrm>
          <a:off x="5575300" y="3517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7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5179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656" name="Object 680"/>
          <p:cNvGraphicFramePr>
            <a:graphicFrameLocks noChangeAspect="1"/>
          </p:cNvGraphicFramePr>
          <p:nvPr/>
        </p:nvGraphicFramePr>
        <p:xfrm>
          <a:off x="5575300" y="3517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8" name="Equation" r:id="rId7" imgW="114300" imgH="165100" progId="">
                  <p:embed/>
                </p:oleObj>
              </mc:Choice>
              <mc:Fallback>
                <p:oleObj name="Equation" r:id="rId7" imgW="114300" imgH="165100" progId="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5179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660" name="TextBox 16"/>
          <p:cNvSpPr txBox="1">
            <a:spLocks noChangeArrowheads="1"/>
          </p:cNvSpPr>
          <p:nvPr/>
        </p:nvSpPr>
        <p:spPr bwMode="auto">
          <a:xfrm>
            <a:off x="127000" y="1066800"/>
            <a:ext cx="325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>
                <a:solidFill>
                  <a:srgbClr val="FF0000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600" y="1066800"/>
            <a:ext cx="9482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pPr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  <a:ea typeface="+mn-ea"/>
                <a:cs typeface="ＭＳ Ｐゴシック" charset="0"/>
              </a:rPr>
              <a:t>Edge centrality metrics: </a:t>
            </a:r>
            <a:r>
              <a:rPr lang="en-US" i="1" kern="0" dirty="0">
                <a:solidFill>
                  <a:srgbClr val="0000DA"/>
                </a:solidFill>
                <a:latin typeface="+mn-lt"/>
                <a:ea typeface="+mn-ea"/>
                <a:cs typeface="ＭＳ Ｐゴシック" charset="0"/>
              </a:rPr>
              <a:t>roles of edges in overall network connectivity and network formation</a:t>
            </a:r>
          </a:p>
        </p:txBody>
      </p:sp>
      <p:graphicFrame>
        <p:nvGraphicFramePr>
          <p:cNvPr id="19" name="Object 681"/>
          <p:cNvGraphicFramePr>
            <a:graphicFrameLocks noChangeAspect="1"/>
          </p:cNvGraphicFramePr>
          <p:nvPr/>
        </p:nvGraphicFramePr>
        <p:xfrm>
          <a:off x="660400" y="1905000"/>
          <a:ext cx="834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9" name="Equation" r:id="rId9" imgW="8343900" imgH="469900" progId="">
                  <p:embed/>
                </p:oleObj>
              </mc:Choice>
              <mc:Fallback>
                <p:oleObj name="Equation" r:id="rId9" imgW="8343900" imgH="469900" progId="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05000"/>
                        <a:ext cx="8343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82"/>
          <p:cNvGraphicFramePr>
            <a:graphicFrameLocks noChangeAspect="1"/>
          </p:cNvGraphicFramePr>
          <p:nvPr/>
        </p:nvGraphicFramePr>
        <p:xfrm>
          <a:off x="520700" y="2819400"/>
          <a:ext cx="6311900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0" name="Equation" r:id="rId11" imgW="6311900" imgH="2438400" progId="">
                  <p:embed/>
                </p:oleObj>
              </mc:Choice>
              <mc:Fallback>
                <p:oleObj name="Equation" r:id="rId11" imgW="6311900" imgH="2438400" progId="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819400"/>
                        <a:ext cx="6311900" cy="255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137400" y="2590800"/>
            <a:ext cx="2754313" cy="4724400"/>
            <a:chOff x="6955015" y="2116667"/>
            <a:chExt cx="2866319" cy="5334000"/>
          </a:xfrm>
        </p:grpSpPr>
        <p:pic>
          <p:nvPicPr>
            <p:cNvPr id="127670" name="Picture 22" descr="Screen shot 2012-09-07 at 12.41.48 AM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230181" y="2116667"/>
              <a:ext cx="2342444" cy="194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671" name="Picture 23" descr="Screen shot 2012-09-07 at 1.13.51 AM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55015" y="5080000"/>
              <a:ext cx="2866319" cy="237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672" name="Down Arrow 26"/>
            <p:cNvSpPr>
              <a:spLocks noChangeArrowheads="1"/>
            </p:cNvSpPr>
            <p:nvPr/>
          </p:nvSpPr>
          <p:spPr bwMode="auto">
            <a:xfrm>
              <a:off x="8128000" y="4064000"/>
              <a:ext cx="254000" cy="1016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lIns="101599" tIns="50799" rIns="101599" bIns="50799"/>
            <a:lstStyle/>
            <a:p>
              <a:endParaRPr lang="en-US" altLang="zh-CN">
                <a:ea typeface="ＭＳ Ｐゴシック" pitchFamily="34" charset="-128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27000" y="54864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pPr marL="342900" indent="-342900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000090"/>
                </a:solidFill>
                <a:latin typeface="+mn-lt"/>
                <a:ea typeface="+mn-ea"/>
                <a:cs typeface="ＭＳ Ｐゴシック" charset="0"/>
              </a:rPr>
              <a:t>Applications: </a:t>
            </a:r>
          </a:p>
          <a:p>
            <a:pPr marL="800100" lvl="1" indent="-342900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+mn-ea"/>
                <a:cs typeface="ＭＳ Ｐゴシック" charset="0"/>
              </a:rPr>
              <a:t>better method to perform “k-core” decomposition</a:t>
            </a:r>
          </a:p>
          <a:p>
            <a:pPr marL="1257300" lvl="2" indent="-342900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-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+mn-ea"/>
                <a:cs typeface="ＭＳ Ｐゴシック" charset="0"/>
              </a:rPr>
              <a:t>generate  a core “skeleton” network </a:t>
            </a:r>
          </a:p>
          <a:p>
            <a:pPr marL="800100" lvl="1" indent="-342900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90"/>
                </a:solidFill>
                <a:latin typeface="+mn-lt"/>
                <a:ea typeface="+mn-ea"/>
                <a:cs typeface="ＭＳ Ｐゴシック" charset="0"/>
              </a:rPr>
              <a:t>clustering or community detection</a:t>
            </a:r>
          </a:p>
          <a:p>
            <a:pPr lvl="1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kern="0" dirty="0">
                <a:solidFill>
                  <a:srgbClr val="000090"/>
                </a:solidFill>
                <a:latin typeface="+mn-lt"/>
                <a:ea typeface="+mn-ea"/>
                <a:cs typeface="ＭＳ Ｐゴシック" charset="0"/>
              </a:rPr>
              <a:t>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7000" y="2743200"/>
            <a:ext cx="1066800" cy="2595563"/>
            <a:chOff x="127000" y="2743200"/>
            <a:chExt cx="1066800" cy="2595265"/>
          </a:xfrm>
        </p:grpSpPr>
        <p:sp>
          <p:nvSpPr>
            <p:cNvPr id="127665" name="TextBox 9"/>
            <p:cNvSpPr txBox="1">
              <a:spLocks noChangeArrowheads="1"/>
            </p:cNvSpPr>
            <p:nvPr/>
          </p:nvSpPr>
          <p:spPr bwMode="auto">
            <a:xfrm>
              <a:off x="355600" y="48768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27666" name="TextBox 12"/>
            <p:cNvSpPr txBox="1">
              <a:spLocks noChangeArrowheads="1"/>
            </p:cNvSpPr>
            <p:nvPr/>
          </p:nvSpPr>
          <p:spPr bwMode="auto">
            <a:xfrm>
              <a:off x="279400" y="41910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endParaRPr lang="en-US" altLang="zh-CN">
                <a:solidFill>
                  <a:srgbClr val="000090"/>
                </a:solidFill>
                <a:ea typeface="ＭＳ Ｐゴシック" pitchFamily="34" charset="-128"/>
              </a:endParaRPr>
            </a:p>
          </p:txBody>
        </p:sp>
        <p:sp>
          <p:nvSpPr>
            <p:cNvPr id="127667" name="TextBox 13"/>
            <p:cNvSpPr txBox="1">
              <a:spLocks noChangeArrowheads="1"/>
            </p:cNvSpPr>
            <p:nvPr/>
          </p:nvSpPr>
          <p:spPr bwMode="auto">
            <a:xfrm>
              <a:off x="355600" y="32766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FF000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27668" name="TextBox 15"/>
            <p:cNvSpPr txBox="1">
              <a:spLocks noChangeArrowheads="1"/>
            </p:cNvSpPr>
            <p:nvPr/>
          </p:nvSpPr>
          <p:spPr bwMode="auto">
            <a:xfrm>
              <a:off x="127000" y="2743200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FF000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27669" name="TextBox 26"/>
            <p:cNvSpPr txBox="1">
              <a:spLocks noChangeArrowheads="1"/>
            </p:cNvSpPr>
            <p:nvPr/>
          </p:nvSpPr>
          <p:spPr bwMode="auto">
            <a:xfrm>
              <a:off x="845297" y="3810000"/>
              <a:ext cx="34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SzPct val="85000"/>
                <a:buFont typeface="Lucida Grande"/>
                <a:buChar char="-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57" name="Picture 13" descr="Screen shot 2012-09-07 at 12.41.48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2200" y="1676400"/>
            <a:ext cx="20748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45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9144000" cy="1270000"/>
          </a:xfrm>
        </p:spPr>
        <p:txBody>
          <a:bodyPr/>
          <a:lstStyle/>
          <a:p>
            <a:r>
              <a:rPr lang="en-US" altLang="zh-CN" sz="4000" smtClean="0">
                <a:ea typeface="ＭＳ Ｐゴシック" pitchFamily="34" charset="-128"/>
              </a:rPr>
              <a:t>Topological Interpretation of </a:t>
            </a:r>
            <a:r>
              <a:rPr lang="en-US" altLang="zh-CN" sz="4000" i="1" smtClean="0">
                <a:ea typeface="ＭＳ Ｐゴシック" pitchFamily="34" charset="-128"/>
              </a:rPr>
              <a:t>L</a:t>
            </a:r>
            <a:r>
              <a:rPr lang="en-US" altLang="zh-CN" sz="4000" i="1" baseline="30000" smtClean="0">
                <a:ea typeface="ＭＳ Ｐゴシック" pitchFamily="34" charset="-128"/>
              </a:rPr>
              <a:t>+</a:t>
            </a:r>
            <a:r>
              <a:rPr lang="en-US" altLang="zh-CN" sz="4000" smtClean="0">
                <a:ea typeface="ＭＳ Ｐゴシック" pitchFamily="34" charset="-128"/>
              </a:rPr>
              <a:t> Metrics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00" y="1143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/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In terms of  (connected) </a:t>
            </a:r>
            <a:r>
              <a:rPr lang="en-US" kern="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bi-partitions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of a graph or network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289800" y="1676400"/>
            <a:ext cx="2667000" cy="5486400"/>
            <a:chOff x="7366000" y="1219200"/>
            <a:chExt cx="2667000" cy="5486400"/>
          </a:xfrm>
        </p:grpSpPr>
        <p:pic>
          <p:nvPicPr>
            <p:cNvPr id="140474" name="Picture 13" descr="Screen shot 2012-09-07 at 12.41.48 A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6000" y="4572000"/>
              <a:ext cx="2667000" cy="194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475" name="Picture 13" descr="Screen shot 2012-09-07 at 12.41.48 A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15730" y="1219200"/>
              <a:ext cx="2075583" cy="194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476" name="Down Arrow 14"/>
            <p:cNvSpPr>
              <a:spLocks noChangeArrowheads="1"/>
            </p:cNvSpPr>
            <p:nvPr/>
          </p:nvSpPr>
          <p:spPr bwMode="auto">
            <a:xfrm>
              <a:off x="8311266" y="3244783"/>
              <a:ext cx="225063" cy="10127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lIns="101599" tIns="50799" rIns="101599" bIns="50799"/>
            <a:lstStyle/>
            <a:p>
              <a:endParaRPr lang="en-US" altLang="zh-CN">
                <a:ea typeface="ＭＳ Ｐゴシック" pitchFamily="34" charset="-128"/>
              </a:endParaRP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7594600" y="4267200"/>
              <a:ext cx="577850" cy="4095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1599" tIns="50799" rIns="101599" bIns="5079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+mn-lt"/>
                </a:rPr>
                <a:t>S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9042400" y="4191000"/>
              <a:ext cx="617538" cy="4095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1599" tIns="50799" rIns="101599" bIns="5079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+mj-lt"/>
                </a:rPr>
                <a:t>S</a:t>
              </a:r>
              <a:r>
                <a:rPr lang="en-US" sz="2000" baseline="-25000" dirty="0" smtClean="0">
                  <a:latin typeface="+mj-lt"/>
                </a:rPr>
                <a:t>2</a:t>
              </a:r>
              <a:endParaRPr lang="en-US" sz="2000" baseline="-25000" dirty="0"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66200" y="4724400"/>
              <a:ext cx="685800" cy="198120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66000" y="4572000"/>
              <a:ext cx="1524000" cy="198120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3" y="1609725"/>
            <a:ext cx="6256337" cy="1976438"/>
            <a:chOff x="258720" y="1609344"/>
            <a:chExt cx="6256380" cy="1976521"/>
          </a:xfrm>
        </p:grpSpPr>
        <p:graphicFrame>
          <p:nvGraphicFramePr>
            <p:cNvPr id="140454" name="Object 166"/>
            <p:cNvGraphicFramePr>
              <a:graphicFrameLocks noChangeAspect="1"/>
            </p:cNvGraphicFramePr>
            <p:nvPr/>
          </p:nvGraphicFramePr>
          <p:xfrm>
            <a:off x="584200" y="1673352"/>
            <a:ext cx="5930900" cy="189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00" name="Equation" r:id="rId5" imgW="5930900" imgH="1892300" progId="">
                    <p:embed/>
                  </p:oleObj>
                </mc:Choice>
                <mc:Fallback>
                  <p:oleObj name="Equation" r:id="rId5" imgW="5930900" imgH="1892300" progId="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0" y="1673352"/>
                          <a:ext cx="5930900" cy="189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471" name="TextBox 20"/>
            <p:cNvSpPr txBox="1">
              <a:spLocks noChangeArrowheads="1"/>
            </p:cNvSpPr>
            <p:nvPr/>
          </p:nvSpPr>
          <p:spPr bwMode="auto">
            <a:xfrm>
              <a:off x="520382" y="31242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72" name="TextBox 22"/>
            <p:cNvSpPr txBox="1">
              <a:spLocks noChangeArrowheads="1"/>
            </p:cNvSpPr>
            <p:nvPr/>
          </p:nvSpPr>
          <p:spPr bwMode="auto">
            <a:xfrm>
              <a:off x="520382" y="2662535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73" name="TextBox 23"/>
            <p:cNvSpPr txBox="1">
              <a:spLocks noChangeArrowheads="1"/>
            </p:cNvSpPr>
            <p:nvPr/>
          </p:nvSpPr>
          <p:spPr bwMode="auto">
            <a:xfrm>
              <a:off x="258720" y="1609344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163" y="3581400"/>
            <a:ext cx="7031037" cy="1452563"/>
            <a:chOff x="30079" y="3581400"/>
            <a:chExt cx="7031121" cy="1452265"/>
          </a:xfrm>
        </p:grpSpPr>
        <p:graphicFrame>
          <p:nvGraphicFramePr>
            <p:cNvPr id="140455" name="Object 167"/>
            <p:cNvGraphicFramePr>
              <a:graphicFrameLocks noChangeAspect="1"/>
            </p:cNvGraphicFramePr>
            <p:nvPr/>
          </p:nvGraphicFramePr>
          <p:xfrm>
            <a:off x="584200" y="3657600"/>
            <a:ext cx="64770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01" name="Equation" r:id="rId7" imgW="6477000" imgH="1282700" progId="">
                    <p:embed/>
                  </p:oleObj>
                </mc:Choice>
                <mc:Fallback>
                  <p:oleObj name="Equation" r:id="rId7" imgW="6477000" imgH="1282700" progId="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0" y="3657600"/>
                          <a:ext cx="6477000" cy="1282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467" name="TextBox 21"/>
            <p:cNvSpPr txBox="1">
              <a:spLocks noChangeArrowheads="1"/>
            </p:cNvSpPr>
            <p:nvPr/>
          </p:nvSpPr>
          <p:spPr bwMode="auto">
            <a:xfrm>
              <a:off x="30079" y="41910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endParaRPr lang="en-US" altLang="zh-CN">
                <a:solidFill>
                  <a:srgbClr val="000090"/>
                </a:solidFill>
                <a:ea typeface="ＭＳ Ｐゴシック" pitchFamily="34" charset="-128"/>
              </a:endParaRPr>
            </a:p>
          </p:txBody>
        </p:sp>
        <p:sp>
          <p:nvSpPr>
            <p:cNvPr id="140468" name="TextBox 24"/>
            <p:cNvSpPr txBox="1">
              <a:spLocks noChangeArrowheads="1"/>
            </p:cNvSpPr>
            <p:nvPr/>
          </p:nvSpPr>
          <p:spPr bwMode="auto">
            <a:xfrm>
              <a:off x="258720" y="3581400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69" name="TextBox 27"/>
            <p:cNvSpPr txBox="1">
              <a:spLocks noChangeArrowheads="1"/>
            </p:cNvSpPr>
            <p:nvPr/>
          </p:nvSpPr>
          <p:spPr bwMode="auto">
            <a:xfrm>
              <a:off x="521208" y="4034135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70" name="TextBox 28"/>
            <p:cNvSpPr txBox="1">
              <a:spLocks noChangeArrowheads="1"/>
            </p:cNvSpPr>
            <p:nvPr/>
          </p:nvSpPr>
          <p:spPr bwMode="auto">
            <a:xfrm>
              <a:off x="521208" y="45720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9400" y="5176838"/>
            <a:ext cx="6477000" cy="1389062"/>
            <a:chOff x="279400" y="5177135"/>
            <a:chExt cx="6477000" cy="1388765"/>
          </a:xfrm>
        </p:grpSpPr>
        <p:graphicFrame>
          <p:nvGraphicFramePr>
            <p:cNvPr id="140456" name="Object 168"/>
            <p:cNvGraphicFramePr>
              <a:graphicFrameLocks noChangeAspect="1"/>
            </p:cNvGraphicFramePr>
            <p:nvPr/>
          </p:nvGraphicFramePr>
          <p:xfrm>
            <a:off x="571500" y="5181600"/>
            <a:ext cx="6184900" cy="138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02" name="Equation" r:id="rId9" imgW="6184900" imgH="1384300" progId="">
                    <p:embed/>
                  </p:oleObj>
                </mc:Choice>
                <mc:Fallback>
                  <p:oleObj name="Equation" r:id="rId9" imgW="6184900" imgH="1384300" progId="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" y="5181600"/>
                          <a:ext cx="6184900" cy="1384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464" name="TextBox 25"/>
            <p:cNvSpPr txBox="1">
              <a:spLocks noChangeArrowheads="1"/>
            </p:cNvSpPr>
            <p:nvPr/>
          </p:nvSpPr>
          <p:spPr bwMode="auto">
            <a:xfrm>
              <a:off x="279400" y="5177135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65" name="TextBox 26"/>
            <p:cNvSpPr txBox="1">
              <a:spLocks noChangeArrowheads="1"/>
            </p:cNvSpPr>
            <p:nvPr/>
          </p:nvSpPr>
          <p:spPr bwMode="auto">
            <a:xfrm>
              <a:off x="279400" y="6096000"/>
              <a:ext cx="325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40466" name="TextBox 29"/>
            <p:cNvSpPr txBox="1">
              <a:spLocks noChangeArrowheads="1"/>
            </p:cNvSpPr>
            <p:nvPr/>
          </p:nvSpPr>
          <p:spPr bwMode="auto">
            <a:xfrm>
              <a:off x="584200" y="5638800"/>
              <a:ext cx="292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Edge Centrality in Toy Synthetic Networks</a:t>
            </a:r>
          </a:p>
        </p:txBody>
      </p:sp>
      <p:pic>
        <p:nvPicPr>
          <p:cNvPr id="130050" name="Picture 4" descr="scatter_PermMatOrderByNodeTCColorByLp_TopHig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438400"/>
            <a:ext cx="48641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Box 9"/>
          <p:cNvSpPr txBox="1">
            <a:spLocks noChangeArrowheads="1"/>
          </p:cNvSpPr>
          <p:nvPr/>
        </p:nvSpPr>
        <p:spPr bwMode="auto">
          <a:xfrm>
            <a:off x="1574800" y="1524000"/>
            <a:ext cx="1668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ＭＳ Ｐゴシック" pitchFamily="34" charset="-128"/>
              </a:rPr>
              <a:t>Re-Wiring I</a:t>
            </a:r>
          </a:p>
        </p:txBody>
      </p:sp>
      <p:sp>
        <p:nvSpPr>
          <p:cNvPr id="130052" name="TextBox 6"/>
          <p:cNvSpPr txBox="1">
            <a:spLocks noChangeArrowheads="1"/>
          </p:cNvSpPr>
          <p:nvPr/>
        </p:nvSpPr>
        <p:spPr bwMode="auto">
          <a:xfrm>
            <a:off x="6451600" y="1676400"/>
            <a:ext cx="177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ＭＳ Ｐゴシック" pitchFamily="34" charset="-128"/>
              </a:rPr>
              <a:t>Re-Wiring II</a:t>
            </a:r>
          </a:p>
        </p:txBody>
      </p:sp>
      <p:pic>
        <p:nvPicPr>
          <p:cNvPr id="130053" name="Picture 1" descr="scatter_PermMatOrderByNodeTCColorByLp_TopSt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438400"/>
            <a:ext cx="4902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Edge Centrality in Toy Synthetic Networks</a:t>
            </a:r>
          </a:p>
        </p:txBody>
      </p:sp>
      <p:pic>
        <p:nvPicPr>
          <p:cNvPr id="129026" name="Picture 3" descr="scatter_PermMatOrderByNodeTCColorByLp_TopL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2209800"/>
            <a:ext cx="48895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atter_PermMatOrderByNodeTCColorByLp_TopHig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09800"/>
            <a:ext cx="48641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1803400" y="1600200"/>
            <a:ext cx="120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ＭＳ Ｐゴシック" pitchFamily="34" charset="-128"/>
              </a:rPr>
              <a:t>Original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51600" y="1600200"/>
            <a:ext cx="1668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ＭＳ Ｐゴシック" pitchFamily="34" charset="-128"/>
              </a:rPr>
              <a:t>Re-Wiring I</a:t>
            </a:r>
          </a:p>
        </p:txBody>
      </p:sp>
    </p:spTree>
    <p:extLst>
      <p:ext uri="{BB962C8B-B14F-4D97-AF65-F5344CB8AC3E}">
        <p14:creationId xmlns:p14="http://schemas.microsoft.com/office/powerpoint/2010/main" val="2678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56200" y="5486400"/>
            <a:ext cx="5003800" cy="2471738"/>
          </a:xfrm>
          <a:prstGeom prst="rect">
            <a:avLst/>
          </a:prstGeom>
          <a:solidFill>
            <a:schemeClr val="bg1"/>
          </a:solidFill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</a:t>
            </a:r>
          </a:p>
          <a:p>
            <a:pPr>
              <a:defRPr/>
            </a:pPr>
            <a:endParaRPr lang="en-US" sz="22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(</a:t>
            </a:r>
            <a:r>
              <a:rPr lang="en-US" sz="220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b) </a:t>
            </a: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net-science co-authorships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30200" y="6096000"/>
            <a:ext cx="5562600" cy="1795463"/>
          </a:xfrm>
          <a:prstGeom prst="rect">
            <a:avLst/>
          </a:prstGeom>
          <a:solidFill>
            <a:schemeClr val="bg1"/>
          </a:solidFill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</a:t>
            </a:r>
          </a:p>
          <a:p>
            <a:pPr>
              <a:defRPr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(a) Western states power grid</a:t>
            </a:r>
          </a:p>
          <a:p>
            <a:pPr>
              <a:defRPr/>
            </a:pPr>
            <a:endParaRPr lang="en-US" sz="22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200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75" name="Picture 1" descr="new-Image_Network_WSPG_RedTo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990600"/>
            <a:ext cx="5508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8636000" cy="1271588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Wherein lies the Core</a:t>
            </a:r>
          </a:p>
        </p:txBody>
      </p:sp>
      <p:pic>
        <p:nvPicPr>
          <p:cNvPr id="131077" name="Picture 2" descr="new-Image_Network_NetSci_RedTo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57400"/>
            <a:ext cx="5029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ＭＳ Ｐゴシック" pitchFamily="34" charset="-128"/>
              </a:rPr>
              <a:t>Geometry of Networks &amp; Heavy Tails</a:t>
            </a:r>
            <a:endParaRPr lang="en-US" altLang="zh-CN" sz="3600" smtClean="0">
              <a:ea typeface="ＭＳ Ｐゴシック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600" y="1066800"/>
            <a:ext cx="948213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L</a:t>
            </a:r>
            <a:r>
              <a:rPr lang="en-US" sz="2400" dirty="0" smtClean="0"/>
              <a:t> and </a:t>
            </a:r>
            <a:r>
              <a:rPr lang="en-US" sz="2400" i="1" dirty="0" smtClean="0"/>
              <a:t>L</a:t>
            </a:r>
            <a:r>
              <a:rPr lang="en-US" sz="2400" i="1" baseline="30000" dirty="0" smtClean="0"/>
              <a:t>+</a:t>
            </a:r>
            <a:r>
              <a:rPr lang="en-US" sz="2400" dirty="0" smtClean="0"/>
              <a:t> provide two </a:t>
            </a:r>
            <a:r>
              <a:rPr lang="en-US" sz="2400" i="1" dirty="0" smtClean="0">
                <a:solidFill>
                  <a:srgbClr val="FF0000"/>
                </a:solidFill>
              </a:rPr>
              <a:t>dual</a:t>
            </a:r>
            <a:r>
              <a:rPr lang="en-US" sz="2400" i="1" dirty="0" smtClean="0"/>
              <a:t> </a:t>
            </a:r>
            <a:r>
              <a:rPr lang="en-US" sz="2400" dirty="0" smtClean="0"/>
              <a:t>geometric representations of a network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>
                <a:solidFill>
                  <a:srgbClr val="000090"/>
                </a:solidFill>
                <a:cs typeface="ＭＳ Ｐゴシック" charset="0"/>
              </a:rPr>
              <a:t>L</a:t>
            </a:r>
            <a:r>
              <a:rPr lang="en-US" sz="2200" dirty="0">
                <a:solidFill>
                  <a:srgbClr val="000090"/>
                </a:solidFill>
                <a:cs typeface="ＭＳ Ｐゴシック" charset="0"/>
              </a:rPr>
              <a:t> captures </a:t>
            </a:r>
            <a:r>
              <a:rPr lang="en-US" sz="2200" dirty="0">
                <a:solidFill>
                  <a:srgbClr val="FF0000"/>
                </a:solidFill>
                <a:cs typeface="ＭＳ Ｐゴシック" charset="0"/>
              </a:rPr>
              <a:t>“local” </a:t>
            </a:r>
            <a:r>
              <a:rPr lang="en-US" sz="2200" dirty="0">
                <a:solidFill>
                  <a:srgbClr val="000090"/>
                </a:solidFill>
                <a:cs typeface="ＭＳ Ｐゴシック" charset="0"/>
              </a:rPr>
              <a:t>properties while </a:t>
            </a:r>
            <a:r>
              <a:rPr lang="en-US" sz="2200" i="1" dirty="0">
                <a:solidFill>
                  <a:srgbClr val="000090"/>
                </a:solidFill>
                <a:cs typeface="ＭＳ Ｐゴシック" charset="0"/>
              </a:rPr>
              <a:t>L</a:t>
            </a:r>
            <a:r>
              <a:rPr lang="en-US" sz="2200" i="1" baseline="30000" dirty="0">
                <a:solidFill>
                  <a:srgbClr val="000090"/>
                </a:solidFill>
                <a:cs typeface="ＭＳ Ｐゴシック" charset="0"/>
              </a:rPr>
              <a:t>+</a:t>
            </a:r>
            <a:r>
              <a:rPr lang="en-US" sz="2200" dirty="0">
                <a:solidFill>
                  <a:srgbClr val="000090"/>
                </a:solidFill>
                <a:cs typeface="ＭＳ Ｐゴシック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cs typeface="ＭＳ Ｐゴシック" charset="0"/>
              </a:rPr>
              <a:t>“global</a:t>
            </a:r>
            <a:r>
              <a:rPr lang="en-US" sz="2200" dirty="0">
                <a:solidFill>
                  <a:srgbClr val="000090"/>
                </a:solidFill>
                <a:cs typeface="ＭＳ Ｐゴシック" charset="0"/>
              </a:rPr>
              <a:t>” properties of network  </a:t>
            </a:r>
            <a:endParaRPr lang="en-US" sz="2200" dirty="0" smtClean="0">
              <a:solidFill>
                <a:srgbClr val="000090"/>
              </a:solidFill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                  </a:t>
            </a:r>
            <a:r>
              <a:rPr lang="en-US" sz="2700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en-US" sz="2700" dirty="0">
              <a:solidFill>
                <a:srgbClr val="FFFF00"/>
              </a:solidFill>
            </a:endParaRPr>
          </a:p>
        </p:txBody>
      </p:sp>
      <p:grpSp>
        <p:nvGrpSpPr>
          <p:cNvPr id="148182" name="Group 6"/>
          <p:cNvGrpSpPr>
            <a:grpSpLocks/>
          </p:cNvGrpSpPr>
          <p:nvPr/>
        </p:nvGrpSpPr>
        <p:grpSpPr bwMode="auto">
          <a:xfrm>
            <a:off x="355600" y="1843088"/>
            <a:ext cx="10515600" cy="976312"/>
            <a:chOff x="279400" y="2706624"/>
            <a:chExt cx="10515600" cy="976376"/>
          </a:xfrm>
        </p:grpSpPr>
        <p:sp>
          <p:nvSpPr>
            <p:cNvPr id="148198" name="Rectangle 3"/>
            <p:cNvSpPr txBox="1">
              <a:spLocks noChangeArrowheads="1"/>
            </p:cNvSpPr>
            <p:nvPr/>
          </p:nvSpPr>
          <p:spPr bwMode="auto">
            <a:xfrm>
              <a:off x="279400" y="2743200"/>
              <a:ext cx="1051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altLang="zh-CN">
                  <a:solidFill>
                    <a:srgbClr val="000090"/>
                  </a:solidFill>
                  <a:ea typeface="ＭＳ Ｐゴシック" pitchFamily="34" charset="-128"/>
                </a:rPr>
                <a:t>                                =                (where                     ) is a kernel matrix</a:t>
              </a:r>
              <a:r>
                <a:rPr lang="en-US" altLang="zh-CN" i="1">
                  <a:solidFill>
                    <a:srgbClr val="000090"/>
                  </a:solidFill>
                  <a:ea typeface="ＭＳ Ｐゴシック" pitchFamily="34" charset="-128"/>
                </a:rPr>
                <a:t> </a:t>
              </a:r>
            </a:p>
          </p:txBody>
        </p:sp>
        <p:graphicFrame>
          <p:nvGraphicFramePr>
            <p:cNvPr id="148173" name="Object 717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2" name="Equation" r:id="rId4" imgW="114300" imgH="165100" progId="">
                    <p:embed/>
                  </p:oleObj>
                </mc:Choice>
                <mc:Fallback>
                  <p:oleObj name="Equation" r:id="rId4" imgW="114300" imgH="165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174" name="Object 718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3" name="Equation" r:id="rId6" imgW="114300" imgH="165100" progId="">
                    <p:embed/>
                  </p:oleObj>
                </mc:Choice>
                <mc:Fallback>
                  <p:oleObj name="Equation" r:id="rId6" imgW="114300" imgH="165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175" name="Object 719"/>
            <p:cNvGraphicFramePr>
              <a:graphicFrameLocks noChangeAspect="1"/>
            </p:cNvGraphicFramePr>
            <p:nvPr/>
          </p:nvGraphicFramePr>
          <p:xfrm>
            <a:off x="5575300" y="351790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4" name="Equation" r:id="rId7" imgW="114300" imgH="165100" progId="">
                    <p:embed/>
                  </p:oleObj>
                </mc:Choice>
                <mc:Fallback>
                  <p:oleObj name="Equation" r:id="rId7" imgW="114300" imgH="165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517900"/>
                          <a:ext cx="1143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176" name="Object 720"/>
            <p:cNvGraphicFramePr>
              <a:graphicFrameLocks noChangeAspect="1"/>
            </p:cNvGraphicFramePr>
            <p:nvPr/>
          </p:nvGraphicFramePr>
          <p:xfrm>
            <a:off x="508000" y="2706624"/>
            <a:ext cx="2667000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5" name="Equation" r:id="rId9" imgW="2311400" imgH="800100" progId="">
                    <p:embed/>
                  </p:oleObj>
                </mc:Choice>
                <mc:Fallback>
                  <p:oleObj name="Equation" r:id="rId9" imgW="2311400" imgH="800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706624"/>
                          <a:ext cx="2667000" cy="862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177" name="Object 721"/>
            <p:cNvGraphicFramePr>
              <a:graphicFrameLocks noChangeAspect="1"/>
            </p:cNvGraphicFramePr>
            <p:nvPr/>
          </p:nvGraphicFramePr>
          <p:xfrm>
            <a:off x="3327400" y="2706624"/>
            <a:ext cx="1230313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6" name="Equation" r:id="rId11" imgW="1066800" imgH="825500" progId="">
                    <p:embed/>
                  </p:oleObj>
                </mc:Choice>
                <mc:Fallback>
                  <p:oleObj name="Equation" r:id="rId11" imgW="1066800" imgH="8255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400" y="2706624"/>
                          <a:ext cx="1230313" cy="889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178" name="Object 722"/>
            <p:cNvGraphicFramePr>
              <a:graphicFrameLocks noChangeAspect="1"/>
            </p:cNvGraphicFramePr>
            <p:nvPr/>
          </p:nvGraphicFramePr>
          <p:xfrm>
            <a:off x="5394960" y="2715768"/>
            <a:ext cx="1612900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7" name="Equation" r:id="rId13" imgW="1384300" imgH="800100" progId="">
                    <p:embed/>
                  </p:oleObj>
                </mc:Choice>
                <mc:Fallback>
                  <p:oleObj name="Equation" r:id="rId13" imgW="1384300" imgH="800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60" y="2715768"/>
                          <a:ext cx="1612900" cy="862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183" name="Group 29746"/>
          <p:cNvGrpSpPr>
            <a:grpSpLocks/>
          </p:cNvGrpSpPr>
          <p:nvPr/>
        </p:nvGrpSpPr>
        <p:grpSpPr bwMode="auto">
          <a:xfrm>
            <a:off x="6451600" y="4648200"/>
            <a:ext cx="3733800" cy="2797175"/>
            <a:chOff x="4241800" y="3962400"/>
            <a:chExt cx="3733800" cy="2797778"/>
          </a:xfrm>
        </p:grpSpPr>
        <p:sp>
          <p:nvSpPr>
            <p:cNvPr id="8" name="Rectangle 7"/>
            <p:cNvSpPr/>
            <p:nvPr/>
          </p:nvSpPr>
          <p:spPr>
            <a:xfrm>
              <a:off x="4241800" y="3962400"/>
              <a:ext cx="3429000" cy="160054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40000"/>
                  <a:lumOff val="60000"/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146800" y="4572131"/>
              <a:ext cx="1371600" cy="990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146800" y="5562945"/>
              <a:ext cx="152400" cy="381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/>
            <p:cNvSpPr/>
            <p:nvPr/>
          </p:nvSpPr>
          <p:spPr>
            <a:xfrm rot="1582943">
              <a:off x="5363823" y="4715391"/>
              <a:ext cx="1810577" cy="2044787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  <a:alpha val="27000"/>
              </a:schemeClr>
            </a:solidFill>
            <a:ln>
              <a:solidFill>
                <a:schemeClr val="accent1">
                  <a:lumMod val="40000"/>
                  <a:lumOff val="60000"/>
                  <a:alpha val="60000"/>
                </a:schemeClr>
              </a:solidFill>
            </a:ln>
            <a:scene3d>
              <a:camera prst="orthographicFront">
                <a:rot lat="2648157" lon="291052" rev="84010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65800" y="5562945"/>
              <a:ext cx="381000" cy="6097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470400" y="4572131"/>
              <a:ext cx="1676400" cy="990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6146800" y="5181863"/>
              <a:ext cx="152400" cy="381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192" name="TextBox 29707"/>
            <p:cNvSpPr txBox="1">
              <a:spLocks noChangeArrowheads="1"/>
            </p:cNvSpPr>
            <p:nvPr/>
          </p:nvSpPr>
          <p:spPr bwMode="auto">
            <a:xfrm>
              <a:off x="7518400" y="43434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j</a:t>
              </a:r>
            </a:p>
          </p:txBody>
        </p:sp>
        <p:sp>
          <p:nvSpPr>
            <p:cNvPr id="148193" name="TextBox 47"/>
            <p:cNvSpPr txBox="1">
              <a:spLocks noChangeArrowheads="1"/>
            </p:cNvSpPr>
            <p:nvPr/>
          </p:nvSpPr>
          <p:spPr bwMode="auto">
            <a:xfrm>
              <a:off x="4470400" y="41910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148194" name="TextBox 48"/>
            <p:cNvSpPr txBox="1">
              <a:spLocks noChangeArrowheads="1"/>
            </p:cNvSpPr>
            <p:nvPr/>
          </p:nvSpPr>
          <p:spPr bwMode="auto">
            <a:xfrm>
              <a:off x="6299200" y="57912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k</a:t>
              </a:r>
            </a:p>
          </p:txBody>
        </p:sp>
        <p:sp>
          <p:nvSpPr>
            <p:cNvPr id="148195" name="TextBox 49"/>
            <p:cNvSpPr txBox="1">
              <a:spLocks noChangeArrowheads="1"/>
            </p:cNvSpPr>
            <p:nvPr/>
          </p:nvSpPr>
          <p:spPr bwMode="auto">
            <a:xfrm>
              <a:off x="5461000" y="58674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v</a:t>
              </a:r>
            </a:p>
          </p:txBody>
        </p:sp>
        <p:sp>
          <p:nvSpPr>
            <p:cNvPr id="148196" name="TextBox 50"/>
            <p:cNvSpPr txBox="1">
              <a:spLocks noChangeArrowheads="1"/>
            </p:cNvSpPr>
            <p:nvPr/>
          </p:nvSpPr>
          <p:spPr bwMode="auto">
            <a:xfrm>
              <a:off x="5918200" y="48768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1">
                  <a:ea typeface="ＭＳ Ｐゴシック" pitchFamily="34" charset="-128"/>
                </a:rPr>
                <a:t>w</a:t>
              </a:r>
            </a:p>
          </p:txBody>
        </p:sp>
        <p:pic>
          <p:nvPicPr>
            <p:cNvPr id="148197" name="Picture 29744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-430567">
              <a:off x="5201446" y="4313678"/>
              <a:ext cx="2017466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8179" name="Object 723"/>
            <p:cNvGraphicFramePr>
              <a:graphicFrameLocks noChangeAspect="1"/>
            </p:cNvGraphicFramePr>
            <p:nvPr/>
          </p:nvGraphicFramePr>
          <p:xfrm>
            <a:off x="5537200" y="3962400"/>
            <a:ext cx="1333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98" name="Equation" r:id="rId16" imgW="1333500" imgH="431800" progId="">
                    <p:embed/>
                  </p:oleObj>
                </mc:Choice>
                <mc:Fallback>
                  <p:oleObj name="Equation" r:id="rId16" imgW="1333500" imgH="431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7200" y="3962400"/>
                          <a:ext cx="13335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355600" y="2438400"/>
            <a:ext cx="9601200" cy="3505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ower-law node degree </a:t>
            </a:r>
            <a:r>
              <a:rPr lang="en-US" sz="2400" dirty="0" err="1" smtClean="0">
                <a:solidFill>
                  <a:srgbClr val="FF0000"/>
                </a:solidFill>
              </a:rPr>
              <a:t>distri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i="1" dirty="0" err="1" smtClean="0">
                <a:solidFill>
                  <a:srgbClr val="FF0000"/>
                </a:solidFill>
              </a:rPr>
              <a:t>distri</a:t>
            </a:r>
            <a:r>
              <a:rPr lang="en-US" sz="2400" i="1" dirty="0">
                <a:solidFill>
                  <a:srgbClr val="FF0000"/>
                </a:solidFill>
              </a:rPr>
              <a:t>. of node distances </a:t>
            </a:r>
            <a:r>
              <a:rPr lang="en-US" sz="2400" dirty="0">
                <a:solidFill>
                  <a:srgbClr val="FF0000"/>
                </a:solidFill>
              </a:rPr>
              <a:t>in </a:t>
            </a:r>
            <a:r>
              <a:rPr lang="en-US" sz="2400" i="1" dirty="0">
                <a:solidFill>
                  <a:srgbClr val="FF0000"/>
                </a:solidFill>
              </a:rPr>
              <a:t>L </a:t>
            </a:r>
            <a:r>
              <a:rPr lang="en-US" sz="2400" dirty="0">
                <a:solidFill>
                  <a:srgbClr val="FF0000"/>
                </a:solidFill>
              </a:rPr>
              <a:t>embedding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oin node degree </a:t>
            </a:r>
            <a:r>
              <a:rPr lang="en-US" sz="2400" dirty="0" err="1" smtClean="0">
                <a:solidFill>
                  <a:srgbClr val="FF0000"/>
                </a:solidFill>
              </a:rPr>
              <a:t>distri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i="1" dirty="0" err="1" smtClean="0">
                <a:solidFill>
                  <a:srgbClr val="FF0000"/>
                </a:solidFill>
                <a:sym typeface="Wingdings"/>
              </a:rPr>
              <a:t>distri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. </a:t>
            </a:r>
            <a:r>
              <a:rPr lang="en-US" sz="2400" i="1" dirty="0">
                <a:solidFill>
                  <a:srgbClr val="FF0000"/>
                </a:solidFill>
                <a:sym typeface="Wingdings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f angles between node vectors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degree or joint degree preserving </a:t>
            </a:r>
            <a:r>
              <a:rPr lang="en-US" sz="2000" b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re-wiring </a:t>
            </a: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are </a:t>
            </a:r>
            <a:r>
              <a:rPr lang="en-US" sz="20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distance-preserving </a:t>
            </a: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(and </a:t>
            </a:r>
            <a:r>
              <a:rPr lang="en-US" sz="20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angle-preserving</a:t>
            </a: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) geometric transformations in </a:t>
            </a:r>
            <a:r>
              <a:rPr lang="en-US" sz="20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embedding space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but they do not preserve distances or angles in the dual </a:t>
            </a:r>
            <a:r>
              <a:rPr lang="en-US" sz="20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L</a:t>
            </a:r>
            <a:r>
              <a:rPr lang="en-US" sz="2000" i="1" baseline="30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+</a:t>
            </a:r>
            <a:r>
              <a:rPr lang="en-US" sz="2000" baseline="30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embedding space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>
                <a:sym typeface="Wingdings"/>
              </a:rPr>
              <a:t>What about “higher-order” correlations? </a:t>
            </a:r>
            <a:endParaRPr lang="en-US" sz="2400" dirty="0" smtClean="0">
              <a:sym typeface="Wingdings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cs typeface="ＭＳ Ｐゴシック" charset="0"/>
                <a:sym typeface="Wingdings"/>
              </a:rPr>
              <a:t>s</a:t>
            </a:r>
            <a:r>
              <a:rPr lang="en-US" sz="2200" dirty="0" smtClean="0">
                <a:cs typeface="ＭＳ Ｐゴシック" charset="0"/>
                <a:sym typeface="Wingdings"/>
              </a:rPr>
              <a:t>ubspaces spanned by subsets of nodes may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      reveal more </a:t>
            </a:r>
            <a:r>
              <a:rPr lang="en-US" sz="2200" i="1" dirty="0" smtClean="0">
                <a:cs typeface="ＭＳ Ｐゴシック" charset="0"/>
                <a:sym typeface="Wingdings"/>
              </a:rPr>
              <a:t>structural </a:t>
            </a:r>
            <a:r>
              <a:rPr lang="en-US" sz="2200" dirty="0" smtClean="0">
                <a:cs typeface="ＭＳ Ｐゴシック" charset="0"/>
                <a:sym typeface="Wingdings"/>
              </a:rPr>
              <a:t>properties, e.g.,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 smtClean="0">
                <a:cs typeface="ＭＳ Ｐゴシック" charset="0"/>
                <a:sym typeface="Wingdings"/>
              </a:rPr>
              <a:t> “separable” subspaces  “community”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cs typeface="ＭＳ Ｐゴシック" charset="0"/>
                <a:sym typeface="Wingdings"/>
              </a:rPr>
              <a:t>projections to lower dimensional spaces,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r>
              <a:rPr lang="en-US" sz="22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e.g., space spanned by nodes w/ high degrees in </a:t>
            </a:r>
            <a:r>
              <a:rPr lang="en-US" sz="2200" i="1" dirty="0" smtClean="0">
                <a:cs typeface="ＭＳ Ｐゴシック" charset="0"/>
                <a:sym typeface="Wingdings"/>
              </a:rPr>
              <a:t>L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    or  spanned by nodes with </a:t>
            </a:r>
            <a:r>
              <a:rPr lang="en-US" sz="2200" dirty="0">
                <a:cs typeface="ＭＳ Ｐゴシック" charset="0"/>
                <a:sym typeface="Wingdings"/>
              </a:rPr>
              <a:t>low </a:t>
            </a:r>
            <a:r>
              <a:rPr lang="en-US" sz="2200" i="1" dirty="0" err="1">
                <a:cs typeface="ＭＳ Ｐゴシック" charset="0"/>
                <a:sym typeface="Wingdings"/>
              </a:rPr>
              <a:t>L</a:t>
            </a:r>
            <a:r>
              <a:rPr lang="en-US" sz="2200" i="1" baseline="30000" dirty="0" err="1">
                <a:cs typeface="ＭＳ Ｐゴシック" charset="0"/>
                <a:sym typeface="Wingdings"/>
              </a:rPr>
              <a:t>+</a:t>
            </a:r>
            <a:r>
              <a:rPr lang="en-US" sz="2200" i="1" baseline="-25000" dirty="0" err="1" smtClean="0">
                <a:cs typeface="ＭＳ Ｐゴシック" charset="0"/>
                <a:sym typeface="Wingdings"/>
              </a:rPr>
              <a:t>ii</a:t>
            </a:r>
            <a:r>
              <a:rPr lang="en-US" sz="2200" i="1" baseline="-25000" dirty="0" smtClean="0">
                <a:cs typeface="ＭＳ Ｐゴシック" charset="0"/>
                <a:sym typeface="Wingdings"/>
              </a:rPr>
              <a:t> </a:t>
            </a:r>
            <a:r>
              <a:rPr lang="en-US" sz="2200" i="1" dirty="0" smtClean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in </a:t>
            </a:r>
            <a:r>
              <a:rPr lang="en-US" sz="2200" i="1" dirty="0" smtClean="0">
                <a:cs typeface="ＭＳ Ｐゴシック" charset="0"/>
                <a:sym typeface="Wingdings"/>
              </a:rPr>
              <a:t>L</a:t>
            </a:r>
            <a:r>
              <a:rPr lang="en-US" sz="2200" i="1" baseline="30000" dirty="0" smtClean="0">
                <a:cs typeface="ＭＳ Ｐゴシック" charset="0"/>
                <a:sym typeface="Wingdings"/>
              </a:rPr>
              <a:t>+</a:t>
            </a:r>
            <a:r>
              <a:rPr lang="en-US" sz="2200" dirty="0" smtClean="0">
                <a:cs typeface="ＭＳ Ｐゴシック" charset="0"/>
                <a:sym typeface="Wingdings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baseline="-25000" dirty="0" smtClean="0">
                <a:cs typeface="ＭＳ Ｐゴシック" charset="0"/>
                <a:sym typeface="Wingdings"/>
              </a:rPr>
              <a:t>……</a:t>
            </a:r>
            <a:endParaRPr lang="en-US" sz="2200" dirty="0" smtClean="0">
              <a:cs typeface="ＭＳ Ｐゴシック" charset="0"/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200" baseline="-25000" dirty="0" smtClean="0">
              <a:cs typeface="ＭＳ Ｐゴシック" charset="0"/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i="1" dirty="0" smtClean="0"/>
              <a:t> 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536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0"/>
            <a:ext cx="8915400" cy="1270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ＭＳ Ｐゴシック" pitchFamily="34" charset="-128"/>
              </a:rPr>
              <a:t>Ongoing and Planned Future 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14400"/>
            <a:ext cx="92964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Uniqueness and novelty of </a:t>
            </a:r>
            <a:r>
              <a:rPr lang="en-US" sz="2400" i="1" dirty="0">
                <a:solidFill>
                  <a:srgbClr val="FF0000"/>
                </a:solidFill>
              </a:rPr>
              <a:t>approach: a “geometric” paradi</a:t>
            </a:r>
            <a:r>
              <a:rPr lang="en-US" sz="2700" i="1" dirty="0">
                <a:solidFill>
                  <a:srgbClr val="FF0000"/>
                </a:solidFill>
              </a:rPr>
              <a:t>gm 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200" dirty="0">
                <a:solidFill>
                  <a:srgbClr val="000090"/>
                </a:solidFill>
              </a:rPr>
              <a:t>treat </a:t>
            </a:r>
            <a:r>
              <a:rPr lang="en-US" sz="2200" dirty="0" smtClean="0">
                <a:solidFill>
                  <a:srgbClr val="000090"/>
                </a:solidFill>
              </a:rPr>
              <a:t>a network </a:t>
            </a:r>
            <a:r>
              <a:rPr lang="en-US" sz="2200" dirty="0">
                <a:solidFill>
                  <a:srgbClr val="000090"/>
                </a:solidFill>
              </a:rPr>
              <a:t>as a “geometric” </a:t>
            </a:r>
            <a:r>
              <a:rPr lang="en-US" sz="2200" dirty="0" smtClean="0">
                <a:solidFill>
                  <a:srgbClr val="000090"/>
                </a:solidFill>
              </a:rPr>
              <a:t>structure/body </a:t>
            </a:r>
            <a:r>
              <a:rPr lang="en-US" sz="2200" dirty="0">
                <a:solidFill>
                  <a:srgbClr val="000090"/>
                </a:solidFill>
              </a:rPr>
              <a:t>instead of a “</a:t>
            </a:r>
            <a:r>
              <a:rPr lang="en-US" sz="2200" dirty="0" smtClean="0">
                <a:solidFill>
                  <a:srgbClr val="000090"/>
                </a:solidFill>
              </a:rPr>
              <a:t>combinatorial” object via geometric embedding of networks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endParaRPr lang="en-US" sz="400" dirty="0" smtClean="0"/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Planned Research Activities: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eometric” analysis of networks &amp; multi-</a:t>
            </a:r>
            <a:r>
              <a:rPr lang="en-US" sz="2400" dirty="0" err="1" smtClean="0">
                <a:solidFill>
                  <a:srgbClr val="0000FF"/>
                </a:solidFill>
              </a:rPr>
              <a:t>variate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dirty="0" smtClean="0">
                <a:solidFill>
                  <a:srgbClr val="0000FF"/>
                </a:solidFill>
              </a:rPr>
              <a:t>eavy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ails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Characterize and understand roles of “multi-</a:t>
            </a:r>
            <a:r>
              <a:rPr lang="en-US" sz="2200" dirty="0" err="1" smtClean="0">
                <a:solidFill>
                  <a:srgbClr val="000090"/>
                </a:solidFill>
              </a:rPr>
              <a:t>variate</a:t>
            </a:r>
            <a:r>
              <a:rPr lang="en-US" sz="2200" dirty="0" smtClean="0">
                <a:solidFill>
                  <a:srgbClr val="000090"/>
                </a:solidFill>
              </a:rPr>
              <a:t>” correlations &amp; multi-</a:t>
            </a:r>
            <a:r>
              <a:rPr lang="en-US" sz="2200" dirty="0" err="1" smtClean="0">
                <a:solidFill>
                  <a:srgbClr val="000090"/>
                </a:solidFill>
              </a:rPr>
              <a:t>variate</a:t>
            </a:r>
            <a:r>
              <a:rPr lang="en-US" sz="2200" dirty="0" smtClean="0">
                <a:solidFill>
                  <a:srgbClr val="000090"/>
                </a:solidFill>
              </a:rPr>
              <a:t> heavy tails in network structures</a:t>
            </a:r>
            <a:endParaRPr lang="en-US" sz="2200" dirty="0">
              <a:solidFill>
                <a:srgbClr val="000090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Extension to directed networks (and signed networks)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Directed networks have </a:t>
            </a:r>
            <a:r>
              <a:rPr lang="en-US" sz="2200" i="1" dirty="0" smtClean="0">
                <a:solidFill>
                  <a:srgbClr val="000090"/>
                </a:solidFill>
              </a:rPr>
              <a:t>unique</a:t>
            </a:r>
            <a:r>
              <a:rPr lang="en-US" sz="2200" dirty="0" smtClean="0">
                <a:solidFill>
                  <a:srgbClr val="000090"/>
                </a:solidFill>
              </a:rPr>
              <a:t> properties (different from undirected ones)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90"/>
                </a:solidFill>
              </a:rPr>
              <a:t>Asymmetry</a:t>
            </a:r>
            <a:r>
              <a:rPr lang="en-US" sz="2200" dirty="0" smtClean="0">
                <a:solidFill>
                  <a:srgbClr val="000090"/>
                </a:solidFill>
              </a:rPr>
              <a:t> breaks down many existing theories, making analysis harder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Applications:</a:t>
            </a:r>
            <a:endParaRPr lang="en-US" sz="24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Identify </a:t>
            </a:r>
            <a:r>
              <a:rPr lang="en-US" sz="2200" dirty="0">
                <a:solidFill>
                  <a:srgbClr val="000090"/>
                </a:solidFill>
              </a:rPr>
              <a:t>“influential” nodes/</a:t>
            </a:r>
            <a:r>
              <a:rPr lang="en-US" sz="2200" dirty="0" smtClean="0">
                <a:solidFill>
                  <a:srgbClr val="000090"/>
                </a:solidFill>
              </a:rPr>
              <a:t>edge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in social, human and other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E</a:t>
            </a:r>
            <a:r>
              <a:rPr lang="en-US" sz="2200" dirty="0" smtClean="0">
                <a:solidFill>
                  <a:srgbClr val="000090"/>
                </a:solidFill>
              </a:rPr>
              <a:t>xtract </a:t>
            </a:r>
            <a:r>
              <a:rPr lang="en-US" sz="2200" dirty="0">
                <a:solidFill>
                  <a:srgbClr val="000090"/>
                </a:solidFill>
              </a:rPr>
              <a:t>core network </a:t>
            </a:r>
            <a:r>
              <a:rPr lang="en-US" sz="2200" dirty="0" smtClean="0">
                <a:solidFill>
                  <a:srgbClr val="000090"/>
                </a:solidFill>
              </a:rPr>
              <a:t>structures, and implication in network robustness</a:t>
            </a:r>
            <a:endParaRPr lang="en-US" sz="2200" dirty="0">
              <a:solidFill>
                <a:srgbClr val="00009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D</a:t>
            </a:r>
            <a:r>
              <a:rPr lang="en-US" sz="2200" dirty="0" smtClean="0">
                <a:solidFill>
                  <a:srgbClr val="000090"/>
                </a:solidFill>
              </a:rPr>
              <a:t>etect </a:t>
            </a:r>
            <a:r>
              <a:rPr lang="en-US" sz="2200" dirty="0">
                <a:solidFill>
                  <a:srgbClr val="000090"/>
                </a:solidFill>
              </a:rPr>
              <a:t>community structures</a:t>
            </a:r>
            <a:r>
              <a:rPr lang="en-US" sz="2200" dirty="0" smtClean="0">
                <a:solidFill>
                  <a:srgbClr val="000090"/>
                </a:solidFill>
              </a:rPr>
              <a:t>, and </a:t>
            </a:r>
            <a:r>
              <a:rPr lang="en-US" sz="2200" dirty="0">
                <a:solidFill>
                  <a:srgbClr val="000090"/>
                </a:solidFill>
              </a:rPr>
              <a:t>understand network formation</a:t>
            </a:r>
            <a:endParaRPr lang="en-US" sz="2200" dirty="0" smtClean="0">
              <a:solidFill>
                <a:srgbClr val="00009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Applications to network- &amp; cyber-security: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graph-based DNS traffic analysis </a:t>
            </a:r>
            <a:r>
              <a:rPr lang="en-US" sz="2000" dirty="0" smtClean="0"/>
              <a:t>for detecting botnets and identifying other malicious activities</a:t>
            </a:r>
            <a:endParaRPr lang="en-US" sz="26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-508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>
                <a:ea typeface="ＭＳ Ｐゴシック" pitchFamily="34" charset="-128"/>
              </a:rPr>
              <a:t>Extremal</a:t>
            </a:r>
            <a:r>
              <a:rPr lang="en-US" altLang="zh-CN" sz="4000" dirty="0" smtClean="0">
                <a:ea typeface="ＭＳ Ｐゴシック" pitchFamily="34" charset="-128"/>
              </a:rPr>
              <a:t> Dependence Analysis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98969"/>
              </p:ext>
            </p:extLst>
          </p:nvPr>
        </p:nvGraphicFramePr>
        <p:xfrm>
          <a:off x="965200" y="2557462"/>
          <a:ext cx="751522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97" name="Equation" r:id="rId4" imgW="3187700" imgH="660400" progId="Equation.DSMT4">
                  <p:embed/>
                </p:oleObj>
              </mc:Choice>
              <mc:Fallback>
                <p:oleObj name="Equation" r:id="rId4" imgW="31877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00" y="2557462"/>
                        <a:ext cx="7515225" cy="155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4200" y="4495800"/>
            <a:ext cx="8915400" cy="1447800"/>
            <a:chOff x="431800" y="1143000"/>
            <a:chExt cx="8915400" cy="144780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31800" y="1143000"/>
              <a:ext cx="89154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r>
                <a:rPr lang="en-US" sz="2400" dirty="0" smtClean="0"/>
                <a:t>EDM ~ 0 </a:t>
              </a:r>
              <a:r>
                <a:rPr lang="en-US" sz="2400" dirty="0" smtClean="0">
                  <a:sym typeface="Wingdings"/>
                </a:rPr>
                <a:t>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extremal</a:t>
              </a:r>
              <a:r>
                <a:rPr lang="en-US" sz="2400" dirty="0" smtClean="0"/>
                <a:t> independence  (“axis hugging”) </a:t>
              </a:r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 smtClean="0">
                  <a:sym typeface="Wingdings"/>
                </a:rPr>
                <a:t>     </a:t>
              </a:r>
              <a:r>
                <a:rPr lang="en-US" sz="2400" dirty="0" smtClean="0"/>
                <a:t>EDM </a:t>
              </a:r>
              <a:r>
                <a:rPr lang="en-US" sz="2400" dirty="0"/>
                <a:t>~ </a:t>
              </a:r>
              <a:r>
                <a:rPr lang="en-US" sz="2400" dirty="0" smtClean="0"/>
                <a:t>1 </a:t>
              </a:r>
              <a:r>
                <a:rPr lang="en-US" sz="2400" dirty="0">
                  <a:sym typeface="Wingdings"/>
                </a:rPr>
                <a:t></a:t>
              </a:r>
              <a:r>
                <a:rPr lang="en-US" sz="2400" dirty="0"/>
                <a:t> </a:t>
              </a:r>
              <a:r>
                <a:rPr lang="en-US" sz="2400" dirty="0" err="1"/>
                <a:t>extremal</a:t>
              </a:r>
              <a:r>
                <a:rPr lang="en-US" sz="2400" dirty="0"/>
                <a:t> </a:t>
              </a:r>
              <a:r>
                <a:rPr lang="en-US" sz="2400" dirty="0" smtClean="0"/>
                <a:t>dependence  (mostly along the diagonal)</a:t>
              </a:r>
              <a:endParaRPr lang="en-US" sz="2400" dirty="0"/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>
                  <a:sym typeface="Wingdings"/>
                </a:rPr>
                <a:t>  </a:t>
              </a:r>
              <a:r>
                <a:rPr lang="en-US" sz="2400" dirty="0" smtClean="0">
                  <a:sym typeface="Wingdings"/>
                </a:rPr>
                <a:t>   EDM ~ 2/3  angles nearly uniform distributed on [0,    /2]   </a:t>
              </a:r>
            </a:p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endParaRPr lang="en-US" sz="2400" dirty="0" smtClean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29539"/>
                </p:ext>
              </p:extLst>
            </p:nvPr>
          </p:nvGraphicFramePr>
          <p:xfrm>
            <a:off x="7620000" y="2006600"/>
            <a:ext cx="279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98" name="Equation" r:id="rId6" imgW="139700" imgH="139700" progId="Equation.DSMT4">
                    <p:embed/>
                  </p:oleObj>
                </mc:Choice>
                <mc:Fallback>
                  <p:oleObj name="Equation" r:id="rId6" imgW="1397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20000" y="2006600"/>
                          <a:ext cx="2794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9400" y="5715000"/>
            <a:ext cx="9482138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 provide better metrics to capture joint node degree distribution than, say, </a:t>
            </a:r>
            <a:r>
              <a:rPr lang="en-US" sz="2400" i="1" dirty="0" smtClean="0"/>
              <a:t>S</a:t>
            </a:r>
            <a:r>
              <a:rPr lang="en-US" sz="2400" dirty="0" smtClean="0"/>
              <a:t> index (average of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In data analysis, we also apply ICRT (inverse complementary rank transform) or angular ranking method, if needed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9093200" y="7924800"/>
            <a:ext cx="9482138" cy="594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EDM ~ 0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independence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ym typeface="Wingdings"/>
              </a:rPr>
              <a:t>     </a:t>
            </a:r>
            <a:r>
              <a:rPr lang="en-US" sz="2400" dirty="0" smtClean="0"/>
              <a:t>EDM </a:t>
            </a:r>
            <a:r>
              <a:rPr lang="en-US" sz="2400" dirty="0"/>
              <a:t>~ </a:t>
            </a:r>
            <a:r>
              <a:rPr lang="en-US" sz="2400" dirty="0" smtClean="0"/>
              <a:t>1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extremal</a:t>
            </a:r>
            <a:r>
              <a:rPr lang="en-US" sz="2400" dirty="0"/>
              <a:t> </a:t>
            </a:r>
            <a:r>
              <a:rPr lang="en-US" sz="2400" dirty="0" smtClean="0"/>
              <a:t>dependence 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ym typeface="Wingdings"/>
              </a:rPr>
              <a:t>  </a:t>
            </a:r>
            <a:r>
              <a:rPr lang="en-US" sz="2400" dirty="0" smtClean="0">
                <a:sym typeface="Wingdings"/>
              </a:rPr>
              <a:t>   EDM ~ 2/3  angles nearly uniform distributed on [0,    /2] 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Dependency among pair of nodes, </a:t>
            </a:r>
            <a:r>
              <a:rPr lang="en-US" sz="2400" i="1" dirty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smtClean="0"/>
              <a:t>j</a:t>
            </a:r>
            <a:r>
              <a:rPr lang="en-US" sz="2400" dirty="0" smtClean="0"/>
              <a:t> , can be represented in spherical coordinates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We can introduce an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d</a:t>
            </a:r>
            <a:r>
              <a:rPr lang="en-US" sz="2200" dirty="0" smtClean="0"/>
              <a:t>. random process by randomly sampling pairs of nodes, randomly sampling edges from the network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14157"/>
              </p:ext>
            </p:extLst>
          </p:nvPr>
        </p:nvGraphicFramePr>
        <p:xfrm>
          <a:off x="660400" y="1447800"/>
          <a:ext cx="871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99" name="Equation" r:id="rId8" imgW="3733800" imgH="228600" progId="Equation.DSMT4">
                  <p:embed/>
                </p:oleObj>
              </mc:Choice>
              <mc:Fallback>
                <p:oleObj name="Equation" r:id="rId8" imgW="373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400" y="1447800"/>
                        <a:ext cx="8712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8000" y="1905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Represent them in terms of spherical coordinates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Apply </a:t>
            </a:r>
            <a:r>
              <a:rPr lang="en-US" sz="2400" dirty="0" err="1"/>
              <a:t>e</a:t>
            </a:r>
            <a:r>
              <a:rPr lang="en-US" sz="2400" dirty="0" err="1" smtClean="0"/>
              <a:t>xtremal</a:t>
            </a:r>
            <a:r>
              <a:rPr lang="en-US" sz="2400" dirty="0" smtClean="0"/>
              <a:t> dependence analysis and define EDM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06806"/>
              </p:ext>
            </p:extLst>
          </p:nvPr>
        </p:nvGraphicFramePr>
        <p:xfrm>
          <a:off x="7061200" y="193040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00" name="Equation" r:id="rId10" imgW="444500" imgH="228600" progId="Equation.DSMT4">
                  <p:embed/>
                </p:oleObj>
              </mc:Choice>
              <mc:Fallback>
                <p:oleObj name="Equation" r:id="rId10" imgW="444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61200" y="1930400"/>
                        <a:ext cx="88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6600" y="3512403"/>
            <a:ext cx="875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parameter </a:t>
            </a:r>
            <a:r>
              <a:rPr lang="en-US" i="1" dirty="0" smtClean="0"/>
              <a:t>k</a:t>
            </a:r>
            <a:r>
              <a:rPr lang="en-US" dirty="0" smtClean="0"/>
              <a:t> is # of multivariate </a:t>
            </a:r>
            <a:r>
              <a:rPr lang="en-US" dirty="0" err="1" smtClean="0"/>
              <a:t>exceedences</a:t>
            </a:r>
            <a:r>
              <a:rPr lang="en-US" dirty="0" smtClean="0"/>
              <a:t> above a threshold</a:t>
            </a:r>
          </a:p>
          <a:p>
            <a:r>
              <a:rPr lang="en-US" dirty="0"/>
              <a:t> </a:t>
            </a:r>
            <a:r>
              <a:rPr lang="en-US" dirty="0" smtClean="0"/>
              <a:t>(e.g., when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sqrt</a:t>
            </a:r>
            <a:r>
              <a:rPr lang="en-US" dirty="0"/>
              <a:t>(</a:t>
            </a:r>
            <a:r>
              <a:rPr lang="en-US" i="1" dirty="0" smtClean="0"/>
              <a:t>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i</a:t>
            </a:r>
            <a:r>
              <a:rPr lang="en-US" i="1" dirty="0" smtClean="0"/>
              <a:t> + 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j</a:t>
            </a:r>
            <a:r>
              <a:rPr lang="en-US" dirty="0" smtClean="0"/>
              <a:t>) is large)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25400" y="1045126"/>
            <a:ext cx="9296400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  See </a:t>
            </a:r>
            <a:r>
              <a:rPr lang="en-US" sz="2200" dirty="0"/>
              <a:t>“</a:t>
            </a:r>
            <a:r>
              <a:rPr lang="en-US" sz="2200" dirty="0" err="1"/>
              <a:t>Extremal</a:t>
            </a:r>
            <a:r>
              <a:rPr lang="en-US" sz="2200" dirty="0"/>
              <a:t> Dependence: Internet Traffic Application” by </a:t>
            </a:r>
            <a:r>
              <a:rPr lang="en-US" sz="2200" dirty="0" err="1"/>
              <a:t>Resnick</a:t>
            </a:r>
            <a:r>
              <a:rPr lang="en-US" sz="2200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641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Science: Co-Authorships</a:t>
            </a:r>
            <a:endParaRPr lang="en-US" dirty="0"/>
          </a:p>
        </p:txBody>
      </p:sp>
      <p:pic>
        <p:nvPicPr>
          <p:cNvPr id="4" name="Content Placeholder 3" descr="labeled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678" r="-15678"/>
          <a:stretch>
            <a:fillRect/>
          </a:stretch>
        </p:blipFill>
        <p:spPr>
          <a:xfrm>
            <a:off x="-177800" y="1752600"/>
            <a:ext cx="10337800" cy="519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33412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 --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r>
              <a:rPr lang="en-US" altLang="zh-CN" sz="3600" dirty="0" smtClean="0">
                <a:ea typeface="ＭＳ Ｐゴシック" pitchFamily="34" charset="-128"/>
              </a:rPr>
              <a:t/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78998"/>
              </p:ext>
            </p:extLst>
          </p:nvPr>
        </p:nvGraphicFramePr>
        <p:xfrm>
          <a:off x="1270000" y="6400800"/>
          <a:ext cx="2847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346200" imgH="228600" progId="">
                  <p:embed/>
                </p:oleObj>
              </mc:Choice>
              <mc:Fallback>
                <p:oleObj name="Equation" r:id="rId3" imgW="1346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6400800"/>
                        <a:ext cx="2847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26807"/>
              </p:ext>
            </p:extLst>
          </p:nvPr>
        </p:nvGraphicFramePr>
        <p:xfrm>
          <a:off x="5765800" y="6172200"/>
          <a:ext cx="3814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803400" imgH="457200" progId="">
                  <p:embed/>
                </p:oleObj>
              </mc:Choice>
              <mc:Fallback>
                <p:oleObj name="Equation" r:id="rId5" imgW="18034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172200"/>
                        <a:ext cx="3814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atter_JointDegDist_NetSc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" y="2133600"/>
            <a:ext cx="4960103" cy="396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7800" y="167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9" name="Picture 8" descr="scatter_ICRTJointDegDist_NetSc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00" y="1981200"/>
            <a:ext cx="4980428" cy="4191000"/>
          </a:xfrm>
          <a:prstGeom prst="rect">
            <a:avLst/>
          </a:prstGeom>
        </p:spPr>
      </p:pic>
      <p:pic>
        <p:nvPicPr>
          <p:cNvPr id="11" name="Picture 10" descr="density_ICRTJointDegDist_Thres30_NetSc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2141600"/>
            <a:ext cx="5071533" cy="3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–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35100"/>
              </p:ext>
            </p:extLst>
          </p:nvPr>
        </p:nvGraphicFramePr>
        <p:xfrm>
          <a:off x="1574800" y="6172200"/>
          <a:ext cx="69056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9" name="Equation" r:id="rId3" imgW="3263900" imgH="279400" progId="Equation.DSMT4">
                  <p:embed/>
                </p:oleObj>
              </mc:Choice>
              <mc:Fallback>
                <p:oleObj name="Equation" r:id="rId3" imgW="326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6172200"/>
                        <a:ext cx="69056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ensity_AngLDistScaled_NetSc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752600"/>
            <a:ext cx="7315200" cy="4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27327</TotalTime>
  <Words>2619</Words>
  <Application>Microsoft Office PowerPoint</Application>
  <PresentationFormat>Custom</PresentationFormat>
  <Paragraphs>492</Paragraphs>
  <Slides>58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宋体</vt:lpstr>
      <vt:lpstr>Arial</vt:lpstr>
      <vt:lpstr>Cambria Math</vt:lpstr>
      <vt:lpstr>Comic Sans MS</vt:lpstr>
      <vt:lpstr>Euclid Math Two</vt:lpstr>
      <vt:lpstr>Lucida Grande</vt:lpstr>
      <vt:lpstr>Symbol</vt:lpstr>
      <vt:lpstr>Times New Roman</vt:lpstr>
      <vt:lpstr>Wingdings</vt:lpstr>
      <vt:lpstr>Default Design</vt:lpstr>
      <vt:lpstr>Equation</vt:lpstr>
      <vt:lpstr>Multivariate Heavy Tails  and Structural Properties of Networks </vt:lpstr>
      <vt:lpstr>Central Questions</vt:lpstr>
      <vt:lpstr>Outline</vt:lpstr>
      <vt:lpstr>Geometry of Networks: Background</vt:lpstr>
      <vt:lpstr>Geometry of Networks &amp; Heavy Tails</vt:lpstr>
      <vt:lpstr>Extremal Dependence Analysis</vt:lpstr>
      <vt:lpstr>Network Science: Co-Authorships</vt:lpstr>
      <vt:lpstr>Bivariate Extremal Dependence Analysis: Joint Node Degree Distr.  -- NetSci  </vt:lpstr>
      <vt:lpstr>Bivariate Extremal Dependence Analysis: Joint Node Degree Distr. – NetSci</vt:lpstr>
      <vt:lpstr>Western States Power Grid Net.</vt:lpstr>
      <vt:lpstr>Bivariate Extremal Dependence Analysis: Joint Node Degree Distr. – Power Grid   </vt:lpstr>
      <vt:lpstr>Bivariate Extremal Dependence Analysis: Joint Node Degree Distr. – Power Grid</vt:lpstr>
      <vt:lpstr>Bivariate Extremal Dependence Analysis: Joint Node Degree Distr. of Bi-directed Edges (Ab) in Slashdot Network   </vt:lpstr>
      <vt:lpstr>Bivariate Extremal Dependence Analysis: Joint Node Degree Distr. of Bi-directed Edges (Ab) in Slashdot Network   </vt:lpstr>
      <vt:lpstr>Geometric Embedding using L+</vt:lpstr>
      <vt:lpstr>Bivariate Extremal Dependence Analysis: L+ Distributions – NetSci [L+ ij &gt;0]</vt:lpstr>
      <vt:lpstr>Bivariate Extremal Dependence Analysis: L+ Distributions – NetSci  [L+ ij &lt;0]</vt:lpstr>
      <vt:lpstr>NetSci</vt:lpstr>
      <vt:lpstr>Bivariate Extremal Dependence Analysis: L+ Distributions – Power Grid </vt:lpstr>
      <vt:lpstr>Multivariate Extremal Dependence Analysis: Structural Properties? </vt:lpstr>
      <vt:lpstr>Multivariate Extremal Dependence and (Extremal) Clustering</vt:lpstr>
      <vt:lpstr>A Toy Example: Sierpinksi Gasket</vt:lpstr>
      <vt:lpstr>Bivariate Extremal Dependence Analysis: L+ Distributions – SG (k=8)</vt:lpstr>
      <vt:lpstr>Sierpinski Gasket (k=8)</vt:lpstr>
      <vt:lpstr>Extremal Dependence Analysis: P(dist(w,o1)&gt;x &amp; dist(w,o2)&gt;y) </vt:lpstr>
      <vt:lpstr>Extremal Dependence Analysis &amp; Clustering P(dist(w,o1)&gt;x &amp; dist(w,o2)&gt;y &amp;dist(w,o3)&gt;z)</vt:lpstr>
      <vt:lpstr>“Extended EDM” &amp; Multivariate Dependence </vt:lpstr>
      <vt:lpstr>Extremal Dependence Analysis: Spierpinki Gasket (k=8)</vt:lpstr>
      <vt:lpstr>Another 3-Cluster Toy Example</vt:lpstr>
      <vt:lpstr>Another 3-Cluster Toy Example</vt:lpstr>
      <vt:lpstr>Directed (&amp; Signed) Networks: An Example</vt:lpstr>
      <vt:lpstr>Slashdot: Univariate Degree Distributions</vt:lpstr>
      <vt:lpstr>Slashdot: Bivariate Distributions (Copula Plots)</vt:lpstr>
      <vt:lpstr>Bivariate Extremal Dependence Analysis: Joint In- vs. Out-degree Distribution  (all edges in A) in Slashdot Network   </vt:lpstr>
      <vt:lpstr>Bivariate Extremal Dependence Analysis: Joint Node Degree Distr. of Bi-directed Edges (Ab) in Slashdot Network   </vt:lpstr>
      <vt:lpstr>Bivariate Extremal Dependence Analysis: Joint In- vs. Out-degree Distribution  (One-way edges in Au) in Slashdot Network   </vt:lpstr>
      <vt:lpstr>Discussions &amp; Help Needed</vt:lpstr>
      <vt:lpstr>       Thank You!</vt:lpstr>
      <vt:lpstr>   Backup Slides</vt:lpstr>
      <vt:lpstr> </vt:lpstr>
      <vt:lpstr>Synthetic centered network (2 examples) </vt:lpstr>
      <vt:lpstr> </vt:lpstr>
      <vt:lpstr>L+ Matrix: L+ij  Heat Maps  Sierpinki Gasket (k=8)</vt:lpstr>
      <vt:lpstr>Slashdot: Bivariate Distributions (Copula Plots)</vt:lpstr>
      <vt:lpstr>Bivariate Extremal Dependence Analysis: Joint In- vs. Out-degree Distribution  (all edges in A) in Slashdot Network   </vt:lpstr>
      <vt:lpstr>Bivariate Extremal Dependence Analysis: Joint Node Degree Distr. of Bi-directed Edges (Ab) in Slashdot Network   </vt:lpstr>
      <vt:lpstr>Bivariate Extremal Dependence Analysis: Joint In- vs. Out-degree Distribution  (One-way edges in Au) in Slashdot Network   </vt:lpstr>
      <vt:lpstr>PowerPoint Presentation</vt:lpstr>
      <vt:lpstr>“Geometry” of Networks: An Overview</vt:lpstr>
      <vt:lpstr>L+ and Random Walks (&amp; Electric Networks) </vt:lpstr>
      <vt:lpstr>L+ Metrics and Bi-Partitions of Networks</vt:lpstr>
      <vt:lpstr>Not All Edges are “Created Equally”</vt:lpstr>
      <vt:lpstr>Topological Interpretation of L+ Metrics</vt:lpstr>
      <vt:lpstr>Edge Centrality in Toy Synthetic Networks</vt:lpstr>
      <vt:lpstr>Edge Centrality in Toy Synthetic Networks</vt:lpstr>
      <vt:lpstr>Wherein lies the Core</vt:lpstr>
      <vt:lpstr>Geometry of Networks &amp; Heavy Tails</vt:lpstr>
      <vt:lpstr>Ongoing and Planned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Patrick Gillespie</cp:lastModifiedBy>
  <cp:revision>491</cp:revision>
  <dcterms:created xsi:type="dcterms:W3CDTF">2012-10-27T07:44:59Z</dcterms:created>
  <dcterms:modified xsi:type="dcterms:W3CDTF">2018-09-19T15:53:43Z</dcterms:modified>
</cp:coreProperties>
</file>