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4095" r:id="rId2"/>
    <p:sldMasterId id="2147484119" r:id="rId3"/>
    <p:sldMasterId id="2147484131" r:id="rId4"/>
    <p:sldMasterId id="2147484143" r:id="rId5"/>
  </p:sldMasterIdLst>
  <p:notesMasterIdLst>
    <p:notesMasterId r:id="rId49"/>
  </p:notesMasterIdLst>
  <p:handoutMasterIdLst>
    <p:handoutMasterId r:id="rId50"/>
  </p:handoutMasterIdLst>
  <p:sldIdLst>
    <p:sldId id="629" r:id="rId6"/>
    <p:sldId id="660" r:id="rId7"/>
    <p:sldId id="644" r:id="rId8"/>
    <p:sldId id="645" r:id="rId9"/>
    <p:sldId id="647" r:id="rId10"/>
    <p:sldId id="662" r:id="rId11"/>
    <p:sldId id="663" r:id="rId12"/>
    <p:sldId id="664" r:id="rId13"/>
    <p:sldId id="665" r:id="rId14"/>
    <p:sldId id="694" r:id="rId15"/>
    <p:sldId id="695" r:id="rId16"/>
    <p:sldId id="669" r:id="rId17"/>
    <p:sldId id="691" r:id="rId18"/>
    <p:sldId id="670" r:id="rId19"/>
    <p:sldId id="671" r:id="rId20"/>
    <p:sldId id="672" r:id="rId21"/>
    <p:sldId id="697" r:id="rId22"/>
    <p:sldId id="653" r:id="rId23"/>
    <p:sldId id="677" r:id="rId24"/>
    <p:sldId id="678" r:id="rId25"/>
    <p:sldId id="680" r:id="rId26"/>
    <p:sldId id="681" r:id="rId27"/>
    <p:sldId id="683" r:id="rId28"/>
    <p:sldId id="684" r:id="rId29"/>
    <p:sldId id="685" r:id="rId30"/>
    <p:sldId id="686" r:id="rId31"/>
    <p:sldId id="687" r:id="rId32"/>
    <p:sldId id="688" r:id="rId33"/>
    <p:sldId id="689" r:id="rId34"/>
    <p:sldId id="655" r:id="rId35"/>
    <p:sldId id="656" r:id="rId36"/>
    <p:sldId id="659" r:id="rId37"/>
    <p:sldId id="657" r:id="rId38"/>
    <p:sldId id="698" r:id="rId39"/>
    <p:sldId id="674" r:id="rId40"/>
    <p:sldId id="675" r:id="rId41"/>
    <p:sldId id="676" r:id="rId42"/>
    <p:sldId id="673" r:id="rId43"/>
    <p:sldId id="666" r:id="rId44"/>
    <p:sldId id="668" r:id="rId45"/>
    <p:sldId id="693" r:id="rId46"/>
    <p:sldId id="667" r:id="rId47"/>
    <p:sldId id="696" r:id="rId4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Symbol" pitchFamily="18" charset="2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Symbol" pitchFamily="18" charset="2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Symbol" pitchFamily="18" charset="2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Symbol" pitchFamily="18" charset="2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Symbol" pitchFamily="18" charset="2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Symbol" pitchFamily="18" charset="2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Symbol" pitchFamily="18" charset="2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Symbol" pitchFamily="18" charset="2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Symbol" pitchFamily="18" charset="2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40">
          <p15:clr>
            <a:srgbClr val="A4A3A4"/>
          </p15:clr>
        </p15:guide>
        <p15:guide id="2" pos="2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AE00"/>
    <a:srgbClr val="FF3300"/>
    <a:srgbClr val="FFFFFF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3" autoAdjust="0"/>
    <p:restoredTop sz="92555" autoAdjust="0"/>
  </p:normalViewPr>
  <p:slideViewPr>
    <p:cSldViewPr snapToGrid="0">
      <p:cViewPr varScale="1">
        <p:scale>
          <a:sx n="93" d="100"/>
          <a:sy n="93" d="100"/>
        </p:scale>
        <p:origin x="858" y="66"/>
      </p:cViewPr>
      <p:guideLst>
        <p:guide orient="horz" pos="3840"/>
        <p:guide pos="28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Relationship Id="rId4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1.emf"/><Relationship Id="rId1" Type="http://schemas.openxmlformats.org/officeDocument/2006/relationships/image" Target="../media/image37.emf"/><Relationship Id="rId4" Type="http://schemas.openxmlformats.org/officeDocument/2006/relationships/image" Target="../media/image39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Relationship Id="rId4" Type="http://schemas.openxmlformats.org/officeDocument/2006/relationships/image" Target="../media/image4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Relationship Id="rId4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475" cy="479403"/>
          </a:xfrm>
          <a:prstGeom prst="rect">
            <a:avLst/>
          </a:prstGeom>
        </p:spPr>
        <p:txBody>
          <a:bodyPr vert="horz" lIns="95079" tIns="47540" rIns="95079" bIns="4754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064" y="0"/>
            <a:ext cx="3170475" cy="479403"/>
          </a:xfrm>
          <a:prstGeom prst="rect">
            <a:avLst/>
          </a:prstGeom>
        </p:spPr>
        <p:txBody>
          <a:bodyPr vert="horz" lIns="95079" tIns="47540" rIns="95079" bIns="4754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56"/>
            <a:ext cx="3170475" cy="479403"/>
          </a:xfrm>
          <a:prstGeom prst="rect">
            <a:avLst/>
          </a:prstGeom>
        </p:spPr>
        <p:txBody>
          <a:bodyPr vert="horz" lIns="95079" tIns="47540" rIns="95079" bIns="4754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064" y="9120156"/>
            <a:ext cx="3170475" cy="479403"/>
          </a:xfrm>
          <a:prstGeom prst="rect">
            <a:avLst/>
          </a:prstGeom>
        </p:spPr>
        <p:txBody>
          <a:bodyPr vert="horz" lIns="95079" tIns="47540" rIns="95079" bIns="47540" rtlCol="0" anchor="b"/>
          <a:lstStyle>
            <a:lvl1pPr algn="r">
              <a:defRPr sz="1200"/>
            </a:lvl1pPr>
          </a:lstStyle>
          <a:p>
            <a:fld id="{427F1DA0-E1AA-4421-AB31-A149554BC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52382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475" cy="47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t" anchorCtr="0" compatLnSpc="1">
            <a:prstTxWarp prst="textNoShape">
              <a:avLst/>
            </a:prstTxWarp>
          </a:bodyPr>
          <a:lstStyle>
            <a:lvl1pPr defTabSz="96730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064" y="0"/>
            <a:ext cx="3170475" cy="47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t" anchorCtr="0" compatLnSpc="1">
            <a:prstTxWarp prst="textNoShape">
              <a:avLst/>
            </a:prstTxWarp>
          </a:bodyPr>
          <a:lstStyle>
            <a:lvl1pPr algn="r" defTabSz="96730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899"/>
            <a:ext cx="5852160" cy="4319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56"/>
            <a:ext cx="3170475" cy="47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b" anchorCtr="0" compatLnSpc="1">
            <a:prstTxWarp prst="textNoShape">
              <a:avLst/>
            </a:prstTxWarp>
          </a:bodyPr>
          <a:lstStyle>
            <a:lvl1pPr defTabSz="96730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064" y="9120156"/>
            <a:ext cx="3170475" cy="47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b" anchorCtr="0" compatLnSpc="1">
            <a:prstTxWarp prst="textNoShape">
              <a:avLst/>
            </a:prstTxWarp>
          </a:bodyPr>
          <a:lstStyle>
            <a:lvl1pPr algn="r" defTabSz="967300">
              <a:defRPr sz="1200">
                <a:latin typeface="Arial" charset="0"/>
              </a:defRPr>
            </a:lvl1pPr>
          </a:lstStyle>
          <a:p>
            <a:pPr>
              <a:defRPr/>
            </a:pPr>
            <a:fld id="{8247CAA6-7F6C-45DC-948A-88A2F572E1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170378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8663"/>
            <a:ext cx="4779962" cy="3584575"/>
          </a:xfrm>
          <a:ln w="12700" cap="flat">
            <a:solidFill>
              <a:schemeClr val="tx1"/>
            </a:solidFill>
          </a:ln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252" y="4559257"/>
            <a:ext cx="5366697" cy="432119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98" tIns="47850" rIns="95698" bIns="47850"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     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47CAA6-7F6C-45DC-948A-88A2F572E15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47CAA6-7F6C-45DC-948A-88A2F572E15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317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47CAA6-7F6C-45DC-948A-88A2F572E15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317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47CAA6-7F6C-45DC-948A-88A2F572E15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317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47CAA6-7F6C-45DC-948A-88A2F572E15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31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47CAA6-7F6C-45DC-948A-88A2F572E15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317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47CAA6-7F6C-45DC-948A-88A2F572E15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317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47CAA6-7F6C-45DC-948A-88A2F572E15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317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47CAA6-7F6C-45DC-948A-88A2F572E15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317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47CAA6-7F6C-45DC-948A-88A2F572E15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317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The data in Figure 1 are the maximum flow rate (cubic feet per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second) for each week taken from a time series of flow rates recorded at 15 minute intervals for a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river in western Colorado.</a:t>
            </a:r>
          </a:p>
          <a:p>
            <a:endParaRPr lang="en-US" smtClean="0">
              <a:latin typeface="Arial" pitchFamily="34" charset="0"/>
              <a:cs typeface="Arial" pitchFamily="34" charset="0"/>
            </a:endParaRPr>
          </a:p>
          <a:p>
            <a:r>
              <a:rPr lang="el-GR" smtClean="0">
                <a:latin typeface="Arial" pitchFamily="34" charset="0"/>
                <a:cs typeface="Arial" pitchFamily="34" charset="0"/>
              </a:rPr>
              <a:t>(ˆμ, ˆ, ˆ) =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(0.21, 0.91, 0.072)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47CAA6-7F6C-45DC-948A-88A2F572E15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317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The data in Figure 1 are the maximum flow rate (cubic feet per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second) for each week taken from a time series of flow rates recorded at 15 minute intervals for a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river in western Colorado.</a:t>
            </a:r>
          </a:p>
          <a:p>
            <a:endParaRPr lang="en-US" smtClean="0">
              <a:latin typeface="Arial" pitchFamily="34" charset="0"/>
              <a:cs typeface="Arial" pitchFamily="34" charset="0"/>
            </a:endParaRPr>
          </a:p>
          <a:p>
            <a:r>
              <a:rPr lang="el-GR" smtClean="0">
                <a:latin typeface="Arial" pitchFamily="34" charset="0"/>
                <a:cs typeface="Arial" pitchFamily="34" charset="0"/>
              </a:rPr>
              <a:t>(ˆμ, ˆ, ˆ) =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(0.21, 0.91, 0.072)</a:t>
            </a: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47CAA6-7F6C-45DC-948A-88A2F572E157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317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47CAA6-7F6C-45DC-948A-88A2F572E157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317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47CAA6-7F6C-45DC-948A-88A2F572E157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317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47CAA6-7F6C-45DC-948A-88A2F572E157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317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47CAA6-7F6C-45DC-948A-88A2F572E157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317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47CAA6-7F6C-45DC-948A-88A2F572E157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317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47CAA6-7F6C-45DC-948A-88A2F572E157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31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47CAA6-7F6C-45DC-948A-88A2F572E15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317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47CAA6-7F6C-45DC-948A-88A2F572E157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317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47CAA6-7F6C-45DC-948A-88A2F572E157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317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47CAA6-7F6C-45DC-948A-88A2F572E157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317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47CAA6-7F6C-45DC-948A-88A2F572E157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317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47CAA6-7F6C-45DC-948A-88A2F572E157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317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47CAA6-7F6C-45DC-948A-88A2F572E157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3170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47CAA6-7F6C-45DC-948A-88A2F572E157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31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47CAA6-7F6C-45DC-948A-88A2F572E15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31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47CAA6-7F6C-45DC-948A-88A2F572E15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31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47CAA6-7F6C-45DC-948A-88A2F572E15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31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47CAA6-7F6C-45DC-948A-88A2F572E15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31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47CAA6-7F6C-45DC-948A-88A2F572E15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31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47CAA6-7F6C-45DC-948A-88A2F572E15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31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8F109-8FDC-40CE-B991-DA9D4F7612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397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82802-7800-49A4-A6F6-C66FE23B8923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067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47459-4A56-4A79-BF7F-E3FBFE366B52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405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14E59-A30B-4167-B258-AE1C0CC483E8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28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DD755-066B-46B4-81A7-198CB07FF696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553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271FF-D9E8-43BE-85E6-F2D3BC5F2209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502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4D71E-37CF-4B82-860F-1F6C7368C4A5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584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2FCEC-7634-4D73-9AC2-32066E9C3BC8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146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D3BF1-6495-4568-B5AC-2EA0EDA14785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20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3FF20-51E7-44F5-B3F5-BCE3A2D6FBDB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930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0C1C6-3686-45E8-8482-AECA79C7A3C4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101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6827E-F322-47D1-8F3C-1543D6F47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057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7787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F4551A7-99AE-4812-AF19-157F7CB3D8B0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082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82802-7800-49A4-A6F6-C66FE23B8923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296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47459-4A56-4A79-BF7F-E3FBFE366B52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213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14E59-A30B-4167-B258-AE1C0CC483E8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695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DD755-066B-46B4-81A7-198CB07FF696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649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271FF-D9E8-43BE-85E6-F2D3BC5F2209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542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4D71E-37CF-4B82-860F-1F6C7368C4A5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663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2FCEC-7634-4D73-9AC2-32066E9C3BC8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288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D3BF1-6495-4568-B5AC-2EA0EDA14785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154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3FF20-51E7-44F5-B3F5-BCE3A2D6FBDB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577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0BEB9-4BBE-4820-A835-398EC2408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666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0C1C6-3686-45E8-8482-AECA79C7A3C4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577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7787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F4551A7-99AE-4812-AF19-157F7CB3D8B0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188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82802-7800-49A4-A6F6-C66FE23B8923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19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47459-4A56-4A79-BF7F-E3FBFE366B52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271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14E59-A30B-4167-B258-AE1C0CC483E8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235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DD755-066B-46B4-81A7-198CB07FF696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61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271FF-D9E8-43BE-85E6-F2D3BC5F2209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95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4D71E-37CF-4B82-860F-1F6C7368C4A5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05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2FCEC-7634-4D73-9AC2-32066E9C3BC8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720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D3BF1-6495-4568-B5AC-2EA0EDA14785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062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4D71E-37CF-4B82-860F-1F6C7368C4A5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542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3FF20-51E7-44F5-B3F5-BCE3A2D6FBDB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167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0C1C6-3686-45E8-8482-AECA79C7A3C4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658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7787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F4551A7-99AE-4812-AF19-157F7CB3D8B0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610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82802-7800-49A4-A6F6-C66FE23B8923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245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47459-4A56-4A79-BF7F-E3FBFE366B52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011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14E59-A30B-4167-B258-AE1C0CC483E8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288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DD755-066B-46B4-81A7-198CB07FF696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353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271FF-D9E8-43BE-85E6-F2D3BC5F2209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423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2FCEC-7634-4D73-9AC2-32066E9C3BC8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D3BF1-6495-4568-B5AC-2EA0EDA14785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976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3FF20-51E7-44F5-B3F5-BCE3A2D6FBDB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328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0C1C6-3686-45E8-8482-AECA79C7A3C4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825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7787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F4551A7-99AE-4812-AF19-157F7CB3D8B0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183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595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9405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69CBD572-A9BD-47E7-A8D0-8925FE2DF6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198" name="Text Box 6"/>
          <p:cNvSpPr txBox="1">
            <a:spLocks noChangeArrowheads="1"/>
          </p:cNvSpPr>
          <p:nvPr userDrawn="1"/>
        </p:nvSpPr>
        <p:spPr bwMode="auto">
          <a:xfrm>
            <a:off x="152400" y="6583363"/>
            <a:ext cx="30411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1200" dirty="0" smtClean="0">
                <a:solidFill>
                  <a:schemeClr val="accent2"/>
                </a:solidFill>
                <a:latin typeface="Arial" charset="0"/>
              </a:rPr>
              <a:t>MURI Cornell Oct 2013</a:t>
            </a:r>
            <a:endParaRPr lang="en-US" dirty="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94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595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9405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7787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F4551A7-99AE-4812-AF19-157F7CB3D8B0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 userDrawn="1"/>
        </p:nvSpPr>
        <p:spPr bwMode="auto">
          <a:xfrm>
            <a:off x="152400" y="6583363"/>
            <a:ext cx="30411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1200" dirty="0" smtClean="0">
                <a:solidFill>
                  <a:schemeClr val="accent2"/>
                </a:solidFill>
                <a:latin typeface="Arial" charset="0"/>
              </a:rPr>
              <a:t>MURI Cornell Oct 2013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43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6" r:id="rId1"/>
    <p:sldLayoutId id="2147484097" r:id="rId2"/>
    <p:sldLayoutId id="2147484098" r:id="rId3"/>
    <p:sldLayoutId id="2147484099" r:id="rId4"/>
    <p:sldLayoutId id="2147484100" r:id="rId5"/>
    <p:sldLayoutId id="2147484101" r:id="rId6"/>
    <p:sldLayoutId id="2147484102" r:id="rId7"/>
    <p:sldLayoutId id="2147484103" r:id="rId8"/>
    <p:sldLayoutId id="2147484104" r:id="rId9"/>
    <p:sldLayoutId id="2147484105" r:id="rId10"/>
    <p:sldLayoutId id="214748410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595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9405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7787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F4551A7-99AE-4812-AF19-157F7CB3D8B0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 userDrawn="1"/>
        </p:nvSpPr>
        <p:spPr bwMode="auto">
          <a:xfrm>
            <a:off x="152400" y="6583363"/>
            <a:ext cx="30411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1200" dirty="0" smtClean="0">
                <a:solidFill>
                  <a:schemeClr val="accent2"/>
                </a:solidFill>
                <a:latin typeface="Arial" charset="0"/>
              </a:rPr>
              <a:t>MURI Cornell Oct 2013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855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0" r:id="rId1"/>
    <p:sldLayoutId id="2147484121" r:id="rId2"/>
    <p:sldLayoutId id="2147484122" r:id="rId3"/>
    <p:sldLayoutId id="2147484123" r:id="rId4"/>
    <p:sldLayoutId id="2147484124" r:id="rId5"/>
    <p:sldLayoutId id="2147484125" r:id="rId6"/>
    <p:sldLayoutId id="2147484126" r:id="rId7"/>
    <p:sldLayoutId id="2147484127" r:id="rId8"/>
    <p:sldLayoutId id="2147484128" r:id="rId9"/>
    <p:sldLayoutId id="2147484129" r:id="rId10"/>
    <p:sldLayoutId id="214748413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595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9405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7787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F4551A7-99AE-4812-AF19-157F7CB3D8B0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 userDrawn="1"/>
        </p:nvSpPr>
        <p:spPr bwMode="auto">
          <a:xfrm>
            <a:off x="152400" y="6583363"/>
            <a:ext cx="30411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1200" dirty="0" smtClean="0">
                <a:solidFill>
                  <a:schemeClr val="accent2"/>
                </a:solidFill>
                <a:latin typeface="Arial" charset="0"/>
              </a:rPr>
              <a:t>MURI Cornell Oct 2013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840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2" r:id="rId1"/>
    <p:sldLayoutId id="2147484133" r:id="rId2"/>
    <p:sldLayoutId id="2147484134" r:id="rId3"/>
    <p:sldLayoutId id="2147484135" r:id="rId4"/>
    <p:sldLayoutId id="2147484136" r:id="rId5"/>
    <p:sldLayoutId id="2147484137" r:id="rId6"/>
    <p:sldLayoutId id="2147484138" r:id="rId7"/>
    <p:sldLayoutId id="2147484139" r:id="rId8"/>
    <p:sldLayoutId id="2147484140" r:id="rId9"/>
    <p:sldLayoutId id="2147484141" r:id="rId10"/>
    <p:sldLayoutId id="214748414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595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9405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7787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F4551A7-99AE-4812-AF19-157F7CB3D8B0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 userDrawn="1"/>
        </p:nvSpPr>
        <p:spPr bwMode="auto">
          <a:xfrm>
            <a:off x="152400" y="6602413"/>
            <a:ext cx="30411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1200" dirty="0" smtClean="0">
                <a:solidFill>
                  <a:schemeClr val="accent2"/>
                </a:solidFill>
                <a:latin typeface="Arial" charset="0"/>
              </a:rPr>
              <a:t>MURI Cornell Oct 2013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799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4" r:id="rId1"/>
    <p:sldLayoutId id="2147484145" r:id="rId2"/>
    <p:sldLayoutId id="2147484146" r:id="rId3"/>
    <p:sldLayoutId id="2147484147" r:id="rId4"/>
    <p:sldLayoutId id="2147484148" r:id="rId5"/>
    <p:sldLayoutId id="2147484149" r:id="rId6"/>
    <p:sldLayoutId id="2147484150" r:id="rId7"/>
    <p:sldLayoutId id="2147484151" r:id="rId8"/>
    <p:sldLayoutId id="2147484152" r:id="rId9"/>
    <p:sldLayoutId id="2147484153" r:id="rId10"/>
    <p:sldLayoutId id="214748415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emf"/><Relationship Id="rId5" Type="http://schemas.openxmlformats.org/officeDocument/2006/relationships/image" Target="../media/image1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8.emf"/><Relationship Id="rId5" Type="http://schemas.openxmlformats.org/officeDocument/2006/relationships/image" Target="../media/image5.e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13.em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0.emf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2.emf"/><Relationship Id="rId5" Type="http://schemas.openxmlformats.org/officeDocument/2006/relationships/image" Target="../media/image9.e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50.png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7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image" Target="../media/image140.png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4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5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6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00.png"/><Relationship Id="rId4" Type="http://schemas.openxmlformats.org/officeDocument/2006/relationships/image" Target="../media/image29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25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39.emf"/><Relationship Id="rId5" Type="http://schemas.openxmlformats.org/officeDocument/2006/relationships/image" Target="../media/image37.e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38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42.emf"/><Relationship Id="rId5" Type="http://schemas.openxmlformats.org/officeDocument/2006/relationships/image" Target="../media/image17.emf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30.bin"/><Relationship Id="rId9" Type="http://schemas.openxmlformats.org/officeDocument/2006/relationships/image" Target="../media/image4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8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352425" y="406400"/>
            <a:ext cx="8515350" cy="1625600"/>
          </a:xfrm>
          <a:ln w="25400" cap="flat"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Research Update for MURI Project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E8F109-8FDC-40CE-B991-DA9D4F7612A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82600" y="1822604"/>
            <a:ext cx="8035925" cy="4191000"/>
          </a:xfrm>
          <a:ln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0"/>
              </a:spcBef>
              <a:defRPr/>
            </a:pPr>
            <a:endParaRPr lang="en-US" sz="2400" dirty="0" smtClean="0">
              <a:solidFill>
                <a:schemeClr val="accent2"/>
              </a:solidFill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US" sz="2400" dirty="0" smtClean="0">
                <a:solidFill>
                  <a:schemeClr val="accent2"/>
                </a:solidFill>
              </a:rPr>
              <a:t>Richard A. Davis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Columbia University</a:t>
            </a:r>
            <a:br>
              <a:rPr lang="en-US" sz="2000" dirty="0" smtClean="0">
                <a:solidFill>
                  <a:schemeClr val="accent2"/>
                </a:solidFill>
              </a:rPr>
            </a:br>
            <a:endParaRPr lang="en-US" sz="2000" dirty="0">
              <a:solidFill>
                <a:schemeClr val="accent2"/>
              </a:solidFill>
            </a:endParaRPr>
          </a:p>
          <a:p>
            <a:pPr marL="342900" indent="-342900" algn="l" eaLnBrk="1" hangingPunct="1">
              <a:lnSpc>
                <a:spcPct val="90000"/>
              </a:lnSpc>
              <a:spcBef>
                <a:spcPct val="5000"/>
              </a:spcBef>
              <a:defRPr/>
            </a:pPr>
            <a:endParaRPr lang="en-US" sz="2000" b="1" dirty="0" smtClean="0">
              <a:solidFill>
                <a:schemeClr val="accent2"/>
              </a:solidFill>
            </a:endParaRPr>
          </a:p>
          <a:p>
            <a:pPr marL="342900" indent="-342900"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400" dirty="0" smtClean="0">
                <a:solidFill>
                  <a:schemeClr val="accent2"/>
                </a:solidFill>
              </a:rPr>
              <a:t>October 1, 2013</a:t>
            </a:r>
          </a:p>
          <a:p>
            <a:pPr marL="342900" indent="-342900" eaLnBrk="1" hangingPunct="1">
              <a:lnSpc>
                <a:spcPct val="50000"/>
              </a:lnSpc>
              <a:spcBef>
                <a:spcPct val="50000"/>
              </a:spcBef>
              <a:defRPr/>
            </a:pPr>
            <a:endParaRPr lang="en-US" sz="2400" dirty="0">
              <a:solidFill>
                <a:schemeClr val="accent2"/>
              </a:solidFill>
            </a:endParaRPr>
          </a:p>
          <a:p>
            <a:pPr marL="342900" indent="-342900"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400" dirty="0" smtClean="0">
                <a:solidFill>
                  <a:schemeClr val="accent2"/>
                </a:solidFill>
              </a:rPr>
              <a:t>MURI-Cornell </a:t>
            </a:r>
            <a:endParaRPr lang="en-US" sz="20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5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0BEB9-4BBE-4820-A835-398EC2408D7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7827035"/>
              </p:ext>
            </p:extLst>
          </p:nvPr>
        </p:nvGraphicFramePr>
        <p:xfrm>
          <a:off x="289042" y="3586491"/>
          <a:ext cx="3428272" cy="292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4" name="Acrobat Document" r:id="rId4" imgW="4876800" imgH="4162357" progId="AcroExch.Document.7">
                  <p:embed/>
                </p:oleObj>
              </mc:Choice>
              <mc:Fallback>
                <p:oleObj name="Acrobat Document" r:id="rId4" imgW="4876800" imgH="4162357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9042" y="3586491"/>
                        <a:ext cx="3428272" cy="2926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0587742"/>
              </p:ext>
            </p:extLst>
          </p:nvPr>
        </p:nvGraphicFramePr>
        <p:xfrm>
          <a:off x="4924100" y="3436883"/>
          <a:ext cx="3610288" cy="292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5" name="Acrobat Document" r:id="rId6" imgW="4724400" imgH="3828915" progId="AcroExch.Document.7">
                  <p:embed/>
                </p:oleObj>
              </mc:Choice>
              <mc:Fallback>
                <p:oleObj name="Acrobat Document" r:id="rId6" imgW="4724400" imgH="382891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24100" y="3436883"/>
                        <a:ext cx="3610288" cy="2926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9467669"/>
              </p:ext>
            </p:extLst>
          </p:nvPr>
        </p:nvGraphicFramePr>
        <p:xfrm>
          <a:off x="4782215" y="575278"/>
          <a:ext cx="3428272" cy="292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6" name="Acrobat Document" r:id="rId8" imgW="4876800" imgH="4162357" progId="AcroExch.Document.7">
                  <p:embed/>
                </p:oleObj>
              </mc:Choice>
              <mc:Fallback>
                <p:oleObj name="Acrobat Document" r:id="rId8" imgW="4876800" imgH="4162357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782215" y="575278"/>
                        <a:ext cx="3428272" cy="2926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05200" y="7620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Weighted-NLS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2062457"/>
              </p:ext>
            </p:extLst>
          </p:nvPr>
        </p:nvGraphicFramePr>
        <p:xfrm>
          <a:off x="620932" y="476310"/>
          <a:ext cx="3582272" cy="292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7" name="Acrobat Document" r:id="rId10" imgW="5095824" imgH="4162357" progId="AcroExch.Document.7">
                  <p:embed/>
                </p:oleObj>
              </mc:Choice>
              <mc:Fallback>
                <p:oleObj name="Acrobat Document" r:id="rId10" imgW="5095824" imgH="4162357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20932" y="476310"/>
                        <a:ext cx="3582272" cy="2926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683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0BEB9-4BBE-4820-A835-398EC2408D7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05200" y="7620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Log-transform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3571072"/>
              </p:ext>
            </p:extLst>
          </p:nvPr>
        </p:nvGraphicFramePr>
        <p:xfrm>
          <a:off x="5164193" y="476310"/>
          <a:ext cx="3624848" cy="292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4" name="Acrobat Document" r:id="rId4" imgW="4743281" imgH="3828915" progId="AcroExch.Document.7">
                  <p:embed/>
                </p:oleObj>
              </mc:Choice>
              <mc:Fallback>
                <p:oleObj name="Acrobat Document" r:id="rId4" imgW="4743281" imgH="382891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64193" y="476310"/>
                        <a:ext cx="3624848" cy="2926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3662674"/>
              </p:ext>
            </p:extLst>
          </p:nvPr>
        </p:nvGraphicFramePr>
        <p:xfrm>
          <a:off x="457200" y="609600"/>
          <a:ext cx="3582272" cy="292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5" name="Acrobat Document" r:id="rId6" imgW="5095824" imgH="4162357" progId="AcroExch.Document.7">
                  <p:embed/>
                </p:oleObj>
              </mc:Choice>
              <mc:Fallback>
                <p:oleObj name="Acrobat Document" r:id="rId6" imgW="5095824" imgH="4162357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7200" y="609600"/>
                        <a:ext cx="3582272" cy="2926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9432624"/>
              </p:ext>
            </p:extLst>
          </p:nvPr>
        </p:nvGraphicFramePr>
        <p:xfrm>
          <a:off x="5163212" y="3642820"/>
          <a:ext cx="3668520" cy="292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6" name="Acrobat Document" r:id="rId8" imgW="4800465" imgH="3828915" progId="AcroExch.Document.7">
                  <p:embed/>
                </p:oleObj>
              </mc:Choice>
              <mc:Fallback>
                <p:oleObj name="Acrobat Document" r:id="rId8" imgW="4800465" imgH="382891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163212" y="3642820"/>
                        <a:ext cx="3668520" cy="2926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4073383"/>
              </p:ext>
            </p:extLst>
          </p:nvPr>
        </p:nvGraphicFramePr>
        <p:xfrm>
          <a:off x="431746" y="3649554"/>
          <a:ext cx="3582272" cy="292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7" name="Acrobat Document" r:id="rId10" imgW="5095824" imgH="4162357" progId="AcroExch.Document.7">
                  <p:embed/>
                </p:oleObj>
              </mc:Choice>
              <mc:Fallback>
                <p:oleObj name="Acrobat Document" r:id="rId10" imgW="5095824" imgH="4162357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31746" y="3649554"/>
                        <a:ext cx="3582272" cy="2926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657600" y="3271345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arcsine-transform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544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0BEB9-4BBE-4820-A835-398EC2408D7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7498049"/>
              </p:ext>
            </p:extLst>
          </p:nvPr>
        </p:nvGraphicFramePr>
        <p:xfrm>
          <a:off x="394138" y="3349516"/>
          <a:ext cx="3969372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4" name="Acrobat Document" r:id="rId4" imgW="5162449" imgH="4162357" progId="AcroExch.Document.7">
                  <p:embed/>
                </p:oleObj>
              </mc:Choice>
              <mc:Fallback>
                <p:oleObj name="Acrobat Document" r:id="rId4" imgW="5162449" imgH="4162357" progId="AcroExch.Document.7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138" y="3349516"/>
                        <a:ext cx="3969372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0722897"/>
              </p:ext>
            </p:extLst>
          </p:nvPr>
        </p:nvGraphicFramePr>
        <p:xfrm>
          <a:off x="4784839" y="3350009"/>
          <a:ext cx="3866848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5" name="Acrobat Document" r:id="rId6" imgW="5029200" imgH="4162357" progId="AcroExch.Document.7">
                  <p:embed/>
                </p:oleObj>
              </mc:Choice>
              <mc:Fallback>
                <p:oleObj name="Acrobat Document" r:id="rId6" imgW="5029200" imgH="4162357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84839" y="3350009"/>
                        <a:ext cx="3866848" cy="320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2136962"/>
              </p:ext>
            </p:extLst>
          </p:nvPr>
        </p:nvGraphicFramePr>
        <p:xfrm>
          <a:off x="310394" y="591044"/>
          <a:ext cx="2793414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6" name="Acrobat Document" r:id="rId8" imgW="5086114" imgH="4162357" progId="AcroExch.Document.7">
                  <p:embed/>
                </p:oleObj>
              </mc:Choice>
              <mc:Fallback>
                <p:oleObj name="Acrobat Document" r:id="rId8" imgW="5086114" imgH="4162357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10394" y="591044"/>
                        <a:ext cx="2793414" cy="228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1723418"/>
              </p:ext>
            </p:extLst>
          </p:nvPr>
        </p:nvGraphicFramePr>
        <p:xfrm>
          <a:off x="3276600" y="609600"/>
          <a:ext cx="2782962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7" name="Acrobat Document" r:id="rId10" imgW="5067233" imgH="4162357" progId="AcroExch.Document.7">
                  <p:embed/>
                </p:oleObj>
              </mc:Choice>
              <mc:Fallback>
                <p:oleObj name="Acrobat Document" r:id="rId10" imgW="5067233" imgH="4162357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276600" y="609600"/>
                        <a:ext cx="2782962" cy="228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3423760"/>
              </p:ext>
            </p:extLst>
          </p:nvPr>
        </p:nvGraphicFramePr>
        <p:xfrm>
          <a:off x="6105535" y="622574"/>
          <a:ext cx="2835263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8" name="Acrobat Document" r:id="rId12" imgW="5162449" imgH="4162357" progId="AcroExch.Document.7">
                  <p:embed/>
                </p:oleObj>
              </mc:Choice>
              <mc:Fallback>
                <p:oleObj name="Acrobat Document" r:id="rId12" imgW="5162449" imgH="4162357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105535" y="622574"/>
                        <a:ext cx="2835263" cy="228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227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0BEB9-4BBE-4820-A835-398EC2408D7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3" y="147638"/>
            <a:ext cx="6619875" cy="656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88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0BEB9-4BBE-4820-A835-398EC2408D7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3" y="852488"/>
            <a:ext cx="5210175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710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3413" y="304800"/>
            <a:ext cx="7804150" cy="558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 smtClean="0"/>
              <a:t>Estimation for network models—first steps </a:t>
            </a:r>
          </a:p>
        </p:txBody>
      </p:sp>
      <p:sp>
        <p:nvSpPr>
          <p:cNvPr id="4102" name="Text Box 3"/>
          <p:cNvSpPr txBox="1">
            <a:spLocks noChangeArrowheads="1"/>
          </p:cNvSpPr>
          <p:nvPr/>
        </p:nvSpPr>
        <p:spPr bwMode="auto">
          <a:xfrm>
            <a:off x="633412" y="862263"/>
            <a:ext cx="8229233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Two-dimensional case (in-degree, out-degree):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endParaRPr lang="en-US" b="0" i="1" dirty="0" smtClean="0">
              <a:solidFill>
                <a:schemeClr val="accent4"/>
              </a:solidFill>
              <a:latin typeface="Cambria Math"/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endParaRPr lang="en-US" b="0" i="1" dirty="0" smtClean="0">
              <a:solidFill>
                <a:schemeClr val="accent4"/>
              </a:solidFill>
              <a:latin typeface="Cambria Math"/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endParaRPr lang="en-US" b="0" i="1" dirty="0" smtClean="0">
              <a:solidFill>
                <a:schemeClr val="accent4"/>
              </a:solidFill>
              <a:latin typeface="Cambria Math"/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endParaRPr lang="en-US" dirty="0" smtClean="0">
              <a:solidFill>
                <a:schemeClr val="accent4"/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0BEB9-4BBE-4820-A835-398EC2408D7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"/>
              <p:cNvSpPr txBox="1">
                <a:spLocks noChangeArrowheads="1"/>
              </p:cNvSpPr>
              <p:nvPr/>
            </p:nvSpPr>
            <p:spPr bwMode="auto">
              <a:xfrm>
                <a:off x="633412" y="1180178"/>
                <a:ext cx="8229233" cy="1819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9pPr>
              </a:lstStyle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Estimation procedure the same as on dimensional case, but data are now</a:t>
                </a: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solidFill>
                            <a:schemeClr val="accent4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𝑛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→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𝐶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𝜆</m:t>
                                  </m:r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𝜇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𝑗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𝜆</m:t>
                                  </m:r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+1</m:t>
                                  </m:r>
                                </m:sup>
                              </m:sSup>
                            </m:den>
                          </m:f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𝑖𝑛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𝐾𝑟𝑎𝑝𝑖𝑣𝑠𝑘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𝑚𝑜𝑑𝑒𝑙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2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3412" y="1180178"/>
                <a:ext cx="8229233" cy="1819537"/>
              </a:xfrm>
              <a:prstGeom prst="rect">
                <a:avLst/>
              </a:prstGeom>
              <a:blipFill rotWithShape="1">
                <a:blip r:embed="rId3"/>
                <a:stretch>
                  <a:fillRect l="-81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3"/>
              <p:cNvSpPr txBox="1">
                <a:spLocks noChangeArrowheads="1"/>
              </p:cNvSpPr>
              <p:nvPr/>
            </p:nvSpPr>
            <p:spPr bwMode="auto">
              <a:xfrm>
                <a:off x="633412" y="3144194"/>
                <a:ext cx="8229233" cy="1292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9pPr>
              </a:lstStyle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b="0" dirty="0" smtClean="0">
                    <a:solidFill>
                      <a:schemeClr val="accent2"/>
                    </a:solidFill>
                    <a:latin typeface="+mn-lt"/>
                  </a:rPr>
                  <a:t>In some cases, we can 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b="0" dirty="0" smtClean="0">
                    <a:solidFill>
                      <a:schemeClr val="accent2"/>
                    </a:solidFill>
                    <a:latin typeface="+mn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b="0" dirty="0" smtClean="0">
                    <a:solidFill>
                      <a:schemeClr val="accent2"/>
                    </a:solidFill>
                    <a:latin typeface="+mn-lt"/>
                  </a:rPr>
                  <a:t> such that </a:t>
                </a: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𝑛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𝑢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𝑣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→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𝑐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𝑢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. </m:t>
                      </m:r>
                    </m:oMath>
                  </m:oMathPara>
                </a14:m>
                <a:endParaRPr lang="en-US" b="0" dirty="0" smtClean="0">
                  <a:solidFill>
                    <a:schemeClr val="accent2"/>
                  </a:solidFill>
                  <a:latin typeface="+mn-lt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endParaRPr lang="en-US" b="0" dirty="0" smtClean="0">
                  <a:solidFill>
                    <a:schemeClr val="accent2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6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3412" y="3144194"/>
                <a:ext cx="8229233" cy="1292662"/>
              </a:xfrm>
              <a:prstGeom prst="rect">
                <a:avLst/>
              </a:prstGeom>
              <a:blipFill rotWithShape="1">
                <a:blip r:embed="rId4"/>
                <a:stretch>
                  <a:fillRect l="-81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3"/>
              <p:cNvSpPr txBox="1">
                <a:spLocks noChangeArrowheads="1"/>
              </p:cNvSpPr>
              <p:nvPr/>
            </p:nvSpPr>
            <p:spPr bwMode="auto">
              <a:xfrm>
                <a:off x="533400" y="3924300"/>
                <a:ext cx="8229233" cy="25385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9pPr>
              </a:lstStyle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 In </a:t>
                </a:r>
                <a:r>
                  <a:rPr lang="en-US" dirty="0" err="1" smtClean="0">
                    <a:solidFill>
                      <a:schemeClr val="accent2"/>
                    </a:solidFill>
                    <a:latin typeface="Arial" charset="0"/>
                  </a:rPr>
                  <a:t>Krapivsky’s</a:t>
                </a: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 example, a</a:t>
                </a:r>
                <a:r>
                  <a:rPr lang="en-US" b="0" dirty="0" smtClean="0">
                    <a:solidFill>
                      <a:schemeClr val="accent2"/>
                    </a:solidFill>
                    <a:latin typeface="Arial" charset="0"/>
                  </a:rPr>
                  <a:t>ssuming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/>
                          </a:rPr>
                          <m:t>𝑖𝑛</m:t>
                        </m:r>
                      </m:sub>
                    </m:sSub>
                    <m:r>
                      <a:rPr lang="en-US" i="1">
                        <a:solidFill>
                          <a:schemeClr val="accent4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/>
                          </a:rPr>
                          <m:t>𝑜𝑢𝑡</m:t>
                        </m:r>
                      </m:sub>
                    </m:sSub>
                    <m:r>
                      <a:rPr lang="en-US" i="1">
                        <a:solidFill>
                          <a:schemeClr val="accent2"/>
                        </a:solidFill>
                        <a:latin typeface="Cambria Math"/>
                      </a:rPr>
                      <m:t>, 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b="0" dirty="0" smtClean="0">
                    <a:solidFill>
                      <a:schemeClr val="accent2"/>
                    </a:solidFill>
                    <a:latin typeface="+mn-lt"/>
                  </a:rPr>
                  <a:t>we have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1/(1+</m:t>
                        </m:r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𝜆</m:t>
                        </m:r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accent2"/>
                    </a:solidFill>
                    <a:latin typeface="+mn-lt"/>
                  </a:rPr>
                  <a:t>, and since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𝜇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−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𝜆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=−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1+</m:t>
                        </m:r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𝜆</m:t>
                        </m:r>
                      </m:e>
                    </m:d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dirty="0" smtClean="0">
                    <a:solidFill>
                      <a:schemeClr val="accent4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        </m:t>
                        </m:r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𝑛𝑎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/>
                      </a:rPr>
                      <m:t>~</m:t>
                    </m:r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/>
                      </a:rPr>
                      <m:t>𝐶</m:t>
                    </m:r>
                    <m:box>
                      <m:boxPr>
                        <m:ctrlP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𝑛</m:t>
                            </m:r>
                            <m:sSubSup>
                              <m:sSubSupPr>
                                <m:ctrlPr>
                                  <a:rPr lang="en-US" sz="2400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n-US" sz="2400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𝜆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n-US" sz="2400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𝜇</m:t>
                                </m:r>
                              </m:sup>
                            </m:sSubSup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𝜆</m:t>
                                </m:r>
                                <m:r>
                                  <a:rPr lang="en-US" sz="2400" i="1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𝜇</m:t>
                                </m:r>
                              </m:sup>
                            </m:sSup>
                          </m:num>
                          <m:den>
                            <m:sSubSup>
                              <m:sSubSupPr>
                                <m:ctrlPr>
                                  <a:rPr lang="en-US" sz="2400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𝜆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+1</m:t>
                                </m:r>
                              </m:sup>
                            </m:sSubSup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/>
                                      </a:rPr>
                                      <m:t>𝑢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</m:d>
                              </m:e>
                              <m:sup>
                                <m:d>
                                  <m:dPr>
                                    <m:ctrlPr>
                                      <a:rPr lang="en-US" sz="2400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/>
                                      </a:rPr>
                                      <m:t>𝜆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/>
                                      </a:rPr>
                                      <m:t>+1</m:t>
                                    </m:r>
                                  </m:e>
                                </m:d>
                              </m:sup>
                            </m:sSup>
                          </m:den>
                        </m:f>
                        <m:r>
                          <a:rPr lang="en-US" sz="2400" i="1">
                            <a:solidFill>
                              <a:schemeClr val="accent4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400" i="1">
                            <a:solidFill>
                              <a:schemeClr val="accent4"/>
                            </a:solidFill>
                            <a:latin typeface="Cambria Math"/>
                          </a:rPr>
                          <m:t>𝐶</m:t>
                        </m:r>
                        <m:box>
                          <m:boxPr>
                            <m:ctrlPr>
                              <a:rPr lang="en-US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  <m:sSubSup>
                                  <m:sSubSupPr>
                                    <m:ctrlPr>
                                      <a:rPr lang="en-US" sz="24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solidFill>
                                          <a:schemeClr val="accent4"/>
                                        </a:solidFill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chemeClr val="accent4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solidFill>
                                          <a:schemeClr val="accent4"/>
                                        </a:solidFill>
                                        <a:latin typeface="Cambria Math"/>
                                      </a:rPr>
                                      <m:t>𝜇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/>
                                      </a:rPr>
                                      <m:t>𝜆</m:t>
                                    </m:r>
                                  </m:sup>
                                </m:sSubSup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chemeClr val="accent4"/>
                                        </a:solidFill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chemeClr val="accent4"/>
                                        </a:solidFill>
                                        <a:latin typeface="Cambria Math"/>
                                      </a:rPr>
                                      <m:t>𝜆</m:t>
                                    </m:r>
                                    <m:r>
                                      <a:rPr lang="en-US" sz="2400" i="1">
                                        <a:solidFill>
                                          <a:schemeClr val="accent4"/>
                                        </a:solidFill>
                                        <a:latin typeface="Cambria Math"/>
                                      </a:rPr>
                                      <m:t>−1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chemeClr val="accent4"/>
                                        </a:solidFill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/>
                                      </a:rPr>
                                      <m:t>𝜇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400" i="1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accent4"/>
                                            </a:solidFill>
                                            <a:latin typeface="Cambria Math"/>
                                          </a:rPr>
                                          <m:t>𝑢</m:t>
                                        </m:r>
                                        <m:r>
                                          <a:rPr lang="en-US" sz="2400" i="1">
                                            <a:solidFill>
                                              <a:schemeClr val="accent4"/>
                                            </a:solidFill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en-US" sz="2400" i="1">
                                            <a:solidFill>
                                              <a:schemeClr val="accent4"/>
                                            </a:solidFill>
                                            <a:latin typeface="Cambria Math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2400" i="1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accent4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  <m:r>
                                          <a:rPr lang="en-US" sz="2400" i="1">
                                            <a:solidFill>
                                              <a:schemeClr val="accent4"/>
                                            </a:solidFill>
                                            <a:latin typeface="Cambria Math"/>
                                          </a:rPr>
                                          <m:t>𝜆</m:t>
                                        </m:r>
                                        <m:r>
                                          <a:rPr lang="en-US" sz="2400" i="1">
                                            <a:solidFill>
                                              <a:schemeClr val="accent4"/>
                                            </a:solidFill>
                                            <a:latin typeface="Cambria Math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</m:sup>
                                </m:sSup>
                              </m:den>
                            </m:f>
                          </m:e>
                        </m:box>
                      </m:e>
                    </m:box>
                  </m:oMath>
                </a14:m>
                <a:endParaRPr lang="en-US" sz="2400" b="0" i="1" dirty="0" smtClean="0">
                  <a:solidFill>
                    <a:schemeClr val="accent4"/>
                  </a:solidFill>
                  <a:latin typeface="Cambria Math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𝐶</m:t>
                      </m:r>
                      <m:box>
                        <m:boxPr>
                          <m:ctrlPr>
                            <a:rPr lang="en-US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𝜆</m:t>
                                  </m:r>
                                  <m:r>
                                    <a:rPr lang="en-US" sz="2400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𝜇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𝑢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</m:d>
                                </m:e>
                                <m:sup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𝜆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+1</m:t>
                                      </m:r>
                                    </m:e>
                                  </m:d>
                                </m:sup>
                              </m:sSup>
                            </m:den>
                          </m:f>
                        </m:e>
                      </m:box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=:</m:t>
                      </m:r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𝑐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𝑢</m:t>
                          </m:r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dirty="0" smtClean="0">
                  <a:solidFill>
                    <a:schemeClr val="accent2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8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3924300"/>
                <a:ext cx="8229233" cy="253851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536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0BEB9-4BBE-4820-A835-398EC2408D7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357313"/>
            <a:ext cx="784860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148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0BEB9-4BBE-4820-A835-398EC2408D7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568705"/>
              </p:ext>
            </p:extLst>
          </p:nvPr>
        </p:nvGraphicFramePr>
        <p:xfrm>
          <a:off x="206373" y="1879441"/>
          <a:ext cx="4504889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8" name="Acrobat Document" r:id="rId4" imgW="5114706" imgH="4152900" progId="AcroExch.Document.7">
                  <p:embed/>
                </p:oleObj>
              </mc:Choice>
              <mc:Fallback>
                <p:oleObj name="Acrobat Document" r:id="rId4" imgW="5114706" imgH="41529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6373" y="1879441"/>
                        <a:ext cx="4504889" cy="365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0573139"/>
              </p:ext>
            </p:extLst>
          </p:nvPr>
        </p:nvGraphicFramePr>
        <p:xfrm>
          <a:off x="4998953" y="1876097"/>
          <a:ext cx="4145047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9" name="Acrobat Document" r:id="rId6" imgW="4848208" imgH="3743257" progId="AcroExch.Document.7">
                  <p:embed/>
                </p:oleObj>
              </mc:Choice>
              <mc:Fallback>
                <p:oleObj name="Acrobat Document" r:id="rId6" imgW="4848208" imgH="3743257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98953" y="1876097"/>
                        <a:ext cx="4145047" cy="320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662855" y="460785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Log-transform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887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02" name="Text Box 3"/>
              <p:cNvSpPr txBox="1">
                <a:spLocks noChangeArrowheads="1"/>
              </p:cNvSpPr>
              <p:nvPr/>
            </p:nvSpPr>
            <p:spPr bwMode="auto">
              <a:xfrm>
                <a:off x="633411" y="483891"/>
                <a:ext cx="8229233" cy="8974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9pPr>
              </a:lstStyle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sz="2400" dirty="0" smtClean="0">
                    <a:solidFill>
                      <a:srgbClr val="FF3300"/>
                    </a:solidFill>
                    <a:latin typeface="Arial" charset="0"/>
                  </a:rPr>
                  <a:t>Future work</a:t>
                </a: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Attachment models:</a:t>
                </a:r>
              </a:p>
              <a:p>
                <a:pPr marL="1085850" lvl="1" indent="-342900">
                  <a:lnSpc>
                    <a:spcPct val="130000"/>
                  </a:lnSpc>
                  <a:spcBef>
                    <a:spcPts val="0"/>
                  </a:spcBef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Develop the theory to </a:t>
                </a:r>
                <a:r>
                  <a:rPr lang="en-US" dirty="0" smtClean="0">
                    <a:solidFill>
                      <a:srgbClr val="00AE00"/>
                    </a:solidFill>
                    <a:latin typeface="Arial" charset="0"/>
                  </a:rPr>
                  <a:t>establish the convergences </a:t>
                </a: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(double limit or single sequence limit).</a:t>
                </a:r>
              </a:p>
              <a:p>
                <a:pPr marL="1085850" lvl="1" indent="-342900">
                  <a:lnSpc>
                    <a:spcPct val="130000"/>
                  </a:lnSpc>
                  <a:spcBef>
                    <a:spcPts val="0"/>
                  </a:spcBef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Establish </a:t>
                </a:r>
                <a:r>
                  <a:rPr lang="en-US" dirty="0" smtClean="0">
                    <a:solidFill>
                      <a:srgbClr val="00AE00"/>
                    </a:solidFill>
                    <a:latin typeface="Arial" charset="0"/>
                  </a:rPr>
                  <a:t>CLTs</a:t>
                </a: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 associated with the empirical and point process convergences.</a:t>
                </a:r>
                <a:endParaRPr lang="en-US" dirty="0">
                  <a:solidFill>
                    <a:schemeClr val="accent2"/>
                  </a:solidFill>
                  <a:latin typeface="Arial" charset="0"/>
                </a:endParaRPr>
              </a:p>
              <a:p>
                <a:pPr marL="1085850" lvl="1" indent="-342900">
                  <a:lnSpc>
                    <a:spcPct val="130000"/>
                  </a:lnSpc>
                  <a:spcBef>
                    <a:spcPts val="0"/>
                  </a:spcBef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Develop </a:t>
                </a:r>
                <a:r>
                  <a:rPr lang="en-US" dirty="0">
                    <a:solidFill>
                      <a:schemeClr val="accent2"/>
                    </a:solidFill>
                    <a:latin typeface="Arial" charset="0"/>
                  </a:rPr>
                  <a:t>procedures for checking </a:t>
                </a:r>
                <a:r>
                  <a:rPr lang="en-US" dirty="0">
                    <a:solidFill>
                      <a:srgbClr val="00AE00"/>
                    </a:solidFill>
                    <a:latin typeface="Arial" charset="0"/>
                  </a:rPr>
                  <a:t>goodness of </a:t>
                </a:r>
                <a:r>
                  <a:rPr lang="en-US" dirty="0" smtClean="0">
                    <a:solidFill>
                      <a:srgbClr val="00AE00"/>
                    </a:solidFill>
                    <a:latin typeface="Arial" charset="0"/>
                  </a:rPr>
                  <a:t>fit</a:t>
                </a:r>
              </a:p>
              <a:p>
                <a:pPr marL="1085850" lvl="1" indent="-342900">
                  <a:lnSpc>
                    <a:spcPct val="130000"/>
                  </a:lnSpc>
                  <a:spcBef>
                    <a:spcPts val="0"/>
                  </a:spcBef>
                  <a:buFont typeface="Arial" pitchFamily="34" charset="0"/>
                  <a:buChar char="•"/>
                </a:pPr>
                <a:r>
                  <a:rPr lang="en-US" dirty="0">
                    <a:solidFill>
                      <a:schemeClr val="accent2"/>
                    </a:solidFill>
                    <a:latin typeface="Arial" charset="0"/>
                  </a:rPr>
                  <a:t>How to deal with various types of </a:t>
                </a:r>
                <a:r>
                  <a:rPr lang="en-US" dirty="0">
                    <a:solidFill>
                      <a:srgbClr val="00AE00"/>
                    </a:solidFill>
                    <a:latin typeface="Arial" charset="0"/>
                  </a:rPr>
                  <a:t>censoring</a:t>
                </a:r>
                <a:r>
                  <a:rPr lang="en-US" dirty="0">
                    <a:solidFill>
                      <a:schemeClr val="accent2"/>
                    </a:solidFill>
                    <a:latin typeface="Arial" charset="0"/>
                  </a:rPr>
                  <a:t>; i.e., at both end for large and small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or </a:t>
                </a:r>
                <a:r>
                  <a:rPr lang="en-US" dirty="0">
                    <a:solidFill>
                      <a:schemeClr val="accent2"/>
                    </a:solidFill>
                    <a:latin typeface="Arial" charset="0"/>
                  </a:rPr>
                  <a:t>for a mixture of 2 levels as in the </a:t>
                </a: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Slashdot data?</a:t>
                </a:r>
              </a:p>
              <a:p>
                <a:pPr marL="1085850" lvl="1" indent="-342900">
                  <a:lnSpc>
                    <a:spcPct val="130000"/>
                  </a:lnSpc>
                  <a:spcBef>
                    <a:spcPts val="0"/>
                  </a:spcBef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Apply to Slashdot data</a:t>
                </a:r>
              </a:p>
              <a:p>
                <a:pPr marL="1085850" lvl="1" indent="-342900">
                  <a:lnSpc>
                    <a:spcPct val="130000"/>
                  </a:lnSpc>
                  <a:spcBef>
                    <a:spcPts val="0"/>
                  </a:spcBef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Use ideas from </a:t>
                </a:r>
                <a:r>
                  <a:rPr lang="en-US" dirty="0" err="1" smtClean="0">
                    <a:solidFill>
                      <a:srgbClr val="00AE00"/>
                    </a:solidFill>
                    <a:latin typeface="Arial" charset="0"/>
                  </a:rPr>
                  <a:t>extremogram</a:t>
                </a: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 to estimate the parameters</a:t>
                </a:r>
              </a:p>
              <a:p>
                <a:pPr marL="1085850" lvl="1" indent="-342900">
                  <a:lnSpc>
                    <a:spcPct val="130000"/>
                  </a:lnSpc>
                  <a:spcBef>
                    <a:spcPts val="0"/>
                  </a:spcBef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Use nonparametric procedures for more general dependence structures (</a:t>
                </a:r>
                <a:r>
                  <a:rPr lang="en-US" dirty="0" smtClean="0">
                    <a:solidFill>
                      <a:srgbClr val="00AE00"/>
                    </a:solidFill>
                    <a:latin typeface="Arial" charset="0"/>
                  </a:rPr>
                  <a:t>estimating c(</a:t>
                </a:r>
                <a:r>
                  <a:rPr lang="en-US" dirty="0" err="1" smtClean="0">
                    <a:solidFill>
                      <a:srgbClr val="00AE00"/>
                    </a:solidFill>
                    <a:latin typeface="Arial" charset="0"/>
                  </a:rPr>
                  <a:t>u,v</a:t>
                </a:r>
                <a:r>
                  <a:rPr lang="en-US" dirty="0" smtClean="0">
                    <a:solidFill>
                      <a:srgbClr val="00AE00"/>
                    </a:solidFill>
                    <a:latin typeface="Arial" charset="0"/>
                  </a:rPr>
                  <a:t>)?</a:t>
                </a: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)--many hurdles in this approach.</a:t>
                </a:r>
              </a:p>
              <a:p>
                <a:pPr lvl="1" indent="0"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.  </a:t>
                </a:r>
              </a:p>
              <a:p>
                <a:pPr lvl="1" indent="0">
                  <a:lnSpc>
                    <a:spcPct val="130000"/>
                  </a:lnSpc>
                  <a:spcBef>
                    <a:spcPts val="0"/>
                  </a:spcBef>
                </a:pPr>
                <a:endParaRPr lang="en-US" dirty="0" smtClean="0">
                  <a:solidFill>
                    <a:schemeClr val="accent2"/>
                  </a:solidFill>
                  <a:latin typeface="Arial" charset="0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endParaRPr lang="en-US" b="0" i="1" dirty="0" smtClean="0">
                  <a:solidFill>
                    <a:schemeClr val="accent4"/>
                  </a:solidFill>
                  <a:latin typeface="Cambria Math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endParaRPr lang="en-US" b="0" i="1" dirty="0" smtClean="0">
                  <a:solidFill>
                    <a:schemeClr val="accent4"/>
                  </a:solidFill>
                  <a:latin typeface="Cambria Math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endParaRPr lang="en-US" b="0" i="1" dirty="0" smtClean="0">
                  <a:solidFill>
                    <a:schemeClr val="accent4"/>
                  </a:solidFill>
                  <a:latin typeface="Cambria Math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endParaRPr lang="en-US" dirty="0" smtClean="0">
                  <a:solidFill>
                    <a:schemeClr val="accent4"/>
                  </a:solidFill>
                  <a:latin typeface="Arial" charset="0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dirty="0" smtClean="0">
                    <a:solidFill>
                      <a:schemeClr val="accent4"/>
                    </a:solidFill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4102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3411" y="483891"/>
                <a:ext cx="8229233" cy="8974765"/>
              </a:xfrm>
              <a:prstGeom prst="rect">
                <a:avLst/>
              </a:prstGeom>
              <a:blipFill rotWithShape="1">
                <a:blip r:embed="rId3"/>
                <a:stretch>
                  <a:fillRect l="-1185" r="-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0BEB9-4BBE-4820-A835-398EC2408D7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68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Text Box 3"/>
          <p:cNvSpPr txBox="1">
            <a:spLocks noChangeArrowheads="1"/>
          </p:cNvSpPr>
          <p:nvPr/>
        </p:nvSpPr>
        <p:spPr bwMode="auto">
          <a:xfrm>
            <a:off x="533400" y="1219200"/>
            <a:ext cx="807720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50000"/>
              </a:spcBef>
            </a:pPr>
            <a:endParaRPr lang="en-US">
              <a:solidFill>
                <a:schemeClr val="accent2"/>
              </a:solidFill>
              <a:sym typeface="Symbol" pitchFamily="18" charset="2"/>
            </a:endParaRPr>
          </a:p>
          <a:p>
            <a:pPr>
              <a:lnSpc>
                <a:spcPct val="130000"/>
              </a:lnSpc>
              <a:spcBef>
                <a:spcPct val="50000"/>
              </a:spcBef>
            </a:pPr>
            <a:endParaRPr lang="en-US">
              <a:solidFill>
                <a:schemeClr val="accent2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66738" y="304800"/>
            <a:ext cx="7804150" cy="558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kern="0" dirty="0" err="1" smtClean="0">
                <a:solidFill>
                  <a:srgbClr val="FF3300"/>
                </a:solidFill>
                <a:latin typeface="+mj-lt"/>
                <a:ea typeface="+mj-ea"/>
                <a:cs typeface="+mj-cs"/>
              </a:rPr>
              <a:t>Extremogram</a:t>
            </a:r>
            <a:r>
              <a:rPr lang="en-US" sz="2400" kern="0" dirty="0" smtClean="0">
                <a:solidFill>
                  <a:srgbClr val="FF3300"/>
                </a:solidFill>
                <a:latin typeface="+mj-lt"/>
                <a:ea typeface="+mj-ea"/>
                <a:cs typeface="+mj-cs"/>
              </a:rPr>
              <a:t> in Space and Time</a:t>
            </a:r>
            <a:endParaRPr lang="en-US" sz="2400" kern="0" dirty="0">
              <a:solidFill>
                <a:srgbClr val="FF33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99300" y="64897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D280DF7-1B99-4298-A97F-12A443F6A28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96" y="1371600"/>
            <a:ext cx="75533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31009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3413" y="304800"/>
            <a:ext cx="7804150" cy="558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 smtClean="0"/>
              <a:t>Overview</a:t>
            </a:r>
          </a:p>
        </p:txBody>
      </p:sp>
      <p:sp>
        <p:nvSpPr>
          <p:cNvPr id="4102" name="Text Box 3"/>
          <p:cNvSpPr txBox="1">
            <a:spLocks noChangeArrowheads="1"/>
          </p:cNvSpPr>
          <p:nvPr/>
        </p:nvSpPr>
        <p:spPr bwMode="auto">
          <a:xfrm>
            <a:off x="633413" y="990600"/>
            <a:ext cx="8229233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marL="457200" indent="-457200">
              <a:lnSpc>
                <a:spcPct val="130000"/>
              </a:lnSpc>
              <a:spcBef>
                <a:spcPts val="0"/>
              </a:spcBef>
              <a:buAutoNum type="arabicPeriod"/>
            </a:pPr>
            <a:r>
              <a:rPr lang="en-US" dirty="0" err="1" smtClean="0">
                <a:solidFill>
                  <a:schemeClr val="accent2"/>
                </a:solidFill>
                <a:latin typeface="+mn-lt"/>
              </a:rPr>
              <a:t>Indegree</a:t>
            </a:r>
            <a:r>
              <a:rPr lang="en-US" dirty="0" smtClean="0">
                <a:solidFill>
                  <a:schemeClr val="accent2"/>
                </a:solidFill>
                <a:latin typeface="+mn-lt"/>
              </a:rPr>
              <a:t>/</a:t>
            </a:r>
            <a:r>
              <a:rPr lang="en-US" dirty="0" err="1" smtClean="0">
                <a:solidFill>
                  <a:schemeClr val="accent2"/>
                </a:solidFill>
                <a:latin typeface="+mn-lt"/>
              </a:rPr>
              <a:t>outdegree</a:t>
            </a:r>
            <a:r>
              <a:rPr lang="en-US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dirty="0">
                <a:solidFill>
                  <a:schemeClr val="accent2"/>
                </a:solidFill>
                <a:latin typeface="+mn-lt"/>
              </a:rPr>
              <a:t>analysis for growth networks. </a:t>
            </a:r>
            <a:endParaRPr lang="en-US" dirty="0" smtClean="0">
              <a:solidFill>
                <a:schemeClr val="accent2"/>
              </a:solidFill>
              <a:latin typeface="+mn-lt"/>
            </a:endParaRPr>
          </a:p>
          <a:p>
            <a:pPr lvl="1" indent="0">
              <a:lnSpc>
                <a:spcPct val="13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accent2"/>
                </a:solidFill>
                <a:latin typeface="+mn-lt"/>
              </a:rPr>
              <a:t>Current MURI collaborators</a:t>
            </a:r>
            <a:r>
              <a:rPr lang="en-US" dirty="0">
                <a:solidFill>
                  <a:schemeClr val="accent2"/>
                </a:solidFill>
                <a:latin typeface="+mn-lt"/>
              </a:rPr>
              <a:t>: Sid, </a:t>
            </a:r>
            <a:r>
              <a:rPr lang="en-US" dirty="0" smtClean="0">
                <a:solidFill>
                  <a:schemeClr val="accent2"/>
                </a:solidFill>
                <a:latin typeface="+mn-lt"/>
              </a:rPr>
              <a:t>Bo </a:t>
            </a:r>
            <a:r>
              <a:rPr lang="en-US" dirty="0">
                <a:solidFill>
                  <a:schemeClr val="accent2"/>
                </a:solidFill>
                <a:latin typeface="Arial" charset="0"/>
              </a:rPr>
              <a:t>Jiang</a:t>
            </a:r>
            <a:r>
              <a:rPr lang="en-US" dirty="0" smtClean="0">
                <a:solidFill>
                  <a:schemeClr val="accent2"/>
                </a:solidFill>
                <a:latin typeface="+mn-lt"/>
              </a:rPr>
              <a:t>, Don, </a:t>
            </a:r>
            <a:r>
              <a:rPr lang="en-US" dirty="0" err="1" smtClean="0">
                <a:solidFill>
                  <a:schemeClr val="accent2"/>
                </a:solidFill>
                <a:latin typeface="+mn-lt"/>
              </a:rPr>
              <a:t>Gena</a:t>
            </a:r>
            <a:r>
              <a:rPr lang="en-US" dirty="0" smtClean="0">
                <a:solidFill>
                  <a:schemeClr val="accent2"/>
                </a:solidFill>
                <a:latin typeface="+mn-lt"/>
              </a:rPr>
              <a:t>, Zhi-Li, and Columbia PhD student (TBD soon)</a:t>
            </a:r>
            <a:br>
              <a:rPr lang="en-US" dirty="0" smtClean="0">
                <a:solidFill>
                  <a:schemeClr val="accent2"/>
                </a:solidFill>
                <a:latin typeface="+mn-lt"/>
              </a:rPr>
            </a:br>
            <a:endParaRPr lang="en-US" dirty="0" smtClean="0">
              <a:solidFill>
                <a:schemeClr val="accent2"/>
              </a:solidFill>
              <a:latin typeface="+mn-lt"/>
            </a:endParaRPr>
          </a:p>
          <a:p>
            <a:pPr marL="457200" indent="-457200">
              <a:lnSpc>
                <a:spcPct val="130000"/>
              </a:lnSpc>
              <a:spcBef>
                <a:spcPts val="0"/>
              </a:spcBef>
              <a:buAutoNum type="arabicPeriod"/>
            </a:pPr>
            <a:r>
              <a:rPr lang="en-US" dirty="0">
                <a:solidFill>
                  <a:schemeClr val="accent2"/>
                </a:solidFill>
                <a:latin typeface="+mn-lt"/>
              </a:rPr>
              <a:t>Further results on the </a:t>
            </a:r>
            <a:r>
              <a:rPr lang="en-US" dirty="0" err="1">
                <a:solidFill>
                  <a:schemeClr val="accent2"/>
                </a:solidFill>
                <a:latin typeface="+mn-lt"/>
              </a:rPr>
              <a:t>extremogram</a:t>
            </a:r>
            <a:r>
              <a:rPr lang="en-US" dirty="0">
                <a:solidFill>
                  <a:schemeClr val="accent2"/>
                </a:solidFill>
                <a:latin typeface="+mn-lt"/>
              </a:rPr>
              <a:t>, a measure of </a:t>
            </a:r>
            <a:r>
              <a:rPr lang="en-US" dirty="0" err="1">
                <a:solidFill>
                  <a:schemeClr val="accent2"/>
                </a:solidFill>
                <a:latin typeface="+mn-lt"/>
              </a:rPr>
              <a:t>extremal</a:t>
            </a:r>
            <a:r>
              <a:rPr lang="en-US" dirty="0">
                <a:solidFill>
                  <a:schemeClr val="accent2"/>
                </a:solidFill>
                <a:latin typeface="+mn-lt"/>
              </a:rPr>
              <a:t> dependence for stationary </a:t>
            </a:r>
            <a:r>
              <a:rPr lang="en-US" dirty="0" smtClean="0">
                <a:solidFill>
                  <a:schemeClr val="accent2"/>
                </a:solidFill>
                <a:latin typeface="+mn-lt"/>
              </a:rPr>
              <a:t>processes.</a:t>
            </a:r>
            <a:br>
              <a:rPr lang="en-US" dirty="0" smtClean="0">
                <a:solidFill>
                  <a:schemeClr val="accent2"/>
                </a:solidFill>
                <a:latin typeface="+mn-lt"/>
              </a:rPr>
            </a:br>
            <a:endParaRPr lang="en-US" dirty="0">
              <a:solidFill>
                <a:schemeClr val="accent2"/>
              </a:solidFill>
              <a:latin typeface="+mn-lt"/>
            </a:endParaRPr>
          </a:p>
          <a:p>
            <a:pPr marL="457200" indent="-457200">
              <a:lnSpc>
                <a:spcPct val="130000"/>
              </a:lnSpc>
              <a:spcBef>
                <a:spcPts val="0"/>
              </a:spcBef>
              <a:buAutoNum type="arabicPeriod"/>
            </a:pPr>
            <a:r>
              <a:rPr lang="en-US" dirty="0" smtClean="0">
                <a:solidFill>
                  <a:schemeClr val="accent2"/>
                </a:solidFill>
                <a:latin typeface="+mn-lt"/>
              </a:rPr>
              <a:t>Comments </a:t>
            </a:r>
            <a:r>
              <a:rPr lang="en-US" dirty="0">
                <a:solidFill>
                  <a:schemeClr val="accent2"/>
                </a:solidFill>
                <a:latin typeface="+mn-lt"/>
              </a:rPr>
              <a:t>on PCA </a:t>
            </a:r>
            <a:r>
              <a:rPr lang="en-US" dirty="0" smtClean="0">
                <a:solidFill>
                  <a:schemeClr val="accent2"/>
                </a:solidFill>
                <a:latin typeface="+mn-lt"/>
              </a:rPr>
              <a:t> for </a:t>
            </a:r>
            <a:r>
              <a:rPr lang="en-US" dirty="0">
                <a:solidFill>
                  <a:schemeClr val="accent2"/>
                </a:solidFill>
                <a:latin typeface="+mn-lt"/>
              </a:rPr>
              <a:t>large heavy-tailed </a:t>
            </a:r>
            <a:r>
              <a:rPr lang="en-US" dirty="0" smtClean="0">
                <a:solidFill>
                  <a:schemeClr val="accent2"/>
                </a:solidFill>
                <a:latin typeface="+mn-lt"/>
              </a:rPr>
              <a:t>vectors</a:t>
            </a:r>
            <a:br>
              <a:rPr lang="en-US" dirty="0" smtClean="0">
                <a:solidFill>
                  <a:schemeClr val="accent2"/>
                </a:solidFill>
                <a:latin typeface="+mn-lt"/>
              </a:rPr>
            </a:br>
            <a:endParaRPr lang="en-US" i="1" dirty="0" smtClean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0BEB9-4BBE-4820-A835-398EC2408D7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05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99300" y="6489700"/>
            <a:ext cx="1905000" cy="457200"/>
          </a:xfrm>
          <a:noFill/>
        </p:spPr>
        <p:txBody>
          <a:bodyPr/>
          <a:lstStyle/>
          <a:p>
            <a:fld id="{BF00FB57-200E-46DD-BFC6-9C298AD7207A}" type="slidenum">
              <a:rPr lang="en-US" smtClean="0">
                <a:solidFill>
                  <a:srgbClr val="3333CC"/>
                </a:solidFill>
              </a:rPr>
              <a:pPr/>
              <a:t>20</a:t>
            </a:fld>
            <a:endParaRPr lang="en-US" smtClean="0">
              <a:solidFill>
                <a:srgbClr val="33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55" name="Text Box 3"/>
              <p:cNvSpPr txBox="1">
                <a:spLocks noChangeArrowheads="1"/>
              </p:cNvSpPr>
              <p:nvPr/>
            </p:nvSpPr>
            <p:spPr bwMode="auto">
              <a:xfrm>
                <a:off x="381000" y="887135"/>
                <a:ext cx="8610600" cy="209288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n-US" dirty="0" smtClean="0">
                    <a:solidFill>
                      <a:srgbClr val="FF3300"/>
                    </a:solidFill>
                    <a:latin typeface="Arial" pitchFamily="34" charset="0"/>
                    <a:cs typeface="Arial" pitchFamily="34" charset="0"/>
                  </a:rPr>
                  <a:t>Setup</a:t>
                </a:r>
                <a:r>
                  <a:rPr lang="en-US" dirty="0" smtClean="0">
                    <a:solidFill>
                      <a:srgbClr val="3333CC"/>
                    </a:solidFill>
                    <a:latin typeface="Arial" pitchFamily="34" charset="0"/>
                    <a:cs typeface="Arial" pitchFamily="34" charset="0"/>
                  </a:rPr>
                  <a:t>:  Let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</a:rPr>
                      <m:t>𝑋</m:t>
                    </m:r>
                    <m:d>
                      <m:d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3333CC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smtClean="0">
                    <a:solidFill>
                      <a:srgbClr val="3333CC"/>
                    </a:solidFill>
                    <a:latin typeface="Arial" pitchFamily="34" charset="0"/>
                    <a:cs typeface="Arial" pitchFamily="34" charset="0"/>
                  </a:rPr>
                  <a:t>be a RV stationary (isotropic?) spatial process defined on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</a:rPr>
                      <m:t>𝑠</m:t>
                    </m:r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3333CC"/>
                    </a:solidFill>
                    <a:latin typeface="Arial" pitchFamily="34" charset="0"/>
                    <a:cs typeface="Arial" pitchFamily="34" charset="0"/>
                  </a:rPr>
                  <a:t> (or on a regular lattice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</a:rPr>
                      <m:t>𝑠</m:t>
                    </m:r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3333CC"/>
                    </a:solidFill>
                    <a:latin typeface="Arial" pitchFamily="34" charset="0"/>
                    <a:cs typeface="Arial" pitchFamily="34" charset="0"/>
                  </a:rPr>
                  <a:t>).  Consider the former—latter is more straightforward.</a:t>
                </a:r>
              </a:p>
              <a:p>
                <a:pPr eaLnBrk="0" hangingPunct="0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endParaRPr lang="en-US" dirty="0">
                  <a:solidFill>
                    <a:srgbClr val="3333CC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3555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887135"/>
                <a:ext cx="8610600" cy="2092881"/>
              </a:xfrm>
              <a:prstGeom prst="rect">
                <a:avLst/>
              </a:prstGeom>
              <a:blipFill rotWithShape="1">
                <a:blip r:embed="rId3"/>
                <a:stretch>
                  <a:fillRect l="-779" r="-708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66738" y="304800"/>
            <a:ext cx="7804150" cy="558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Estimating the spatial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extremogram</a:t>
            </a:r>
            <a:endParaRPr lang="en-US" sz="2400" kern="0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3"/>
              <p:cNvSpPr txBox="1">
                <a:spLocks noChangeArrowheads="1"/>
              </p:cNvSpPr>
              <p:nvPr/>
            </p:nvSpPr>
            <p:spPr bwMode="auto">
              <a:xfrm>
                <a:off x="502920" y="2590799"/>
                <a:ext cx="8229600" cy="103630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𝐴</m:t>
                          </m:r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𝐵</m:t>
                          </m:r>
                        </m:sub>
                      </m:sSub>
                      <m:d>
                        <m:dPr>
                          <m:ctrl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h</m:t>
                          </m:r>
                        </m:e>
                      </m:d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lim</m:t>
                          </m:r>
                        </m:fName>
                        <m:e>
                          <m:r>
                            <a:rPr lang="en-US" i="1" baseline="-25000" dirty="0" err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US" i="1" baseline="-25000" dirty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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/>
                              <a:sym typeface="Symbol" pitchFamily="18" charset="2"/>
                            </a:rPr>
                            <m:t>𝑋</m:t>
                          </m:r>
                          <m:d>
                            <m:dPr>
                              <m:ctrlPr>
                                <a:rPr lang="en-US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solidFill>
                                    <a:srgbClr val="000000"/>
                                  </a:solidFill>
                                  <a:latin typeface="Cambria Math"/>
                                  <a:sym typeface="Symbol" pitchFamily="18" charset="2"/>
                                </a:rPr>
                                <m:t>𝑠</m:t>
                              </m:r>
                              <m:r>
                                <a:rPr lang="en-US" i="1" dirty="0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sym typeface="Symbol" pitchFamily="18" charset="2"/>
                                </a:rPr>
                                <m:t>+</m:t>
                              </m:r>
                              <m:r>
                                <a:rPr lang="en-US" i="1" dirty="0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sym typeface="Symbol" pitchFamily="18" charset="2"/>
                                </a:rPr>
                                <m:t>h</m:t>
                              </m:r>
                            </m:e>
                          </m:d>
                          <m: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/>
                              <a:sym typeface="Symbol" pitchFamily="18" charset="2"/>
                            </a:rPr>
                            <m:t> </m:t>
                          </m:r>
                          <m:r>
                            <a:rPr lang="el-GR" i="1" dirty="0">
                              <a:solidFill>
                                <a:srgbClr val="000000"/>
                              </a:solidFill>
                              <a:latin typeface="Cambria Math"/>
                              <a:sym typeface="Symbol" pitchFamily="18" charset="2"/>
                            </a:rPr>
                            <m:t>𝜖</m:t>
                          </m:r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/>
                              <a:sym typeface="Symbol" pitchFamily="18" charset="2"/>
                            </a:rPr>
                            <m:t> </m:t>
                          </m:r>
                          <m:r>
                            <a:rPr lang="en-US" i="1" dirty="0" err="1">
                              <a:solidFill>
                                <a:srgbClr val="000000"/>
                              </a:solidFill>
                              <a:latin typeface="Cambria Math"/>
                              <a:sym typeface="Symbol" pitchFamily="18" charset="2"/>
                            </a:rPr>
                            <m:t>𝑥𝐵</m:t>
                          </m:r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/>
                              <a:sym typeface="Symbol" pitchFamily="18" charset="2"/>
                            </a:rPr>
                            <m:t> </m:t>
                          </m:r>
                        </m:e>
                      </m:d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𝑋</m:t>
                      </m:r>
                      <m:d>
                        <m:dPr>
                          <m:ctrlP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/>
                              <a:sym typeface="Symbol" pitchFamily="18" charset="2"/>
                            </a:rPr>
                            <m:t>𝑠</m:t>
                          </m:r>
                        </m:e>
                      </m:d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l-GR" i="1" dirty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𝜖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n-US" i="1" dirty="0" err="1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𝑥𝐴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)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,   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h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/>
                        </a:rPr>
                        <m:t>∈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ℝ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Symbol" pitchFamily="18" charset="2"/>
                </a:endParaRPr>
              </a:p>
              <a:p>
                <a:pPr eaLnBrk="0" hangingPunct="0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endParaRPr lang="en-US" dirty="0">
                  <a:solidFill>
                    <a:srgbClr val="3333CC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2920" y="2590799"/>
                <a:ext cx="8229600" cy="10363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4914829"/>
              </p:ext>
            </p:extLst>
          </p:nvPr>
        </p:nvGraphicFramePr>
        <p:xfrm>
          <a:off x="464820" y="3627108"/>
          <a:ext cx="3905025" cy="3017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4" name="Graph Sheet" r:id="rId5" imgW="3352680" imgH="2590560" progId="SPLUSGraphSheetFileType">
                  <p:embed/>
                </p:oleObj>
              </mc:Choice>
              <mc:Fallback>
                <p:oleObj name="Graph Sheet" r:id="rId5" imgW="3352680" imgH="2590560" progId="SPLUSGraphSheetFileTyp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4820" y="3627108"/>
                        <a:ext cx="3905025" cy="3017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7429919"/>
              </p:ext>
            </p:extLst>
          </p:nvPr>
        </p:nvGraphicFramePr>
        <p:xfrm>
          <a:off x="4499293" y="3627108"/>
          <a:ext cx="3905025" cy="3017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5" name="Graph Sheet" r:id="rId7" imgW="3352680" imgH="2590560" progId="SPLUSGraphSheetFileType">
                  <p:embed/>
                </p:oleObj>
              </mc:Choice>
              <mc:Fallback>
                <p:oleObj name="Graph Sheet" r:id="rId7" imgW="3352680" imgH="2590560" progId="SPLUSGraphSheetFileTyp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99293" y="3627108"/>
                        <a:ext cx="3905025" cy="3017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71600" y="3427053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regular grid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48557" y="3459456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random pattern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0607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99300" y="6489700"/>
            <a:ext cx="1905000" cy="457200"/>
          </a:xfrm>
          <a:noFill/>
        </p:spPr>
        <p:txBody>
          <a:bodyPr/>
          <a:lstStyle/>
          <a:p>
            <a:fld id="{BF00FB57-200E-46DD-BFC6-9C298AD7207A}" type="slidenum">
              <a:rPr lang="en-US" smtClean="0">
                <a:solidFill>
                  <a:srgbClr val="3333CC"/>
                </a:solidFill>
              </a:rPr>
              <a:pPr/>
              <a:t>21</a:t>
            </a:fld>
            <a:endParaRPr lang="en-US" smtClean="0">
              <a:solidFill>
                <a:srgbClr val="3333CC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66738" y="304800"/>
            <a:ext cx="7804150" cy="558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Random pattern</a:t>
            </a:r>
            <a:endParaRPr lang="en-US" sz="2400" kern="0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1400" y="11430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random pattern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95500" y="5386193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 = 1; # of pairs = 0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095500" y="5786303"/>
                <a:ext cx="2971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h = 1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± 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.25</a:t>
                </a:r>
                <a:endParaRPr lang="en-US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500" y="5786303"/>
                <a:ext cx="2971800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2259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0415781"/>
              </p:ext>
            </p:extLst>
          </p:nvPr>
        </p:nvGraphicFramePr>
        <p:xfrm>
          <a:off x="1536192" y="1143000"/>
          <a:ext cx="5916703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7" name="Graph Sheet" r:id="rId4" imgW="3352680" imgH="2590560" progId="SPLUSGraphSheetFileType">
                  <p:embed/>
                </p:oleObj>
              </mc:Choice>
              <mc:Fallback>
                <p:oleObj name="Graph Sheet" r:id="rId4" imgW="3352680" imgH="2590560" progId="SPLUSGraphSheetFileTyp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36192" y="1143000"/>
                        <a:ext cx="5916703" cy="45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427474"/>
              </p:ext>
            </p:extLst>
          </p:nvPr>
        </p:nvGraphicFramePr>
        <p:xfrm>
          <a:off x="1536192" y="1143000"/>
          <a:ext cx="5916703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8" name="Graph Sheet" r:id="rId6" imgW="3352680" imgH="2590560" progId="SPLUSGraphSheetFileType">
                  <p:embed/>
                </p:oleObj>
              </mc:Choice>
              <mc:Fallback>
                <p:oleObj name="Graph Sheet" r:id="rId6" imgW="3352680" imgH="2590560" progId="SPLUSGraphSheetFileTyp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36192" y="1143000"/>
                        <a:ext cx="5916703" cy="45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5579892"/>
              </p:ext>
            </p:extLst>
          </p:nvPr>
        </p:nvGraphicFramePr>
        <p:xfrm>
          <a:off x="1536192" y="1143000"/>
          <a:ext cx="5916703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9" name="Graph Sheet" r:id="rId8" imgW="3352680" imgH="2590560" progId="SPLUSGraphSheetFileType">
                  <p:embed/>
                </p:oleObj>
              </mc:Choice>
              <mc:Fallback>
                <p:oleObj name="Graph Sheet" r:id="rId8" imgW="3352680" imgH="2590560" progId="SPLUSGraphSheetFileTyp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36192" y="1143000"/>
                        <a:ext cx="5916703" cy="45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18577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9622596"/>
              </p:ext>
            </p:extLst>
          </p:nvPr>
        </p:nvGraphicFramePr>
        <p:xfrm>
          <a:off x="1536192" y="1143000"/>
          <a:ext cx="5916703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1" name="Graph Sheet" r:id="rId3" imgW="3352680" imgH="2590560" progId="SPLUSGraphSheetFileType">
                  <p:embed/>
                </p:oleObj>
              </mc:Choice>
              <mc:Fallback>
                <p:oleObj name="Graph Sheet" r:id="rId3" imgW="3352680" imgH="2590560" progId="SPLUSGraphSheetFileTyp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36192" y="1143000"/>
                        <a:ext cx="5916703" cy="45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99300" y="6489700"/>
            <a:ext cx="1905000" cy="457200"/>
          </a:xfrm>
          <a:noFill/>
        </p:spPr>
        <p:txBody>
          <a:bodyPr/>
          <a:lstStyle/>
          <a:p>
            <a:fld id="{BF00FB57-200E-46DD-BFC6-9C298AD7207A}" type="slidenum">
              <a:rPr lang="en-US" smtClean="0">
                <a:solidFill>
                  <a:srgbClr val="3333CC"/>
                </a:solidFill>
              </a:rPr>
              <a:pPr/>
              <a:t>22</a:t>
            </a:fld>
            <a:endParaRPr lang="en-US" smtClean="0">
              <a:solidFill>
                <a:srgbClr val="3333CC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66738" y="304800"/>
            <a:ext cx="7804150" cy="558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Random pattern</a:t>
            </a:r>
            <a:endParaRPr lang="en-US" sz="2400" kern="0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1400" y="11430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Zoom-in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7090" y="2343090"/>
            <a:ext cx="925512" cy="40011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buffer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266846" y="2543145"/>
            <a:ext cx="680244" cy="4286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62000" y="5410200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Estimate of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extremogram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at lag h = 1 for red point:  </a:t>
            </a:r>
            <a:r>
              <a:rPr lang="en-US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weight “indicators of points” in the buffer.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Bandwidth:</a:t>
            </a:r>
            <a:r>
              <a:rPr lang="en-US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  half the width of the buffer.</a:t>
            </a:r>
            <a:endParaRPr lang="en-US" dirty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6032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99300" y="6489700"/>
            <a:ext cx="1905000" cy="457200"/>
          </a:xfrm>
          <a:noFill/>
        </p:spPr>
        <p:txBody>
          <a:bodyPr/>
          <a:lstStyle/>
          <a:p>
            <a:fld id="{BF00FB57-200E-46DD-BFC6-9C298AD7207A}" type="slidenum">
              <a:rPr lang="en-US" smtClean="0">
                <a:solidFill>
                  <a:srgbClr val="3333CC"/>
                </a:solidFill>
              </a:rPr>
              <a:pPr/>
              <a:t>23</a:t>
            </a:fld>
            <a:endParaRPr lang="en-US" smtClean="0">
              <a:solidFill>
                <a:srgbClr val="3333CC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66738" y="304800"/>
            <a:ext cx="7804150" cy="558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Random pattern</a:t>
            </a:r>
            <a:endParaRPr lang="en-US" sz="2400" kern="0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1400" y="11430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random pattern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5410200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Note: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Expanding domain </a:t>
            </a:r>
            <a:r>
              <a:rPr lang="en-US" dirty="0" err="1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asymptotics</a:t>
            </a:r>
            <a:r>
              <a:rPr lang="en-US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: domain is getting bigger.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Not infill </a:t>
            </a:r>
            <a:r>
              <a:rPr lang="en-US" dirty="0" err="1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asymptotics</a:t>
            </a:r>
            <a:r>
              <a:rPr lang="en-US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:  insert more points in fixed domain.  </a:t>
            </a:r>
          </a:p>
          <a:p>
            <a:r>
              <a:rPr lang="en-US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dirty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9080274"/>
              </p:ext>
            </p:extLst>
          </p:nvPr>
        </p:nvGraphicFramePr>
        <p:xfrm>
          <a:off x="1536192" y="1143000"/>
          <a:ext cx="5916703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2" name="Graph Sheet" r:id="rId3" imgW="3352680" imgH="2590560" progId="SPLUSGraphSheetFileType">
                  <p:embed/>
                </p:oleObj>
              </mc:Choice>
              <mc:Fallback>
                <p:oleObj name="Graph Sheet" r:id="rId3" imgW="3352680" imgH="2590560" progId="SPLUSGraphSheetFileTyp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36192" y="1143000"/>
                        <a:ext cx="5916703" cy="45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488140"/>
              </p:ext>
            </p:extLst>
          </p:nvPr>
        </p:nvGraphicFramePr>
        <p:xfrm>
          <a:off x="1536192" y="1143000"/>
          <a:ext cx="5916703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3" name="Graph Sheet" r:id="rId5" imgW="3352680" imgH="2590560" progId="SPLUSGraphSheetFileType">
                  <p:embed/>
                </p:oleObj>
              </mc:Choice>
              <mc:Fallback>
                <p:oleObj name="Graph Sheet" r:id="rId5" imgW="3352680" imgH="2590560" progId="SPLUSGraphSheetFileTyp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36192" y="1143000"/>
                        <a:ext cx="5916703" cy="45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4155623"/>
              </p:ext>
            </p:extLst>
          </p:nvPr>
        </p:nvGraphicFramePr>
        <p:xfrm>
          <a:off x="1536192" y="1143000"/>
          <a:ext cx="5916703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4" name="Graph Sheet" r:id="rId7" imgW="3352680" imgH="2590560" progId="SPLUSGraphSheetFileType">
                  <p:embed/>
                </p:oleObj>
              </mc:Choice>
              <mc:Fallback>
                <p:oleObj name="Graph Sheet" r:id="rId7" imgW="3352680" imgH="2590560" progId="SPLUSGraphSheetFileTyp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36192" y="1143000"/>
                        <a:ext cx="5916703" cy="45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26003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99300" y="6489700"/>
            <a:ext cx="1905000" cy="457200"/>
          </a:xfrm>
          <a:noFill/>
        </p:spPr>
        <p:txBody>
          <a:bodyPr/>
          <a:lstStyle/>
          <a:p>
            <a:fld id="{BF00FB57-200E-46DD-BFC6-9C298AD7207A}" type="slidenum">
              <a:rPr lang="en-US" smtClean="0">
                <a:solidFill>
                  <a:srgbClr val="3333CC"/>
                </a:solidFill>
              </a:rPr>
              <a:pPr/>
              <a:t>24</a:t>
            </a:fld>
            <a:endParaRPr lang="en-US" smtClean="0">
              <a:solidFill>
                <a:srgbClr val="3333CC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66738" y="304800"/>
            <a:ext cx="7804150" cy="558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Estimating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extremogram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--random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pattern</a:t>
            </a:r>
            <a:endParaRPr lang="en-US" sz="2400" kern="0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3"/>
              <p:cNvSpPr txBox="1">
                <a:spLocks noChangeArrowheads="1"/>
              </p:cNvSpPr>
              <p:nvPr/>
            </p:nvSpPr>
            <p:spPr bwMode="auto">
              <a:xfrm>
                <a:off x="574621" y="934418"/>
                <a:ext cx="8229600" cy="161614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n-US" dirty="0" smtClean="0">
                    <a:solidFill>
                      <a:srgbClr val="FF3300"/>
                    </a:solidFill>
                    <a:latin typeface="Arial" pitchFamily="34" charset="0"/>
                    <a:cs typeface="Arial" pitchFamily="34" charset="0"/>
                  </a:rPr>
                  <a:t>Setup</a:t>
                </a:r>
                <a:r>
                  <a:rPr lang="en-US" dirty="0" smtClean="0">
                    <a:solidFill>
                      <a:srgbClr val="3333CC"/>
                    </a:solidFill>
                    <a:latin typeface="Arial" pitchFamily="34" charset="0"/>
                    <a:cs typeface="Arial" pitchFamily="34" charset="0"/>
                  </a:rPr>
                  <a:t>:  Suppose we have observations,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</a:rPr>
                      <m:t>𝑋</m:t>
                    </m:r>
                    <m:d>
                      <m:d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</a:rPr>
                      <m:t>,…, </m:t>
                    </m:r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</a:rPr>
                      <m:t>𝑋</m:t>
                    </m:r>
                    <m:d>
                      <m:d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</m:e>
                    </m:d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3333CC"/>
                    </a:solidFill>
                    <a:latin typeface="Arial" pitchFamily="34" charset="0"/>
                    <a:cs typeface="Arial" pitchFamily="34" charset="0"/>
                  </a:rPr>
                  <a:t>at locations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 smtClean="0">
                    <a:solidFill>
                      <a:srgbClr val="3333CC"/>
                    </a:solidFill>
                    <a:latin typeface="Arial" pitchFamily="34" charset="0"/>
                    <a:cs typeface="Arial" pitchFamily="34" charset="0"/>
                  </a:rPr>
                  <a:t> of some Poisson process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</a:rPr>
                      <m:t>𝑁</m:t>
                    </m:r>
                    <m:r>
                      <a:rPr lang="en-US" i="1" smtClean="0">
                        <a:solidFill>
                          <a:srgbClr val="3333CC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3333CC"/>
                    </a:solidFill>
                    <a:latin typeface="Arial" pitchFamily="34" charset="0"/>
                    <a:cs typeface="Arial" pitchFamily="34" charset="0"/>
                  </a:rPr>
                  <a:t>with rate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</a:rPr>
                      <m:t>𝜈</m:t>
                    </m:r>
                  </m:oMath>
                </a14:m>
                <a:r>
                  <a:rPr lang="en-US" dirty="0" smtClean="0">
                    <a:solidFill>
                      <a:srgbClr val="3333CC"/>
                    </a:solidFill>
                    <a:latin typeface="Arial" pitchFamily="34" charset="0"/>
                    <a:cs typeface="Arial" pitchFamily="34" charset="0"/>
                  </a:rPr>
                  <a:t> in a domain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↑</m:t>
                    </m:r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3333CC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pPr eaLnBrk="0" hangingPunct="0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n-US" dirty="0" smtClean="0">
                    <a:solidFill>
                      <a:srgbClr val="3333CC"/>
                    </a:solidFill>
                    <a:latin typeface="Arial" pitchFamily="34" charset="0"/>
                    <a:cs typeface="Arial" pitchFamily="34" charset="0"/>
                  </a:rPr>
                  <a:t>Here,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</a:rPr>
                      <m:t>= </m:t>
                    </m:r>
                  </m:oMath>
                </a14:m>
                <a:r>
                  <a:rPr lang="en-US" dirty="0" smtClean="0">
                    <a:solidFill>
                      <a:srgbClr val="3333CC"/>
                    </a:solidFill>
                    <a:latin typeface="Arial" pitchFamily="34" charset="0"/>
                    <a:cs typeface="Arial" pitchFamily="34" charset="0"/>
                  </a:rPr>
                  <a:t>number of Poisson points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~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𝑃𝑜𝑖𝑠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𝜈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 dirty="0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dirty="0" smtClean="0">
                  <a:solidFill>
                    <a:srgbClr val="3333CC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4621" y="934418"/>
                <a:ext cx="8229600" cy="1616148"/>
              </a:xfrm>
              <a:prstGeom prst="rect">
                <a:avLst/>
              </a:prstGeom>
              <a:blipFill rotWithShape="1">
                <a:blip r:embed="rId2"/>
                <a:stretch>
                  <a:fillRect l="-741" b="-6038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3"/>
              <p:cNvSpPr txBox="1">
                <a:spLocks noChangeArrowheads="1"/>
              </p:cNvSpPr>
              <p:nvPr/>
            </p:nvSpPr>
            <p:spPr bwMode="auto">
              <a:xfrm>
                <a:off x="566738" y="2638122"/>
                <a:ext cx="8229600" cy="55399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n-US" dirty="0" smtClean="0">
                    <a:solidFill>
                      <a:srgbClr val="FF3300"/>
                    </a:solidFill>
                    <a:latin typeface="Arial" pitchFamily="34" charset="0"/>
                    <a:cs typeface="Arial" pitchFamily="34" charset="0"/>
                  </a:rPr>
                  <a:t>Weight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</a:rPr>
                      <m:t>𝑥</m:t>
                    </m:r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: </a:t>
                </a:r>
                <a:r>
                  <a:rPr lang="en-US" dirty="0" smtClean="0">
                    <a:solidFill>
                      <a:srgbClr val="3333CC"/>
                    </a:solidFill>
                    <a:latin typeface="Arial" pitchFamily="34" charset="0"/>
                    <a:cs typeface="Arial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⋅</m:t>
                        </m:r>
                      </m:e>
                    </m:d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3333CC"/>
                    </a:solidFill>
                    <a:latin typeface="Arial" pitchFamily="34" charset="0"/>
                    <a:cs typeface="Arial" pitchFamily="34" charset="0"/>
                  </a:rPr>
                  <a:t>be a bounded </a:t>
                </a:r>
                <a:r>
                  <a:rPr lang="en-US" dirty="0" err="1" smtClean="0">
                    <a:solidFill>
                      <a:srgbClr val="3333CC"/>
                    </a:solidFill>
                    <a:latin typeface="Arial" pitchFamily="34" charset="0"/>
                    <a:cs typeface="Arial" pitchFamily="34" charset="0"/>
                  </a:rPr>
                  <a:t>pdf</a:t>
                </a:r>
                <a:r>
                  <a:rPr lang="en-US" dirty="0" smtClean="0">
                    <a:solidFill>
                      <a:srgbClr val="3333CC"/>
                    </a:solidFill>
                    <a:latin typeface="Arial" pitchFamily="34" charset="0"/>
                    <a:cs typeface="Arial" pitchFamily="34" charset="0"/>
                  </a:rPr>
                  <a:t> and set</a:t>
                </a:r>
              </a:p>
            </p:txBody>
          </p:sp>
        </mc:Choice>
        <mc:Fallback xmlns="">
          <p:sp>
            <p:nvSpPr>
              <p:cNvPr id="13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6738" y="2638122"/>
                <a:ext cx="8229600" cy="553998"/>
              </a:xfrm>
              <a:prstGeom prst="rect">
                <a:avLst/>
              </a:prstGeom>
              <a:blipFill rotWithShape="1">
                <a:blip r:embed="rId3"/>
                <a:stretch>
                  <a:fillRect l="-815" b="-8791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3"/>
              <p:cNvSpPr txBox="1">
                <a:spLocks noChangeArrowheads="1"/>
              </p:cNvSpPr>
              <p:nvPr/>
            </p:nvSpPr>
            <p:spPr bwMode="auto">
              <a:xfrm>
                <a:off x="636927" y="3352800"/>
                <a:ext cx="8229600" cy="139942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𝑤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, 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dirty="0" smtClean="0">
                    <a:solidFill>
                      <a:srgbClr val="3333CC"/>
                    </a:solidFill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en-US" dirty="0" smtClean="0">
                    <a:solidFill>
                      <a:srgbClr val="3333CC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dirty="0" smtClean="0">
                    <a:solidFill>
                      <a:srgbClr val="3333CC"/>
                    </a:solidFill>
                    <a:latin typeface="Arial" pitchFamily="34" charset="0"/>
                    <a:cs typeface="Arial" pitchFamily="34" charset="0"/>
                  </a:rPr>
                  <a:t>where the bandwidth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→0 </m:t>
                    </m:r>
                    <m:r>
                      <m:rPr>
                        <m:sty m:val="p"/>
                      </m:rPr>
                      <a:rPr lang="en-US" dirty="0" smtClean="0">
                        <a:solidFill>
                          <a:srgbClr val="3333CC"/>
                        </a:solidFill>
                        <a:latin typeface="Cambria Math"/>
                      </a:rPr>
                      <m:t>and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sSubSup>
                      <m:sSubSupPr>
                        <m:ctrlPr>
                          <a:rPr 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  <m:d>
                      <m:dPr>
                        <m:begChr m:val="|"/>
                        <m:endChr m:val="|"/>
                        <m:ctrlPr>
                          <a:rPr 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→∞.</m:t>
                    </m:r>
                  </m:oMath>
                </a14:m>
                <a:r>
                  <a:rPr lang="pt-BR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en-US" dirty="0" smtClean="0">
                  <a:solidFill>
                    <a:srgbClr val="3333CC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6927" y="3352800"/>
                <a:ext cx="8229600" cy="1399422"/>
              </a:xfrm>
              <a:prstGeom prst="rect">
                <a:avLst/>
              </a:prstGeom>
              <a:blipFill rotWithShape="1">
                <a:blip r:embed="rId4"/>
                <a:stretch>
                  <a:fillRect l="-741" b="-6957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32099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99300" y="6489700"/>
            <a:ext cx="1905000" cy="457200"/>
          </a:xfrm>
          <a:noFill/>
        </p:spPr>
        <p:txBody>
          <a:bodyPr/>
          <a:lstStyle/>
          <a:p>
            <a:fld id="{BF00FB57-200E-46DD-BFC6-9C298AD7207A}" type="slidenum">
              <a:rPr lang="en-US" smtClean="0">
                <a:solidFill>
                  <a:srgbClr val="3333CC"/>
                </a:solidFill>
              </a:rPr>
              <a:pPr/>
              <a:t>25</a:t>
            </a:fld>
            <a:endParaRPr lang="en-US" smtClean="0">
              <a:solidFill>
                <a:srgbClr val="3333CC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66738" y="304800"/>
            <a:ext cx="7804150" cy="558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Estimating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extremogram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--random pattern</a:t>
            </a:r>
            <a:endParaRPr lang="en-US" sz="2400" kern="0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3"/>
              <p:cNvSpPr txBox="1">
                <a:spLocks noChangeArrowheads="1"/>
              </p:cNvSpPr>
              <p:nvPr/>
            </p:nvSpPr>
            <p:spPr bwMode="auto">
              <a:xfrm>
                <a:off x="603524" y="1135633"/>
                <a:ext cx="8229600" cy="103630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𝐴</m:t>
                          </m:r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𝐵</m:t>
                          </m:r>
                        </m:sub>
                      </m:sSub>
                      <m:d>
                        <m:dPr>
                          <m:ctrl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h</m:t>
                          </m:r>
                        </m:e>
                      </m:d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lim</m:t>
                          </m:r>
                        </m:fName>
                        <m:e>
                          <m:r>
                            <a:rPr lang="en-US" i="1" baseline="-25000" dirty="0" err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US" i="1" baseline="-25000" dirty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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𝑃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(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𝑋</m:t>
                      </m:r>
                      <m:d>
                        <m:dPr>
                          <m:ctrl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/>
                              <a:sym typeface="Symbol" pitchFamily="18" charset="2"/>
                            </a:rPr>
                            <m:t>𝑠</m:t>
                          </m:r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/>
                              <a:sym typeface="Symbol" pitchFamily="18" charset="2"/>
                            </a:rPr>
                            <m:t>+</m:t>
                          </m:r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/>
                              <a:sym typeface="Symbol" pitchFamily="18" charset="2"/>
                            </a:rPr>
                            <m:t>h</m:t>
                          </m:r>
                        </m:e>
                      </m:d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l-GR" i="1" dirty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𝜖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n-US" i="1" dirty="0" err="1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𝑥𝐵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,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𝑋</m:t>
                      </m:r>
                      <m:d>
                        <m:dPr>
                          <m:ctrlP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/>
                              <a:sym typeface="Symbol" pitchFamily="18" charset="2"/>
                            </a:rPr>
                            <m:t>𝑠</m:t>
                          </m:r>
                        </m:e>
                      </m:d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l-GR" i="1" dirty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𝜖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n-US" i="1" dirty="0" err="1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𝑥𝐴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)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/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𝑃𝑋</m:t>
                      </m:r>
                      <m:d>
                        <m:dPr>
                          <m:ctrl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/>
                              <a:sym typeface="Symbol" pitchFamily="18" charset="2"/>
                            </a:rPr>
                            <m:t>𝑠</m:t>
                          </m:r>
                        </m:e>
                      </m:d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l-GR" i="1" dirty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𝜖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n-US" i="1" dirty="0" err="1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𝑥𝐴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)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,  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h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/>
                        </a:rPr>
                        <m:t>∈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ℝ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Symbol" pitchFamily="18" charset="2"/>
                </a:endParaRPr>
              </a:p>
              <a:p>
                <a:pPr eaLnBrk="0" hangingPunct="0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endParaRPr lang="en-US" dirty="0">
                  <a:solidFill>
                    <a:srgbClr val="3333CC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3524" y="1135633"/>
                <a:ext cx="8229600" cy="103630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3"/>
              <p:cNvSpPr txBox="1">
                <a:spLocks noChangeArrowheads="1"/>
              </p:cNvSpPr>
              <p:nvPr/>
            </p:nvSpPr>
            <p:spPr bwMode="auto">
              <a:xfrm>
                <a:off x="598269" y="1697384"/>
                <a:ext cx="8229600" cy="55399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n-US" dirty="0" smtClean="0">
                    <a:solidFill>
                      <a:srgbClr val="FF3300"/>
                    </a:solidFill>
                    <a:latin typeface="Arial" pitchFamily="34" charset="0"/>
                    <a:cs typeface="Arial" pitchFamily="34" charset="0"/>
                  </a:rPr>
                  <a:t>Kernel estimate of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</a:rPr>
                      <m:t>𝜌</m:t>
                    </m:r>
                  </m:oMath>
                </a14:m>
                <a:r>
                  <a:rPr lang="en-US" dirty="0" smtClean="0">
                    <a:solidFill>
                      <a:srgbClr val="3333CC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1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8269" y="1697384"/>
                <a:ext cx="8229600" cy="553998"/>
              </a:xfrm>
              <a:prstGeom prst="rect">
                <a:avLst/>
              </a:prstGeom>
              <a:blipFill rotWithShape="1">
                <a:blip r:embed="rId3"/>
                <a:stretch>
                  <a:fillRect l="-741" b="-8791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3"/>
              <p:cNvSpPr txBox="1">
                <a:spLocks noChangeArrowheads="1"/>
              </p:cNvSpPr>
              <p:nvPr/>
            </p:nvSpPr>
            <p:spPr bwMode="auto">
              <a:xfrm>
                <a:off x="849313" y="2308532"/>
                <a:ext cx="8229600" cy="19719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𝜌</m:t>
                              </m:r>
                            </m:e>
                          </m:acc>
                        </m:e>
                        <m:sub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𝐴</m:t>
                          </m:r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𝐵</m:t>
                          </m:r>
                        </m:sub>
                      </m:sSub>
                      <m:d>
                        <m:dPr>
                          <m:ctrl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h</m:t>
                          </m:r>
                        </m:e>
                      </m:d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𝜈</m:t>
                                  </m:r>
                                </m:e>
                                <m:sup>
                                  <m:r>
                                    <a:rPr lang="en-US" i="1" dirty="0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 dirty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 dirty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|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 dirty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 dirty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≠</m:t>
                              </m:r>
                              <m:r>
                                <a:rPr lang="en-US" i="1" dirty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i="1" dirty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h</m:t>
                                  </m:r>
                                  <m:r>
                                    <a:rPr lang="en-US" i="1" dirty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 dirty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i="1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 dirty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en-US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𝑋</m:t>
                                  </m:r>
                                  <m:d>
                                    <m:dPr>
                                      <m:ctrlPr>
                                        <a:rPr lang="en-US" i="1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 dirty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 dirty="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i="1" dirty="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i="1" dirty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i="1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en-US" i="1" dirty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</m:d>
                              <m:r>
                                <a:rPr lang="en-US" i="1" dirty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𝐼</m:t>
                              </m:r>
                              <m:r>
                                <a:rPr lang="en-US" i="1" dirty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 dirty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𝑋</m:t>
                              </m:r>
                              <m:d>
                                <m:dPr>
                                  <m:ctrlPr>
                                    <a:rPr lang="en-US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 dirty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i="1" dirty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i="1" dirty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f>
                            <m:fPr>
                              <m:ctrlPr>
                                <a:rPr lang="en-US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 dirty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𝜈</m:t>
                              </m:r>
                              <m:r>
                                <a:rPr lang="en-US" i="1" dirty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 dirty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|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 dirty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i="1" dirty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en-US" i="1" dirty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en-US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𝑋</m:t>
                                  </m:r>
                                  <m:d>
                                    <m:dPr>
                                      <m:ctrlPr>
                                        <a:rPr lang="en-US" i="1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 dirty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 dirty="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i="1" dirty="0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i="1" dirty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i="1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en-US" i="1" dirty="0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Symbol" pitchFamily="18" charset="2"/>
                </a:endParaRPr>
              </a:p>
              <a:p>
                <a:pPr eaLnBrk="0" hangingPunct="0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endParaRPr lang="en-US" dirty="0">
                  <a:solidFill>
                    <a:srgbClr val="3333CC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9313" y="2308532"/>
                <a:ext cx="8229600" cy="197195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"/>
              <p:cNvSpPr txBox="1">
                <a:spLocks noChangeArrowheads="1"/>
              </p:cNvSpPr>
              <p:nvPr/>
            </p:nvSpPr>
            <p:spPr bwMode="auto">
              <a:xfrm>
                <a:off x="547688" y="3886200"/>
                <a:ext cx="8229600" cy="26439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n-US" dirty="0" smtClean="0">
                    <a:solidFill>
                      <a:srgbClr val="FF3300"/>
                    </a:solidFill>
                    <a:latin typeface="Arial" pitchFamily="34" charset="0"/>
                    <a:cs typeface="Arial" pitchFamily="34" charset="0"/>
                  </a:rPr>
                  <a:t>Asymptotic “</a:t>
                </a:r>
                <a:r>
                  <a:rPr lang="en-US" dirty="0" err="1" smtClean="0">
                    <a:solidFill>
                      <a:srgbClr val="FF3300"/>
                    </a:solidFill>
                    <a:latin typeface="Arial" pitchFamily="34" charset="0"/>
                    <a:cs typeface="Arial" pitchFamily="34" charset="0"/>
                  </a:rPr>
                  <a:t>unbiasedness</a:t>
                </a:r>
                <a:r>
                  <a:rPr lang="en-US" dirty="0" smtClean="0">
                    <a:solidFill>
                      <a:srgbClr val="FF3300"/>
                    </a:solidFill>
                    <a:latin typeface="Arial" pitchFamily="34" charset="0"/>
                    <a:cs typeface="Arial" pitchFamily="34" charset="0"/>
                  </a:rPr>
                  <a:t>”</a:t>
                </a:r>
                <a:r>
                  <a:rPr lang="en-US" dirty="0" smtClean="0">
                    <a:solidFill>
                      <a:srgbClr val="3333CC"/>
                    </a:solidFill>
                    <a:latin typeface="Arial" pitchFamily="34" charset="0"/>
                    <a:cs typeface="Arial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𝜌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h</m:t>
                        </m:r>
                      </m:e>
                    </m:d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3333CC"/>
                    </a:solidFill>
                    <a:latin typeface="Arial" pitchFamily="34" charset="0"/>
                    <a:cs typeface="Arial" pitchFamily="34" charset="0"/>
                  </a:rPr>
                  <a:t>is a ratio of two terms;</a:t>
                </a:r>
              </a:p>
              <a:p>
                <a:pPr eaLnBrk="0" hangingPunct="0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𝜌</m:t>
                              </m:r>
                            </m:e>
                          </m:acc>
                        </m:e>
                        <m:sub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𝐴</m:t>
                          </m:r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𝐵</m:t>
                          </m:r>
                        </m:sub>
                      </m:sSub>
                      <m:d>
                        <m:dPr>
                          <m:ctrl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h</m:t>
                          </m:r>
                        </m:e>
                      </m:d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 dirty="0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𝜏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 dirty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i="1" dirty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 dirty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𝐵</m:t>
                              </m:r>
                              <m:r>
                                <a:rPr lang="en-US" i="1" dirty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i="1" dirty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h</m:t>
                          </m:r>
                          <m: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 dirty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𝜏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i="1" dirty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i="1" dirty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 smtClean="0">
                  <a:solidFill>
                    <a:srgbClr val="3333CC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eaLnBrk="0" hangingPunct="0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n-US" dirty="0" smtClean="0">
                    <a:solidFill>
                      <a:srgbClr val="3333CC"/>
                    </a:solidFill>
                    <a:latin typeface="Arial" pitchFamily="34" charset="0"/>
                    <a:cs typeface="Arial" pitchFamily="34" charset="0"/>
                  </a:rPr>
                  <a:t>both are asymptotically unbiased.  </a:t>
                </a:r>
                <a:br>
                  <a:rPr lang="en-US" dirty="0" smtClean="0">
                    <a:solidFill>
                      <a:srgbClr val="3333CC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Note</a:t>
                </a:r>
                <a:r>
                  <a:rPr lang="en-US" dirty="0" smtClean="0">
                    <a:solidFill>
                      <a:srgbClr val="3333CC"/>
                    </a:solidFill>
                    <a:latin typeface="Arial" pitchFamily="34" charset="0"/>
                    <a:cs typeface="Arial" pitchFamily="34" charset="0"/>
                  </a:rPr>
                  <a:t>: need local </a:t>
                </a:r>
                <a:r>
                  <a:rPr lang="en-US" dirty="0">
                    <a:solidFill>
                      <a:srgbClr val="3333CC"/>
                    </a:solidFill>
                    <a:latin typeface="Arial" pitchFamily="34" charset="0"/>
                    <a:cs typeface="Arial" pitchFamily="34" charset="0"/>
                  </a:rPr>
                  <a:t>uniform negligibility condition (</a:t>
                </a:r>
                <a:r>
                  <a:rPr lang="en-US" dirty="0" smtClean="0">
                    <a:solidFill>
                      <a:srgbClr val="3333CC"/>
                    </a:solidFill>
                    <a:latin typeface="Arial" pitchFamily="34" charset="0"/>
                    <a:cs typeface="Arial" pitchFamily="34" charset="0"/>
                  </a:rPr>
                  <a:t>LUNC) </a:t>
                </a:r>
              </a:p>
            </p:txBody>
          </p:sp>
        </mc:Choice>
        <mc:Fallback xmlns="">
          <p:sp>
            <p:nvSpPr>
              <p:cNvPr id="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7688" y="3886200"/>
                <a:ext cx="8229600" cy="2643929"/>
              </a:xfrm>
              <a:prstGeom prst="rect">
                <a:avLst/>
              </a:prstGeom>
              <a:blipFill rotWithShape="1">
                <a:blip r:embed="rId5"/>
                <a:stretch>
                  <a:fillRect l="-815" b="-1155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05019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99300" y="6489700"/>
            <a:ext cx="1905000" cy="457200"/>
          </a:xfrm>
          <a:noFill/>
        </p:spPr>
        <p:txBody>
          <a:bodyPr/>
          <a:lstStyle/>
          <a:p>
            <a:fld id="{BF00FB57-200E-46DD-BFC6-9C298AD7207A}" type="slidenum">
              <a:rPr lang="en-US" smtClean="0">
                <a:solidFill>
                  <a:srgbClr val="3333CC"/>
                </a:solidFill>
              </a:rPr>
              <a:pPr/>
              <a:t>26</a:t>
            </a:fld>
            <a:endParaRPr lang="en-US" smtClean="0">
              <a:solidFill>
                <a:srgbClr val="3333CC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66738" y="304800"/>
            <a:ext cx="7804150" cy="558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Limit Theory</a:t>
            </a:r>
            <a:endParaRPr lang="en-US" sz="2400" kern="0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3"/>
              <p:cNvSpPr txBox="1">
                <a:spLocks noChangeArrowheads="1"/>
              </p:cNvSpPr>
              <p:nvPr/>
            </p:nvSpPr>
            <p:spPr bwMode="auto">
              <a:xfrm>
                <a:off x="577248" y="1143000"/>
                <a:ext cx="8229600" cy="278800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n-US" dirty="0" smtClean="0">
                    <a:solidFill>
                      <a:srgbClr val="FF3300"/>
                    </a:solidFill>
                    <a:latin typeface="Arial" pitchFamily="34" charset="0"/>
                    <a:cs typeface="Arial" pitchFamily="34" charset="0"/>
                  </a:rPr>
                  <a:t>Theorem</a:t>
                </a:r>
                <a:r>
                  <a:rPr lang="en-US" dirty="0" smtClean="0">
                    <a:solidFill>
                      <a:srgbClr val="3333CC"/>
                    </a:solidFill>
                    <a:latin typeface="Arial" pitchFamily="34" charset="0"/>
                    <a:cs typeface="Arial" pitchFamily="34" charset="0"/>
                  </a:rPr>
                  <a:t>:  Under suitable conditions 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𝑋</m:t>
                        </m:r>
                        <m:d>
                          <m:d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</m:d>
                      </m:e>
                    </m:d>
                    <m:r>
                      <a:rPr lang="en-US" i="1" smtClean="0">
                        <a:solidFill>
                          <a:srgbClr val="3333CC"/>
                        </a:solidFill>
                        <a:latin typeface="Cambria Math"/>
                      </a:rPr>
                      <m:t>, </m:t>
                    </m:r>
                  </m:oMath>
                </a14:m>
                <a:r>
                  <a:rPr lang="en-US" dirty="0" smtClean="0">
                    <a:solidFill>
                      <a:srgbClr val="3333CC"/>
                    </a:solidFill>
                    <a:latin typeface="Arial" pitchFamily="34" charset="0"/>
                    <a:cs typeface="Arial" pitchFamily="34" charset="0"/>
                  </a:rPr>
                  <a:t> (i.e., regularly varying, mixing, local uniform negligibility, etc.), then </a:t>
                </a:r>
              </a:p>
              <a:p>
                <a:pPr eaLnBrk="0" hangingPunct="0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endParaRPr lang="en-US" dirty="0">
                  <a:solidFill>
                    <a:srgbClr val="3333CC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eaLnBrk="0" hangingPunct="0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n-US" dirty="0">
                    <a:solidFill>
                      <a:srgbClr val="3333CC"/>
                    </a:solidFill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en-US" dirty="0">
                    <a:solidFill>
                      <a:srgbClr val="3333CC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dirty="0" smtClean="0">
                    <a:solidFill>
                      <a:srgbClr val="3333CC"/>
                    </a:solidFill>
                    <a:latin typeface="Arial" pitchFamily="34" charset="0"/>
                    <a:cs typeface="Arial" pitchFamily="34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𝐵</m:t>
                        </m:r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h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3333CC"/>
                    </a:solidFill>
                    <a:latin typeface="Arial" pitchFamily="34" charset="0"/>
                    <a:cs typeface="Arial" pitchFamily="34" charset="0"/>
                  </a:rPr>
                  <a:t> is the pre-asymptotic </a:t>
                </a:r>
                <a:r>
                  <a:rPr lang="en-US" dirty="0" err="1" smtClean="0">
                    <a:solidFill>
                      <a:srgbClr val="3333CC"/>
                    </a:solidFill>
                    <a:latin typeface="Arial" pitchFamily="34" charset="0"/>
                    <a:cs typeface="Arial" pitchFamily="34" charset="0"/>
                  </a:rPr>
                  <a:t>extremogram</a:t>
                </a:r>
                <a:r>
                  <a:rPr lang="en-US" dirty="0" smtClean="0">
                    <a:solidFill>
                      <a:srgbClr val="3333CC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</a:p>
            </p:txBody>
          </p:sp>
        </mc:Choice>
        <mc:Fallback xmlns="">
          <p:sp>
            <p:nvSpPr>
              <p:cNvPr id="14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7248" y="1143000"/>
                <a:ext cx="8229600" cy="2788007"/>
              </a:xfrm>
              <a:prstGeom prst="rect">
                <a:avLst/>
              </a:prstGeom>
              <a:blipFill rotWithShape="1">
                <a:blip r:embed="rId2"/>
                <a:stretch>
                  <a:fillRect l="-815" b="-656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3"/>
              <p:cNvSpPr txBox="1">
                <a:spLocks noChangeArrowheads="1"/>
              </p:cNvSpPr>
              <p:nvPr/>
            </p:nvSpPr>
            <p:spPr bwMode="auto">
              <a:xfrm>
                <a:off x="730668" y="2132175"/>
                <a:ext cx="8229600" cy="113338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 dirty="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 dirty="0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 dirty="0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𝑆</m:t>
                                          </m:r>
                                        </m:e>
                                        <m:sub>
                                          <m:r>
                                            <a:rPr lang="en-US" i="1" dirty="0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d>
                                  <m:sSubSup>
                                    <m:sSubSupPr>
                                      <m:ctrlPr>
                                        <a:rPr lang="en-US" i="1" dirty="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 dirty="0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i="1" dirty="0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en-US" i="1" dirty="0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 dirty="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i="1" dirty="0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 dirty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d>
                        <m:dPr>
                          <m:ctrlP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 dirty="0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𝜌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i="1" dirty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 dirty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h</m:t>
                              </m:r>
                            </m:e>
                          </m:d>
                          <m: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i="1" dirty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i="1" dirty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 dirty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𝐵</m:t>
                              </m:r>
                              <m:r>
                                <a:rPr lang="en-US" i="1" dirty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 dirty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h</m:t>
                              </m:r>
                            </m:e>
                          </m:d>
                        </m:e>
                      </m:d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→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0,</m:t>
                          </m:r>
                          <m:r>
                            <m:rPr>
                              <m:sty m:val="p"/>
                            </m:rPr>
                            <a:rPr lang="en-US" dirty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Σ</m:t>
                          </m:r>
                        </m:e>
                      </m:d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dirty="0">
                  <a:solidFill>
                    <a:srgbClr val="3333CC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0668" y="2132175"/>
                <a:ext cx="8229600" cy="113338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66738" y="5224543"/>
            <a:ext cx="8229600" cy="9586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Remark</a:t>
            </a:r>
            <a:r>
              <a:rPr lang="en-US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:  The formulation of this estimate and its proof follow the ideas of Karr (1986) and Li, </a:t>
            </a:r>
            <a:r>
              <a:rPr lang="en-US" dirty="0" err="1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Genton</a:t>
            </a:r>
            <a:r>
              <a:rPr lang="en-US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, and Sherman (2008).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"/>
              <p:cNvSpPr txBox="1">
                <a:spLocks noChangeArrowheads="1"/>
              </p:cNvSpPr>
              <p:nvPr/>
            </p:nvSpPr>
            <p:spPr bwMode="auto">
              <a:xfrm>
                <a:off x="603524" y="4114800"/>
                <a:ext cx="8229600" cy="110075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𝐴</m:t>
                          </m:r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𝐵</m:t>
                          </m:r>
                          <m: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h</m:t>
                          </m:r>
                        </m:e>
                      </m:d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𝑃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(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𝑋</m:t>
                      </m:r>
                      <m:d>
                        <m:dPr>
                          <m:ctrl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/>
                              <a:sym typeface="Symbol" pitchFamily="18" charset="2"/>
                            </a:rPr>
                            <m:t>𝑠</m:t>
                          </m:r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/>
                              <a:sym typeface="Symbol" pitchFamily="18" charset="2"/>
                            </a:rPr>
                            <m:t>+</m:t>
                          </m:r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/>
                              <a:sym typeface="Symbol" pitchFamily="18" charset="2"/>
                            </a:rPr>
                            <m:t>h</m:t>
                          </m:r>
                        </m:e>
                      </m:d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l-GR" i="1" dirty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𝜖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 </m:t>
                      </m:r>
                      <m:sSub>
                        <m:sSubPr>
                          <m:ctrlP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/>
                              <a:sym typeface="Symbol" pitchFamily="18" charset="2"/>
                            </a:rPr>
                            <m:t>𝑎</m:t>
                          </m:r>
                        </m:e>
                        <m:sub>
                          <m: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/>
                              <a:sym typeface="Symbol" pitchFamily="18" charset="2"/>
                            </a:rPr>
                            <m:t>𝑚</m:t>
                          </m:r>
                        </m:sub>
                      </m:sSub>
                      <m:r>
                        <a:rPr lang="en-US" i="1" dirty="0" err="1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𝐵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,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𝑋</m:t>
                      </m:r>
                      <m:d>
                        <m:dPr>
                          <m:ctrlP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/>
                              <a:sym typeface="Symbol" pitchFamily="18" charset="2"/>
                            </a:rPr>
                            <m:t>𝑠</m:t>
                          </m:r>
                        </m:e>
                      </m:d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l-GR" i="1" dirty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𝜖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 </m:t>
                      </m:r>
                      <m:sSub>
                        <m:sSubPr>
                          <m:ctrlP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/>
                              <a:sym typeface="Symbol" pitchFamily="18" charset="2"/>
                            </a:rPr>
                            <m:t>𝑎</m:t>
                          </m:r>
                        </m:e>
                        <m:sub>
                          <m: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/>
                              <a:sym typeface="Symbol" pitchFamily="18" charset="2"/>
                            </a:rPr>
                            <m:t>𝑚</m:t>
                          </m:r>
                        </m:sub>
                      </m:sSub>
                      <m:r>
                        <a:rPr lang="en-US" i="1" dirty="0" err="1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𝐴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)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/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𝑃𝑋</m:t>
                      </m:r>
                      <m:d>
                        <m:dPr>
                          <m:ctrl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/>
                              <a:sym typeface="Symbol" pitchFamily="18" charset="2"/>
                            </a:rPr>
                            <m:t>𝑠</m:t>
                          </m:r>
                        </m:e>
                      </m:d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l-GR" i="1" dirty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𝜖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 </m:t>
                      </m:r>
                      <m:sSub>
                        <m:sSubPr>
                          <m:ctrlP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/>
                              <a:sym typeface="Symbol" pitchFamily="18" charset="2"/>
                            </a:rPr>
                            <m:t>𝑎</m:t>
                          </m:r>
                        </m:e>
                        <m:sub>
                          <m: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/>
                              <a:sym typeface="Symbol" pitchFamily="18" charset="2"/>
                            </a:rPr>
                            <m:t>𝑚</m:t>
                          </m:r>
                        </m:sub>
                      </m:sSub>
                      <m:r>
                        <a:rPr lang="en-US" i="1" dirty="0" err="1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𝐴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)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,  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h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/>
                        </a:rPr>
                        <m:t>∈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ℝ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Symbol" pitchFamily="18" charset="2"/>
                </a:endParaRPr>
              </a:p>
              <a:p>
                <a:pPr eaLnBrk="0" hangingPunct="0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n-US" dirty="0" smtClean="0">
                    <a:solidFill>
                      <a:srgbClr val="3333CC"/>
                    </a:solidFill>
                    <a:latin typeface="Arial" pitchFamily="34" charset="0"/>
                    <a:cs typeface="Arial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3333CC"/>
                    </a:solidFill>
                    <a:latin typeface="Arial" pitchFamily="34" charset="0"/>
                    <a:cs typeface="Arial" pitchFamily="34" charset="0"/>
                  </a:rPr>
                  <a:t> is the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</a:rPr>
                      <m:t>1−1/</m:t>
                    </m:r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dirty="0" err="1" smtClean="0">
                    <a:solidFill>
                      <a:srgbClr val="3333CC"/>
                    </a:solidFill>
                    <a:latin typeface="Arial" pitchFamily="34" charset="0"/>
                    <a:cs typeface="Arial" pitchFamily="34" charset="0"/>
                  </a:rPr>
                  <a:t>quantile</a:t>
                </a:r>
                <a:r>
                  <a:rPr lang="en-US" dirty="0" smtClean="0">
                    <a:solidFill>
                      <a:srgbClr val="3333CC"/>
                    </a:solidFill>
                    <a:latin typeface="Arial" pitchFamily="34" charset="0"/>
                    <a:cs typeface="Arial" pitchFamily="34" charset="0"/>
                  </a:rPr>
                  <a:t> of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𝑋</m:t>
                        </m:r>
                        <m:d>
                          <m:d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>
                    <a:solidFill>
                      <a:srgbClr val="3333CC"/>
                    </a:solidFill>
                    <a:latin typeface="Arial" pitchFamily="34" charset="0"/>
                    <a:cs typeface="Arial" pitchFamily="34" charset="0"/>
                  </a:rPr>
                  <a:t>).</a:t>
                </a:r>
                <a:endParaRPr lang="en-US" dirty="0">
                  <a:solidFill>
                    <a:srgbClr val="3333CC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3524" y="4114800"/>
                <a:ext cx="8229600" cy="1100751"/>
              </a:xfrm>
              <a:prstGeom prst="rect">
                <a:avLst/>
              </a:prstGeom>
              <a:blipFill rotWithShape="1">
                <a:blip r:embed="rId4"/>
                <a:stretch>
                  <a:fillRect l="-741" b="-3867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14837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66738" y="304800"/>
            <a:ext cx="7804150" cy="558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Simulation Example with B-R Process</a:t>
            </a:r>
            <a:endParaRPr lang="en-US" sz="2400" kern="0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99300" y="6489700"/>
            <a:ext cx="1905000" cy="457200"/>
          </a:xfrm>
        </p:spPr>
        <p:txBody>
          <a:bodyPr/>
          <a:lstStyle/>
          <a:p>
            <a:pPr>
              <a:defRPr/>
            </a:pPr>
            <a:fld id="{5D280DF7-1B99-4298-A97F-12A443F6A285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27</a:t>
            </a:fld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6320" y="1013351"/>
            <a:ext cx="716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Extremogram</a:t>
            </a:r>
            <a:r>
              <a:rPr lang="en-US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 for one realization of B-R process </a:t>
            </a:r>
          </a:p>
          <a:p>
            <a:pPr algn="ctr"/>
            <a:r>
              <a:rPr lang="en-US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(function of level) </a:t>
            </a:r>
          </a:p>
          <a:p>
            <a:r>
              <a:rPr lang="en-US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Note:</a:t>
            </a:r>
            <a:r>
              <a:rPr lang="en-US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black dots </a:t>
            </a:r>
            <a:r>
              <a:rPr lang="en-US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= true; blue bands are permutation bounds </a:t>
            </a:r>
            <a:endParaRPr lang="en-US" dirty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6390605"/>
              </p:ext>
            </p:extLst>
          </p:nvPr>
        </p:nvGraphicFramePr>
        <p:xfrm>
          <a:off x="465510" y="2438400"/>
          <a:ext cx="8289180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3" name="Acrobat Document" r:id="rId4" imgW="9820224" imgH="4514715" progId="AcroExch.Document.7">
                  <p:embed/>
                </p:oleObj>
              </mc:Choice>
              <mc:Fallback>
                <p:oleObj name="Acrobat Document" r:id="rId4" imgW="9820224" imgH="451471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5510" y="2438400"/>
                        <a:ext cx="8289180" cy="381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905000" y="2336790"/>
            <a:ext cx="1566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Lattice</a:t>
            </a:r>
            <a:endParaRPr lang="en-US" dirty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9800" y="2336790"/>
            <a:ext cx="1566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Non-Lattice</a:t>
            </a:r>
            <a:endParaRPr lang="en-US" dirty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685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66738" y="304800"/>
            <a:ext cx="7804150" cy="558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kern="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Estimation—semi-parametric approach</a:t>
            </a:r>
            <a:endParaRPr lang="en-US" sz="2400" kern="0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99300" y="6489700"/>
            <a:ext cx="1905000" cy="457200"/>
          </a:xfrm>
        </p:spPr>
        <p:txBody>
          <a:bodyPr/>
          <a:lstStyle/>
          <a:p>
            <a:pPr>
              <a:defRPr/>
            </a:pPr>
            <a:fld id="{5D280DF7-1B99-4298-A97F-12A443F6A285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28</a:t>
            </a:fld>
            <a:endParaRPr lang="en-US" dirty="0">
              <a:solidFill>
                <a:srgbClr val="33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"/>
              <p:cNvSpPr txBox="1">
                <a:spLocks noChangeArrowheads="1"/>
              </p:cNvSpPr>
              <p:nvPr/>
            </p:nvSpPr>
            <p:spPr bwMode="auto">
              <a:xfrm>
                <a:off x="533400" y="1143000"/>
                <a:ext cx="8077200" cy="53199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dirty="0" smtClean="0">
                    <a:solidFill>
                      <a:srgbClr val="FF3300"/>
                    </a:solidFill>
                    <a:sym typeface="Symbol" pitchFamily="18" charset="2"/>
                  </a:rPr>
                  <a:t>Space-time </a:t>
                </a:r>
                <a:r>
                  <a:rPr lang="en-US" dirty="0" err="1" smtClean="0">
                    <a:solidFill>
                      <a:srgbClr val="FF3300"/>
                    </a:solidFill>
                    <a:sym typeface="Symbol" pitchFamily="18" charset="2"/>
                  </a:rPr>
                  <a:t>extremogram</a:t>
                </a:r>
                <a:r>
                  <a:rPr lang="en-US" dirty="0" smtClean="0">
                    <a:solidFill>
                      <a:srgbClr val="FF3300"/>
                    </a:solidFill>
                    <a:sym typeface="Symbol" pitchFamily="18" charset="2"/>
                  </a:rPr>
                  <a:t>: </a:t>
                </a:r>
                <a:r>
                  <a:rPr lang="en-US" dirty="0" smtClean="0">
                    <a:solidFill>
                      <a:srgbClr val="3333CC"/>
                    </a:solidFill>
                    <a:sym typeface="Symbol" pitchFamily="18" charset="2"/>
                  </a:rPr>
                  <a:t>For sets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  <a:sym typeface="Symbol" pitchFamily="18" charset="2"/>
                      </a:rPr>
                      <m:t>𝐴</m:t>
                    </m:r>
                  </m:oMath>
                </a14:m>
                <a:r>
                  <a:rPr lang="en-US" dirty="0" smtClean="0">
                    <a:solidFill>
                      <a:srgbClr val="3333CC"/>
                    </a:solidFill>
                    <a:sym typeface="Symbol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  <a:sym typeface="Symbol" pitchFamily="18" charset="2"/>
                      </a:rPr>
                      <m:t>𝐵</m:t>
                    </m:r>
                  </m:oMath>
                </a14:m>
                <a:r>
                  <a:rPr lang="en-US" dirty="0" smtClean="0">
                    <a:solidFill>
                      <a:srgbClr val="3333CC"/>
                    </a:solidFill>
                    <a:sym typeface="Symbol" pitchFamily="18" charset="2"/>
                  </a:rPr>
                  <a:t>  bounded away from 0, </a:t>
                </a:r>
                <a:endParaRPr lang="en-US" i="1" dirty="0" smtClean="0">
                  <a:solidFill>
                    <a:srgbClr val="000000"/>
                  </a:solidFill>
                  <a:latin typeface="Cambria Math"/>
                </a:endParaRP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𝐴</m:t>
                          </m:r>
                          <m: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h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𝑢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/>
                        </a:rPr>
                        <m:t>) =</m:t>
                      </m:r>
                      <m:r>
                        <m:rPr>
                          <m:sty m:val="p"/>
                        </m:rPr>
                        <a:rPr lang="en-US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lim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⁡</m:t>
                      </m:r>
                      <m:r>
                        <a:rPr lang="en-US" i="1" baseline="-25000" dirty="0" err="1">
                          <a:solidFill>
                            <a:srgbClr val="00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i="1" baseline="-25000" dirty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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𝑃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(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𝑌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(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𝑠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+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h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,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𝑡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+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𝑢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) </m:t>
                      </m:r>
                      <m:r>
                        <a:rPr lang="el-GR" i="1" dirty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𝜖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n-US" i="1" dirty="0" err="1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𝑥𝐵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 | 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𝑌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(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𝑠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,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𝑡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) </m:t>
                      </m:r>
                      <m:r>
                        <a:rPr lang="el-GR" i="1" dirty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𝜖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n-US" i="1" dirty="0" err="1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𝑥𝐴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  <a:sym typeface="Symbol" pitchFamily="18" charset="2"/>
                </a:endParaRPr>
              </a:p>
              <a:p>
                <a:pPr>
                  <a:lnSpc>
                    <a:spcPct val="130000"/>
                  </a:lnSpc>
                  <a:spcBef>
                    <a:spcPct val="50000"/>
                  </a:spcBef>
                </a:pPr>
                <a:r>
                  <a:rPr lang="en-US" dirty="0" smtClean="0">
                    <a:solidFill>
                      <a:srgbClr val="3333CC"/>
                    </a:solidFill>
                    <a:sym typeface="Symbol" pitchFamily="18" charset="2"/>
                  </a:rPr>
                  <a:t>For the special case,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  <a:sym typeface="Symbol" pitchFamily="18" charset="2"/>
                      </a:rPr>
                      <m:t>𝐴</m:t>
                    </m:r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  <a:sym typeface="Symbol" pitchFamily="18" charset="2"/>
                      </a:rPr>
                      <m:t>=</m:t>
                    </m:r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  <a:sym typeface="Symbol" pitchFamily="18" charset="2"/>
                      </a:rPr>
                      <m:t>𝐵</m:t>
                    </m:r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  <a:sym typeface="Symbol" pitchFamily="18" charset="2"/>
                      </a:rPr>
                      <m:t>=(1,∞)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sym typeface="Symbol" pitchFamily="18" charset="2"/>
                  </a:rPr>
                  <a:t>, </a:t>
                </a:r>
              </a:p>
              <a:p>
                <a:pPr>
                  <a:lnSpc>
                    <a:spcPct val="130000"/>
                  </a:lnSpc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𝜒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  <a:sym typeface="Symbol" pitchFamily="18" charset="2"/>
                            </a:rPr>
                            <m:t>h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  <a:sym typeface="Symbol" pitchFamily="18" charset="2"/>
                            </a:rPr>
                            <m:t>,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  <a:sym typeface="Symbol" pitchFamily="18" charset="2"/>
                            </a:rPr>
                            <m:t>𝑢</m:t>
                          </m:r>
                        </m:e>
                      </m:d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=</m:t>
                      </m:r>
                      <m:func>
                        <m:funcPr>
                          <m:ctrl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lim</m:t>
                          </m:r>
                        </m:fName>
                        <m:e>
                          <m:r>
                            <a:rPr lang="en-US" i="1" baseline="-25000" dirty="0" err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US" i="1" baseline="-25000" dirty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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/>
                              <a:sym typeface="Symbol" pitchFamily="18" charset="2"/>
                            </a:rPr>
                            <m:t>𝑌</m:t>
                          </m:r>
                          <m:d>
                            <m:dPr>
                              <m:ctrlPr>
                                <a:rPr lang="en-US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solidFill>
                                    <a:srgbClr val="000000"/>
                                  </a:solidFill>
                                  <a:latin typeface="Cambria Math"/>
                                  <a:sym typeface="Symbol" pitchFamily="18" charset="2"/>
                                </a:rPr>
                                <m:t>𝑠</m:t>
                              </m:r>
                              <m:r>
                                <a:rPr lang="en-US" i="1" dirty="0">
                                  <a:solidFill>
                                    <a:srgbClr val="000000"/>
                                  </a:solidFill>
                                  <a:latin typeface="Cambria Math"/>
                                  <a:sym typeface="Symbol" pitchFamily="18" charset="2"/>
                                </a:rPr>
                                <m:t>+</m:t>
                              </m:r>
                              <m:r>
                                <a:rPr lang="en-US" i="1" dirty="0">
                                  <a:solidFill>
                                    <a:srgbClr val="000000"/>
                                  </a:solidFill>
                                  <a:latin typeface="Cambria Math"/>
                                  <a:sym typeface="Symbol" pitchFamily="18" charset="2"/>
                                </a:rPr>
                                <m:t>h</m:t>
                              </m:r>
                              <m:r>
                                <a:rPr lang="en-US" i="1" dirty="0">
                                  <a:solidFill>
                                    <a:srgbClr val="000000"/>
                                  </a:solidFill>
                                  <a:latin typeface="Cambria Math"/>
                                  <a:sym typeface="Symbol" pitchFamily="18" charset="2"/>
                                </a:rPr>
                                <m:t>,</m:t>
                              </m:r>
                              <m:r>
                                <a:rPr lang="en-US" i="1" dirty="0">
                                  <a:solidFill>
                                    <a:srgbClr val="000000"/>
                                  </a:solidFill>
                                  <a:latin typeface="Cambria Math"/>
                                  <a:sym typeface="Symbol" pitchFamily="18" charset="2"/>
                                </a:rPr>
                                <m:t>𝑡</m:t>
                              </m:r>
                              <m:r>
                                <a:rPr lang="en-US" i="1" dirty="0">
                                  <a:solidFill>
                                    <a:srgbClr val="000000"/>
                                  </a:solidFill>
                                  <a:latin typeface="Cambria Math"/>
                                  <a:sym typeface="Symbol" pitchFamily="18" charset="2"/>
                                </a:rPr>
                                <m:t>+</m:t>
                              </m:r>
                              <m:r>
                                <a:rPr lang="en-US" i="1" dirty="0">
                                  <a:solidFill>
                                    <a:srgbClr val="000000"/>
                                  </a:solidFill>
                                  <a:latin typeface="Cambria Math"/>
                                  <a:sym typeface="Symbol" pitchFamily="18" charset="2"/>
                                </a:rPr>
                                <m:t>𝑢</m:t>
                              </m:r>
                            </m:e>
                          </m:d>
                          <m: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/>
                              <a:sym typeface="Symbol" pitchFamily="18" charset="2"/>
                            </a:rPr>
                            <m:t>&gt;</m:t>
                          </m:r>
                          <m: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/>
                              <a:sym typeface="Symbol" pitchFamily="18" charset="2"/>
                            </a:rPr>
                            <m:t>𝑥</m:t>
                          </m:r>
                          <m: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/>
                              <a:sym typeface="Symbol" pitchFamily="18" charset="2"/>
                            </a:rPr>
                            <m:t> </m:t>
                          </m:r>
                        </m:e>
                      </m:d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𝑌</m:t>
                      </m:r>
                      <m:d>
                        <m:dPr>
                          <m:ctrl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/>
                              <a:sym typeface="Symbol" pitchFamily="18" charset="2"/>
                            </a:rPr>
                            <m:t>𝑠</m:t>
                          </m:r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/>
                              <a:sym typeface="Symbol" pitchFamily="18" charset="2"/>
                            </a:rPr>
                            <m:t>,</m:t>
                          </m:r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/>
                              <a:sym typeface="Symbol" pitchFamily="18" charset="2"/>
                            </a:rPr>
                            <m:t>𝑡</m:t>
                          </m:r>
                        </m:e>
                      </m:d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&gt;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𝑥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)</m:t>
                      </m:r>
                    </m:oMath>
                  </m:oMathPara>
                </a14:m>
                <a:endParaRPr lang="en-US" i="1" dirty="0" smtClean="0">
                  <a:solidFill>
                    <a:srgbClr val="000000"/>
                  </a:solidFill>
                  <a:latin typeface="Cambria Math"/>
                  <a:sym typeface="Symbol" pitchFamily="18" charset="2"/>
                </a:endParaRPr>
              </a:p>
              <a:p>
                <a:pPr>
                  <a:lnSpc>
                    <a:spcPct val="130000"/>
                  </a:lnSpc>
                  <a:spcBef>
                    <a:spcPct val="50000"/>
                  </a:spcBef>
                </a:pPr>
                <a:r>
                  <a:rPr lang="en-US" dirty="0" smtClean="0">
                    <a:solidFill>
                      <a:srgbClr val="3333CC"/>
                    </a:solidFill>
                    <a:sym typeface="Symbol" pitchFamily="18" charset="2"/>
                  </a:rPr>
                  <a:t>For a </a:t>
                </a:r>
                <a:r>
                  <a:rPr lang="en-US" i="1" dirty="0" smtClean="0">
                    <a:solidFill>
                      <a:srgbClr val="3333CC"/>
                    </a:solidFill>
                    <a:sym typeface="Symbol" pitchFamily="18" charset="2"/>
                  </a:rPr>
                  <a:t>standard</a:t>
                </a:r>
                <a:r>
                  <a:rPr lang="en-US" dirty="0" smtClean="0">
                    <a:solidFill>
                      <a:srgbClr val="3333CC"/>
                    </a:solidFill>
                    <a:sym typeface="Symbol" pitchFamily="18" charset="2"/>
                  </a:rPr>
                  <a:t> Brown-Resnick process</a:t>
                </a:r>
                <a:r>
                  <a:rPr lang="en-US" i="1" dirty="0" smtClean="0">
                    <a:solidFill>
                      <a:srgbClr val="000000"/>
                    </a:solidFill>
                    <a:latin typeface="Cambria Math"/>
                    <a:sym typeface="Symbol" pitchFamily="18" charset="2"/>
                  </a:rPr>
                  <a:t/>
                </a:r>
                <a:br>
                  <a:rPr lang="en-US" i="1" dirty="0" smtClean="0">
                    <a:solidFill>
                      <a:srgbClr val="000000"/>
                    </a:solidFill>
                    <a:latin typeface="Cambria Math"/>
                    <a:sym typeface="Symbol" pitchFamily="18" charset="2"/>
                  </a:rPr>
                </a:br>
                <a:r>
                  <a:rPr lang="en-US" i="1" dirty="0" smtClean="0">
                    <a:solidFill>
                      <a:srgbClr val="000000"/>
                    </a:solidFill>
                    <a:latin typeface="Cambria Math"/>
                    <a:sym typeface="Symbol" pitchFamily="18" charset="2"/>
                  </a:rPr>
                  <a:t>                          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sym typeface="Symbol" pitchFamily="18" charset="2"/>
                      </a:rPr>
                      <m:t>𝜒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sym typeface="Symbol" pitchFamily="18" charset="2"/>
                          </a:rPr>
                          <m:t>h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sym typeface="Symbol" pitchFamily="18" charset="2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sym typeface="Symbol" pitchFamily="18" charset="2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i="1" dirty="0" smtClean="0">
                    <a:solidFill>
                      <a:srgbClr val="000000"/>
                    </a:solidFill>
                    <a:latin typeface="Cambria Math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  <a:sym typeface="Symbol" pitchFamily="18" charset="2"/>
                      </a:rPr>
                      <m:t>=2(1−</m:t>
                    </m:r>
                    <m:r>
                      <m:rPr>
                        <m:sty m:val="p"/>
                      </m:rPr>
                      <a:rPr lang="en-US" smtClean="0">
                        <a:solidFill>
                          <a:srgbClr val="000000"/>
                        </a:solidFill>
                        <a:latin typeface="Cambria Math"/>
                        <a:sym typeface="Symbol" pitchFamily="18" charset="2"/>
                      </a:rPr>
                      <m:t>Φ</m:t>
                    </m:r>
                    <m:d>
                      <m:d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sym typeface="Symbol" pitchFamily="18" charset="2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sym typeface="Symbol" pitchFamily="18" charset="2"/>
                                  </a:rPr>
                                  <m:t>1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sym typeface="Symbol" pitchFamily="18" charset="2"/>
                                  </a:rPr>
                                  <m:t>h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sym typeface="Symbol" pitchFamily="18" charset="2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sym typeface="Symbol" pitchFamily="18" charset="2"/>
                                      </a:rPr>
                                      <m:t>1</m:t>
                                    </m:r>
                                  </m:sub>
                                </m:sSub>
                              </m:sup>
                            </m:sSup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sym typeface="Symbol" pitchFamily="18" charset="2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sym typeface="Symbol" pitchFamily="18" charset="2"/>
                                  </a:rPr>
                                  <m:t>2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sym typeface="Symbol" pitchFamily="18" charset="2"/>
                                  </a:rPr>
                                  <m:t>𝑢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sym typeface="Symbol" pitchFamily="18" charset="2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sym typeface="Symbol" pitchFamily="18" charset="2"/>
                                      </a:rPr>
                                      <m:t>2</m:t>
                                    </m:r>
                                  </m:sub>
                                </m:sSub>
                              </m:sup>
                            </m:sSup>
                          </m:e>
                        </m:rad>
                      </m:e>
                    </m:d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  <a:sym typeface="Symbol" pitchFamily="18" charset="2"/>
                      </a:rPr>
                      <m:t>),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sym typeface="Symbol" pitchFamily="18" charset="2"/>
                  </a:rPr>
                  <a:t/>
                </a:r>
                <a:br>
                  <a:rPr lang="en-US" dirty="0" smtClean="0">
                    <a:solidFill>
                      <a:srgbClr val="000000"/>
                    </a:solidFill>
                    <a:sym typeface="Symbol" pitchFamily="18" charset="2"/>
                  </a:rPr>
                </a:br>
                <a:r>
                  <a:rPr lang="en-US" dirty="0" smtClean="0">
                    <a:solidFill>
                      <a:srgbClr val="3333CC"/>
                    </a:solidFill>
                    <a:sym typeface="Symbol" pitchFamily="18" charset="2"/>
                  </a:rPr>
                  <a:t>we find that</a:t>
                </a:r>
                <a:endParaRPr lang="en-US" dirty="0">
                  <a:solidFill>
                    <a:srgbClr val="3333CC"/>
                  </a:solidFill>
                  <a:sym typeface="Symbol" pitchFamily="18" charset="2"/>
                </a:endParaRPr>
              </a:p>
              <a:p>
                <a:pPr>
                  <a:lnSpc>
                    <a:spcPct val="130000"/>
                  </a:lnSpc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  <a:sym typeface="Symbol" pitchFamily="18" charset="2"/>
                      </a:rPr>
                      <m:t>                       2</m:t>
                    </m:r>
                    <m:func>
                      <m:func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srgbClr val="000000"/>
                            </a:solidFill>
                            <a:latin typeface="Cambria Math"/>
                            <a:sym typeface="Symbol" pitchFamily="18" charset="2"/>
                          </a:rPr>
                          <m:t>log</m:t>
                        </m:r>
                      </m:fName>
                      <m:e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  <a:sym typeface="Symbol" pitchFamily="18" charset="2"/>
                          </a:rPr>
                          <m:t>(</m:t>
                        </m:r>
                        <m:sSup>
                          <m:sSup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Φ</m:t>
                            </m:r>
                          </m:e>
                          <m:sup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−1</m:t>
                            </m:r>
                          </m:sup>
                        </m:sSup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  <a:sym typeface="Symbol" pitchFamily="18" charset="2"/>
                          </a:rPr>
                          <m:t>(1−</m:t>
                        </m:r>
                        <m:f>
                          <m:f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sym typeface="Symbol" pitchFamily="18" charset="2"/>
                      </a:rPr>
                      <m:t>𝜒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sym typeface="Symbol" pitchFamily="18" charset="2"/>
                          </a:rPr>
                          <m:t>h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sym typeface="Symbol" pitchFamily="18" charset="2"/>
                          </a:rPr>
                          <m:t>,0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Cambria Math"/>
                    <a:sym typeface="Symbol" pitchFamily="18" charset="2"/>
                  </a:rPr>
                  <a:t>)</a:t>
                </a:r>
                <a:r>
                  <a:rPr lang="en-US" i="1" dirty="0">
                    <a:solidFill>
                      <a:srgbClr val="000000"/>
                    </a:solidFill>
                    <a:latin typeface="Cambria Math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sym typeface="Symbol" pitchFamily="18" charset="2"/>
                      </a:rPr>
                      <m:t>=</m:t>
                    </m:r>
                    <m:func>
                      <m:func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srgbClr val="000000"/>
                            </a:solidFill>
                            <a:latin typeface="Cambria Math"/>
                            <a:sym typeface="Symbol" pitchFamily="18" charset="2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1</m:t>
                            </m:r>
                          </m:sub>
                        </m:sSub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  <a:sym typeface="Symbol" pitchFamily="18" charset="2"/>
                          </a:rPr>
                          <m:t>+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1</m:t>
                            </m:r>
                          </m:sub>
                        </m:sSub>
                        <m:func>
                          <m:func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h</m:t>
                            </m:r>
                          </m:e>
                        </m:func>
                      </m:e>
                    </m:func>
                    <m:r>
                      <a:rPr lang="en-US" smtClean="0">
                        <a:solidFill>
                          <a:srgbClr val="000000"/>
                        </a:solidFill>
                        <a:latin typeface="Cambria Math"/>
                        <a:sym typeface="Symbol" pitchFamily="18" charset="2"/>
                      </a:rPr>
                      <m:t>  </m:t>
                    </m:r>
                  </m:oMath>
                </a14:m>
                <a:r>
                  <a:rPr lang="en-US" dirty="0" smtClean="0">
                    <a:solidFill>
                      <a:srgbClr val="3333CC"/>
                    </a:solidFill>
                    <a:sym typeface="Symbol" pitchFamily="18" charset="2"/>
                  </a:rPr>
                  <a:t>and</a:t>
                </a:r>
                <a:endParaRPr lang="en-US" dirty="0">
                  <a:solidFill>
                    <a:srgbClr val="3333CC"/>
                  </a:solidFill>
                  <a:sym typeface="Symbol" pitchFamily="18" charset="2"/>
                </a:endParaRPr>
              </a:p>
              <a:p>
                <a:pPr>
                  <a:lnSpc>
                    <a:spcPct val="130000"/>
                  </a:lnSpc>
                  <a:spcBef>
                    <a:spcPct val="50000"/>
                  </a:spcBef>
                </a:pPr>
                <a:r>
                  <a:rPr lang="en-US" dirty="0" smtClean="0">
                    <a:solidFill>
                      <a:srgbClr val="000000"/>
                    </a:solidFill>
                    <a:sym typeface="Symbol" pitchFamily="18" charset="2"/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sym typeface="Symbol" pitchFamily="18" charset="2"/>
                      </a:rPr>
                      <m:t>2</m:t>
                    </m:r>
                    <m:func>
                      <m:func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00"/>
                            </a:solidFill>
                            <a:latin typeface="Cambria Math"/>
                            <a:sym typeface="Symbol" pitchFamily="18" charset="2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sym typeface="Symbol" pitchFamily="18" charset="2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000000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Φ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−1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sym typeface="Symbol" pitchFamily="18" charset="2"/>
                          </a:rPr>
                          <m:t>(1−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sym typeface="Symbol" pitchFamily="18" charset="2"/>
                      </a:rPr>
                      <m:t>𝜒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  <a:sym typeface="Symbol" pitchFamily="18" charset="2"/>
                          </a:rPr>
                          <m:t>0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sym typeface="Symbol" pitchFamily="18" charset="2"/>
                          </a:rPr>
                          <m:t>,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  <a:sym typeface="Symbol" pitchFamily="18" charset="2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Cambria Math"/>
                    <a:sym typeface="Symbol" pitchFamily="18" charset="2"/>
                  </a:rPr>
                  <a:t>)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sym typeface="Symbol" pitchFamily="18" charset="2"/>
                      </a:rPr>
                      <m:t>=</m:t>
                    </m:r>
                    <m:func>
                      <m:func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00"/>
                            </a:solidFill>
                            <a:latin typeface="Cambria Math"/>
                            <a:sym typeface="Symbol" pitchFamily="18" charset="2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sym typeface="Symbol" pitchFamily="18" charset="2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2</m:t>
                            </m:r>
                          </m:sub>
                        </m:sSub>
                        <m:func>
                          <m:func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000000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𝑢</m:t>
                            </m:r>
                          </m:e>
                        </m:func>
                      </m:e>
                    </m:func>
                  </m:oMath>
                </a14:m>
                <a:endParaRPr lang="en-US" dirty="0">
                  <a:solidFill>
                    <a:srgbClr val="3333CC"/>
                  </a:solidFill>
                  <a:sym typeface="Symbol" pitchFamily="18" charset="2"/>
                </a:endParaRPr>
              </a:p>
              <a:p>
                <a:pPr>
                  <a:lnSpc>
                    <a:spcPct val="130000"/>
                  </a:lnSpc>
                  <a:spcBef>
                    <a:spcPct val="50000"/>
                  </a:spcBef>
                </a:pPr>
                <a:endParaRPr lang="en-US" dirty="0">
                  <a:solidFill>
                    <a:srgbClr val="3333CC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143000"/>
                <a:ext cx="8077200" cy="5319918"/>
              </a:xfrm>
              <a:prstGeom prst="rect">
                <a:avLst/>
              </a:prstGeom>
              <a:blipFill rotWithShape="1">
                <a:blip r:embed="rId3"/>
                <a:stretch>
                  <a:fillRect l="-83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55311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66738" y="304800"/>
            <a:ext cx="7804150" cy="558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kern="0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Estimation—semi-parametric approach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99300" y="6489700"/>
            <a:ext cx="1905000" cy="457200"/>
          </a:xfrm>
        </p:spPr>
        <p:txBody>
          <a:bodyPr/>
          <a:lstStyle/>
          <a:p>
            <a:pPr>
              <a:defRPr/>
            </a:pPr>
            <a:fld id="{5D280DF7-1B99-4298-A97F-12A443F6A285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29</a:t>
            </a:fld>
            <a:endParaRPr lang="en-US" dirty="0">
              <a:solidFill>
                <a:srgbClr val="33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"/>
              <p:cNvSpPr txBox="1">
                <a:spLocks noChangeArrowheads="1"/>
              </p:cNvSpPr>
              <p:nvPr/>
            </p:nvSpPr>
            <p:spPr bwMode="auto">
              <a:xfrm>
                <a:off x="533400" y="838200"/>
                <a:ext cx="8077200" cy="49192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lnSpc>
                    <a:spcPct val="130000"/>
                  </a:lnSpc>
                  <a:spcBef>
                    <a:spcPct val="50000"/>
                  </a:spcBef>
                </a:pPr>
                <a:r>
                  <a:rPr lang="en-US" dirty="0" smtClean="0">
                    <a:solidFill>
                      <a:srgbClr val="FF0000"/>
                    </a:solidFill>
                    <a:sym typeface="Symbol" pitchFamily="18" charset="2"/>
                  </a:rPr>
                  <a:t>Semi-parametric: </a:t>
                </a:r>
                <a:r>
                  <a:rPr lang="en-US" dirty="0" smtClean="0">
                    <a:solidFill>
                      <a:srgbClr val="3333CC"/>
                    </a:solidFill>
                    <a:sym typeface="Symbol" pitchFamily="18" charset="2"/>
                  </a:rPr>
                  <a:t> Use nonparametric estimates of the </a:t>
                </a:r>
                <a:r>
                  <a:rPr lang="en-US" dirty="0" err="1" smtClean="0">
                    <a:solidFill>
                      <a:srgbClr val="3333CC"/>
                    </a:solidFill>
                    <a:sym typeface="Symbol" pitchFamily="18" charset="2"/>
                  </a:rPr>
                  <a:t>extremogram</a:t>
                </a:r>
                <a:r>
                  <a:rPr lang="en-US" dirty="0" smtClean="0">
                    <a:solidFill>
                      <a:srgbClr val="3333CC"/>
                    </a:solidFill>
                    <a:sym typeface="Symbol" pitchFamily="18" charset="2"/>
                  </a:rPr>
                  <a:t> and then regress function of </a:t>
                </a:r>
                <a:r>
                  <a:rPr lang="en-US" dirty="0" err="1" smtClean="0">
                    <a:solidFill>
                      <a:srgbClr val="3333CC"/>
                    </a:solidFill>
                    <a:sym typeface="Symbol" pitchFamily="18" charset="2"/>
                  </a:rPr>
                  <a:t>extremogram</a:t>
                </a:r>
                <a:r>
                  <a:rPr lang="en-US" dirty="0" smtClean="0">
                    <a:solidFill>
                      <a:srgbClr val="3333CC"/>
                    </a:solidFill>
                    <a:sym typeface="Symbol" pitchFamily="18" charset="2"/>
                  </a:rPr>
                  <a:t> on the lag.  </a:t>
                </a:r>
              </a:p>
              <a:p>
                <a:pPr>
                  <a:lnSpc>
                    <a:spcPct val="130000"/>
                  </a:lnSpc>
                  <a:spcBef>
                    <a:spcPct val="50000"/>
                  </a:spcBef>
                </a:pPr>
                <a:r>
                  <a:rPr lang="en-US" dirty="0" smtClean="0">
                    <a:solidFill>
                      <a:srgbClr val="3333CC"/>
                    </a:solidFill>
                    <a:sym typeface="Symbol" pitchFamily="18" charset="2"/>
                  </a:rPr>
                  <a:t>Regress: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  <a:sym typeface="Symbol" pitchFamily="18" charset="2"/>
                      </a:rPr>
                      <m:t>     2</m:t>
                    </m:r>
                    <m:func>
                      <m:func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srgbClr val="000000"/>
                            </a:solidFill>
                            <a:latin typeface="Cambria Math"/>
                            <a:sym typeface="Symbol" pitchFamily="18" charset="2"/>
                          </a:rPr>
                          <m:t>log</m:t>
                        </m:r>
                      </m:fName>
                      <m:e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  <a:sym typeface="Symbol" pitchFamily="18" charset="2"/>
                          </a:rPr>
                          <m:t>(</m:t>
                        </m:r>
                        <m:sSup>
                          <m:sSup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Φ</m:t>
                            </m:r>
                          </m:e>
                          <m:sup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−1</m:t>
                            </m:r>
                          </m:sup>
                        </m:sSup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  <a:sym typeface="Symbol" pitchFamily="18" charset="2"/>
                          </a:rPr>
                          <m:t>(1−</m:t>
                        </m:r>
                        <m:f>
                          <m:f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2</m:t>
                            </m:r>
                          </m:den>
                        </m:f>
                      </m:e>
                    </m:func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  <a:sym typeface="Symbol" pitchFamily="18" charset="2"/>
                          </a:rPr>
                          <m:t>𝜒</m:t>
                        </m:r>
                      </m:e>
                    </m:acc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sym typeface="Symbol" pitchFamily="18" charset="2"/>
                          </a:rPr>
                          <m:t>h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sym typeface="Symbol" pitchFamily="18" charset="2"/>
                          </a:rPr>
                          <m:t>,0</m:t>
                        </m:r>
                      </m:e>
                    </m:d>
                    <m:r>
                      <a:rPr lang="en-US" smtClean="0">
                        <a:solidFill>
                          <a:srgbClr val="000000"/>
                        </a:solidFill>
                        <a:latin typeface="Cambria Math"/>
                        <a:sym typeface="Symbol" pitchFamily="18" charset="2"/>
                      </a:rPr>
                      <m:t>))</m:t>
                    </m:r>
                  </m:oMath>
                </a14:m>
                <a:r>
                  <a:rPr lang="en-US" i="1" dirty="0">
                    <a:solidFill>
                      <a:srgbClr val="000000"/>
                    </a:solidFill>
                    <a:latin typeface="Cambria Math"/>
                    <a:sym typeface="Symbol" pitchFamily="18" charset="2"/>
                  </a:rPr>
                  <a:t> </a:t>
                </a:r>
                <a:r>
                  <a:rPr lang="en-US" dirty="0" smtClean="0">
                    <a:solidFill>
                      <a:srgbClr val="000000"/>
                    </a:solidFill>
                    <a:latin typeface="Arial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3333CC"/>
                        </a:solidFill>
                        <a:latin typeface="Cambria Math"/>
                        <a:sym typeface="Symbol" pitchFamily="18" charset="2"/>
                      </a:rPr>
                      <m:t>on</m:t>
                    </m:r>
                    <m:r>
                      <a:rPr lang="en-US" smtClean="0">
                        <a:solidFill>
                          <a:srgbClr val="000000"/>
                        </a:solidFill>
                        <a:latin typeface="Cambria Math"/>
                        <a:sym typeface="Symbol" pitchFamily="18" charset="2"/>
                      </a:rPr>
                      <m:t> </m:t>
                    </m:r>
                    <m:func>
                      <m:func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uncPr>
                      <m:fName>
                        <m:r>
                          <a:rPr lang="en-US" smtClean="0">
                            <a:solidFill>
                              <a:srgbClr val="000000"/>
                            </a:solidFill>
                            <a:latin typeface="Cambria Math"/>
                            <a:sym typeface="Symbol" pitchFamily="18" charset="2"/>
                          </a:rPr>
                          <m:t>1</m:t>
                        </m:r>
                      </m:fName>
                      <m:e>
                        <m:r>
                          <a:rPr lang="en-US" smtClean="0">
                            <a:solidFill>
                              <a:srgbClr val="000000"/>
                            </a:solidFill>
                            <a:latin typeface="Cambria Math"/>
                            <a:sym typeface="Symbol" pitchFamily="18" charset="2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srgbClr val="3333CC"/>
                            </a:solidFill>
                            <a:latin typeface="Cambria Math"/>
                            <a:sym typeface="Symbol" pitchFamily="18" charset="2"/>
                          </a:rPr>
                          <m:t>and</m:t>
                        </m:r>
                        <m:r>
                          <a:rPr lang="en-US" i="1" smtClean="0">
                            <a:solidFill>
                              <a:srgbClr val="3333CC"/>
                            </a:solidFill>
                            <a:latin typeface="Cambria Math"/>
                            <a:sym typeface="Symbol" pitchFamily="18" charset="2"/>
                          </a:rPr>
                          <m:t>  </m:t>
                        </m:r>
                        <m:func>
                          <m:func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h</m:t>
                            </m:r>
                          </m:e>
                        </m:func>
                      </m:e>
                    </m:func>
                    <m:r>
                      <a:rPr lang="en-US" smtClean="0">
                        <a:solidFill>
                          <a:srgbClr val="000000"/>
                        </a:solidFill>
                        <a:latin typeface="Cambria Math"/>
                        <a:sym typeface="Symbol" pitchFamily="18" charset="2"/>
                      </a:rPr>
                      <m:t> </m:t>
                    </m:r>
                  </m:oMath>
                </a14:m>
                <a:endParaRPr lang="en-US" dirty="0" smtClean="0">
                  <a:solidFill>
                    <a:srgbClr val="000000"/>
                  </a:solidFill>
                  <a:latin typeface="Cambria Math"/>
                  <a:sym typeface="Symbol" pitchFamily="18" charset="2"/>
                </a:endParaRPr>
              </a:p>
              <a:p>
                <a:pPr>
                  <a:lnSpc>
                    <a:spcPct val="130000"/>
                  </a:lnSpc>
                  <a:spcBef>
                    <a:spcPct val="50000"/>
                  </a:spcBef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uncPr>
                      <m:fName>
                        <m:r>
                          <a:rPr lang="en-US" smtClean="0">
                            <a:solidFill>
                              <a:srgbClr val="000000"/>
                            </a:solidFill>
                            <a:latin typeface="Cambria Math"/>
                            <a:sym typeface="Symbol" pitchFamily="18" charset="2"/>
                          </a:rPr>
                          <m:t>                         2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00"/>
                            </a:solidFill>
                            <a:latin typeface="Cambria Math"/>
                            <a:sym typeface="Symbol" pitchFamily="18" charset="2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sym typeface="Symbol" pitchFamily="18" charset="2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000000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Φ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−1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sym typeface="Symbol" pitchFamily="18" charset="2"/>
                          </a:rPr>
                          <m:t>(1−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2</m:t>
                            </m:r>
                          </m:den>
                        </m:f>
                      </m:e>
                    </m:func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sym typeface="Symbol" pitchFamily="18" charset="2"/>
                          </a:rPr>
                          <m:t>𝜒</m:t>
                        </m:r>
                      </m:e>
                    </m:acc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  <a:sym typeface="Symbol" pitchFamily="18" charset="2"/>
                          </a:rPr>
                          <m:t>0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sym typeface="Symbol" pitchFamily="18" charset="2"/>
                          </a:rPr>
                          <m:t>,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  <a:sym typeface="Symbol" pitchFamily="18" charset="2"/>
                          </a:rPr>
                          <m:t>𝑢</m:t>
                        </m:r>
                      </m:e>
                    </m:d>
                    <m:r>
                      <a:rPr lang="en-US" smtClean="0">
                        <a:solidFill>
                          <a:srgbClr val="000000"/>
                        </a:solidFill>
                        <a:latin typeface="Cambria Math"/>
                        <a:sym typeface="Symbol" pitchFamily="18" charset="2"/>
                      </a:rPr>
                      <m:t>))</m:t>
                    </m:r>
                  </m:oMath>
                </a14:m>
                <a:r>
                  <a:rPr lang="en-US" i="1" dirty="0">
                    <a:solidFill>
                      <a:srgbClr val="000000"/>
                    </a:solidFill>
                    <a:latin typeface="Cambria Math"/>
                    <a:sym typeface="Symbol" pitchFamily="18" charset="2"/>
                  </a:rPr>
                  <a:t> </a:t>
                </a:r>
                <a:r>
                  <a:rPr lang="en-US" dirty="0">
                    <a:solidFill>
                      <a:srgbClr val="000000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3333CC"/>
                        </a:solidFill>
                        <a:latin typeface="Cambria Math"/>
                        <a:sym typeface="Symbol" pitchFamily="18" charset="2"/>
                      </a:rPr>
                      <m:t>on</m:t>
                    </m:r>
                    <m:r>
                      <a:rPr lang="en-US">
                        <a:solidFill>
                          <a:srgbClr val="000000"/>
                        </a:solidFill>
                        <a:latin typeface="Cambria Math"/>
                        <a:sym typeface="Symbol" pitchFamily="18" charset="2"/>
                      </a:rPr>
                      <m:t> </m:t>
                    </m:r>
                    <m:func>
                      <m:func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uncPr>
                      <m:fName>
                        <m:r>
                          <a:rPr lang="en-US" smtClean="0">
                            <a:solidFill>
                              <a:srgbClr val="000000"/>
                            </a:solidFill>
                            <a:latin typeface="Cambria Math"/>
                            <a:sym typeface="Symbol" pitchFamily="18" charset="2"/>
                          </a:rPr>
                          <m:t>1</m:t>
                        </m:r>
                      </m:fName>
                      <m:e>
                        <m:r>
                          <a:rPr lang="en-US">
                            <a:solidFill>
                              <a:srgbClr val="000000"/>
                            </a:solidFill>
                            <a:latin typeface="Cambria Math"/>
                            <a:sym typeface="Symbol" pitchFamily="18" charset="2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3333CC"/>
                            </a:solidFill>
                            <a:latin typeface="Cambria Math"/>
                            <a:sym typeface="Symbol" pitchFamily="18" charset="2"/>
                          </a:rPr>
                          <m:t>and</m:t>
                        </m:r>
                        <m:r>
                          <a:rPr lang="en-US" i="1">
                            <a:solidFill>
                              <a:srgbClr val="3333CC"/>
                            </a:solidFill>
                            <a:latin typeface="Cambria Math"/>
                            <a:sym typeface="Symbol" pitchFamily="18" charset="2"/>
                          </a:rPr>
                          <m:t> </m:t>
                        </m:r>
                        <m:func>
                          <m:func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000000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𝑢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dirty="0" smtClean="0">
                    <a:solidFill>
                      <a:srgbClr val="3333CC"/>
                    </a:solidFill>
                    <a:sym typeface="Symbol" pitchFamily="18" charset="2"/>
                  </a:rPr>
                  <a:t>,</a:t>
                </a:r>
              </a:p>
              <a:p>
                <a:pPr>
                  <a:lnSpc>
                    <a:spcPct val="130000"/>
                  </a:lnSpc>
                  <a:spcBef>
                    <a:spcPct val="50000"/>
                  </a:spcBef>
                </a:pPr>
                <a:r>
                  <a:rPr lang="en-US" dirty="0" smtClean="0">
                    <a:solidFill>
                      <a:srgbClr val="3333CC"/>
                    </a:solidFill>
                    <a:sym typeface="Symbol" pitchFamily="18" charset="2"/>
                  </a:rPr>
                  <a:t>The intercepts and slopes become the respective estimates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srgbClr val="000000"/>
                            </a:solidFill>
                            <a:latin typeface="Cambria Math"/>
                            <a:sym typeface="Symbol" pitchFamily="18" charset="2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dirty="0" smtClean="0">
                    <a:solidFill>
                      <a:srgbClr val="3333CC"/>
                    </a:solidFill>
                    <a:sym typeface="Symbol" pitchFamily="18" charset="2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  <a:sym typeface="Symbol" pitchFamily="18" charset="2"/>
                          </a:rPr>
                          <m:t>𝛼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  <a:sym typeface="Symbol" pitchFamily="18" charset="2"/>
                          </a:rPr>
                          <m:t>𝑖</m:t>
                        </m:r>
                      </m:sub>
                    </m:sSub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  <a:sym typeface="Symbol" pitchFamily="18" charset="2"/>
                      </a:rPr>
                      <m:t>.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sym typeface="Symbol" pitchFamily="18" charset="2"/>
                  </a:rPr>
                  <a:t>  </a:t>
                </a:r>
                <a:r>
                  <a:rPr lang="en-US" dirty="0" smtClean="0">
                    <a:solidFill>
                      <a:srgbClr val="3333CC"/>
                    </a:solidFill>
                    <a:sym typeface="Symbol" pitchFamily="18" charset="2"/>
                  </a:rPr>
                  <a:t>Asymptotic properties of spatial </a:t>
                </a:r>
                <a:r>
                  <a:rPr lang="en-US" dirty="0" err="1" smtClean="0">
                    <a:solidFill>
                      <a:srgbClr val="3333CC"/>
                    </a:solidFill>
                    <a:sym typeface="Symbol" pitchFamily="18" charset="2"/>
                  </a:rPr>
                  <a:t>extremogram</a:t>
                </a:r>
                <a:r>
                  <a:rPr lang="en-US" dirty="0" smtClean="0">
                    <a:solidFill>
                      <a:srgbClr val="3333CC"/>
                    </a:solidFill>
                    <a:sym typeface="Symbol" pitchFamily="18" charset="2"/>
                  </a:rPr>
                  <a:t> derived by Cho et al. (2013).</a:t>
                </a:r>
              </a:p>
              <a:p>
                <a:pPr>
                  <a:lnSpc>
                    <a:spcPct val="130000"/>
                  </a:lnSpc>
                  <a:spcBef>
                    <a:spcPct val="50000"/>
                  </a:spcBef>
                </a:pPr>
                <a:r>
                  <a:rPr lang="en-US" dirty="0" smtClean="0">
                    <a:solidFill>
                      <a:srgbClr val="3333CC"/>
                    </a:solidFill>
                    <a:sym typeface="Symbol" pitchFamily="18" charset="2"/>
                  </a:rPr>
                  <a:t>Note: </a:t>
                </a:r>
                <a:r>
                  <a:rPr lang="en-US" dirty="0" smtClean="0">
                    <a:solidFill>
                      <a:srgbClr val="FF3300"/>
                    </a:solidFill>
                    <a:sym typeface="Symbol" pitchFamily="18" charset="2"/>
                  </a:rPr>
                  <a:t>Use weighted least squares</a:t>
                </a:r>
                <a:r>
                  <a:rPr lang="en-US" dirty="0" smtClean="0">
                    <a:solidFill>
                      <a:srgbClr val="3333CC"/>
                    </a:solidFill>
                    <a:sym typeface="Symbol" pitchFamily="18" charset="2"/>
                  </a:rPr>
                  <a:t>.</a:t>
                </a:r>
              </a:p>
              <a:p>
                <a:pPr>
                  <a:lnSpc>
                    <a:spcPct val="130000"/>
                  </a:lnSpc>
                  <a:spcBef>
                    <a:spcPct val="50000"/>
                  </a:spcBef>
                </a:pPr>
                <a:endParaRPr lang="en-US" dirty="0">
                  <a:solidFill>
                    <a:srgbClr val="3333CC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838200"/>
                <a:ext cx="8077200" cy="4919295"/>
              </a:xfrm>
              <a:prstGeom prst="rect">
                <a:avLst/>
              </a:prstGeom>
              <a:blipFill rotWithShape="1">
                <a:blip r:embed="rId3"/>
                <a:stretch>
                  <a:fillRect l="-830" r="-15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34184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3413" y="304800"/>
            <a:ext cx="7804150" cy="558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 err="1" smtClean="0"/>
              <a:t>Indegree</a:t>
            </a:r>
            <a:r>
              <a:rPr lang="en-US" sz="2400" dirty="0" smtClean="0"/>
              <a:t>/</a:t>
            </a:r>
            <a:r>
              <a:rPr lang="en-US" sz="2400" dirty="0" err="1" smtClean="0"/>
              <a:t>outdegree</a:t>
            </a:r>
            <a:endParaRPr lang="en-U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2" name="Text Box 3"/>
              <p:cNvSpPr txBox="1">
                <a:spLocks noChangeArrowheads="1"/>
              </p:cNvSpPr>
              <p:nvPr/>
            </p:nvSpPr>
            <p:spPr bwMode="auto">
              <a:xfrm>
                <a:off x="633413" y="990600"/>
                <a:ext cx="8229233" cy="45735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9pPr>
              </a:lstStyle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dirty="0" err="1" smtClean="0">
                    <a:solidFill>
                      <a:srgbClr val="FF0000"/>
                    </a:solidFill>
                    <a:latin typeface="Arial" charset="0"/>
                  </a:rPr>
                  <a:t>Indegree</a:t>
                </a:r>
                <a:r>
                  <a:rPr lang="en-US" dirty="0" smtClean="0">
                    <a:solidFill>
                      <a:srgbClr val="FF0000"/>
                    </a:solidFill>
                    <a:latin typeface="Arial" charset="0"/>
                  </a:rPr>
                  <a:t>/</a:t>
                </a:r>
                <a:r>
                  <a:rPr lang="en-US" dirty="0" err="1" smtClean="0">
                    <a:solidFill>
                      <a:srgbClr val="FF0000"/>
                    </a:solidFill>
                    <a:latin typeface="Arial" charset="0"/>
                  </a:rPr>
                  <a:t>outdegree</a:t>
                </a:r>
                <a:r>
                  <a:rPr lang="en-US" dirty="0" smtClean="0">
                    <a:solidFill>
                      <a:srgbClr val="FF0000"/>
                    </a:solidFill>
                    <a:latin typeface="Arial" charset="0"/>
                  </a:rPr>
                  <a:t> analysis for growth networks</a:t>
                </a: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dirty="0" err="1" smtClean="0">
                    <a:solidFill>
                      <a:schemeClr val="accent2"/>
                    </a:solidFill>
                    <a:latin typeface="+mn-lt"/>
                  </a:rPr>
                  <a:t>Krapivsky</a:t>
                </a:r>
                <a:r>
                  <a:rPr lang="en-US" dirty="0" smtClean="0">
                    <a:solidFill>
                      <a:schemeClr val="accent2"/>
                    </a:solidFill>
                    <a:latin typeface="+mn-lt"/>
                  </a:rPr>
                  <a:t> </a:t>
                </a:r>
                <a:r>
                  <a:rPr lang="en-US" dirty="0">
                    <a:solidFill>
                      <a:schemeClr val="accent2"/>
                    </a:solidFill>
                    <a:latin typeface="+mn-lt"/>
                  </a:rPr>
                  <a:t>et </a:t>
                </a:r>
                <a:r>
                  <a:rPr lang="en-US" dirty="0" smtClean="0">
                    <a:solidFill>
                      <a:schemeClr val="accent2"/>
                    </a:solidFill>
                    <a:latin typeface="+mn-lt"/>
                  </a:rPr>
                  <a:t>al. </a:t>
                </a:r>
                <a:r>
                  <a:rPr lang="en-US" dirty="0">
                    <a:solidFill>
                      <a:schemeClr val="accent2"/>
                    </a:solidFill>
                    <a:latin typeface="+mn-lt"/>
                  </a:rPr>
                  <a:t>2001 </a:t>
                </a:r>
                <a:r>
                  <a:rPr lang="en-US" dirty="0" smtClean="0">
                    <a:solidFill>
                      <a:schemeClr val="accent2"/>
                    </a:solidFill>
                    <a:latin typeface="+mn-lt"/>
                  </a:rPr>
                  <a:t>model:</a:t>
                </a:r>
              </a:p>
              <a:p>
                <a:pPr lvl="1"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dirty="0" smtClean="0">
                    <a:solidFill>
                      <a:schemeClr val="accent2"/>
                    </a:solidFill>
                    <a:latin typeface="+mn-lt"/>
                  </a:rPr>
                  <a:t>The model is recursively defined.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accent2"/>
                    </a:solidFill>
                    <a:latin typeface="+mn-lt"/>
                  </a:rPr>
                  <a:t> represents the nodes at </a:t>
                </a:r>
                <a:r>
                  <a:rPr lang="en-US" i="1" dirty="0" smtClean="0">
                    <a:solidFill>
                      <a:schemeClr val="accent2"/>
                    </a:solidFill>
                    <a:latin typeface="+mn-lt"/>
                  </a:rPr>
                  <a:t>time</a:t>
                </a:r>
                <a:r>
                  <a:rPr lang="en-US" dirty="0" smtClean="0">
                    <a:solidFill>
                      <a:schemeClr val="accent2"/>
                    </a:solidFill>
                    <a:latin typeface="+mn-lt"/>
                  </a:rPr>
                  <a:t> </a:t>
                </a:r>
                <a:r>
                  <a:rPr lang="en-US" i="1" dirty="0" smtClean="0">
                    <a:solidFill>
                      <a:schemeClr val="accent4"/>
                    </a:solidFill>
                    <a:latin typeface="+mn-lt"/>
                  </a:rPr>
                  <a:t>n</a:t>
                </a:r>
                <a:r>
                  <a:rPr lang="en-US" i="1" dirty="0" smtClean="0">
                    <a:solidFill>
                      <a:schemeClr val="accent2"/>
                    </a:solidFill>
                    <a:latin typeface="+mn-lt"/>
                  </a:rPr>
                  <a:t>, </a:t>
                </a:r>
                <a:r>
                  <a:rPr lang="en-US" dirty="0" smtClean="0">
                    <a:solidFill>
                      <a:schemeClr val="accent2"/>
                    </a:solidFill>
                    <a:latin typeface="+mn-lt"/>
                  </a:rPr>
                  <a:t>then </a:t>
                </a:r>
              </a:p>
              <a:p>
                <a:pPr marL="1085850" lvl="1" indent="-342900">
                  <a:lnSpc>
                    <a:spcPct val="130000"/>
                  </a:lnSpc>
                  <a:spcBef>
                    <a:spcPts val="0"/>
                  </a:spcBef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chemeClr val="accent2"/>
                    </a:solidFill>
                    <a:latin typeface="+mn-lt"/>
                  </a:rPr>
                  <a:t>with </a:t>
                </a:r>
                <a:r>
                  <a:rPr lang="en-US" dirty="0" err="1" smtClean="0">
                    <a:solidFill>
                      <a:schemeClr val="accent2"/>
                    </a:solidFill>
                    <a:latin typeface="+mn-lt"/>
                  </a:rPr>
                  <a:t>prob</a:t>
                </a:r>
                <a:r>
                  <a:rPr lang="en-US" dirty="0" smtClean="0">
                    <a:solidFill>
                      <a:schemeClr val="accent2"/>
                    </a:solidFill>
                    <a:latin typeface="+mn-lt"/>
                  </a:rPr>
                  <a:t> </a:t>
                </a:r>
                <a:r>
                  <a:rPr lang="en-US" i="1" dirty="0" smtClean="0">
                    <a:solidFill>
                      <a:schemeClr val="accent4"/>
                    </a:solidFill>
                    <a:latin typeface="+mn-lt"/>
                  </a:rPr>
                  <a:t>p</a:t>
                </a:r>
                <a:r>
                  <a:rPr lang="en-US" i="1" dirty="0" smtClean="0">
                    <a:solidFill>
                      <a:schemeClr val="accent2"/>
                    </a:solidFill>
                    <a:latin typeface="+mn-lt"/>
                  </a:rPr>
                  <a:t>, </a:t>
                </a:r>
                <a:r>
                  <a:rPr lang="en-US" dirty="0" smtClean="0">
                    <a:solidFill>
                      <a:schemeClr val="accent2"/>
                    </a:solidFill>
                    <a:latin typeface="+mn-lt"/>
                  </a:rPr>
                  <a:t>a new node attaches to existing node </a:t>
                </a:r>
                <a:r>
                  <a:rPr lang="en-US" i="1" dirty="0" smtClean="0">
                    <a:solidFill>
                      <a:schemeClr val="accent4"/>
                    </a:solidFill>
                    <a:latin typeface="+mn-lt"/>
                  </a:rPr>
                  <a:t>v</a:t>
                </a:r>
                <a:r>
                  <a:rPr lang="en-US" i="1" dirty="0" smtClean="0">
                    <a:solidFill>
                      <a:schemeClr val="accent2"/>
                    </a:solidFill>
                    <a:latin typeface="+mn-lt"/>
                  </a:rPr>
                  <a:t> </a:t>
                </a:r>
                <a:r>
                  <a:rPr lang="en-US" dirty="0" smtClean="0">
                    <a:solidFill>
                      <a:schemeClr val="accent2"/>
                    </a:solidFill>
                    <a:latin typeface="+mn-lt"/>
                  </a:rPr>
                  <a:t>WP</a:t>
                </a:r>
                <a:br>
                  <a:rPr lang="en-US" dirty="0" smtClean="0">
                    <a:solidFill>
                      <a:schemeClr val="accent2"/>
                    </a:solidFill>
                    <a:latin typeface="+mn-lt"/>
                  </a:rPr>
                </a:br>
                <a:r>
                  <a:rPr lang="en-US" dirty="0" smtClean="0">
                    <a:solidFill>
                      <a:schemeClr val="accent2"/>
                    </a:solidFill>
                    <a:latin typeface="+mn-lt"/>
                  </a:rPr>
                  <a:t/>
                </a:r>
                <a:br>
                  <a:rPr lang="en-US" dirty="0" smtClean="0">
                    <a:solidFill>
                      <a:schemeClr val="accent2"/>
                    </a:solidFill>
                    <a:latin typeface="+mn-lt"/>
                  </a:rPr>
                </a:br>
                <a:r>
                  <a:rPr lang="en-US" dirty="0" smtClean="0">
                    <a:solidFill>
                      <a:schemeClr val="accent2"/>
                    </a:solidFill>
                    <a:latin typeface="+mn-lt"/>
                  </a:rPr>
                  <a:t/>
                </a:r>
                <a:br>
                  <a:rPr lang="en-US" dirty="0" smtClean="0">
                    <a:solidFill>
                      <a:schemeClr val="accent2"/>
                    </a:solidFill>
                    <a:latin typeface="+mn-lt"/>
                  </a:rPr>
                </a:br>
                <a:r>
                  <a:rPr lang="en-US" dirty="0" smtClean="0">
                    <a:solidFill>
                      <a:schemeClr val="accent2"/>
                    </a:solidFill>
                    <a:latin typeface="+mn-lt"/>
                  </a:rPr>
                  <a:t>(</a:t>
                </a:r>
                <a:r>
                  <a:rPr lang="en-US" dirty="0" err="1" smtClean="0">
                    <a:solidFill>
                      <a:schemeClr val="accent2"/>
                    </a:solidFill>
                    <a:latin typeface="+mn-lt"/>
                  </a:rPr>
                  <a:t>indegree</a:t>
                </a:r>
                <a:r>
                  <a:rPr lang="en-US" dirty="0" smtClean="0">
                    <a:solidFill>
                      <a:schemeClr val="accent2"/>
                    </a:solidFill>
                    <a:latin typeface="+mn-lt"/>
                  </a:rPr>
                  <a:t> of </a:t>
                </a:r>
                <a:r>
                  <a:rPr lang="en-US" i="1" dirty="0" smtClean="0">
                    <a:solidFill>
                      <a:schemeClr val="accent4"/>
                    </a:solidFill>
                    <a:latin typeface="+mn-lt"/>
                  </a:rPr>
                  <a:t>v</a:t>
                </a:r>
                <a:r>
                  <a:rPr lang="en-US" dirty="0" smtClean="0">
                    <a:solidFill>
                      <a:schemeClr val="accent2"/>
                    </a:solidFill>
                    <a:latin typeface="+mn-lt"/>
                  </a:rPr>
                  <a:t> goes up by 1.)</a:t>
                </a:r>
              </a:p>
              <a:p>
                <a:pPr marL="1085850" lvl="1" indent="-342900">
                  <a:lnSpc>
                    <a:spcPct val="130000"/>
                  </a:lnSpc>
                  <a:spcBef>
                    <a:spcPts val="0"/>
                  </a:spcBef>
                  <a:buFont typeface="Arial" pitchFamily="34" charset="0"/>
                  <a:buChar char="•"/>
                </a:pPr>
                <a:r>
                  <a:rPr lang="en-US" dirty="0">
                    <a:solidFill>
                      <a:schemeClr val="accent2"/>
                    </a:solidFill>
                    <a:latin typeface="+mn-lt"/>
                  </a:rPr>
                  <a:t>w</a:t>
                </a:r>
                <a:r>
                  <a:rPr lang="en-US" dirty="0" smtClean="0">
                    <a:solidFill>
                      <a:schemeClr val="accent2"/>
                    </a:solidFill>
                    <a:latin typeface="+mn-lt"/>
                  </a:rPr>
                  <a:t>ith</a:t>
                </a:r>
                <a:r>
                  <a:rPr lang="en-US" sz="2400" dirty="0" smtClean="0">
                    <a:solidFill>
                      <a:schemeClr val="accent2"/>
                    </a:solidFill>
                    <a:latin typeface="+mn-lt"/>
                  </a:rPr>
                  <a:t> </a:t>
                </a:r>
                <a:r>
                  <a:rPr lang="en-US" dirty="0" err="1" smtClean="0">
                    <a:solidFill>
                      <a:schemeClr val="accent2"/>
                    </a:solidFill>
                    <a:latin typeface="+mn-lt"/>
                  </a:rPr>
                  <a:t>prob</a:t>
                </a:r>
                <a:r>
                  <a:rPr lang="en-US" dirty="0" smtClean="0">
                    <a:solidFill>
                      <a:schemeClr val="accent2"/>
                    </a:solidFill>
                    <a:latin typeface="+mn-lt"/>
                  </a:rPr>
                  <a:t> </a:t>
                </a:r>
                <a:r>
                  <a:rPr lang="en-US" dirty="0" smtClean="0">
                    <a:solidFill>
                      <a:schemeClr val="accent4"/>
                    </a:solidFill>
                    <a:latin typeface="+mn-lt"/>
                  </a:rPr>
                  <a:t>1-</a:t>
                </a:r>
                <a:r>
                  <a:rPr lang="en-US" i="1" dirty="0" smtClean="0">
                    <a:solidFill>
                      <a:schemeClr val="accent4"/>
                    </a:solidFill>
                    <a:latin typeface="+mn-lt"/>
                  </a:rPr>
                  <a:t>p</a:t>
                </a:r>
                <a:r>
                  <a:rPr lang="en-US" i="1" dirty="0" smtClean="0">
                    <a:solidFill>
                      <a:schemeClr val="accent2"/>
                    </a:solidFill>
                    <a:latin typeface="+mn-lt"/>
                  </a:rPr>
                  <a:t>, </a:t>
                </a:r>
                <a:r>
                  <a:rPr lang="en-US" dirty="0" smtClean="0">
                    <a:solidFill>
                      <a:schemeClr val="accent2"/>
                    </a:solidFill>
                    <a:latin typeface="+mn-lt"/>
                  </a:rPr>
                  <a:t>a new edge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𝑢</m:t>
                    </m:r>
                    <m:r>
                      <a:rPr lang="en-US" sz="2400" b="0" i="1" dirty="0" smtClean="0">
                        <a:solidFill>
                          <a:schemeClr val="accent4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400" b="0" i="1" dirty="0" smtClean="0">
                        <a:solidFill>
                          <a:schemeClr val="accent4"/>
                        </a:solidFill>
                        <a:latin typeface="Cambria Math"/>
                        <a:ea typeface="Cambria Math"/>
                      </a:rPr>
                      <m:t>𝑣</m:t>
                    </m:r>
                  </m:oMath>
                </a14:m>
                <a:r>
                  <a:rPr lang="en-US" dirty="0" smtClean="0">
                    <a:solidFill>
                      <a:schemeClr val="accent2"/>
                    </a:solidFill>
                    <a:latin typeface="+mn-lt"/>
                  </a:rPr>
                  <a:t> is created between two existing nodes </a:t>
                </a:r>
                <a:r>
                  <a:rPr lang="en-US" i="1" dirty="0" smtClean="0">
                    <a:solidFill>
                      <a:schemeClr val="accent4"/>
                    </a:solidFill>
                    <a:latin typeface="+mn-lt"/>
                  </a:rPr>
                  <a:t>u</a:t>
                </a:r>
                <a:r>
                  <a:rPr lang="en-US" dirty="0" smtClean="0">
                    <a:solidFill>
                      <a:schemeClr val="accent2"/>
                    </a:solidFill>
                    <a:latin typeface="+mn-lt"/>
                  </a:rPr>
                  <a:t> and </a:t>
                </a:r>
                <a:r>
                  <a:rPr lang="en-US" i="1" dirty="0" smtClean="0">
                    <a:solidFill>
                      <a:schemeClr val="accent4"/>
                    </a:solidFill>
                    <a:latin typeface="+mn-lt"/>
                  </a:rPr>
                  <a:t>v</a:t>
                </a:r>
                <a:r>
                  <a:rPr lang="en-US" i="1" dirty="0" smtClean="0">
                    <a:solidFill>
                      <a:schemeClr val="accent2"/>
                    </a:solidFill>
                    <a:latin typeface="+mn-lt"/>
                  </a:rPr>
                  <a:t> </a:t>
                </a:r>
                <a:r>
                  <a:rPr lang="en-US" dirty="0" smtClean="0">
                    <a:solidFill>
                      <a:schemeClr val="accent2"/>
                    </a:solidFill>
                    <a:latin typeface="+mn-lt"/>
                  </a:rPr>
                  <a:t>with </a:t>
                </a:r>
                <a:r>
                  <a:rPr lang="en-US" dirty="0" err="1" smtClean="0">
                    <a:solidFill>
                      <a:schemeClr val="accent2"/>
                    </a:solidFill>
                    <a:latin typeface="+mn-lt"/>
                  </a:rPr>
                  <a:t>prob</a:t>
                </a:r>
                <a:r>
                  <a:rPr lang="en-US" dirty="0">
                    <a:solidFill>
                      <a:schemeClr val="accent2"/>
                    </a:solidFill>
                    <a:latin typeface="+mn-lt"/>
                  </a:rPr>
                  <a:t/>
                </a:r>
                <a:br>
                  <a:rPr lang="en-US" dirty="0">
                    <a:solidFill>
                      <a:schemeClr val="accent2"/>
                    </a:solidFill>
                    <a:latin typeface="+mn-lt"/>
                  </a:rPr>
                </a:br>
                <a:endParaRPr lang="en-US" i="1" dirty="0" smtClean="0">
                  <a:solidFill>
                    <a:schemeClr val="accent2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4102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3413" y="990600"/>
                <a:ext cx="8229233" cy="4573560"/>
              </a:xfrm>
              <a:prstGeom prst="rect">
                <a:avLst/>
              </a:prstGeom>
              <a:blipFill rotWithShape="1">
                <a:blip r:embed="rId3"/>
                <a:stretch>
                  <a:fillRect l="-81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0BEB9-4BBE-4820-A835-398EC2408D7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163748" y="3137724"/>
                <a:ext cx="4283243" cy="759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280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𝑖𝑛</m:t>
                              </m:r>
                              <m:r>
                                <a:rPr lang="en-US" sz="2800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sz="2800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)+</m:t>
                              </m:r>
                              <m:r>
                                <a:rPr lang="en-US" sz="2800" i="1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num>
                            <m:den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8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800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  <m:r>
                                    <a:rPr lang="en-US" sz="2800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800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𝑖𝑛</m:t>
                                  </m:r>
                                  <m:r>
                                    <a:rPr lang="en-US" sz="2800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800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  <m:r>
                                    <a:rPr lang="en-US" sz="2800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800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𝜆</m:t>
                                  </m:r>
                                  <m:r>
                                    <a:rPr lang="en-US" sz="2800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800" dirty="0">
                                      <a:solidFill>
                                        <a:schemeClr val="accent4"/>
                                      </a:solidFill>
                                    </a:rPr>
                                    <m:t>  </m:t>
                                  </m:r>
                                </m:e>
                              </m:nary>
                            </m:den>
                          </m:f>
                        </m:e>
                      </m:box>
                    </m:oMath>
                  </m:oMathPara>
                </a14:m>
                <a:endParaRPr lang="en-US" sz="28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3748" y="3137724"/>
                <a:ext cx="4283243" cy="75943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53389" y="5443853"/>
                <a:ext cx="4283243" cy="768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280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𝑖𝑛</m:t>
                              </m:r>
                              <m:r>
                                <a:rPr lang="en-US" sz="2800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sz="2800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)+</m:t>
                              </m:r>
                              <m:r>
                                <a:rPr lang="en-US" sz="2800" i="1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𝜆</m:t>
                              </m:r>
                              <m:r>
                                <a:rPr lang="en-US" sz="2800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)(</m:t>
                              </m:r>
                              <m:r>
                                <a:rPr lang="en-US" sz="2800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𝑜𝑢𝑡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𝜇</m:t>
                              </m:r>
                              <m:r>
                                <a:rPr lang="en-US" sz="2800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8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≠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  <m:r>
                                    <a:rPr lang="en-US" sz="2800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d>
                                    <m:dPr>
                                      <m:ctrlPr>
                                        <a:rPr lang="en-US" sz="2800" b="0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𝑖𝑛</m:t>
                                      </m:r>
                                      <m:d>
                                        <m:dPr>
                                          <m:ctrlPr>
                                            <a:rPr lang="en-US" sz="2800" i="1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800" i="1">
                                              <a:solidFill>
                                                <a:schemeClr val="accent4"/>
                                              </a:solidFill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</m:e>
                                      </m:d>
                                      <m:r>
                                        <a:rPr lang="en-US" sz="2800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2800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𝜆</m:t>
                                      </m:r>
                                    </m:e>
                                  </m:d>
                                  <m:r>
                                    <a:rPr lang="en-US" sz="2800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𝑜𝑢𝑡</m:t>
                                  </m:r>
                                  <m:d>
                                    <m:dPr>
                                      <m:ctrlPr>
                                        <a:rPr lang="en-US" sz="2800" b="0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</m:d>
                                  <m:r>
                                    <a:rPr lang="en-US" sz="2800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𝜇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800" dirty="0">
                                      <a:solidFill>
                                        <a:schemeClr val="accent4"/>
                                      </a:solidFill>
                                    </a:rPr>
                                    <m:t>  </m:t>
                                  </m:r>
                                </m:e>
                              </m:nary>
                            </m:den>
                          </m:f>
                        </m:e>
                      </m:box>
                    </m:oMath>
                  </m:oMathPara>
                </a14:m>
                <a:endParaRPr lang="en-US" sz="28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389" y="5443853"/>
                <a:ext cx="4283243" cy="76828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357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3413" y="304800"/>
            <a:ext cx="7804150" cy="558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/>
              <a:t>PCA for large heavy-tailed vectors</a:t>
            </a:r>
            <a:endParaRPr lang="en-US" sz="2400" dirty="0" smtClean="0"/>
          </a:p>
        </p:txBody>
      </p:sp>
      <p:sp>
        <p:nvSpPr>
          <p:cNvPr id="4102" name="Text Box 3"/>
          <p:cNvSpPr txBox="1">
            <a:spLocks noChangeArrowheads="1"/>
          </p:cNvSpPr>
          <p:nvPr/>
        </p:nvSpPr>
        <p:spPr bwMode="auto">
          <a:xfrm>
            <a:off x="633413" y="990600"/>
            <a:ext cx="8229233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Does PCA  work for heavy-tailed random vectors? 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accent2"/>
                </a:solidFill>
                <a:latin typeface="Arial" charset="0"/>
              </a:rPr>
              <a:t>PCA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chemeClr val="accent2"/>
                </a:solidFill>
                <a:latin typeface="Arial" charset="0"/>
              </a:rPr>
              <a:t>is </a:t>
            </a:r>
            <a:r>
              <a:rPr lang="en-US" dirty="0">
                <a:solidFill>
                  <a:schemeClr val="accent2"/>
                </a:solidFill>
                <a:latin typeface="Arial" charset="0"/>
              </a:rPr>
              <a:t>a tried and true method for data reduction in large dimensional problems.  Usually, one assumes light-tailed data (having at least finite fourth moments).</a:t>
            </a:r>
            <a:endParaRPr lang="en-US" dirty="0" smtClean="0">
              <a:solidFill>
                <a:srgbClr val="FF0000"/>
              </a:solidFill>
              <a:latin typeface="Arial" charset="0"/>
            </a:endParaRPr>
          </a:p>
          <a:p>
            <a:pPr marL="342900" indent="-342900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>
                <a:solidFill>
                  <a:schemeClr val="accent2"/>
                </a:solidFill>
                <a:latin typeface="Arial" charset="0"/>
              </a:rPr>
              <a:t>Large dimensional data sets appear in many quantitative fields </a:t>
            </a:r>
            <a:r>
              <a:rPr lang="en-US" dirty="0" smtClean="0">
                <a:solidFill>
                  <a:schemeClr val="accent2"/>
                </a:solidFill>
                <a:latin typeface="Arial" charset="0"/>
              </a:rPr>
              <a:t>like finance</a:t>
            </a:r>
            <a:r>
              <a:rPr lang="en-US" dirty="0">
                <a:solidFill>
                  <a:schemeClr val="accent2"/>
                </a:solidFill>
                <a:latin typeface="Arial" charset="0"/>
              </a:rPr>
              <a:t>, environmental sciences, wireless communications, fMRI, </a:t>
            </a:r>
            <a:r>
              <a:rPr lang="en-US" dirty="0" smtClean="0">
                <a:solidFill>
                  <a:schemeClr val="accent2"/>
                </a:solidFill>
                <a:latin typeface="Arial" charset="0"/>
              </a:rPr>
              <a:t>and genetics.</a:t>
            </a:r>
          </a:p>
          <a:p>
            <a:pPr marL="342900" indent="-342900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  <a:latin typeface="Arial" charset="0"/>
              </a:rPr>
              <a:t>Structure </a:t>
            </a:r>
            <a:r>
              <a:rPr lang="en-US" dirty="0">
                <a:solidFill>
                  <a:schemeClr val="accent2"/>
                </a:solidFill>
                <a:latin typeface="Arial" charset="0"/>
              </a:rPr>
              <a:t>in this data can often be analyzed via sample </a:t>
            </a:r>
            <a:r>
              <a:rPr lang="en-US" dirty="0" err="1" smtClean="0">
                <a:solidFill>
                  <a:schemeClr val="accent2"/>
                </a:solidFill>
                <a:latin typeface="Arial" charset="0"/>
              </a:rPr>
              <a:t>covariances</a:t>
            </a:r>
            <a:r>
              <a:rPr lang="en-US" dirty="0" smtClean="0">
                <a:solidFill>
                  <a:schemeClr val="accent2"/>
                </a:solidFill>
                <a:latin typeface="Arial" charset="0"/>
              </a:rPr>
              <a:t>. PCA </a:t>
            </a:r>
            <a:r>
              <a:rPr lang="en-US" dirty="0">
                <a:solidFill>
                  <a:schemeClr val="accent2"/>
                </a:solidFill>
                <a:latin typeface="Arial" charset="0"/>
              </a:rPr>
              <a:t>is used to transform data to a new set of variables, the </a:t>
            </a:r>
            <a:r>
              <a:rPr lang="en-US" dirty="0" smtClean="0">
                <a:solidFill>
                  <a:schemeClr val="accent2"/>
                </a:solidFill>
                <a:latin typeface="Arial" charset="0"/>
              </a:rPr>
              <a:t>principal components</a:t>
            </a:r>
            <a:r>
              <a:rPr lang="en-US" dirty="0">
                <a:solidFill>
                  <a:schemeClr val="accent2"/>
                </a:solidFill>
                <a:latin typeface="Arial" charset="0"/>
              </a:rPr>
              <a:t>, ordered </a:t>
            </a:r>
            <a:r>
              <a:rPr lang="en-US" dirty="0" smtClean="0">
                <a:solidFill>
                  <a:schemeClr val="accent2"/>
                </a:solidFill>
                <a:latin typeface="Arial" charset="0"/>
              </a:rPr>
              <a:t>such that the </a:t>
            </a:r>
            <a:r>
              <a:rPr lang="en-US" dirty="0">
                <a:solidFill>
                  <a:schemeClr val="accent2"/>
                </a:solidFill>
                <a:latin typeface="Arial" charset="0"/>
              </a:rPr>
              <a:t>first few retain most of the variation </a:t>
            </a:r>
            <a:r>
              <a:rPr lang="en-US" dirty="0" smtClean="0">
                <a:solidFill>
                  <a:schemeClr val="accent2"/>
                </a:solidFill>
                <a:latin typeface="Arial" charset="0"/>
              </a:rPr>
              <a:t>of the </a:t>
            </a:r>
            <a:r>
              <a:rPr lang="en-US" dirty="0">
                <a:solidFill>
                  <a:schemeClr val="accent2"/>
                </a:solidFill>
                <a:latin typeface="Arial" charset="0"/>
              </a:rPr>
              <a:t>data.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endParaRPr lang="en-US" dirty="0" smtClean="0">
              <a:solidFill>
                <a:schemeClr val="accent2"/>
              </a:solidFill>
              <a:latin typeface="Arial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Goal:</a:t>
            </a:r>
            <a:r>
              <a:rPr lang="en-US" dirty="0" smtClean="0">
                <a:solidFill>
                  <a:schemeClr val="accent2"/>
                </a:solidFill>
                <a:latin typeface="Arial" charset="0"/>
              </a:rPr>
              <a:t> First study largest eigenvalues from </a:t>
            </a:r>
            <a:r>
              <a:rPr lang="en-US" dirty="0">
                <a:solidFill>
                  <a:schemeClr val="accent2"/>
                </a:solidFill>
                <a:latin typeface="Arial" charset="0"/>
              </a:rPr>
              <a:t>the </a:t>
            </a:r>
            <a:r>
              <a:rPr lang="en-US" dirty="0" smtClean="0">
                <a:solidFill>
                  <a:schemeClr val="accent2"/>
                </a:solidFill>
                <a:latin typeface="Arial" charset="0"/>
              </a:rPr>
              <a:t>sample covariance matrix and then try to say something about the eigenvectors.</a:t>
            </a:r>
            <a:endParaRPr lang="en-US" i="1" dirty="0" smtClean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0BEB9-4BBE-4820-A835-398EC2408D7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4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3413" y="304800"/>
            <a:ext cx="7804150" cy="558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/>
              <a:t>PCA for </a:t>
            </a:r>
            <a:r>
              <a:rPr lang="en-US" sz="2400" dirty="0" smtClean="0"/>
              <a:t>covariance matrices large </a:t>
            </a:r>
            <a:r>
              <a:rPr lang="en-US" sz="2400" dirty="0"/>
              <a:t>heavy-tailed vectors</a:t>
            </a:r>
            <a:endParaRPr lang="en-U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2" name="Text Box 3"/>
              <p:cNvSpPr txBox="1">
                <a:spLocks noChangeArrowheads="1"/>
              </p:cNvSpPr>
              <p:nvPr/>
            </p:nvSpPr>
            <p:spPr bwMode="auto">
              <a:xfrm>
                <a:off x="633413" y="990600"/>
                <a:ext cx="8229233" cy="38506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9pPr>
              </a:lstStyle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  <a:latin typeface="Arial" charset="0"/>
                  </a:rPr>
                  <a:t>Setup (simplified version for this talk):</a:t>
                </a: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dirty="0" smtClean="0">
                    <a:solidFill>
                      <a:schemeClr val="accent2"/>
                    </a:solidFill>
                    <a:latin typeface="+mn-lt"/>
                  </a:rPr>
                  <a:t>Let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Z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 be a doubly indexed array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/>
                      </a:rPr>
                      <m:t>𝑖𝑖𝑑</m:t>
                    </m:r>
                  </m:oMath>
                </a14:m>
                <a:r>
                  <a:rPr lang="en-US" b="0" dirty="0" smtClean="0">
                    <a:solidFill>
                      <a:schemeClr val="accent2"/>
                    </a:solidFill>
                    <a:latin typeface="Arial" charset="0"/>
                  </a:rPr>
                  <a:t> rvs Pareto tails and index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𝛼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∈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0,2</m:t>
                        </m:r>
                      </m:e>
                    </m:d>
                  </m:oMath>
                </a14:m>
                <a:r>
                  <a:rPr lang="en-US" b="0" dirty="0" smtClean="0">
                    <a:solidFill>
                      <a:schemeClr val="accent2"/>
                    </a:solidFill>
                    <a:latin typeface="Arial" charset="0"/>
                  </a:rPr>
                  <a:t> and let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𝑿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0" dirty="0" smtClean="0">
                    <a:solidFill>
                      <a:schemeClr val="accent2"/>
                    </a:solidFill>
                    <a:latin typeface="Arial" charset="0"/>
                  </a:rPr>
                  <a:t>  be a p-</a:t>
                </a:r>
                <a:r>
                  <a:rPr lang="en-US" b="0" dirty="0" err="1" smtClean="0">
                    <a:solidFill>
                      <a:schemeClr val="accent2"/>
                    </a:solidFill>
                    <a:latin typeface="Arial" charset="0"/>
                  </a:rPr>
                  <a:t>variate</a:t>
                </a:r>
                <a:r>
                  <a:rPr lang="en-US" b="0" dirty="0" smtClean="0">
                    <a:solidFill>
                      <a:schemeClr val="accent2"/>
                    </a:solidFill>
                    <a:latin typeface="Arial" charset="0"/>
                  </a:rPr>
                  <a:t> time series with components</a:t>
                </a: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∞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𝑙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𝑙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US" b="0" dirty="0" smtClean="0">
                  <a:solidFill>
                    <a:schemeClr val="accent2"/>
                  </a:solidFill>
                  <a:latin typeface="Arial" charset="0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endParaRPr lang="en-US" dirty="0">
                  <a:solidFill>
                    <a:schemeClr val="accent2"/>
                  </a:solidFill>
                  <a:latin typeface="Arial" charset="0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≥⋯≥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b="0" i="1" dirty="0" smtClean="0">
                    <a:solidFill>
                      <a:schemeClr val="accent4"/>
                    </a:solidFill>
                    <a:latin typeface="Cambria Math"/>
                  </a:rPr>
                  <a:t> </a:t>
                </a:r>
                <a:r>
                  <a:rPr lang="en-US" dirty="0" smtClean="0">
                    <a:solidFill>
                      <a:schemeClr val="accent2"/>
                    </a:solidFill>
                    <a:latin typeface="+mn-lt"/>
                  </a:rPr>
                  <a:t>be the ordered eigenvalues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Γ</m:t>
                        </m:r>
                      </m:e>
                    </m:acc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𝐗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t</m:t>
                            </m:r>
                          </m:sub>
                        </m:sSub>
                        <m:sSubSup>
                          <m:sSubSup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𝐗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t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𝑇</m:t>
                            </m:r>
                          </m:sup>
                        </m:sSubSup>
                      </m:e>
                    </m:nary>
                  </m:oMath>
                </a14:m>
                <a:endParaRPr lang="en-US" b="0" dirty="0" smtClean="0">
                  <a:solidFill>
                    <a:schemeClr val="tx2"/>
                  </a:solidFill>
                  <a:latin typeface="Arial" charset="0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endParaRPr lang="en-US" dirty="0">
                  <a:solidFill>
                    <a:schemeClr val="accent2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4102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3413" y="990600"/>
                <a:ext cx="8229233" cy="3850606"/>
              </a:xfrm>
              <a:prstGeom prst="rect">
                <a:avLst/>
              </a:prstGeom>
              <a:blipFill rotWithShape="1">
                <a:blip r:embed="rId3"/>
                <a:stretch>
                  <a:fillRect l="-815" b="-538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0BEB9-4BBE-4820-A835-398EC2408D7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19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3413" y="304800"/>
            <a:ext cx="7804150" cy="558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/>
              <a:t>PCA for covariance matrices large heavy-tailed vectors</a:t>
            </a:r>
            <a:endParaRPr lang="en-U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2" name="Text Box 3"/>
              <p:cNvSpPr txBox="1">
                <a:spLocks noChangeArrowheads="1"/>
              </p:cNvSpPr>
              <p:nvPr/>
            </p:nvSpPr>
            <p:spPr bwMode="auto">
              <a:xfrm>
                <a:off x="633413" y="990600"/>
                <a:ext cx="8229233" cy="51614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9pPr>
              </a:lstStyle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  <a:latin typeface="Arial" charset="0"/>
                  </a:rPr>
                  <a:t>Classical results:  </a:t>
                </a: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Assume the vector consists of IID N(0,1) </a:t>
                </a:r>
                <a:r>
                  <a:rPr lang="en-US" dirty="0" err="1" smtClean="0">
                    <a:solidFill>
                      <a:schemeClr val="accent2"/>
                    </a:solidFill>
                    <a:latin typeface="Arial" charset="0"/>
                  </a:rPr>
                  <a:t>rvs</a:t>
                </a: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.</a:t>
                </a:r>
                <a:endParaRPr lang="en-US" dirty="0" smtClean="0">
                  <a:solidFill>
                    <a:srgbClr val="FF0000"/>
                  </a:solidFill>
                  <a:latin typeface="Arial" charset="0"/>
                </a:endParaRPr>
              </a:p>
              <a:p>
                <a:pPr marL="342900" indent="-342900">
                  <a:lnSpc>
                    <a:spcPct val="130000"/>
                  </a:lnSpc>
                  <a:spcBef>
                    <a:spcPts val="0"/>
                  </a:spcBef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→∞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  <a:latin typeface="Arial" charset="0"/>
                  </a:rPr>
                  <a:t> </a:t>
                </a: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and </a:t>
                </a:r>
                <a:r>
                  <a:rPr lang="en-US" i="1" dirty="0" smtClean="0">
                    <a:solidFill>
                      <a:schemeClr val="tx2"/>
                    </a:solidFill>
                    <a:latin typeface="Arial" charset="0"/>
                  </a:rPr>
                  <a:t>p</a:t>
                </a: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 fixed,  </a:t>
                </a:r>
                <a:r>
                  <a:rPr lang="en-US" dirty="0">
                    <a:solidFill>
                      <a:schemeClr val="accent2"/>
                    </a:solidFill>
                    <a:latin typeface="Arial" charset="0"/>
                  </a:rPr>
                  <a:t>Anderson </a:t>
                </a: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 (1963) proved </a:t>
                </a:r>
                <a:r>
                  <a:rPr lang="en-US" dirty="0">
                    <a:solidFill>
                      <a:schemeClr val="accent2"/>
                    </a:solidFill>
                    <a:latin typeface="Arial" charset="0"/>
                  </a:rPr>
                  <a:t>that</a:t>
                </a:r>
                <a:endParaRPr lang="en-US" dirty="0" smtClean="0">
                  <a:solidFill>
                    <a:schemeClr val="accent2"/>
                  </a:solidFill>
                  <a:latin typeface="Arial" charset="0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1/2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(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e>
                          </m:acc>
                        </m:e>
                        <m:sub>
                          <m:d>
                            <m:dPr>
                              <m:ctrlPr>
                                <a:rPr lang="en-US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sub>
                      </m:sSub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/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i="1">
                          <a:solidFill>
                            <a:schemeClr val="tx2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1</m:t>
                      </m:r>
                      <m:r>
                        <a:rPr lang="en-US" i="1">
                          <a:solidFill>
                            <a:schemeClr val="tx2"/>
                          </a:solidFill>
                          <a:latin typeface="Cambria Math"/>
                        </a:rPr>
                        <m:t>)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</m:groupCh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𝑁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(0,1),</m:t>
                      </m:r>
                    </m:oMath>
                  </m:oMathPara>
                </a14:m>
                <a:endParaRPr lang="en-US" dirty="0" smtClean="0">
                  <a:solidFill>
                    <a:schemeClr val="tx2"/>
                  </a:solidFill>
                  <a:latin typeface="+mn-lt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dirty="0" smtClean="0">
                    <a:solidFill>
                      <a:schemeClr val="accent2"/>
                    </a:solidFill>
                    <a:latin typeface="+mn-lt"/>
                  </a:rPr>
                  <a:t>  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𝜆</m:t>
                            </m:r>
                          </m:e>
                        </m:acc>
                      </m:e>
                      <m:sub>
                        <m:d>
                          <m:d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i="1" dirty="0">
                    <a:solidFill>
                      <a:schemeClr val="tx2"/>
                    </a:solidFill>
                    <a:latin typeface="Cambria Math"/>
                  </a:rPr>
                  <a:t> </a:t>
                </a:r>
                <a:r>
                  <a:rPr lang="en-US" dirty="0" smtClean="0">
                    <a:solidFill>
                      <a:schemeClr val="accent2"/>
                    </a:solidFill>
                    <a:latin typeface="+mn-lt"/>
                  </a:rPr>
                  <a:t>is the largest eigenvalue </a:t>
                </a:r>
                <a:r>
                  <a:rPr lang="en-US" dirty="0">
                    <a:solidFill>
                      <a:schemeClr val="accent2"/>
                    </a:solidFill>
                    <a:latin typeface="+mn-lt"/>
                  </a:rPr>
                  <a:t>of the empirical c</a:t>
                </a:r>
                <a:r>
                  <a:rPr lang="en-US" dirty="0" smtClean="0">
                    <a:solidFill>
                      <a:schemeClr val="accent2"/>
                    </a:solidFill>
                    <a:latin typeface="+mn-lt"/>
                  </a:rPr>
                  <a:t>ovariance </a:t>
                </a:r>
                <a:br>
                  <a:rPr lang="en-US" dirty="0" smtClean="0">
                    <a:solidFill>
                      <a:schemeClr val="accent2"/>
                    </a:solidFill>
                    <a:latin typeface="+mn-lt"/>
                  </a:rPr>
                </a:br>
                <a:r>
                  <a:rPr lang="en-US" dirty="0" smtClean="0">
                    <a:solidFill>
                      <a:schemeClr val="accent2"/>
                    </a:solidFill>
                    <a:latin typeface="+mn-lt"/>
                  </a:rPr>
                  <a:t>     </a:t>
                </a:r>
                <a:r>
                  <a:rPr lang="en-US" dirty="0">
                    <a:solidFill>
                      <a:schemeClr val="accent2"/>
                    </a:solidFill>
                    <a:latin typeface="+mn-lt"/>
                  </a:rPr>
                  <a:t>matrix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</a:rPr>
                      <m:t>𝑛</m:t>
                    </m:r>
                    <m:acc>
                      <m:accPr>
                        <m:chr m:val="̂"/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2"/>
                            </a:solidFill>
                            <a:latin typeface="Cambria Math"/>
                          </a:rPr>
                          <m:t>Γ</m:t>
                        </m:r>
                        <m:r>
                          <a:rPr lang="en-US" b="0" i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.</m:t>
                        </m:r>
                      </m:e>
                    </m:acc>
                  </m:oMath>
                </a14:m>
                <a:endParaRPr lang="en-US" dirty="0" smtClean="0">
                  <a:solidFill>
                    <a:schemeClr val="accent2"/>
                  </a:solidFill>
                  <a:latin typeface="Arial" charset="0"/>
                </a:endParaRPr>
              </a:p>
              <a:p>
                <a:pPr marL="342900" indent="-342900">
                  <a:lnSpc>
                    <a:spcPct val="130000"/>
                  </a:lnSpc>
                  <a:spcBef>
                    <a:spcPts val="0"/>
                  </a:spcBef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chemeClr val="accent2"/>
                    </a:solidFill>
                    <a:latin typeface="+mn-lt"/>
                  </a:rPr>
                  <a:t>Johnstone [2001] showed that for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𝑝</m:t>
                    </m:r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,</m:t>
                    </m:r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𝑛</m:t>
                    </m:r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→∞,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𝑝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→</m:t>
                    </m:r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𝛾</m:t>
                    </m:r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∈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0,2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dirty="0" smtClean="0">
                    <a:solidFill>
                      <a:schemeClr val="accent2"/>
                    </a:solidFill>
                    <a:latin typeface="+mn-lt"/>
                  </a:rPr>
                  <a:t> then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80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e>
                            </m:rad>
                            <m: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</m:rad>
                          </m:num>
                          <m:den>
                            <m:rad>
                              <m:radPr>
                                <m:ctrlPr>
                                  <a:rPr lang="en-US" sz="280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en-US" sz="280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deg>
                              <m:e>
                                <m:box>
                                  <m:boxPr>
                                    <m:ctrlPr>
                                      <a:rPr lang="en-US" sz="280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280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280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28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/>
                                              </a:rPr>
                                              <m:t>𝑛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US" sz="2800" i="1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i="1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2800" i="1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2800" i="1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/>
                                              </a:rPr>
                                              <m:t>𝑝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box>
                              </m:e>
                            </m:rad>
                          </m:den>
                        </m:f>
                      </m:e>
                    </m:box>
                    <m:d>
                      <m:dPr>
                        <m:ctrlPr>
                          <a:rPr lang="en-US" sz="2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box>
                              <m:boxPr>
                                <m:ctrlPr>
                                  <a:rPr lang="en-US" sz="280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sz="280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800" i="1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(</m:t>
                                        </m:r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2800" i="1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800" i="1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/>
                                              </a:rPr>
                                              <m:t>𝜆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d>
                                          <m:dPr>
                                            <m:ctrlPr>
                                              <a:rPr lang="en-US" sz="2800" i="1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800" i="1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e>
                                        </m:d>
                                      </m:sub>
                                    </m:sSub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80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ad>
                                              <m:radPr>
                                                <m:degHide m:val="on"/>
                                                <m:ctrlPr>
                                                  <a:rPr lang="en-US" sz="2800" b="0" i="1" smtClean="0">
                                                    <a:solidFill>
                                                      <a:schemeClr val="tx2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radPr>
                                              <m:deg/>
                                              <m:e>
                                                <m:r>
                                                  <a:rPr lang="en-US" sz="2800" b="0" i="1" smtClean="0">
                                                    <a:solidFill>
                                                      <a:schemeClr val="tx2"/>
                                                    </a:solidFill>
                                                    <a:latin typeface="Cambria Math"/>
                                                  </a:rPr>
                                                  <m:t>𝑛</m:t>
                                                </m:r>
                                              </m:e>
                                            </m:rad>
                                            <m:r>
                                              <a:rPr lang="en-US" sz="28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ad>
                                              <m:radPr>
                                                <m:degHide m:val="on"/>
                                                <m:ctrlPr>
                                                  <a:rPr lang="en-US" sz="2800" b="0" i="1" smtClean="0">
                                                    <a:solidFill>
                                                      <a:schemeClr val="tx2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radPr>
                                              <m:deg/>
                                              <m:e>
                                                <m:r>
                                                  <a:rPr lang="en-US" sz="2800" b="0" i="1" smtClean="0">
                                                    <a:solidFill>
                                                      <a:schemeClr val="tx2"/>
                                                    </a:solidFill>
                                                    <a:latin typeface="Cambria Math"/>
                                                  </a:rPr>
                                                  <m:t>𝑝</m:t>
                                                </m:r>
                                              </m:e>
                                            </m:rad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box>
                          </m:e>
                          <m:sub/>
                        </m:sSub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−1</m:t>
                        </m:r>
                      </m:e>
                    </m:d>
                    <m:groupChr>
                      <m:groupChrPr>
                        <m:chr m:val="→"/>
                        <m:vertJc m:val="bot"/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𝑑</m:t>
                        </m:r>
                      </m:e>
                    </m:groupChr>
                    <m:r>
                      <a:rPr lang="en-US" sz="2800" i="1" smtClean="0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b="0" dirty="0" smtClean="0">
                    <a:solidFill>
                      <a:schemeClr val="tx2"/>
                    </a:solidFill>
                    <a:latin typeface="Arial" charset="0"/>
                  </a:rPr>
                  <a:t>Tracy-</a:t>
                </a:r>
                <a:r>
                  <a:rPr lang="en-US" b="0" dirty="0" err="1" smtClean="0">
                    <a:solidFill>
                      <a:schemeClr val="tx2"/>
                    </a:solidFill>
                    <a:latin typeface="Arial" charset="0"/>
                  </a:rPr>
                  <a:t>Widom</a:t>
                </a:r>
                <a:r>
                  <a:rPr lang="en-US" b="0" dirty="0" smtClean="0">
                    <a:solidFill>
                      <a:schemeClr val="tx2"/>
                    </a:solidFill>
                    <a:latin typeface="Arial" charset="0"/>
                  </a:rPr>
                  <a:t> distribution.</a:t>
                </a: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endParaRPr lang="en-US" dirty="0">
                  <a:solidFill>
                    <a:schemeClr val="accent2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4102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3413" y="990600"/>
                <a:ext cx="8229233" cy="5161478"/>
              </a:xfrm>
              <a:prstGeom prst="rect">
                <a:avLst/>
              </a:prstGeom>
              <a:blipFill rotWithShape="1">
                <a:blip r:embed="rId3"/>
                <a:stretch>
                  <a:fillRect l="-81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0BEB9-4BBE-4820-A835-398EC2408D7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4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02" name="Text Box 3"/>
              <p:cNvSpPr txBox="1">
                <a:spLocks noChangeArrowheads="1"/>
              </p:cNvSpPr>
              <p:nvPr/>
            </p:nvSpPr>
            <p:spPr bwMode="auto">
              <a:xfrm>
                <a:off x="633413" y="501868"/>
                <a:ext cx="8368697" cy="6110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9pPr>
              </a:lstStyle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  <a:latin typeface="Arial" charset="0"/>
                  </a:rPr>
                  <a:t>Theorem:</a:t>
                </a:r>
                <a:r>
                  <a:rPr lang="en-US" dirty="0">
                    <a:solidFill>
                      <a:srgbClr val="FF0000"/>
                    </a:solidFill>
                    <a:latin typeface="Arial" charset="0"/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  <a:latin typeface="Arial" charset="0"/>
                  </a:rPr>
                  <a:t> </a:t>
                </a:r>
                <a:r>
                  <a:rPr lang="en-US" dirty="0" smtClean="0">
                    <a:solidFill>
                      <a:schemeClr val="accent2"/>
                    </a:solidFill>
                    <a:latin typeface="+mn-lt"/>
                  </a:rPr>
                  <a:t>For certain sequences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→∞</m:t>
                    </m:r>
                  </m:oMath>
                </a14:m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, there exists eigenvalues of an infinite dimensional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≥⋯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 then</a:t>
                </a: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endParaRPr lang="en-US" b="0" dirty="0" smtClean="0">
                  <a:solidFill>
                    <a:schemeClr val="accent2"/>
                  </a:solidFill>
                  <a:latin typeface="Arial" charset="0"/>
                </a:endParaRPr>
              </a:p>
              <a:p>
                <a:pPr marL="1085850" lvl="1" indent="-342900">
                  <a:lnSpc>
                    <a:spcPct val="13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𝑛𝑝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𝛼</m:t>
                            </m:r>
                          </m:den>
                        </m:f>
                      </m:sup>
                    </m:sSup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𝜆</m:t>
                            </m:r>
                          </m:e>
                        </m:acc>
                      </m:e>
                      <m:sub>
                        <m:r>
                          <a:rPr lang="en-US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1)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𝑑</m:t>
                        </m:r>
                      </m:e>
                    </m:groupChr>
                    <m:sSubSup>
                      <m:sSubSup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v</m:t>
                            </m:r>
                          </m:e>
                          <m:sub>
                            <m:r>
                              <a:rPr lang="en-US" b="0" i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Γ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𝛼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bSup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,                    </m:t>
                    </m:r>
                  </m:oMath>
                </a14:m>
                <a:endParaRPr lang="en-US" b="0" dirty="0" smtClean="0">
                  <a:solidFill>
                    <a:schemeClr val="tx2"/>
                  </a:solidFill>
                  <a:latin typeface="Arial" charset="0"/>
                </a:endParaRPr>
              </a:p>
              <a:p>
                <a:pPr marL="1085850" lvl="1" indent="-342900">
                  <a:lnSpc>
                    <a:spcPct val="13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𝑛𝑝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𝛼</m:t>
                            </m:r>
                          </m:den>
                        </m:f>
                      </m:sup>
                    </m:sSup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𝜆</m:t>
                            </m:r>
                          </m:e>
                        </m:acc>
                      </m:e>
                      <m:sub>
                        <m:d>
                          <m:d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d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𝑑</m:t>
                        </m:r>
                      </m:e>
                    </m:groupChr>
                    <m:sSubSup>
                      <m:sSubSup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max</m:t>
                            </m:r>
                            <m:r>
                              <a:rPr lang="en-US" b="0" i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{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v</m:t>
                            </m:r>
                          </m:e>
                          <m:sub>
                            <m:r>
                              <a:rPr lang="en-US" b="0" i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Γ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𝛼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bSup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</a:rPr>
                      <m:t>, 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Sup>
                      <m:sSubSup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Γ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𝛼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bSup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/>
                </a:r>
                <a:b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</a:br>
                <a:endParaRPr lang="en-US" dirty="0" smtClean="0">
                  <a:solidFill>
                    <a:schemeClr val="accent2"/>
                  </a:solidFill>
                  <a:latin typeface="Arial" charset="0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Γ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+⋯+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, 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  <a:latin typeface="Arial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,…,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  <a:latin typeface="Arial" charset="0"/>
                  </a:rPr>
                  <a:t> </a:t>
                </a: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are </a:t>
                </a:r>
                <a:r>
                  <a:rPr lang="en-US" dirty="0" err="1" smtClean="0">
                    <a:solidFill>
                      <a:schemeClr val="accent2"/>
                    </a:solidFill>
                    <a:latin typeface="Arial" charset="0"/>
                  </a:rPr>
                  <a:t>iid</a:t>
                </a: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 unit exponentials.</a:t>
                </a: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In particular,</a:t>
                </a: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+⋯+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groupChr>
                        <m:groupChrPr>
                          <m:chr m:val="→"/>
                          <m:vertJc m:val="bot"/>
                          <m:ctrlPr>
                            <a:rPr lang="en-US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i="1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</m:groupChr>
                      <m:d>
                        <m:dPr>
                          <m:ctrlPr>
                            <a:rPr lang="en-US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+⋯</m:t>
                              </m:r>
                            </m:den>
                          </m:f>
                        </m:e>
                      </m:d>
                      <m:box>
                        <m:boxPr>
                          <m:ctrlPr>
                            <a:rPr lang="en-US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Γ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𝛼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Γ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𝛼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bSup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Γ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𝛼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bSup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+⋯+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dirty="0" smtClean="0">
                  <a:solidFill>
                    <a:schemeClr val="accent2"/>
                  </a:solidFill>
                  <a:latin typeface="Arial" charset="0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endParaRPr lang="en-US" dirty="0">
                  <a:solidFill>
                    <a:schemeClr val="accent2"/>
                  </a:solidFill>
                  <a:latin typeface="Arial" charset="0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The </a:t>
                </a:r>
                <a:r>
                  <a:rPr lang="en-US" dirty="0">
                    <a:solidFill>
                      <a:schemeClr val="accent2"/>
                    </a:solidFill>
                    <a:latin typeface="Arial" charset="0"/>
                  </a:rPr>
                  <a:t>LHS is the </a:t>
                </a:r>
                <a:r>
                  <a:rPr lang="en-US" dirty="0">
                    <a:solidFill>
                      <a:srgbClr val="00B050"/>
                    </a:solidFill>
                    <a:latin typeface="Arial" charset="0"/>
                  </a:rPr>
                  <a:t>proportion</a:t>
                </a:r>
                <a:r>
                  <a:rPr lang="en-US" dirty="0">
                    <a:solidFill>
                      <a:schemeClr val="accent2"/>
                    </a:solidFill>
                    <a:latin typeface="Arial" charset="0"/>
                  </a:rPr>
                  <a:t> of the </a:t>
                </a:r>
                <a:r>
                  <a:rPr lang="en-US" dirty="0">
                    <a:solidFill>
                      <a:srgbClr val="00B050"/>
                    </a:solidFill>
                    <a:latin typeface="Arial" charset="0"/>
                  </a:rPr>
                  <a:t>sample variance </a:t>
                </a:r>
                <a:r>
                  <a:rPr lang="en-US" dirty="0">
                    <a:solidFill>
                      <a:schemeClr val="accent2"/>
                    </a:solidFill>
                    <a:latin typeface="Arial" charset="0"/>
                  </a:rPr>
                  <a:t>explained by the</a:t>
                </a: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dirty="0">
                    <a:solidFill>
                      <a:schemeClr val="accent2"/>
                    </a:solidFill>
                    <a:latin typeface="Arial" charset="0"/>
                  </a:rPr>
                  <a:t>variance of the </a:t>
                </a:r>
                <a:r>
                  <a:rPr lang="en-US" dirty="0">
                    <a:solidFill>
                      <a:srgbClr val="00B050"/>
                    </a:solidFill>
                    <a:latin typeface="Arial" charset="0"/>
                  </a:rPr>
                  <a:t>largest principal component</a:t>
                </a:r>
                <a:r>
                  <a:rPr lang="en-US" dirty="0">
                    <a:solidFill>
                      <a:schemeClr val="accent2"/>
                    </a:solidFill>
                    <a:latin typeface="Arial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102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3413" y="501868"/>
                <a:ext cx="8368697" cy="6110391"/>
              </a:xfrm>
              <a:prstGeom prst="rect">
                <a:avLst/>
              </a:prstGeom>
              <a:blipFill rotWithShape="1">
                <a:blip r:embed="rId3"/>
                <a:stretch>
                  <a:fillRect l="-801" r="-1020" b="-1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0BEB9-4BBE-4820-A835-398EC2408D7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0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02" name="Text Box 3"/>
              <p:cNvSpPr txBox="1">
                <a:spLocks noChangeArrowheads="1"/>
              </p:cNvSpPr>
              <p:nvPr/>
            </p:nvSpPr>
            <p:spPr bwMode="auto">
              <a:xfrm>
                <a:off x="633411" y="483891"/>
                <a:ext cx="8229233" cy="7128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9pPr>
              </a:lstStyle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sz="2400" dirty="0" smtClean="0">
                    <a:solidFill>
                      <a:srgbClr val="FF3300"/>
                    </a:solidFill>
                    <a:latin typeface="Arial" charset="0"/>
                  </a:rPr>
                  <a:t>Future work</a:t>
                </a: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PCA related topics:</a:t>
                </a:r>
              </a:p>
              <a:p>
                <a:pPr marL="1085850" lvl="1" indent="-342900">
                  <a:lnSpc>
                    <a:spcPct val="150000"/>
                  </a:lnSpc>
                  <a:spcBef>
                    <a:spcPts val="0"/>
                  </a:spcBef>
                  <a:buFont typeface="Arial" pitchFamily="34" charset="0"/>
                  <a:buChar char="•"/>
                </a:pPr>
                <a:r>
                  <a:rPr lang="en-US" dirty="0">
                    <a:solidFill>
                      <a:schemeClr val="accent2"/>
                    </a:solidFill>
                    <a:latin typeface="Arial" charset="0"/>
                  </a:rPr>
                  <a:t>Extend to a nonlinear dependence structure within the components--can even assume independence.  We have done this for independent rows for nonlinear models, but not the other way around</a:t>
                </a: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.</a:t>
                </a:r>
              </a:p>
              <a:p>
                <a:pPr marL="1085850" lvl="1" indent="-342900">
                  <a:lnSpc>
                    <a:spcPct val="150000"/>
                  </a:lnSpc>
                  <a:spcBef>
                    <a:spcPts val="0"/>
                  </a:spcBef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How do the principle </a:t>
                </a:r>
                <a:r>
                  <a:rPr lang="en-US" dirty="0" smtClean="0">
                    <a:solidFill>
                      <a:srgbClr val="00AE00"/>
                    </a:solidFill>
                    <a:latin typeface="Arial" charset="0"/>
                  </a:rPr>
                  <a:t>eigenvectors</a:t>
                </a: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 behave?</a:t>
                </a:r>
                <a:endParaRPr lang="en-US" dirty="0">
                  <a:solidFill>
                    <a:schemeClr val="accent2"/>
                  </a:solidFill>
                  <a:latin typeface="Arial" charset="0"/>
                </a:endParaRPr>
              </a:p>
              <a:p>
                <a:pPr marL="1085850" lvl="1" indent="-342900">
                  <a:lnSpc>
                    <a:spcPct val="150000"/>
                  </a:lnSpc>
                  <a:spcBef>
                    <a:spcPts val="0"/>
                  </a:spcBef>
                  <a:buFont typeface="Arial" pitchFamily="34" charset="0"/>
                  <a:buChar char="•"/>
                </a:pPr>
                <a:r>
                  <a:rPr lang="en-US" dirty="0">
                    <a:solidFill>
                      <a:schemeClr val="accent2"/>
                    </a:solidFill>
                    <a:latin typeface="Arial" charset="0"/>
                  </a:rPr>
                  <a:t>How to apply these results in practice? </a:t>
                </a:r>
                <a:endParaRPr lang="en-US" dirty="0" smtClean="0">
                  <a:solidFill>
                    <a:schemeClr val="accent2"/>
                  </a:solidFill>
                  <a:latin typeface="Arial" charset="0"/>
                </a:endParaRPr>
              </a:p>
              <a:p>
                <a:pPr marL="1085850" lvl="1" indent="-342900">
                  <a:lnSpc>
                    <a:spcPct val="150000"/>
                  </a:lnSpc>
                  <a:spcBef>
                    <a:spcPts val="0"/>
                  </a:spcBef>
                  <a:buFont typeface="Arial" pitchFamily="34" charset="0"/>
                  <a:buChar char="•"/>
                </a:pPr>
                <a:r>
                  <a:rPr lang="en-US" dirty="0">
                    <a:solidFill>
                      <a:schemeClr val="accent2"/>
                    </a:solidFill>
                    <a:latin typeface="Arial" charset="0"/>
                  </a:rPr>
                  <a:t>The case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AE00"/>
                        </a:solidFill>
                        <a:latin typeface="Cambria Math"/>
                      </a:rPr>
                      <m:t>𝛼</m:t>
                    </m:r>
                    <m:r>
                      <a:rPr lang="en-US" b="0" i="1" smtClean="0">
                        <a:solidFill>
                          <a:srgbClr val="00AE00"/>
                        </a:solidFill>
                        <a:latin typeface="Cambria Math"/>
                      </a:rPr>
                      <m:t>∈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AE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AE00"/>
                            </a:solidFill>
                            <a:latin typeface="Cambria Math"/>
                          </a:rPr>
                          <m:t>2,4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still </a:t>
                </a:r>
                <a:r>
                  <a:rPr lang="en-US" dirty="0">
                    <a:solidFill>
                      <a:schemeClr val="accent2"/>
                    </a:solidFill>
                    <a:latin typeface="Arial" charset="0"/>
                  </a:rPr>
                  <a:t>offers us some challenges and major hurdles which we have not </a:t>
                </a: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yet.  </a:t>
                </a:r>
              </a:p>
              <a:p>
                <a:pPr lvl="1" indent="0">
                  <a:lnSpc>
                    <a:spcPct val="130000"/>
                  </a:lnSpc>
                  <a:spcBef>
                    <a:spcPts val="0"/>
                  </a:spcBef>
                </a:pPr>
                <a:endParaRPr lang="en-US" dirty="0" smtClean="0">
                  <a:solidFill>
                    <a:schemeClr val="accent2"/>
                  </a:solidFill>
                  <a:latin typeface="Arial" charset="0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endParaRPr lang="en-US" b="0" i="1" dirty="0" smtClean="0">
                  <a:solidFill>
                    <a:schemeClr val="accent4"/>
                  </a:solidFill>
                  <a:latin typeface="Cambria Math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endParaRPr lang="en-US" b="0" i="1" dirty="0" smtClean="0">
                  <a:solidFill>
                    <a:schemeClr val="accent4"/>
                  </a:solidFill>
                  <a:latin typeface="Cambria Math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endParaRPr lang="en-US" b="0" i="1" dirty="0" smtClean="0">
                  <a:solidFill>
                    <a:schemeClr val="accent4"/>
                  </a:solidFill>
                  <a:latin typeface="Cambria Math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endParaRPr lang="en-US" dirty="0" smtClean="0">
                  <a:solidFill>
                    <a:schemeClr val="accent4"/>
                  </a:solidFill>
                  <a:latin typeface="Arial" charset="0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dirty="0" smtClean="0">
                    <a:solidFill>
                      <a:schemeClr val="accent4"/>
                    </a:solidFill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4102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3411" y="483891"/>
                <a:ext cx="8229233" cy="7128105"/>
              </a:xfrm>
              <a:prstGeom prst="rect">
                <a:avLst/>
              </a:prstGeom>
              <a:blipFill rotWithShape="1">
                <a:blip r:embed="rId3"/>
                <a:stretch>
                  <a:fillRect l="-118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0BEB9-4BBE-4820-A835-398EC2408D7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11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0BEB9-4BBE-4820-A835-398EC2408D7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319213"/>
            <a:ext cx="769620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338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2863"/>
            <a:ext cx="7620000" cy="677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0BEB9-4BBE-4820-A835-398EC2408D79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0BEB9-4BBE-4820-A835-398EC2408D79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02" y="38192"/>
            <a:ext cx="7562850" cy="782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602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0BEB9-4BBE-4820-A835-398EC2408D79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319213"/>
            <a:ext cx="769620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954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0BEB9-4BBE-4820-A835-398EC2408D79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897" y="751818"/>
            <a:ext cx="5940317" cy="6065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64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3413" y="304800"/>
            <a:ext cx="7804150" cy="558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 err="1"/>
              <a:t>Indegree</a:t>
            </a:r>
            <a:r>
              <a:rPr lang="en-US" sz="2400" dirty="0"/>
              <a:t>/</a:t>
            </a:r>
            <a:r>
              <a:rPr lang="en-US" sz="2400" dirty="0" err="1"/>
              <a:t>outdegree</a:t>
            </a:r>
            <a:endParaRPr lang="en-U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2" name="Text Box 3"/>
              <p:cNvSpPr txBox="1">
                <a:spLocks noChangeArrowheads="1"/>
              </p:cNvSpPr>
              <p:nvPr/>
            </p:nvSpPr>
            <p:spPr bwMode="auto">
              <a:xfrm>
                <a:off x="459991" y="987972"/>
                <a:ext cx="8526353" cy="60615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9pPr>
              </a:lstStyle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  <a:latin typeface="Arial" charset="0"/>
                  </a:rPr>
                  <a:t>Results from </a:t>
                </a:r>
                <a:r>
                  <a:rPr lang="en-US" dirty="0" err="1" smtClean="0">
                    <a:solidFill>
                      <a:srgbClr val="FF0000"/>
                    </a:solidFill>
                    <a:latin typeface="Arial" charset="0"/>
                  </a:rPr>
                  <a:t>Krapivsky</a:t>
                </a:r>
                <a:r>
                  <a:rPr lang="en-US" dirty="0" smtClean="0">
                    <a:solidFill>
                      <a:srgbClr val="FF0000"/>
                    </a:solidFill>
                    <a:latin typeface="Arial" charset="0"/>
                  </a:rPr>
                  <a:t>:</a:t>
                </a: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Let </a:t>
                </a: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𝑛𝑢𝑚𝑏𝑒𝑟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𝑜𝑓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𝑛𝑜𝑑𝑒𝑠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𝑤𝑖𝑡h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𝑖𝑛𝑑𝑒𝑔𝑟𝑒𝑒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𝑎𝑛𝑑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𝑜𝑢𝑡𝑑𝑒𝑔𝑟𝑒𝑒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𝑗</m:t>
                      </m:r>
                    </m:oMath>
                  </m:oMathPara>
                </a14:m>
                <a:endParaRPr lang="en-US" b="0" dirty="0" smtClean="0">
                  <a:solidFill>
                    <a:schemeClr val="accent4"/>
                  </a:solidFill>
                  <a:latin typeface="Arial" charset="0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                 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,⋅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𝑛𝑢𝑚𝑏𝑒𝑟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𝑜𝑓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𝑛𝑜𝑑𝑒𝑠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𝑤𝑖𝑡h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𝑖𝑛𝑑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;  </m:t>
                      </m:r>
                    </m:oMath>
                  </m:oMathPara>
                </a14:m>
                <a:endParaRPr lang="en-US" dirty="0" smtClean="0">
                  <a:solidFill>
                    <a:schemeClr val="accent4"/>
                  </a:solidFill>
                  <a:latin typeface="Arial" charset="0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dirty="0" smtClean="0">
                    <a:solidFill>
                      <a:schemeClr val="accent4"/>
                    </a:solidFill>
                  </a:rPr>
                  <a:t>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⋅,</m:t>
                        </m:r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>
                        <a:solidFill>
                          <a:schemeClr val="accent4"/>
                        </a:solidFill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chemeClr val="accent4"/>
                        </a:solidFill>
                        <a:latin typeface="Cambria Math"/>
                      </a:rPr>
                      <m:t>𝑛𝑢𝑚𝑏𝑒𝑟</m:t>
                    </m:r>
                    <m:r>
                      <a:rPr lang="en-US" i="1">
                        <a:solidFill>
                          <a:schemeClr val="accent4"/>
                        </a:solidFill>
                        <a:latin typeface="Cambria Math"/>
                      </a:rPr>
                      <m:t> </m:t>
                    </m:r>
                    <m:r>
                      <a:rPr lang="en-US" i="1">
                        <a:solidFill>
                          <a:schemeClr val="accent4"/>
                        </a:solidFill>
                        <a:latin typeface="Cambria Math"/>
                      </a:rPr>
                      <m:t>𝑜𝑓</m:t>
                    </m:r>
                    <m:r>
                      <a:rPr lang="en-US" i="1">
                        <a:solidFill>
                          <a:schemeClr val="accent4"/>
                        </a:solidFill>
                        <a:latin typeface="Cambria Math"/>
                      </a:rPr>
                      <m:t> </m:t>
                    </m:r>
                    <m:r>
                      <a:rPr lang="en-US" i="1">
                        <a:solidFill>
                          <a:schemeClr val="accent4"/>
                        </a:solidFill>
                        <a:latin typeface="Cambria Math"/>
                      </a:rPr>
                      <m:t>𝑛𝑜𝑑𝑒𝑠</m:t>
                    </m:r>
                    <m:r>
                      <a:rPr lang="en-US" i="1">
                        <a:solidFill>
                          <a:schemeClr val="accent4"/>
                        </a:solidFill>
                        <a:latin typeface="Cambria Math"/>
                      </a:rPr>
                      <m:t> </m:t>
                    </m:r>
                    <m:r>
                      <a:rPr lang="en-US" i="1">
                        <a:solidFill>
                          <a:schemeClr val="accent4"/>
                        </a:solidFill>
                        <a:latin typeface="Cambria Math"/>
                      </a:rPr>
                      <m:t>𝑤𝑖𝑡h</m:t>
                    </m:r>
                    <m:r>
                      <a:rPr lang="en-US" i="1">
                        <a:solidFill>
                          <a:schemeClr val="accent4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𝑜𝑢𝑡</m:t>
                    </m:r>
                    <m:r>
                      <a:rPr lang="en-US" i="1">
                        <a:solidFill>
                          <a:schemeClr val="accent4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𝑗</m:t>
                    </m:r>
                    <m:r>
                      <a:rPr lang="en-US" i="1">
                        <a:solidFill>
                          <a:schemeClr val="accent4"/>
                        </a:solidFill>
                        <a:latin typeface="Cambria Math"/>
                      </a:rPr>
                      <m:t>;  </m:t>
                    </m:r>
                  </m:oMath>
                </a14:m>
                <a:endParaRPr lang="en-US" dirty="0" smtClean="0">
                  <a:solidFill>
                    <a:schemeClr val="accent4"/>
                  </a:solidFill>
                  <a:latin typeface="Arial" charset="0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Defining the relative frequencies (assuming they exist) via,</a:t>
                </a:r>
                <a:endParaRPr lang="en-US" dirty="0">
                  <a:solidFill>
                    <a:schemeClr val="accent2"/>
                  </a:solidFill>
                  <a:latin typeface="Arial" charset="0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=</m:t>
                      </m:r>
                      <m:limLow>
                        <m:limLow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lim</m:t>
                          </m:r>
                        </m:e>
                        <m:lim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n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→∞</m:t>
                          </m:r>
                        </m:lim>
                      </m:limLow>
                      <m:f>
                        <m:f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accent4"/>
                  </a:solidFill>
                  <a:latin typeface="Arial" charset="0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Marginal distributions: </a:t>
                </a:r>
              </a:p>
              <a:p>
                <a:pPr marL="342900" indent="-342900">
                  <a:lnSpc>
                    <a:spcPct val="130000"/>
                  </a:lnSpc>
                  <a:spcBef>
                    <a:spcPts val="0"/>
                  </a:spcBef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,⋅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~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𝐶𝑖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𝑖𝑛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>
                    <a:solidFill>
                      <a:schemeClr val="accent4"/>
                    </a:solidFill>
                    <a:latin typeface="Arial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𝑖𝑛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=2+</m:t>
                    </m:r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𝑝</m:t>
                    </m:r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𝜆</m:t>
                    </m:r>
                  </m:oMath>
                </a14:m>
                <a:r>
                  <a:rPr lang="en-US" dirty="0" smtClean="0">
                    <a:solidFill>
                      <a:schemeClr val="accent4"/>
                    </a:solidFill>
                    <a:latin typeface="Arial" charset="0"/>
                  </a:rPr>
                  <a:t>  </a:t>
                </a: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⋅,</m:t>
                        </m:r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en-US" i="1">
                        <a:solidFill>
                          <a:schemeClr val="accent4"/>
                        </a:solidFill>
                        <a:latin typeface="Cambria Math"/>
                      </a:rPr>
                      <m:t>~</m:t>
                    </m:r>
                    <m:sSup>
                      <m:sSup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𝐶𝑗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𝑜𝑢𝑡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>
                    <a:solidFill>
                      <a:schemeClr val="accent4"/>
                    </a:solidFill>
                    <a:latin typeface="Arial" charset="0"/>
                  </a:rPr>
                  <a:t>,</a:t>
                </a:r>
                <a:r>
                  <a:rPr lang="en-US" dirty="0">
                    <a:solidFill>
                      <a:schemeClr val="accent4"/>
                    </a:solidFill>
                    <a:latin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𝑜𝑢𝑡</m:t>
                        </m:r>
                      </m:sub>
                    </m:sSub>
                    <m:r>
                      <a:rPr lang="en-US" i="1" dirty="0">
                        <a:solidFill>
                          <a:schemeClr val="accent4"/>
                        </a:solidFill>
                        <a:latin typeface="Cambria Math"/>
                      </a:rPr>
                      <m:t>=2+</m:t>
                    </m:r>
                    <m:r>
                      <a:rPr lang="en-US" i="1" dirty="0">
                        <a:solidFill>
                          <a:schemeClr val="accent4"/>
                        </a:solidFill>
                        <a:latin typeface="Cambria Math"/>
                      </a:rPr>
                      <m:t>𝑝</m:t>
                    </m:r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(1+</m:t>
                    </m:r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𝜇</m:t>
                    </m:r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)/(1−</m:t>
                    </m:r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𝑝</m:t>
                    </m:r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4"/>
                    </a:solidFill>
                    <a:latin typeface="Arial" charset="0"/>
                  </a:rPr>
                  <a:t> </a:t>
                </a:r>
                <a:endParaRPr lang="en-US" dirty="0" smtClean="0">
                  <a:solidFill>
                    <a:schemeClr val="accent4"/>
                  </a:solidFill>
                  <a:latin typeface="Arial" charset="0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/>
                </a:r>
                <a:b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</a:b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Joint distributions:</a:t>
                </a:r>
              </a:p>
              <a:p>
                <a:pPr marL="342900" indent="-342900">
                  <a:lnSpc>
                    <a:spcPct val="130000"/>
                  </a:lnSpc>
                  <a:spcBef>
                    <a:spcPts val="0"/>
                  </a:spcBef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𝑖𝑛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𝑜𝑢𝑡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/>
                      </a:rPr>
                      <m:t>,  </m:t>
                    </m:r>
                  </m:oMath>
                </a14:m>
                <a:r>
                  <a:rPr lang="en-US" b="0" i="0" dirty="0" smtClean="0">
                    <a:solidFill>
                      <a:schemeClr val="accent2"/>
                    </a:solidFill>
                    <a:latin typeface="+mj-lt"/>
                  </a:rPr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~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𝐶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𝑖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𝜆</m:t>
                            </m:r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𝑗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𝜇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𝑗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𝜆</m:t>
                            </m:r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+1</m:t>
                            </m:r>
                          </m:sup>
                        </m:sSup>
                      </m:den>
                    </m:f>
                  </m:oMath>
                </a14:m>
                <a:endParaRPr lang="en-US" dirty="0" smtClean="0">
                  <a:solidFill>
                    <a:schemeClr val="accent4"/>
                  </a:solidFill>
                  <a:latin typeface="Arial" charset="0"/>
                </a:endParaRPr>
              </a:p>
              <a:p>
                <a:pPr marL="342900" indent="-342900">
                  <a:lnSpc>
                    <a:spcPct val="130000"/>
                  </a:lnSpc>
                  <a:spcBef>
                    <a:spcPts val="0"/>
                  </a:spcBef>
                  <a:buFont typeface="Arial" pitchFamily="34" charset="0"/>
                  <a:buChar char="•"/>
                </a:pPr>
                <a:endParaRPr lang="en-US" dirty="0" smtClean="0">
                  <a:solidFill>
                    <a:srgbClr val="FF0000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4102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9991" y="987972"/>
                <a:ext cx="8526353" cy="6061596"/>
              </a:xfrm>
              <a:prstGeom prst="rect">
                <a:avLst/>
              </a:prstGeom>
              <a:blipFill rotWithShape="1">
                <a:blip r:embed="rId3"/>
                <a:stretch>
                  <a:fillRect l="-71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0BEB9-4BBE-4820-A835-398EC2408D7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50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0BEB9-4BBE-4820-A835-398EC2408D79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628650"/>
            <a:ext cx="628650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674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0BEB9-4BBE-4820-A835-398EC2408D79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3487231"/>
              </p:ext>
            </p:extLst>
          </p:nvPr>
        </p:nvGraphicFramePr>
        <p:xfrm>
          <a:off x="5031831" y="3674350"/>
          <a:ext cx="3610292" cy="292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8" name="Acrobat Document" r:id="rId4" imgW="4724400" imgH="3828915" progId="AcroExch.Document.7">
                  <p:embed/>
                </p:oleObj>
              </mc:Choice>
              <mc:Fallback>
                <p:oleObj name="Acrobat Document" r:id="rId4" imgW="4724400" imgH="382891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31831" y="3674350"/>
                        <a:ext cx="3610292" cy="2926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6602879"/>
              </p:ext>
            </p:extLst>
          </p:nvPr>
        </p:nvGraphicFramePr>
        <p:xfrm>
          <a:off x="478227" y="3696850"/>
          <a:ext cx="3428272" cy="292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9" name="Acrobat Document" r:id="rId6" imgW="4876800" imgH="4162357" progId="AcroExch.Document.7">
                  <p:embed/>
                </p:oleObj>
              </mc:Choice>
              <mc:Fallback>
                <p:oleObj name="Acrobat Document" r:id="rId6" imgW="4876800" imgH="4162357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8227" y="3696850"/>
                        <a:ext cx="3428272" cy="2926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5599590"/>
              </p:ext>
            </p:extLst>
          </p:nvPr>
        </p:nvGraphicFramePr>
        <p:xfrm>
          <a:off x="346842" y="575278"/>
          <a:ext cx="391811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0" name="Acrobat Document" r:id="rId8" imgW="5095824" imgH="4162357" progId="AcroExch.Document.7">
                  <p:embed/>
                </p:oleObj>
              </mc:Choice>
              <mc:Fallback>
                <p:oleObj name="Acrobat Document" r:id="rId8" imgW="5095824" imgH="4162357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46842" y="575278"/>
                        <a:ext cx="3918110" cy="320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146331" y="488731"/>
            <a:ext cx="17342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NLS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8638077"/>
              </p:ext>
            </p:extLst>
          </p:nvPr>
        </p:nvGraphicFramePr>
        <p:xfrm>
          <a:off x="4981903" y="688786"/>
          <a:ext cx="3428272" cy="292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1" name="Acrobat Document" r:id="rId10" imgW="4876800" imgH="4162357" progId="AcroExch.Document.7">
                  <p:embed/>
                </p:oleObj>
              </mc:Choice>
              <mc:Fallback>
                <p:oleObj name="Acrobat Document" r:id="rId10" imgW="4876800" imgH="4162357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981903" y="688786"/>
                        <a:ext cx="3428272" cy="2926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652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0BEB9-4BBE-4820-A835-398EC2408D79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241" y="322864"/>
            <a:ext cx="5765909" cy="633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401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0BEB9-4BBE-4820-A835-398EC2408D79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5909986"/>
              </p:ext>
            </p:extLst>
          </p:nvPr>
        </p:nvGraphicFramePr>
        <p:xfrm>
          <a:off x="359158" y="469681"/>
          <a:ext cx="3941779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6" name="Acrobat Document" r:id="rId4" imgW="5114706" imgH="4152900" progId="AcroExch.Document.7">
                  <p:embed/>
                </p:oleObj>
              </mc:Choice>
              <mc:Fallback>
                <p:oleObj name="Acrobat Document" r:id="rId4" imgW="5114706" imgH="41529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9158" y="469681"/>
                        <a:ext cx="3941779" cy="320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490597"/>
              </p:ext>
            </p:extLst>
          </p:nvPr>
        </p:nvGraphicFramePr>
        <p:xfrm>
          <a:off x="4868917" y="476310"/>
          <a:ext cx="3908187" cy="3017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7" name="Acrobat Document" r:id="rId6" imgW="4848208" imgH="3743257" progId="AcroExch.Document.7">
                  <p:embed/>
                </p:oleObj>
              </mc:Choice>
              <mc:Fallback>
                <p:oleObj name="Acrobat Document" r:id="rId6" imgW="4848208" imgH="3743257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68917" y="476310"/>
                        <a:ext cx="3908187" cy="3017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725917" y="7620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Log-transform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5295683"/>
              </p:ext>
            </p:extLst>
          </p:nvPr>
        </p:nvGraphicFramePr>
        <p:xfrm>
          <a:off x="4868917" y="3650703"/>
          <a:ext cx="3984967" cy="3017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8" name="Acrobat Document" r:id="rId8" imgW="4943424" imgH="3743257" progId="AcroExch.Document.7">
                  <p:embed/>
                </p:oleObj>
              </mc:Choice>
              <mc:Fallback>
                <p:oleObj name="Acrobat Document" r:id="rId8" imgW="4943424" imgH="3743257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68917" y="3650703"/>
                        <a:ext cx="3984967" cy="3017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0661960"/>
              </p:ext>
            </p:extLst>
          </p:nvPr>
        </p:nvGraphicFramePr>
        <p:xfrm>
          <a:off x="457200" y="3657600"/>
          <a:ext cx="3716535" cy="3017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9" name="Acrobat Document" r:id="rId10" imgW="5114706" imgH="4152900" progId="AcroExch.Document.7">
                  <p:embed/>
                </p:oleObj>
              </mc:Choice>
              <mc:Fallback>
                <p:oleObj name="Acrobat Document" r:id="rId10" imgW="5114706" imgH="41529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57200" y="3657600"/>
                        <a:ext cx="3716535" cy="3017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78772" y="3397469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Arcsine-transform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219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3413" y="304800"/>
            <a:ext cx="7804150" cy="558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 err="1"/>
              <a:t>Indegree</a:t>
            </a:r>
            <a:r>
              <a:rPr lang="en-US" sz="2400" dirty="0"/>
              <a:t>/</a:t>
            </a:r>
            <a:r>
              <a:rPr lang="en-US" sz="2400" dirty="0" err="1"/>
              <a:t>outdegree</a:t>
            </a:r>
            <a:endParaRPr lang="en-U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2" name="Text Box 3"/>
              <p:cNvSpPr txBox="1">
                <a:spLocks noChangeArrowheads="1"/>
              </p:cNvSpPr>
              <p:nvPr/>
            </p:nvSpPr>
            <p:spPr bwMode="auto">
              <a:xfrm>
                <a:off x="633413" y="990600"/>
                <a:ext cx="8229233" cy="43224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9pPr>
              </a:lstStyle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  <a:latin typeface="Arial" charset="0"/>
                  </a:rPr>
                  <a:t>Similar results for reciprocity models (Bo and Don):</a:t>
                </a:r>
                <a:r>
                  <a:rPr lang="en-US" dirty="0">
                    <a:solidFill>
                      <a:schemeClr val="accent2"/>
                    </a:solidFill>
                    <a:latin typeface="Arial" charset="0"/>
                  </a:rPr>
                  <a:t> </a:t>
                </a:r>
                <a:r>
                  <a:rPr lang="en-US" dirty="0" smtClean="0">
                    <a:solidFill>
                      <a:schemeClr val="accent2"/>
                    </a:solidFill>
                    <a:latin typeface="+mn-lt"/>
                  </a:rPr>
                  <a:t>At each step, new node </a:t>
                </a:r>
                <a:r>
                  <a:rPr lang="en-US" i="1" dirty="0" smtClean="0">
                    <a:solidFill>
                      <a:schemeClr val="accent4"/>
                    </a:solidFill>
                    <a:latin typeface="+mn-lt"/>
                  </a:rPr>
                  <a:t>v</a:t>
                </a:r>
                <a:r>
                  <a:rPr lang="en-US" i="1" dirty="0" smtClean="0">
                    <a:solidFill>
                      <a:schemeClr val="accent2"/>
                    </a:solidFill>
                    <a:latin typeface="+mn-lt"/>
                  </a:rPr>
                  <a:t> </a:t>
                </a:r>
                <a:r>
                  <a:rPr lang="en-US" dirty="0" smtClean="0">
                    <a:solidFill>
                      <a:schemeClr val="accent2"/>
                    </a:solidFill>
                    <a:latin typeface="+mn-lt"/>
                  </a:rPr>
                  <a:t>is added such that  </a:t>
                </a:r>
              </a:p>
              <a:p>
                <a:pPr marL="1085850" lvl="1" indent="-342900">
                  <a:lnSpc>
                    <a:spcPct val="130000"/>
                  </a:lnSpc>
                  <a:spcBef>
                    <a:spcPts val="0"/>
                  </a:spcBef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chemeClr val="accent2"/>
                    </a:solidFill>
                    <a:latin typeface="+mn-lt"/>
                  </a:rPr>
                  <a:t>with </a:t>
                </a:r>
                <a:r>
                  <a:rPr lang="en-US" dirty="0" err="1" smtClean="0">
                    <a:solidFill>
                      <a:schemeClr val="accent2"/>
                    </a:solidFill>
                    <a:latin typeface="+mn-lt"/>
                  </a:rPr>
                  <a:t>prob</a:t>
                </a:r>
                <a:r>
                  <a:rPr lang="en-US" dirty="0" smtClean="0">
                    <a:solidFill>
                      <a:schemeClr val="accent2"/>
                    </a:solidFill>
                    <a:latin typeface="+mn-lt"/>
                  </a:rPr>
                  <a:t> </a:t>
                </a:r>
                <a:r>
                  <a:rPr lang="en-US" dirty="0" smtClean="0">
                    <a:solidFill>
                      <a:schemeClr val="accent4"/>
                    </a:solidFill>
                    <a:latin typeface="+mn-lt"/>
                  </a:rPr>
                  <a:t>1-</a:t>
                </a:r>
                <a:r>
                  <a:rPr lang="en-US" i="1" dirty="0" smtClean="0">
                    <a:solidFill>
                      <a:schemeClr val="accent4"/>
                    </a:solidFill>
                    <a:latin typeface="+mn-lt"/>
                  </a:rPr>
                  <a:t>p</a:t>
                </a:r>
                <a:r>
                  <a:rPr lang="en-US" i="1" dirty="0" smtClean="0">
                    <a:solidFill>
                      <a:schemeClr val="accent2"/>
                    </a:solidFill>
                    <a:latin typeface="+mn-lt"/>
                  </a:rPr>
                  <a:t>, </a:t>
                </a:r>
                <a:r>
                  <a:rPr lang="en-US" dirty="0" smtClean="0">
                    <a:solidFill>
                      <a:schemeClr val="accent2"/>
                    </a:solidFill>
                    <a:latin typeface="+mn-lt"/>
                  </a:rPr>
                  <a:t>it has an outgoing edge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𝑣</m:t>
                    </m:r>
                    <m:r>
                      <a:rPr lang="en-US" sz="2400" i="1" dirty="0">
                        <a:solidFill>
                          <a:schemeClr val="accent4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400" b="0" i="1" dirty="0" smtClean="0">
                        <a:solidFill>
                          <a:schemeClr val="accent4"/>
                        </a:solidFill>
                        <a:latin typeface="Cambria Math"/>
                        <a:ea typeface="Cambria Math"/>
                      </a:rPr>
                      <m:t>𝑢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 </a:t>
                </a:r>
                <a:r>
                  <a:rPr lang="en-US" sz="2400" i="1" dirty="0" smtClean="0">
                    <a:solidFill>
                      <a:schemeClr val="accent2"/>
                    </a:solidFill>
                    <a:latin typeface="+mn-lt"/>
                  </a:rPr>
                  <a:t> </a:t>
                </a:r>
                <a:r>
                  <a:rPr lang="en-US" dirty="0" smtClean="0">
                    <a:solidFill>
                      <a:schemeClr val="accent2"/>
                    </a:solidFill>
                    <a:latin typeface="+mn-lt"/>
                  </a:rPr>
                  <a:t>WP</a:t>
                </a:r>
                <a:br>
                  <a:rPr lang="en-US" dirty="0" smtClean="0">
                    <a:solidFill>
                      <a:schemeClr val="accent2"/>
                    </a:solidFill>
                    <a:latin typeface="+mn-lt"/>
                  </a:rPr>
                </a:br>
                <a:r>
                  <a:rPr lang="en-US" dirty="0" smtClean="0">
                    <a:solidFill>
                      <a:schemeClr val="accent2"/>
                    </a:solidFill>
                    <a:latin typeface="+mn-lt"/>
                  </a:rPr>
                  <a:t/>
                </a:r>
                <a:br>
                  <a:rPr lang="en-US" dirty="0" smtClean="0">
                    <a:solidFill>
                      <a:schemeClr val="accent2"/>
                    </a:solidFill>
                    <a:latin typeface="+mn-lt"/>
                  </a:rPr>
                </a:br>
                <a:r>
                  <a:rPr lang="en-US" dirty="0" smtClean="0">
                    <a:solidFill>
                      <a:schemeClr val="accent2"/>
                    </a:solidFill>
                    <a:latin typeface="+mn-lt"/>
                  </a:rPr>
                  <a:t/>
                </a:r>
                <a:br>
                  <a:rPr lang="en-US" dirty="0" smtClean="0">
                    <a:solidFill>
                      <a:schemeClr val="accent2"/>
                    </a:solidFill>
                    <a:latin typeface="+mn-lt"/>
                  </a:rPr>
                </a:br>
                <a:endParaRPr lang="en-US" dirty="0" smtClean="0">
                  <a:solidFill>
                    <a:schemeClr val="accent2"/>
                  </a:solidFill>
                  <a:latin typeface="+mn-lt"/>
                </a:endParaRPr>
              </a:p>
              <a:p>
                <a:pPr marL="1085850" lvl="1" indent="-342900">
                  <a:lnSpc>
                    <a:spcPct val="130000"/>
                  </a:lnSpc>
                  <a:spcBef>
                    <a:spcPts val="0"/>
                  </a:spcBef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chemeClr val="accent2"/>
                    </a:solidFill>
                    <a:latin typeface="+mn-lt"/>
                  </a:rPr>
                  <a:t>with</a:t>
                </a:r>
                <a:r>
                  <a:rPr lang="en-US" sz="2400" dirty="0" smtClean="0">
                    <a:solidFill>
                      <a:schemeClr val="accent2"/>
                    </a:solidFill>
                    <a:latin typeface="+mn-lt"/>
                  </a:rPr>
                  <a:t> </a:t>
                </a:r>
                <a:r>
                  <a:rPr lang="en-US" dirty="0" err="1" smtClean="0">
                    <a:solidFill>
                      <a:schemeClr val="accent2"/>
                    </a:solidFill>
                    <a:latin typeface="+mn-lt"/>
                  </a:rPr>
                  <a:t>prob</a:t>
                </a:r>
                <a:r>
                  <a:rPr lang="en-US" dirty="0" smtClean="0">
                    <a:solidFill>
                      <a:schemeClr val="accent2"/>
                    </a:solidFill>
                    <a:latin typeface="+mn-lt"/>
                  </a:rPr>
                  <a:t> </a:t>
                </a:r>
                <a:r>
                  <a:rPr lang="en-US" i="1" dirty="0" smtClean="0">
                    <a:solidFill>
                      <a:schemeClr val="accent4"/>
                    </a:solidFill>
                    <a:latin typeface="+mn-lt"/>
                  </a:rPr>
                  <a:t>p</a:t>
                </a:r>
                <a:r>
                  <a:rPr lang="en-US" i="1" dirty="0" smtClean="0">
                    <a:solidFill>
                      <a:schemeClr val="accent2"/>
                    </a:solidFill>
                    <a:latin typeface="+mn-lt"/>
                  </a:rPr>
                  <a:t>, </a:t>
                </a:r>
                <a:r>
                  <a:rPr lang="en-US" dirty="0" smtClean="0">
                    <a:solidFill>
                      <a:schemeClr val="accent2"/>
                    </a:solidFill>
                    <a:latin typeface="+mn-lt"/>
                  </a:rPr>
                  <a:t>an edge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𝑣</m:t>
                    </m:r>
                    <m:r>
                      <a:rPr lang="en-US" sz="2400" b="0" i="1" dirty="0" smtClean="0">
                        <a:solidFill>
                          <a:schemeClr val="accent4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400" b="0" i="1" dirty="0" smtClean="0">
                        <a:solidFill>
                          <a:schemeClr val="accent4"/>
                        </a:solidFill>
                        <a:latin typeface="Cambria Math"/>
                        <a:ea typeface="Cambria Math"/>
                      </a:rPr>
                      <m:t>𝑢</m:t>
                    </m:r>
                  </m:oMath>
                </a14:m>
                <a:r>
                  <a:rPr lang="en-US" dirty="0" smtClean="0">
                    <a:solidFill>
                      <a:schemeClr val="accent2"/>
                    </a:solidFill>
                    <a:latin typeface="+mn-lt"/>
                  </a:rPr>
                  <a:t> is created and a reciprocal edge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𝑢</m:t>
                    </m:r>
                    <m:r>
                      <a:rPr lang="en-US" sz="2400" i="1" dirty="0">
                        <a:solidFill>
                          <a:schemeClr val="accent4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400" b="0" i="1" dirty="0" smtClean="0">
                        <a:solidFill>
                          <a:schemeClr val="accent4"/>
                        </a:solidFill>
                        <a:latin typeface="Cambria Math"/>
                        <a:ea typeface="Cambria Math"/>
                      </a:rPr>
                      <m:t>𝑣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2"/>
                    </a:solidFill>
                    <a:latin typeface="+mn-lt"/>
                  </a:rPr>
                  <a:t>between two existing nodes </a:t>
                </a:r>
                <a:r>
                  <a:rPr lang="en-US" i="1" dirty="0" smtClean="0">
                    <a:solidFill>
                      <a:schemeClr val="accent4"/>
                    </a:solidFill>
                    <a:latin typeface="+mn-lt"/>
                  </a:rPr>
                  <a:t>u</a:t>
                </a:r>
                <a:r>
                  <a:rPr lang="en-US" dirty="0" smtClean="0">
                    <a:solidFill>
                      <a:schemeClr val="accent2"/>
                    </a:solidFill>
                    <a:latin typeface="+mn-lt"/>
                  </a:rPr>
                  <a:t> and </a:t>
                </a:r>
                <a:r>
                  <a:rPr lang="en-US" i="1" dirty="0" smtClean="0">
                    <a:solidFill>
                      <a:schemeClr val="accent4"/>
                    </a:solidFill>
                    <a:latin typeface="+mn-lt"/>
                  </a:rPr>
                  <a:t>v</a:t>
                </a:r>
                <a:r>
                  <a:rPr lang="en-US" i="1" dirty="0" smtClean="0">
                    <a:solidFill>
                      <a:schemeClr val="accent2"/>
                    </a:solidFill>
                    <a:latin typeface="+mn-lt"/>
                  </a:rPr>
                  <a:t> </a:t>
                </a:r>
                <a:r>
                  <a:rPr lang="en-US" dirty="0" smtClean="0">
                    <a:solidFill>
                      <a:schemeClr val="accent2"/>
                    </a:solidFill>
                    <a:latin typeface="+mn-lt"/>
                  </a:rPr>
                  <a:t>is created with </a:t>
                </a:r>
                <a:r>
                  <a:rPr lang="en-US" dirty="0" err="1" smtClean="0">
                    <a:solidFill>
                      <a:schemeClr val="accent2"/>
                    </a:solidFill>
                    <a:latin typeface="+mn-lt"/>
                  </a:rPr>
                  <a:t>prob</a:t>
                </a:r>
                <a:r>
                  <a:rPr lang="en-US" dirty="0">
                    <a:solidFill>
                      <a:schemeClr val="accent2"/>
                    </a:solidFill>
                    <a:latin typeface="+mn-lt"/>
                  </a:rPr>
                  <a:t/>
                </a:r>
                <a:br>
                  <a:rPr lang="en-US" dirty="0">
                    <a:solidFill>
                      <a:schemeClr val="accent2"/>
                    </a:solidFill>
                    <a:latin typeface="+mn-lt"/>
                  </a:rPr>
                </a:br>
                <a:endParaRPr lang="en-US" i="1" dirty="0" smtClean="0">
                  <a:solidFill>
                    <a:schemeClr val="accent2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4102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3413" y="990600"/>
                <a:ext cx="8229233" cy="4322402"/>
              </a:xfrm>
              <a:prstGeom prst="rect">
                <a:avLst/>
              </a:prstGeom>
              <a:blipFill rotWithShape="1">
                <a:blip r:embed="rId3"/>
                <a:stretch>
                  <a:fillRect l="-815" r="-14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0BEB9-4BBE-4820-A835-398EC2408D7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53389" y="2343855"/>
                <a:ext cx="4283243" cy="768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280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𝑖𝑛</m:t>
                              </m:r>
                              <m:r>
                                <a:rPr lang="en-US" sz="2800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sz="2800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)+</m:t>
                              </m:r>
                              <m:r>
                                <a:rPr lang="en-US" sz="2800" i="1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𝜆</m:t>
                              </m:r>
                              <m:r>
                                <a:rPr lang="en-US" sz="2800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8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  <m:r>
                                    <a:rPr lang="en-US" sz="2800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d>
                                    <m:dPr>
                                      <m:ctrlPr>
                                        <a:rPr lang="en-US" sz="2800" b="0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𝑖𝑛</m:t>
                                      </m:r>
                                      <m:d>
                                        <m:dPr>
                                          <m:ctrlPr>
                                            <a:rPr lang="en-US" sz="2800" i="1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800" b="0" i="1" smtClean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/>
                                            </a:rPr>
                                            <m:t>𝑢</m:t>
                                          </m:r>
                                        </m:e>
                                      </m:d>
                                      <m:r>
                                        <a:rPr lang="en-US" sz="2800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2800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𝜆</m:t>
                                      </m:r>
                                    </m:e>
                                  </m:d>
                                </m:e>
                              </m:nary>
                            </m:den>
                          </m:f>
                        </m:e>
                      </m:box>
                    </m:oMath>
                  </m:oMathPara>
                </a14:m>
                <a:endParaRPr lang="en-US" sz="28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389" y="2343855"/>
                <a:ext cx="4283243" cy="76828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69522" y="4912891"/>
                <a:ext cx="4283243" cy="768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280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𝑖𝑛</m:t>
                              </m:r>
                              <m:r>
                                <a:rPr lang="en-US" sz="2800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sz="2800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)+</m:t>
                              </m:r>
                              <m:r>
                                <a:rPr lang="en-US" sz="2800" i="1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𝜆</m:t>
                              </m:r>
                              <m:r>
                                <a:rPr lang="en-US" sz="2800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8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  <m:r>
                                    <a:rPr lang="en-US" sz="2800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d>
                                    <m:dPr>
                                      <m:ctrlPr>
                                        <a:rPr lang="en-US" sz="2800" b="0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𝑖𝑛</m:t>
                                      </m:r>
                                      <m:d>
                                        <m:dPr>
                                          <m:ctrlPr>
                                            <a:rPr lang="en-US" sz="2800" i="1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800" b="0" i="1" smtClean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/>
                                            </a:rPr>
                                            <m:t>𝑢</m:t>
                                          </m:r>
                                        </m:e>
                                      </m:d>
                                      <m:r>
                                        <a:rPr lang="en-US" sz="2800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2800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𝜆</m:t>
                                      </m:r>
                                    </m:e>
                                  </m:d>
                                </m:e>
                              </m:nary>
                            </m:den>
                          </m:f>
                        </m:e>
                      </m:box>
                    </m:oMath>
                  </m:oMathPara>
                </a14:m>
                <a:endParaRPr lang="en-US" sz="28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9522" y="4912891"/>
                <a:ext cx="4283243" cy="76828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777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3413" y="304800"/>
            <a:ext cx="7804150" cy="558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 smtClean="0"/>
              <a:t>Estimation for network models—first steps </a:t>
            </a:r>
          </a:p>
        </p:txBody>
      </p:sp>
      <p:sp>
        <p:nvSpPr>
          <p:cNvPr id="4102" name="Text Box 3"/>
          <p:cNvSpPr txBox="1">
            <a:spLocks noChangeArrowheads="1"/>
          </p:cNvSpPr>
          <p:nvPr/>
        </p:nvSpPr>
        <p:spPr bwMode="auto">
          <a:xfrm>
            <a:off x="633412" y="862263"/>
            <a:ext cx="8229233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dirty="0" err="1" smtClean="0">
                <a:solidFill>
                  <a:schemeClr val="accent2"/>
                </a:solidFill>
                <a:latin typeface="Arial" charset="0"/>
              </a:rPr>
              <a:t>Krapivsky</a:t>
            </a:r>
            <a:r>
              <a:rPr lang="en-US" dirty="0" smtClean="0">
                <a:solidFill>
                  <a:schemeClr val="accent2"/>
                </a:solidFill>
                <a:latin typeface="Arial" charset="0"/>
              </a:rPr>
              <a:t> Model (work with Bo, Don, Sid + others?)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One-dimensional case (in-degree):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endParaRPr lang="en-US" b="0" i="1" dirty="0" smtClean="0">
              <a:solidFill>
                <a:schemeClr val="accent4"/>
              </a:solidFill>
              <a:latin typeface="Cambria Math"/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endParaRPr lang="en-US" b="0" i="1" dirty="0" smtClean="0">
              <a:solidFill>
                <a:schemeClr val="accent4"/>
              </a:solidFill>
              <a:latin typeface="Cambria Math"/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endParaRPr lang="en-US" b="0" i="1" dirty="0" smtClean="0">
              <a:solidFill>
                <a:schemeClr val="accent4"/>
              </a:solidFill>
              <a:latin typeface="Cambria Math"/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endParaRPr lang="en-US" dirty="0" smtClean="0">
              <a:solidFill>
                <a:schemeClr val="accent4"/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0BEB9-4BBE-4820-A835-398EC2408D7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"/>
              <p:cNvSpPr txBox="1">
                <a:spLocks noChangeArrowheads="1"/>
              </p:cNvSpPr>
              <p:nvPr/>
            </p:nvSpPr>
            <p:spPr bwMode="auto">
              <a:xfrm>
                <a:off x="633411" y="1794641"/>
                <a:ext cx="8229233" cy="42235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9pPr>
              </a:lstStyle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                 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,⋅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𝑛𝑢𝑚𝑏𝑒𝑟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𝑜𝑓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𝑛𝑜𝑑𝑒𝑠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𝑤𝑖𝑡h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𝑖𝑛𝑑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n-US" dirty="0" smtClean="0">
                  <a:solidFill>
                    <a:schemeClr val="accent4"/>
                  </a:solidFill>
                  <a:latin typeface="Arial" charset="0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Defining the relative frequencies (assuming they exist) via,</a:t>
                </a:r>
                <a:endParaRPr lang="en-US" dirty="0">
                  <a:solidFill>
                    <a:schemeClr val="accent2"/>
                  </a:solidFill>
                  <a:latin typeface="Arial" charset="0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=</m:t>
                      </m:r>
                      <m:limLow>
                        <m:limLow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lim</m:t>
                          </m:r>
                        </m:e>
                        <m:lim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n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→∞</m:t>
                          </m:r>
                        </m:lim>
                      </m:limLow>
                      <m:f>
                        <m:f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accent4"/>
                  </a:solidFill>
                  <a:latin typeface="Arial" charset="0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Marginal distributions: </a:t>
                </a: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,⋅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~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𝐶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𝑖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𝑖𝑛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>
                    <a:solidFill>
                      <a:schemeClr val="accent4"/>
                    </a:solidFill>
                    <a:latin typeface="Arial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𝑖𝑛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=2+</m:t>
                    </m:r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𝑝</m:t>
                    </m:r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+</m:t>
                    </m:r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𝜆</m:t>
                    </m:r>
                  </m:oMath>
                </a14:m>
                <a:r>
                  <a:rPr lang="en-US" dirty="0" smtClean="0">
                    <a:solidFill>
                      <a:schemeClr val="accent4"/>
                    </a:solidFill>
                    <a:latin typeface="Arial" charset="0"/>
                  </a:rPr>
                  <a:t>    </a:t>
                </a: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and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⋅,</m:t>
                        </m:r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en-US" i="1">
                        <a:solidFill>
                          <a:schemeClr val="accent4"/>
                        </a:solidFill>
                        <a:latin typeface="Cambria Math"/>
                      </a:rPr>
                      <m:t>~</m:t>
                    </m:r>
                    <m:sSup>
                      <m:sSup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/>
                          </a:rPr>
                          <m:t>𝑖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𝑜𝑢𝑡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>
                    <a:solidFill>
                      <a:schemeClr val="accent4"/>
                    </a:solidFill>
                    <a:latin typeface="Arial" charset="0"/>
                  </a:rPr>
                  <a:t>,</a:t>
                </a:r>
                <a:r>
                  <a:rPr lang="en-US" dirty="0">
                    <a:solidFill>
                      <a:schemeClr val="accent4"/>
                    </a:solidFill>
                    <a:latin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𝑜𝑢𝑡</m:t>
                        </m:r>
                      </m:sub>
                    </m:sSub>
                    <m:r>
                      <a:rPr lang="en-US" i="1" dirty="0">
                        <a:solidFill>
                          <a:schemeClr val="accent4"/>
                        </a:solidFill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?</m:t>
                    </m:r>
                  </m:oMath>
                </a14:m>
                <a:endParaRPr lang="en-US" b="0" dirty="0" smtClean="0">
                  <a:solidFill>
                    <a:schemeClr val="accent4"/>
                  </a:solidFill>
                  <a:latin typeface="Arial" charset="0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Now it is likely (need to prove using MG CLT?) that </a:t>
                </a: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𝑛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𝑖𝑠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𝐴𝑁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,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b="0" dirty="0" smtClean="0">
                  <a:solidFill>
                    <a:schemeClr val="accent4"/>
                  </a:solidFill>
                  <a:latin typeface="Arial" charset="0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 large (and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 large), 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~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𝐾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1−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solidFill>
                      <a:schemeClr val="accent4"/>
                    </a:solidFill>
                    <a:latin typeface="Arial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3411" y="1794641"/>
                <a:ext cx="8229233" cy="4223592"/>
              </a:xfrm>
              <a:prstGeom prst="rect">
                <a:avLst/>
              </a:prstGeom>
              <a:blipFill rotWithShape="1">
                <a:blip r:embed="rId3"/>
                <a:stretch>
                  <a:fillRect l="-815" b="-115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936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3413" y="304800"/>
            <a:ext cx="7804150" cy="558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 smtClean="0"/>
              <a:t>Estimation for network models—first steps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2" name="Text Box 3"/>
              <p:cNvSpPr txBox="1">
                <a:spLocks noChangeArrowheads="1"/>
              </p:cNvSpPr>
              <p:nvPr/>
            </p:nvSpPr>
            <p:spPr bwMode="auto">
              <a:xfrm>
                <a:off x="633412" y="862263"/>
                <a:ext cx="8229233" cy="26610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9pPr>
              </a:lstStyle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  <a:latin typeface="Arial" charset="0"/>
                  </a:rPr>
                  <a:t>Estimation strategies </a:t>
                </a: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(for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𝜈</m:t>
                        </m:r>
                      </m:e>
                      <m:sub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𝑖𝑛</m:t>
                            </m:r>
                          </m:e>
                        </m:d>
                      </m:sub>
                    </m:sSub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/>
                      </a:rPr>
                      <m:t>):</m:t>
                    </m:r>
                  </m:oMath>
                </a14:m>
                <a:endParaRPr lang="en-US" dirty="0" smtClean="0">
                  <a:solidFill>
                    <a:schemeClr val="accent2"/>
                  </a:solidFill>
                  <a:latin typeface="Arial" charset="0"/>
                </a:endParaRPr>
              </a:p>
              <a:p>
                <a:pPr lvl="1"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  <a:latin typeface="Arial" charset="0"/>
                  </a:rPr>
                  <a:t>Data: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endParaRPr lang="en-US" dirty="0" smtClean="0">
                  <a:solidFill>
                    <a:srgbClr val="FF0000"/>
                  </a:solidFill>
                  <a:latin typeface="Arial" charset="0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endParaRPr lang="en-US" b="0" i="1" dirty="0" smtClean="0">
                  <a:solidFill>
                    <a:schemeClr val="accent4"/>
                  </a:solidFill>
                  <a:latin typeface="Cambria Math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endParaRPr lang="en-US" b="0" i="1" dirty="0" smtClean="0">
                  <a:solidFill>
                    <a:schemeClr val="accent4"/>
                  </a:solidFill>
                  <a:latin typeface="Cambria Math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endParaRPr lang="en-US" b="0" i="1" dirty="0" smtClean="0">
                  <a:solidFill>
                    <a:schemeClr val="accent4"/>
                  </a:solidFill>
                  <a:latin typeface="Cambria Math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endParaRPr lang="en-US" dirty="0" smtClean="0">
                  <a:solidFill>
                    <a:schemeClr val="accent4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4102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3412" y="862263"/>
                <a:ext cx="8229233" cy="2661049"/>
              </a:xfrm>
              <a:prstGeom prst="rect">
                <a:avLst/>
              </a:prstGeom>
              <a:blipFill rotWithShape="1">
                <a:blip r:embed="rId3"/>
                <a:stretch>
                  <a:fillRect l="-81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0BEB9-4BBE-4820-A835-398EC2408D7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"/>
              <p:cNvSpPr txBox="1">
                <a:spLocks noChangeArrowheads="1"/>
              </p:cNvSpPr>
              <p:nvPr/>
            </p:nvSpPr>
            <p:spPr bwMode="auto">
              <a:xfrm>
                <a:off x="633410" y="1952297"/>
                <a:ext cx="8229233" cy="3896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9pPr>
              </a:lstStyle>
              <a:p>
                <a:pPr>
                  <a:lnSpc>
                    <a:spcPct val="200000"/>
                  </a:lnSpc>
                  <a:spcBef>
                    <a:spcPts val="0"/>
                  </a:spcBef>
                </a:pP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 large (greater than some threshold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):</a:t>
                </a:r>
              </a:p>
              <a:p>
                <a:pPr>
                  <a:lnSpc>
                    <a:spcPct val="200000"/>
                  </a:lnSpc>
                  <a:spcBef>
                    <a:spcPts val="0"/>
                  </a:spcBef>
                </a:pP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1) nonlinear least squares: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arg</m:t>
                            </m:r>
                            <m:r>
                              <a:rPr lang="en-US" sz="240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𝑐</m:t>
                            </m:r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𝜈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≥</m:t>
                            </m:r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𝑚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400" b="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𝑐</m:t>
                                    </m:r>
                                    <m:sSup>
                                      <m:sSupPr>
                                        <m:ctrlPr>
                                          <a:rPr lang="en-US" sz="24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𝑖</m:t>
                                        </m:r>
                                      </m:e>
                                      <m:sup>
                                        <m:r>
                                          <a:rPr lang="en-US" sz="24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𝜈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func>
                  </m:oMath>
                </a14:m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 </a:t>
                </a:r>
              </a:p>
              <a:p>
                <a:pPr>
                  <a:lnSpc>
                    <a:spcPct val="200000"/>
                  </a:lnSpc>
                  <a:spcBef>
                    <a:spcPts val="0"/>
                  </a:spcBef>
                </a:pP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2) weighted nonlinear least squares:</a:t>
                </a:r>
              </a:p>
              <a:p>
                <a:pPr algn="ctr">
                  <a:lnSpc>
                    <a:spcPct val="200000"/>
                  </a:lnSpc>
                  <a:spcBef>
                    <a:spcPts val="0"/>
                  </a:spcBef>
                </a:pPr>
                <a:r>
                  <a:rPr lang="en-US" sz="240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arg</m:t>
                            </m:r>
                            <m:r>
                              <a:rPr lang="en-US" sz="240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𝑐</m:t>
                            </m:r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𝜈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≥</m:t>
                            </m:r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𝑚</m:t>
                            </m:r>
                          </m:sub>
                          <m:sup/>
                          <m:e>
                            <m:f>
                              <m:fPr>
                                <m:ctrlPr>
                                  <a:rPr lang="en-US" sz="240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sz="24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𝑐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24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4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e>
                                          <m:sup>
                                            <m:r>
                                              <a:rPr lang="en-US" sz="24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sz="24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/>
                                              </a:rPr>
                                              <m:t>𝜈</m:t>
                                            </m:r>
                                          </m:sup>
                                        </m:sSup>
                                        <m:r>
                                          <a:rPr lang="en-US" sz="24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 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𝑐𝑖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𝜈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(1−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𝜈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den>
                            </m:f>
                          </m:e>
                        </m:nary>
                      </m:e>
                    </m:func>
                  </m:oMath>
                </a14:m>
                <a:r>
                  <a:rPr lang="en-US" sz="2400" dirty="0" smtClean="0">
                    <a:solidFill>
                      <a:schemeClr val="accent2"/>
                    </a:solidFill>
                    <a:latin typeface="Arial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3410" y="1952297"/>
                <a:ext cx="8229233" cy="3896964"/>
              </a:xfrm>
              <a:prstGeom prst="rect">
                <a:avLst/>
              </a:prstGeom>
              <a:blipFill rotWithShape="1">
                <a:blip r:embed="rId4"/>
                <a:stretch>
                  <a:fillRect l="-81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408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3413" y="304800"/>
            <a:ext cx="7804150" cy="558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 smtClean="0"/>
              <a:t>Estimation for network models—first steps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2" name="Text Box 3"/>
              <p:cNvSpPr txBox="1">
                <a:spLocks noChangeArrowheads="1"/>
              </p:cNvSpPr>
              <p:nvPr/>
            </p:nvSpPr>
            <p:spPr bwMode="auto">
              <a:xfrm>
                <a:off x="633412" y="862263"/>
                <a:ext cx="8229233" cy="26610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9pPr>
              </a:lstStyle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  <a:latin typeface="Arial" charset="0"/>
                  </a:rPr>
                  <a:t>Estimation strategies </a:t>
                </a: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(for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𝜈</m:t>
                        </m:r>
                      </m:e>
                      <m:sub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𝑖𝑛</m:t>
                            </m:r>
                          </m:e>
                        </m:d>
                      </m:sub>
                    </m:sSub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/>
                      </a:rPr>
                      <m:t>):</m:t>
                    </m:r>
                  </m:oMath>
                </a14:m>
                <a:endParaRPr lang="en-US" dirty="0" smtClean="0">
                  <a:solidFill>
                    <a:schemeClr val="accent2"/>
                  </a:solidFill>
                  <a:latin typeface="Arial" charset="0"/>
                </a:endParaRPr>
              </a:p>
              <a:p>
                <a:pPr lvl="1"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  <a:latin typeface="Arial" charset="0"/>
                  </a:rPr>
                  <a:t>Data: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endParaRPr lang="en-US" dirty="0" smtClean="0">
                  <a:solidFill>
                    <a:srgbClr val="FF0000"/>
                  </a:solidFill>
                  <a:latin typeface="Arial" charset="0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endParaRPr lang="en-US" b="0" i="1" dirty="0" smtClean="0">
                  <a:solidFill>
                    <a:schemeClr val="accent4"/>
                  </a:solidFill>
                  <a:latin typeface="Cambria Math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endParaRPr lang="en-US" b="0" i="1" dirty="0" smtClean="0">
                  <a:solidFill>
                    <a:schemeClr val="accent4"/>
                  </a:solidFill>
                  <a:latin typeface="Cambria Math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endParaRPr lang="en-US" b="0" i="1" dirty="0" smtClean="0">
                  <a:solidFill>
                    <a:schemeClr val="accent4"/>
                  </a:solidFill>
                  <a:latin typeface="Cambria Math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endParaRPr lang="en-US" dirty="0" smtClean="0">
                  <a:solidFill>
                    <a:schemeClr val="accent4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4102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3412" y="862263"/>
                <a:ext cx="8229233" cy="2661049"/>
              </a:xfrm>
              <a:prstGeom prst="rect">
                <a:avLst/>
              </a:prstGeom>
              <a:blipFill rotWithShape="1">
                <a:blip r:embed="rId3"/>
                <a:stretch>
                  <a:fillRect l="-81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0BEB9-4BBE-4820-A835-398EC2408D7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"/>
              <p:cNvSpPr txBox="1">
                <a:spLocks noChangeArrowheads="1"/>
              </p:cNvSpPr>
              <p:nvPr/>
            </p:nvSpPr>
            <p:spPr bwMode="auto">
              <a:xfrm>
                <a:off x="633410" y="1952297"/>
                <a:ext cx="8229233" cy="52856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9pPr>
              </a:lstStyle>
              <a:p>
                <a:pPr>
                  <a:lnSpc>
                    <a:spcPct val="200000"/>
                  </a:lnSpc>
                  <a:spcBef>
                    <a:spcPts val="0"/>
                  </a:spcBef>
                </a:pP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3) Log-transform</a:t>
                </a:r>
                <a:r>
                  <a:rPr lang="en-US" dirty="0" smtClean="0">
                    <a:solidFill>
                      <a:schemeClr val="tx2"/>
                    </a:solidFill>
                    <a:latin typeface="Arial" charset="0"/>
                  </a:rPr>
                  <a:t>: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𝑖𝑠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𝐴𝑁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, (1−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)/(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))</m:t>
                            </m:r>
                          </m:e>
                        </m:func>
                        <m:r>
                          <a:rPr lang="en-US" b="0" i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 </m:t>
                        </m:r>
                      </m:e>
                    </m:func>
                  </m:oMath>
                </a14:m>
                <a:endParaRPr lang="en-US" dirty="0" smtClean="0">
                  <a:solidFill>
                    <a:schemeClr val="tx2"/>
                  </a:solidFill>
                  <a:latin typeface="Arial" charset="0"/>
                </a:endParaRPr>
              </a:p>
              <a:p>
                <a:pPr>
                  <a:lnSpc>
                    <a:spcPct val="200000"/>
                  </a:lnSpc>
                  <a:spcBef>
                    <a:spcPts val="0"/>
                  </a:spcBef>
                </a:pPr>
                <a:endParaRPr lang="en-US" dirty="0">
                  <a:solidFill>
                    <a:schemeClr val="tx2"/>
                  </a:solidFill>
                  <a:latin typeface="Arial" charset="0"/>
                </a:endParaRPr>
              </a:p>
              <a:p>
                <a:pPr>
                  <a:lnSpc>
                    <a:spcPct val="200000"/>
                  </a:lnSpc>
                  <a:spcBef>
                    <a:spcPts val="0"/>
                  </a:spcBef>
                </a:pPr>
                <a:endParaRPr lang="en-US" dirty="0" smtClean="0">
                  <a:solidFill>
                    <a:schemeClr val="tx2"/>
                  </a:solidFill>
                  <a:latin typeface="Arial" charset="0"/>
                </a:endParaRPr>
              </a:p>
              <a:p>
                <a:pPr>
                  <a:lnSpc>
                    <a:spcPct val="200000"/>
                  </a:lnSpc>
                  <a:spcBef>
                    <a:spcPts val="0"/>
                  </a:spcBef>
                </a:pP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4) </a:t>
                </a:r>
                <a:r>
                  <a:rPr lang="en-US" dirty="0" smtClean="0">
                    <a:solidFill>
                      <a:schemeClr val="tx2"/>
                    </a:solidFill>
                    <a:latin typeface="Arial" charset="0"/>
                  </a:rPr>
                  <a:t>Arcsin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𝑥</m:t>
                        </m:r>
                      </m:e>
                    </m:rad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transform---stabilizes the variance (promising but has not worked well for estimation). </a:t>
                </a:r>
                <a:b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</a:b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               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arcsin</m:t>
                        </m:r>
                        <m:r>
                          <a:rPr lang="en-US" b="0" i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 </m:t>
                        </m:r>
                      </m:fName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rad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) 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𝑖𝑠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𝐴𝑁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func>
                          <m:funcPr>
                            <m:ctrlPr>
                              <a:rPr lang="en-US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arcsin</m:t>
                            </m:r>
                            <m:rad>
                              <m:radPr>
                                <m:degHide m:val="on"/>
                                <m:ctrlPr>
                                  <a:rPr lang="en-US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rad>
                          </m:fName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,</m:t>
                            </m:r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𝐶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den>
                            </m:f>
                            <m:r>
                              <a:rPr lang="en-US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func>
                        <m:r>
                          <a:rPr lang="en-US">
                            <a:solidFill>
                              <a:schemeClr val="tx2"/>
                            </a:solidFill>
                            <a:latin typeface="Cambria Math"/>
                          </a:rPr>
                          <m:t> </m:t>
                        </m:r>
                      </m:e>
                    </m:func>
                  </m:oMath>
                </a14:m>
                <a:endParaRPr lang="en-US" dirty="0" smtClean="0">
                  <a:solidFill>
                    <a:schemeClr val="accent2"/>
                  </a:solidFill>
                  <a:latin typeface="Arial" charset="0"/>
                </a:endParaRPr>
              </a:p>
              <a:p>
                <a:pPr>
                  <a:lnSpc>
                    <a:spcPct val="200000"/>
                  </a:lnSpc>
                  <a:spcBef>
                    <a:spcPts val="0"/>
                  </a:spcBef>
                </a:pPr>
                <a:endParaRPr lang="en-US" dirty="0" smtClean="0">
                  <a:solidFill>
                    <a:schemeClr val="tx2"/>
                  </a:solidFill>
                  <a:latin typeface="Arial" charset="0"/>
                </a:endParaRPr>
              </a:p>
              <a:p>
                <a:pPr>
                  <a:lnSpc>
                    <a:spcPct val="200000"/>
                  </a:lnSpc>
                  <a:spcBef>
                    <a:spcPts val="0"/>
                  </a:spcBef>
                </a:pPr>
                <a:r>
                  <a:rPr lang="en-US" dirty="0" smtClean="0">
                    <a:solidFill>
                      <a:schemeClr val="tx2"/>
                    </a:solidFill>
                    <a:latin typeface="Arial" charset="0"/>
                  </a:rPr>
                  <a:t>  </a:t>
                </a:r>
                <a:endParaRPr lang="en-US" b="0" dirty="0" smtClean="0">
                  <a:solidFill>
                    <a:schemeClr val="tx2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3410" y="1952297"/>
                <a:ext cx="8229233" cy="5285678"/>
              </a:xfrm>
              <a:prstGeom prst="rect">
                <a:avLst/>
              </a:prstGeom>
              <a:blipFill rotWithShape="1">
                <a:blip r:embed="rId4"/>
                <a:stretch>
                  <a:fillRect l="-81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93743" y="2932387"/>
                <a:ext cx="5325954" cy="11031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arg</m:t>
                            </m:r>
                            <m:r>
                              <a:rPr lang="en-US" sz="2400" b="0" i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𝑐</m:t>
                            </m:r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𝜈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≥</m:t>
                            </m:r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𝑚</m:t>
                            </m:r>
                          </m:sub>
                          <m:sup/>
                          <m:e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400" i="1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log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 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sz="2400" i="1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−</m:t>
                                        </m:r>
                                        <m:func>
                                          <m:funcPr>
                                            <m:ctrlPr>
                                              <a:rPr lang="en-US" sz="24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400" b="0" i="0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r>
                                              <a:rPr lang="en-US" sz="24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/>
                                              </a:rPr>
                                              <m:t>𝑐</m:t>
                                            </m:r>
                                            <m:r>
                                              <a:rPr lang="en-US" sz="24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sz="24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/>
                                              </a:rPr>
                                              <m:t>𝜈</m:t>
                                            </m:r>
                                            <m:func>
                                              <m:funcPr>
                                                <m:ctrlPr>
                                                  <a:rPr lang="en-US" sz="2400" b="0" i="1" smtClean="0">
                                                    <a:solidFill>
                                                      <a:schemeClr val="tx2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2400" b="0" i="0" smtClean="0">
                                                    <a:solidFill>
                                                      <a:schemeClr val="tx2"/>
                                                    </a:solidFill>
                                                    <a:latin typeface="Cambria Math"/>
                                                  </a:rPr>
                                                  <m:t>log</m:t>
                                                </m:r>
                                              </m:fName>
                                              <m:e>
                                                <m:r>
                                                  <a:rPr lang="en-US" sz="2400" b="0" i="1" smtClean="0">
                                                    <a:solidFill>
                                                      <a:schemeClr val="tx2"/>
                                                    </a:solidFill>
                                                    <a:latin typeface="Cambria Math"/>
                                                  </a:rPr>
                                                  <m:t>𝑖</m:t>
                                                </m:r>
                                              </m:e>
                                            </m:func>
                                          </m:e>
                                        </m:func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p>
                                      <m:sSupPr>
                                        <m:ctrlPr>
                                          <a:rPr lang="en-US" sz="24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en-US" sz="24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  <m:r>
                                      <a:rPr lang="en-US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𝜈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(1−</m:t>
                                </m:r>
                                <m:r>
                                  <a:rPr lang="en-US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𝜈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den>
                            </m:f>
                          </m:e>
                        </m:nary>
                      </m:e>
                    </m:func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Arial" charset="0"/>
                  </a:rPr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743" y="2932387"/>
                <a:ext cx="5325954" cy="110318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593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3413" y="304800"/>
            <a:ext cx="7804150" cy="558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 smtClean="0"/>
              <a:t>Estimation for network models—first steps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2" name="Text Box 3"/>
              <p:cNvSpPr txBox="1">
                <a:spLocks noChangeArrowheads="1"/>
              </p:cNvSpPr>
              <p:nvPr/>
            </p:nvSpPr>
            <p:spPr bwMode="auto">
              <a:xfrm>
                <a:off x="633412" y="862263"/>
                <a:ext cx="8229233" cy="52810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9pPr>
              </a:lstStyle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  <a:latin typeface="Arial" charset="0"/>
                  </a:rPr>
                  <a:t>Simulation setup:</a:t>
                </a:r>
              </a:p>
              <a:p>
                <a:pPr marL="342900" indent="-342900">
                  <a:lnSpc>
                    <a:spcPct val="13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accent6"/>
                    </a:solidFill>
                    <a:latin typeface="Arial" charset="0"/>
                  </a:rPr>
                  <a:t>Choose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𝜈</m:t>
                    </m:r>
                  </m:oMath>
                </a14:m>
                <a:endParaRPr lang="en-US" dirty="0" smtClean="0">
                  <a:solidFill>
                    <a:schemeClr val="accent4"/>
                  </a:solidFill>
                  <a:latin typeface="Arial" charset="0"/>
                </a:endParaRPr>
              </a:p>
              <a:p>
                <a:pPr marL="342900" indent="-342900">
                  <a:lnSpc>
                    <a:spcPct val="13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Simulate network </a:t>
                </a:r>
                <a:r>
                  <a:rPr lang="en-US" dirty="0" smtClean="0">
                    <a:solidFill>
                      <a:schemeClr val="accent4"/>
                    </a:solidFill>
                    <a:latin typeface="Arial" charset="0"/>
                  </a:rPr>
                  <a:t>(n=1,000,000)</a:t>
                </a:r>
              </a:p>
              <a:p>
                <a:pPr marL="342900" indent="-342900">
                  <a:lnSpc>
                    <a:spcPct val="13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accent4"/>
                    </a:solidFill>
                    <a:latin typeface="Arial" charset="0"/>
                  </a:rPr>
                  <a:t> </a:t>
                </a: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Estimate parameters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4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  <a:latin typeface="Arial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4"/>
                        </a:solidFill>
                        <a:latin typeface="Cambria Math"/>
                      </a:rPr>
                      <m:t>𝜈</m:t>
                    </m:r>
                  </m:oMath>
                </a14:m>
                <a:r>
                  <a:rPr lang="en-US" dirty="0" smtClean="0">
                    <a:solidFill>
                      <a:schemeClr val="accent4"/>
                    </a:solidFill>
                    <a:latin typeface="Arial" charset="0"/>
                  </a:rPr>
                  <a:t> </a:t>
                </a: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using one of the above methods</a:t>
                </a:r>
                <a:r>
                  <a:rPr lang="en-US" dirty="0" smtClean="0">
                    <a:solidFill>
                      <a:schemeClr val="accent4"/>
                    </a:solidFill>
                    <a:latin typeface="Arial" charset="0"/>
                  </a:rPr>
                  <a:t>.</a:t>
                </a:r>
                <a:br>
                  <a:rPr lang="en-US" dirty="0" smtClean="0">
                    <a:solidFill>
                      <a:schemeClr val="accent4"/>
                    </a:solidFill>
                    <a:latin typeface="Arial" charset="0"/>
                  </a:rPr>
                </a:br>
                <a:r>
                  <a:rPr lang="en-US" dirty="0" smtClean="0">
                    <a:solidFill>
                      <a:schemeClr val="accent4"/>
                    </a:solidFill>
                    <a:latin typeface="Arial" charset="0"/>
                  </a:rPr>
                  <a:t> </a:t>
                </a: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Sum was truncated at </a:t>
                </a:r>
                <a:r>
                  <a:rPr lang="en-US" dirty="0" smtClean="0">
                    <a:solidFill>
                      <a:schemeClr val="accent4"/>
                    </a:solidFill>
                    <a:latin typeface="Arial" charset="0"/>
                  </a:rPr>
                  <a:t>M </a:t>
                </a: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chosen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&gt;0 </m:t>
                    </m:r>
                  </m:oMath>
                </a14:m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𝑖</m:t>
                    </m:r>
                    <m:r>
                      <a:rPr lang="en-US" b="0" i="0" smtClean="0">
                        <a:solidFill>
                          <a:schemeClr val="accent4"/>
                        </a:solidFill>
                        <a:latin typeface="Cambria Math"/>
                      </a:rPr>
                      <m:t>&lt;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4"/>
                        </a:solidFill>
                        <a:latin typeface="Cambria Math"/>
                      </a:rPr>
                      <m:t>M</m:t>
                    </m:r>
                    <m:r>
                      <a:rPr lang="en-US" b="0" i="0" smtClean="0">
                        <a:solidFill>
                          <a:schemeClr val="accent4"/>
                        </a:solidFill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4"/>
                        </a:solidFill>
                        <a:latin typeface="Cambria Math"/>
                      </a:rPr>
                      <m:t>i</m:t>
                    </m:r>
                    <m:r>
                      <a:rPr lang="en-US" b="0" i="0" smtClean="0">
                        <a:solidFill>
                          <a:schemeClr val="accent4"/>
                        </a:solidFill>
                        <a:latin typeface="Cambria Math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4"/>
                        </a:solidFill>
                        <a:latin typeface="Cambria Math"/>
                      </a:rPr>
                      <m:t>e</m:t>
                    </m:r>
                    <m:r>
                      <a:rPr lang="en-US" b="0" i="0" smtClean="0">
                        <a:solidFill>
                          <a:schemeClr val="accent4"/>
                        </a:solidFill>
                        <a:latin typeface="Cambria Math"/>
                      </a:rPr>
                      <m:t>.,</m:t>
                    </m:r>
                  </m:oMath>
                </a14:m>
                <a:r>
                  <a:rPr lang="en-US" b="0" dirty="0" smtClean="0">
                    <a:solidFill>
                      <a:schemeClr val="accent4"/>
                    </a:solidFill>
                    <a:latin typeface="Arial" charset="0"/>
                  </a:rPr>
                  <a:t/>
                </a:r>
                <a:br>
                  <a:rPr lang="en-US" b="0" dirty="0" smtClean="0">
                    <a:solidFill>
                      <a:schemeClr val="accent4"/>
                    </a:solidFill>
                    <a:latin typeface="Arial" charset="0"/>
                  </a:rPr>
                </a:br>
                <a:r>
                  <a:rPr lang="en-US" b="0" dirty="0" smtClean="0">
                    <a:solidFill>
                      <a:schemeClr val="accent4"/>
                    </a:solidFill>
                    <a:latin typeface="Arial" charset="0"/>
                  </a:rPr>
                  <a:t/>
                </a:r>
                <a:br>
                  <a:rPr lang="en-US" b="0" dirty="0" smtClean="0">
                    <a:solidFill>
                      <a:schemeClr val="accent4"/>
                    </a:solidFill>
                    <a:latin typeface="Arial" charset="0"/>
                  </a:rPr>
                </a:br>
                <a:r>
                  <a:rPr lang="en-US" b="0" dirty="0" smtClean="0">
                    <a:solidFill>
                      <a:schemeClr val="accent4"/>
                    </a:solidFill>
                    <a:latin typeface="Arial" charset="0"/>
                  </a:rPr>
                  <a:t/>
                </a:r>
                <a:br>
                  <a:rPr lang="en-US" b="0" dirty="0" smtClean="0">
                    <a:solidFill>
                      <a:schemeClr val="accent4"/>
                    </a:solidFill>
                    <a:latin typeface="Arial" charset="0"/>
                  </a:rPr>
                </a:br>
                <a:endParaRPr lang="en-US" b="0" dirty="0" smtClean="0">
                  <a:solidFill>
                    <a:schemeClr val="accent4"/>
                  </a:solidFill>
                  <a:latin typeface="Arial" charset="0"/>
                </a:endParaRPr>
              </a:p>
              <a:p>
                <a:pPr marL="342900" indent="-342900">
                  <a:lnSpc>
                    <a:spcPct val="13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Compute residuals </a:t>
                </a:r>
                <a:r>
                  <a:rPr lang="en-US" dirty="0" smtClean="0">
                    <a:solidFill>
                      <a:schemeClr val="accent4"/>
                    </a:solidFill>
                    <a:latin typeface="Arial" charset="0"/>
                  </a:rPr>
                  <a:t/>
                </a:r>
                <a:br>
                  <a:rPr lang="en-US" dirty="0" smtClean="0">
                    <a:solidFill>
                      <a:schemeClr val="accent4"/>
                    </a:solidFill>
                    <a:latin typeface="Arial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accent4"/>
                                            </a:solidFill>
                                            <a:latin typeface="Cambria Math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chemeClr val="accent4"/>
                                            </a:solidFill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acc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/>
                                      </a:rPr>
                                      <m:t>1−</m:t>
                                    </m:r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chemeClr val="accent4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chemeClr val="accent4"/>
                                                </a:solidFill>
                                                <a:latin typeface="Cambria Math"/>
                                              </a:rPr>
                                              <m:t>𝑓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chemeClr val="accent4"/>
                                                </a:solidFill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1/2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>
                    <a:solidFill>
                      <a:schemeClr val="accent4"/>
                    </a:solidFill>
                    <a:latin typeface="Arial" charset="0"/>
                  </a:rPr>
                  <a:t/>
                </a:r>
                <a:br>
                  <a:rPr lang="en-US" dirty="0" smtClean="0">
                    <a:solidFill>
                      <a:schemeClr val="accent4"/>
                    </a:solidFill>
                    <a:latin typeface="Arial" charset="0"/>
                  </a:rPr>
                </a:b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Also compute with true</a:t>
                </a:r>
                <a:r>
                  <a:rPr lang="en-US" dirty="0" smtClean="0">
                    <a:solidFill>
                      <a:schemeClr val="accent4"/>
                    </a:solidFill>
                    <a:latin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accent4"/>
                    </a:solidFill>
                    <a:latin typeface="Arial" charset="0"/>
                  </a:rPr>
                  <a:t> </a:t>
                </a: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and for the transformed data.</a:t>
                </a:r>
              </a:p>
            </p:txBody>
          </p:sp>
        </mc:Choice>
        <mc:Fallback xmlns="">
          <p:sp>
            <p:nvSpPr>
              <p:cNvPr id="4102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3412" y="862263"/>
                <a:ext cx="8229233" cy="5281061"/>
              </a:xfrm>
              <a:prstGeom prst="rect">
                <a:avLst/>
              </a:prstGeom>
              <a:blipFill rotWithShape="1">
                <a:blip r:embed="rId3"/>
                <a:stretch>
                  <a:fillRect l="-815" b="-57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0BEB9-4BBE-4820-A835-398EC2408D7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05467" y="3042745"/>
                <a:ext cx="5325954" cy="1035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2"/>
                        </a:solidFill>
                        <a:latin typeface="Cambria Math"/>
                      </a:rPr>
                      <m:t>arg</m:t>
                    </m:r>
                    <m:func>
                      <m:func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𝑐</m:t>
                            </m:r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𝜈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ctrlPr>
                              <a:rPr lang="en-US" sz="24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=30</m:t>
                            </m:r>
                          </m:sub>
                          <m:sup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𝑀</m:t>
                            </m:r>
                          </m:sup>
                          <m:e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400" i="1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i="1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log</m:t>
                                        </m:r>
                                        <m:r>
                                          <a:rPr lang="en-US" sz="2400" i="1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 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i="1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sz="2400" i="1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−</m:t>
                                        </m:r>
                                        <m:func>
                                          <m:funcPr>
                                            <m:ctrlPr>
                                              <a:rPr lang="en-US" sz="2400" i="1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40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r>
                                              <a:rPr lang="en-US" sz="2400" i="1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/>
                                              </a:rPr>
                                              <m:t>𝑐</m:t>
                                            </m:r>
                                            <m:r>
                                              <a:rPr lang="en-US" sz="2400" i="1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sz="2400" i="1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/>
                                              </a:rPr>
                                              <m:t>𝜈</m:t>
                                            </m:r>
                                            <m:func>
                                              <m:funcPr>
                                                <m:ctrlPr>
                                                  <a:rPr lang="en-US" sz="2400" i="1">
                                                    <a:solidFill>
                                                      <a:schemeClr val="tx2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2400">
                                                    <a:solidFill>
                                                      <a:schemeClr val="tx2"/>
                                                    </a:solidFill>
                                                    <a:latin typeface="Cambria Math"/>
                                                  </a:rPr>
                                                  <m:t>log</m:t>
                                                </m:r>
                                              </m:fName>
                                              <m:e>
                                                <m:r>
                                                  <a:rPr lang="en-US" sz="2400" i="1">
                                                    <a:solidFill>
                                                      <a:schemeClr val="tx2"/>
                                                    </a:solidFill>
                                                    <a:latin typeface="Cambria Math"/>
                                                  </a:rPr>
                                                  <m:t>𝑖</m:t>
                                                </m:r>
                                              </m:e>
                                            </m:func>
                                          </m:e>
                                        </m:func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p>
                                      <m:sSupPr>
                                        <m:ctrlPr>
                                          <a:rPr lang="en-US" sz="2400" i="1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  <m:r>
                                      <a:rPr lang="en-US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𝜈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(1−</m:t>
                                </m:r>
                                <m:r>
                                  <a:rPr lang="en-US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𝜈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den>
                            </m:f>
                          </m:e>
                        </m:nary>
                      </m:e>
                    </m:func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Arial" charset="0"/>
                  </a:rPr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467" y="3042745"/>
                <a:ext cx="5325954" cy="103598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71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lliam's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CCCCFF"/>
      </a:hlink>
      <a:folHlink>
        <a:srgbClr val="B2B2B2"/>
      </a:folHlink>
    </a:clrScheme>
    <a:fontScheme name="William'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illiam'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lliam'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lliam'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lliam'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lliam'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lliam'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lliam'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William's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CCCCFF"/>
      </a:hlink>
      <a:folHlink>
        <a:srgbClr val="B2B2B2"/>
      </a:folHlink>
    </a:clrScheme>
    <a:fontScheme name="William'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illiam'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lliam'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lliam'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lliam'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lliam'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lliam'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lliam'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William's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CCCCFF"/>
      </a:hlink>
      <a:folHlink>
        <a:srgbClr val="B2B2B2"/>
      </a:folHlink>
    </a:clrScheme>
    <a:fontScheme name="William'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illiam'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lliam'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lliam'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lliam'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lliam'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lliam'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lliam'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William's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CCCCFF"/>
      </a:hlink>
      <a:folHlink>
        <a:srgbClr val="B2B2B2"/>
      </a:folHlink>
    </a:clrScheme>
    <a:fontScheme name="William'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illiam'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lliam'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lliam'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lliam'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lliam'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lliam'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lliam'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William's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CCCCFF"/>
      </a:hlink>
      <a:folHlink>
        <a:srgbClr val="B2B2B2"/>
      </a:folHlink>
    </a:clrScheme>
    <a:fontScheme name="William'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illiam'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lliam'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lliam'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lliam'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lliam'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lliam'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lliam'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11100</TotalTime>
  <Words>995</Words>
  <Application>Microsoft Office PowerPoint</Application>
  <PresentationFormat>On-screen Show (4:3)</PresentationFormat>
  <Paragraphs>304</Paragraphs>
  <Slides>43</Slides>
  <Notes>36</Notes>
  <HiddenSlides>14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3" baseType="lpstr">
      <vt:lpstr>Arial</vt:lpstr>
      <vt:lpstr>Cambria Math</vt:lpstr>
      <vt:lpstr>Symbol</vt:lpstr>
      <vt:lpstr>William's</vt:lpstr>
      <vt:lpstr>1_William's</vt:lpstr>
      <vt:lpstr>3_William's</vt:lpstr>
      <vt:lpstr>4_William's</vt:lpstr>
      <vt:lpstr>5_William's</vt:lpstr>
      <vt:lpstr>Acrobat Document</vt:lpstr>
      <vt:lpstr>Graph Sheet</vt:lpstr>
      <vt:lpstr>Research Update for MURI Project</vt:lpstr>
      <vt:lpstr>Overview</vt:lpstr>
      <vt:lpstr>Indegree/outdegree</vt:lpstr>
      <vt:lpstr>Indegree/outdegree</vt:lpstr>
      <vt:lpstr>Indegree/outdegree</vt:lpstr>
      <vt:lpstr>Estimation for network models—first steps </vt:lpstr>
      <vt:lpstr>Estimation for network models—first steps </vt:lpstr>
      <vt:lpstr>Estimation for network models—first steps </vt:lpstr>
      <vt:lpstr>Estimation for network models—first steps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Estimation for network models—first steps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PCA for large heavy-tailed vectors</vt:lpstr>
      <vt:lpstr>PCA for covariance matrices large heavy-tailed vectors</vt:lpstr>
      <vt:lpstr>PCA for covariance matrices large heavy-tailed vectors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CSU Stat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 725 Nonlinear Time Series Lecture 1  August 30, 2004</dc:title>
  <dc:creator>Richard A. Davis</dc:creator>
  <cp:lastModifiedBy>Patrick Gillespie</cp:lastModifiedBy>
  <cp:revision>379</cp:revision>
  <cp:lastPrinted>2013-10-01T04:25:33Z</cp:lastPrinted>
  <dcterms:created xsi:type="dcterms:W3CDTF">2004-08-27T20:14:47Z</dcterms:created>
  <dcterms:modified xsi:type="dcterms:W3CDTF">2018-09-19T16:02:01Z</dcterms:modified>
</cp:coreProperties>
</file>