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318" r:id="rId3"/>
    <p:sldId id="316" r:id="rId4"/>
    <p:sldId id="317" r:id="rId5"/>
    <p:sldId id="267" r:id="rId6"/>
    <p:sldId id="315" r:id="rId7"/>
    <p:sldId id="282" r:id="rId8"/>
    <p:sldId id="289" r:id="rId9"/>
    <p:sldId id="305" r:id="rId10"/>
    <p:sldId id="307" r:id="rId11"/>
    <p:sldId id="311" r:id="rId12"/>
    <p:sldId id="303" r:id="rId13"/>
    <p:sldId id="312" r:id="rId14"/>
    <p:sldId id="313" r:id="rId15"/>
    <p:sldId id="319" r:id="rId16"/>
    <p:sldId id="308" r:id="rId17"/>
    <p:sldId id="306" r:id="rId18"/>
    <p:sldId id="310" r:id="rId19"/>
    <p:sldId id="309" r:id="rId20"/>
    <p:sldId id="320" r:id="rId21"/>
    <p:sldId id="321" r:id="rId22"/>
    <p:sldId id="302" r:id="rId23"/>
    <p:sldId id="293" r:id="rId24"/>
    <p:sldId id="295" r:id="rId25"/>
    <p:sldId id="296" r:id="rId26"/>
    <p:sldId id="257" r:id="rId27"/>
    <p:sldId id="300" r:id="rId28"/>
    <p:sldId id="314" r:id="rId29"/>
    <p:sldId id="301" r:id="rId30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1" autoAdjust="0"/>
    <p:restoredTop sz="89343" autoAdjust="0"/>
  </p:normalViewPr>
  <p:slideViewPr>
    <p:cSldViewPr>
      <p:cViewPr varScale="1">
        <p:scale>
          <a:sx n="90" d="100"/>
          <a:sy n="90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7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6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271204" y="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29581FAD-D77D-435C-A935-B17518B74133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66749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271204" y="666749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1D46BE0-9E77-40F5-AEEF-3D0F1AD29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1F2DDEE4-0100-4EE2-94C5-F9FB4504D36E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531C8EFD-675C-422B-9048-2BEA49AA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6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vertices with zero in-degrees are avoided to be selected as boundaries.</a:t>
            </a:r>
          </a:p>
          <a:p>
            <a:endParaRPr lang="en-US" dirty="0"/>
          </a:p>
          <a:p>
            <a:r>
              <a:rPr lang="en-US" dirty="0"/>
              <a:t>This result reflects the different structures of the two types of graphs.</a:t>
            </a:r>
          </a:p>
          <a:p>
            <a:r>
              <a:rPr lang="en-US" dirty="0"/>
              <a:t>For power law graphs, there is a large proportion of vertices with small in-degrees and out-degrees. Most of the selected boundary vertices have very small degrees and contribute little to the main graph structure despite their number increases.</a:t>
            </a:r>
          </a:p>
          <a:p>
            <a:r>
              <a:rPr lang="en-US" dirty="0"/>
              <a:t>But for the E-R random graphs, the chance for a random walker reaching the boundary would increase with more boundary vertices.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632-9AB5-48BB-BFDC-B963692FFEF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B60-9496-4698-A0AF-012BA96248C0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B99-2817-4987-9D83-50AC0807C7CE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2FF6-6026-4120-98CD-7A5D1C5B8A53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9AB2-BE7F-422B-9099-87F22163DBD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925B-7901-470C-9B32-907FE00B2D08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408B-4927-4A9E-BC4C-974F77EE98A2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570C-0918-4A5F-92C0-D606171A787A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510B-D85D-4151-961C-A44E12E68CA8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B5BF-7A8E-475E-9B8B-4A5800133907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DBF-F0A8-41BF-A155-7A2323364174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05AE-04BD-441C-AA91-47830A772229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36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26" Type="http://schemas.openxmlformats.org/officeDocument/2006/relationships/image" Target="../media/image75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1.wmf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8.png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png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3.wmf"/><Relationship Id="rId18" Type="http://schemas.openxmlformats.org/officeDocument/2006/relationships/image" Target="../media/image95.wmf"/><Relationship Id="rId26" Type="http://schemas.openxmlformats.org/officeDocument/2006/relationships/image" Target="../media/image101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6.wmf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5.bin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88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94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oleObject" Target="../embeddings/oleObject98.bin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5.png"/><Relationship Id="rId11" Type="http://schemas.openxmlformats.org/officeDocument/2006/relationships/image" Target="../media/image118.png"/><Relationship Id="rId5" Type="http://schemas.openxmlformats.org/officeDocument/2006/relationships/image" Target="../media/image114.png"/><Relationship Id="rId10" Type="http://schemas.openxmlformats.org/officeDocument/2006/relationships/image" Target="../media/image10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9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9.png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1905000"/>
            <a:ext cx="109728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Complex Graph Similarity Testing and</a:t>
            </a:r>
            <a:br>
              <a:rPr lang="en-US" sz="4000" dirty="0" smtClean="0"/>
            </a:br>
            <a:r>
              <a:rPr lang="en-US" sz="4000" dirty="0" smtClean="0"/>
              <a:t>Multivariate Distribution Comparison</a:t>
            </a:r>
            <a:br>
              <a:rPr lang="en-US" sz="4000" dirty="0" smtClean="0"/>
            </a:br>
            <a:r>
              <a:rPr lang="en-US" sz="4000" dirty="0" smtClean="0"/>
              <a:t>Using Random Walks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Shan Lu, </a:t>
            </a:r>
            <a:r>
              <a:rPr lang="en-US" sz="2400" dirty="0" err="1" smtClean="0"/>
              <a:t>Jieqi</a:t>
            </a:r>
            <a:r>
              <a:rPr lang="en-US" sz="2400" dirty="0" smtClean="0"/>
              <a:t> Kang, Weibo Gong, Don Towsley</a:t>
            </a:r>
          </a:p>
          <a:p>
            <a:endParaRPr lang="en-US" sz="2400" dirty="0" smtClean="0"/>
          </a:p>
          <a:p>
            <a:r>
              <a:rPr lang="en-US" dirty="0" smtClean="0"/>
              <a:t>UMASS Amherst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Graph Similarity Testing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/>
          <a:lstStyle/>
          <a:p>
            <a:r>
              <a:rPr lang="en-US" sz="3000" dirty="0" smtClean="0"/>
              <a:t>Undirected Graphs</a:t>
            </a:r>
          </a:p>
          <a:p>
            <a:pPr lvl="1"/>
            <a:r>
              <a:rPr lang="en-US" sz="2600" dirty="0" err="1" smtClean="0"/>
              <a:t>Barabási</a:t>
            </a:r>
            <a:r>
              <a:rPr lang="en-US" sz="2600" dirty="0" smtClean="0"/>
              <a:t>–Albert model  vs.  </a:t>
            </a:r>
            <a:r>
              <a:rPr lang="hu-HU" sz="2600" dirty="0" smtClean="0"/>
              <a:t>Erdős–Rényi model</a:t>
            </a:r>
            <a:endParaRPr lang="en-US" sz="2600" dirty="0" smtClean="0"/>
          </a:p>
          <a:p>
            <a:pPr lvl="1"/>
            <a:endParaRPr lang="en-US" dirty="0" smtClean="0"/>
          </a:p>
          <a:p>
            <a:r>
              <a:rPr lang="en-US" sz="3000" dirty="0" smtClean="0"/>
              <a:t>Directed Graphs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 (2001)</a:t>
            </a:r>
          </a:p>
          <a:p>
            <a:pPr lvl="1"/>
            <a:r>
              <a:rPr lang="en-US" sz="2600" dirty="0" smtClean="0"/>
              <a:t>Multivariate power law degree distribution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  vs.  </a:t>
            </a:r>
            <a:r>
              <a:rPr lang="hu-HU" sz="2600" dirty="0" smtClean="0"/>
              <a:t>Erdős–Rényi model</a:t>
            </a:r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18272"/>
            <a:ext cx="787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Barabási</a:t>
            </a:r>
            <a:r>
              <a:rPr lang="en-US" sz="2400" b="1" i="1" dirty="0"/>
              <a:t>–Albert </a:t>
            </a:r>
            <a:r>
              <a:rPr lang="en-US" sz="2400" b="1" i="1" dirty="0" smtClean="0"/>
              <a:t>model</a:t>
            </a:r>
            <a:r>
              <a:rPr lang="en-US" sz="2400" b="1" dirty="0"/>
              <a:t>: </a:t>
            </a:r>
            <a:r>
              <a:rPr lang="en-US" sz="2400" dirty="0" smtClean="0"/>
              <a:t>starts  </a:t>
            </a:r>
            <a:r>
              <a:rPr lang="en-US" sz="2400" dirty="0"/>
              <a:t>with </a:t>
            </a:r>
            <a:r>
              <a:rPr lang="en-US" sz="2400" dirty="0" smtClean="0"/>
              <a:t>      nodes</a:t>
            </a:r>
            <a:r>
              <a:rPr lang="en-US" sz="2400" dirty="0"/>
              <a:t>; </a:t>
            </a:r>
            <a:r>
              <a:rPr lang="en-US" sz="2400" dirty="0" smtClean="0"/>
              <a:t>each </a:t>
            </a:r>
            <a:r>
              <a:rPr lang="en-US" sz="2400" dirty="0"/>
              <a:t>new node is connected to </a:t>
            </a:r>
            <a:r>
              <a:rPr lang="en-US" sz="2400" dirty="0" smtClean="0"/>
              <a:t>      existing </a:t>
            </a:r>
            <a:r>
              <a:rPr lang="en-US" sz="2400" dirty="0"/>
              <a:t>nodes with a probability proportional to the </a:t>
            </a:r>
            <a:r>
              <a:rPr lang="en-US" sz="2400" dirty="0" smtClean="0"/>
              <a:t>degree of the existing nodes.</a:t>
            </a:r>
          </a:p>
          <a:p>
            <a:r>
              <a:rPr lang="en-US" sz="2400" dirty="0" smtClean="0"/>
              <a:t>Degree distribution follows                             .</a:t>
            </a:r>
            <a:r>
              <a:rPr lang="en-US" dirty="0" smtClean="0"/>
              <a:t>                                      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64387"/>
              </p:ext>
            </p:extLst>
          </p:nvPr>
        </p:nvGraphicFramePr>
        <p:xfrm>
          <a:off x="5105400" y="1580518"/>
          <a:ext cx="24288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5" name="Formula" r:id="rId3" imgW="124560" imgH="120960" progId="Equation.Ribbit">
                  <p:embed/>
                </p:oleObj>
              </mc:Choice>
              <mc:Fallback>
                <p:oleObj name="Formula" r:id="rId3" imgW="124560" imgH="1209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80518"/>
                        <a:ext cx="24288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86207"/>
              </p:ext>
            </p:extLst>
          </p:nvPr>
        </p:nvGraphicFramePr>
        <p:xfrm>
          <a:off x="3303588" y="1944688"/>
          <a:ext cx="134937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6" name="Formula" r:id="rId5" imgW="68760" imgH="119520" progId="Equation.Ribbit">
                  <p:embed/>
                </p:oleObj>
              </mc:Choice>
              <mc:Fallback>
                <p:oleObj name="Formula" r:id="rId5" imgW="68760" imgH="1195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1944688"/>
                        <a:ext cx="134937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7886"/>
              </p:ext>
            </p:extLst>
          </p:nvPr>
        </p:nvGraphicFramePr>
        <p:xfrm>
          <a:off x="4114800" y="2590800"/>
          <a:ext cx="1672656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7" name="Formula" r:id="rId7" imgW="1056960" imgH="194400" progId="Equation.Ribbit">
                  <p:embed/>
                </p:oleObj>
              </mc:Choice>
              <mc:Fallback>
                <p:oleObj name="Formula" r:id="rId7" imgW="1056960" imgH="1944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1672656" cy="309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5417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Erdős</a:t>
            </a:r>
            <a:r>
              <a:rPr lang="en-US" sz="2400" b="1" i="1" dirty="0"/>
              <a:t>–</a:t>
            </a:r>
            <a:r>
              <a:rPr lang="en-US" sz="2400" b="1" i="1" dirty="0" err="1"/>
              <a:t>Rényi</a:t>
            </a:r>
            <a:r>
              <a:rPr lang="en-US" sz="2400" b="1" i="1" dirty="0"/>
              <a:t> </a:t>
            </a:r>
            <a:r>
              <a:rPr lang="en-US" sz="2400" b="1" i="1" dirty="0" smtClean="0"/>
              <a:t>model </a:t>
            </a:r>
            <a:r>
              <a:rPr lang="en-US" sz="2400" dirty="0" smtClean="0"/>
              <a:t>:                , each edge is included in the graph with probability      independent from other edges.</a:t>
            </a:r>
            <a:r>
              <a:rPr lang="en-US" sz="2400" b="1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93020"/>
              </p:ext>
            </p:extLst>
          </p:nvPr>
        </p:nvGraphicFramePr>
        <p:xfrm>
          <a:off x="3200400" y="5494337"/>
          <a:ext cx="89693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8" name="Formula" r:id="rId9" imgW="454660" imgH="176530" progId="Equation.Ribbit">
                  <p:embed/>
                </p:oleObj>
              </mc:Choice>
              <mc:Fallback>
                <p:oleObj name="Formula" r:id="rId9" imgW="454660" imgH="17653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94337"/>
                        <a:ext cx="896938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722961"/>
              </p:ext>
            </p:extLst>
          </p:nvPr>
        </p:nvGraphicFramePr>
        <p:xfrm>
          <a:off x="2608262" y="5935662"/>
          <a:ext cx="182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9" name="Formula" r:id="rId11" imgW="91567" imgH="118274" progId="Equation.Ribbit">
                  <p:embed/>
                </p:oleObj>
              </mc:Choice>
              <mc:Fallback>
                <p:oleObj name="Formula" r:id="rId11" imgW="91567" imgH="118274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2" y="5935662"/>
                        <a:ext cx="182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  <p:pic>
        <p:nvPicPr>
          <p:cNvPr id="182869" name="Picture 597" descr="C:\Users\CSMCL\Dropbox\QuickPaper\Complex Network Conerence\DegreeDisCCD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86" y="2959413"/>
            <a:ext cx="3702628" cy="24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6081666"/>
            <a:ext cx="293914" cy="8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6404087"/>
            <a:ext cx="293914" cy="86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CSMCL\Dropbox\matlab\BAmodel\Time_Derivative_Power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39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CSMCL\Dropbox\matlab\BAmodel\HeatContent_004B_derivative_new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60906"/>
            <a:ext cx="3962400" cy="1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29" name="Picture 1" descr="C:\Users\csmcl-lu\Dropbox\QuickPaper\Complex Network Conerence\HeatContent_PLvsER_004B_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3657600" cy="24038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3581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The time derivatives of the heat contents for the two groups of graphs 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8674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The initial time derivative of the heat contents for power law graphs with different mean degrees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9436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Law graphs generated by B-A model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6214338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 graphs generated by E-R model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95246" y="3073405"/>
            <a:ext cx="408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Boundary selection: nodes </a:t>
            </a:r>
            <a:r>
              <a:rPr lang="en-US" sz="1400" dirty="0"/>
              <a:t>with the smallest degrees.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46" y="1447800"/>
            <a:ext cx="435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Two groups of graphs: power </a:t>
            </a:r>
            <a:r>
              <a:rPr lang="en-US" i="1" dirty="0"/>
              <a:t>l</a:t>
            </a:r>
            <a:r>
              <a:rPr lang="en-US" i="1" dirty="0" smtClean="0"/>
              <a:t>aw graphs generated by B-A model and random graphs generated by E-R model. Average degree varies from 20 to 50. Heat </a:t>
            </a:r>
            <a:r>
              <a:rPr lang="en-US" i="1" dirty="0"/>
              <a:t>c</a:t>
            </a:r>
            <a:r>
              <a:rPr lang="en-US" i="1" dirty="0" smtClean="0"/>
              <a:t>ontent in each group are plotted in the same color.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458200" cy="4525963"/>
          </a:xfrm>
        </p:spPr>
        <p:txBody>
          <a:bodyPr/>
          <a:lstStyle/>
          <a:p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The eigenvalues of the normalized </a:t>
            </a:r>
            <a:r>
              <a:rPr lang="en-US" sz="2200" dirty="0" err="1" smtClean="0"/>
              <a:t>Laplacian</a:t>
            </a:r>
            <a:r>
              <a:rPr lang="en-US" sz="2200" dirty="0" smtClean="0"/>
              <a:t> satisfy the semicircle law under the condition that the minimum expected degree is relatively large. (</a:t>
            </a:r>
            <a:r>
              <a:rPr lang="en-US" sz="2200" i="1" dirty="0" smtClean="0"/>
              <a:t>Chung et. al. 2003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47313"/>
            <a:ext cx="6019800" cy="201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47411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Laplacian</a:t>
            </a:r>
            <a:r>
              <a:rPr lang="en-US" sz="2400" b="1" i="1" dirty="0" smtClean="0"/>
              <a:t> Spectrum of two graphs with mean degree 20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Laplacian</a:t>
            </a:r>
            <a:r>
              <a:rPr lang="en-US" i="1" dirty="0" smtClean="0"/>
              <a:t> eigenvalues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6675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SMCL\Dropbox\matlab\BAmodel\PL_val_and_alpha_00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5" y="2819400"/>
            <a:ext cx="474364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CSMCL\Dropbox\matlab\BAmodel\ER_val_and_alpha_004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0" y="2825082"/>
            <a:ext cx="4720240" cy="24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18353"/>
              </p:ext>
            </p:extLst>
          </p:nvPr>
        </p:nvGraphicFramePr>
        <p:xfrm>
          <a:off x="817562" y="5327650"/>
          <a:ext cx="3221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3" name="Formula" r:id="rId5" imgW="1625600" imgH="157480" progId="Equation.Ribbit">
                  <p:embed/>
                </p:oleObj>
              </mc:Choice>
              <mc:Fallback>
                <p:oleObj name="Formula" r:id="rId5" imgW="1625600" imgH="1574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" y="5327650"/>
                        <a:ext cx="32210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74844"/>
              </p:ext>
            </p:extLst>
          </p:nvPr>
        </p:nvGraphicFramePr>
        <p:xfrm>
          <a:off x="5095875" y="5334000"/>
          <a:ext cx="3224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4" name="Formula" r:id="rId7" imgW="1626870" imgH="157480" progId="Equation.Ribbit">
                  <p:embed/>
                </p:oleObj>
              </mc:Choice>
              <mc:Fallback>
                <p:oleObj name="Formula" r:id="rId7" imgW="1626870" imgH="1574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334000"/>
                        <a:ext cx="322421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1600200"/>
            <a:ext cx="3124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59135"/>
              </p:ext>
            </p:extLst>
          </p:nvPr>
        </p:nvGraphicFramePr>
        <p:xfrm>
          <a:off x="3402013" y="1658938"/>
          <a:ext cx="23145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5" name="Formula" r:id="rId9" imgW="1166040" imgH="438480" progId="Equation.Ribbit">
                  <p:embed/>
                </p:oleObj>
              </mc:Choice>
              <mc:Fallback>
                <p:oleObj name="Formula" r:id="rId9" imgW="1166040" imgH="4384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1658938"/>
                        <a:ext cx="23145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791200"/>
            <a:ext cx="335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Law graph generated by B-A model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8028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Random graph generated by E-R model</a:t>
            </a:r>
            <a:endParaRPr lang="en-US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462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029199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 smtClean="0"/>
              <a:t>Krapivsky’s</a:t>
            </a:r>
            <a:r>
              <a:rPr lang="en-US" sz="2800" dirty="0" smtClean="0"/>
              <a:t> Model </a:t>
            </a:r>
            <a:r>
              <a:rPr lang="en-US" sz="2400" dirty="0" smtClean="0"/>
              <a:t>(‘</a:t>
            </a:r>
            <a:r>
              <a:rPr lang="en-US" sz="2400" i="1" dirty="0" smtClean="0"/>
              <a:t>Degree distributions of growing networks’</a:t>
            </a:r>
            <a:r>
              <a:rPr lang="en-US" sz="2400" dirty="0" smtClean="0"/>
              <a:t> , 2001)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 probability </a:t>
            </a: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en-US" sz="2400" dirty="0" smtClean="0"/>
              <a:t>, a new node is introduced and attache</a:t>
            </a:r>
            <a:r>
              <a:rPr lang="en-US" altLang="zh-CN" sz="2400" dirty="0" smtClean="0"/>
              <a:t>d</a:t>
            </a:r>
            <a:r>
              <a:rPr lang="en-US" sz="2400" dirty="0" smtClean="0"/>
              <a:t> to a target node </a:t>
            </a:r>
            <a:r>
              <a:rPr lang="en-US" sz="2400" i="1" dirty="0"/>
              <a:t> </a:t>
            </a:r>
            <a:r>
              <a:rPr lang="en-US" sz="2400" i="1" dirty="0" smtClean="0"/>
              <a:t>   with probability proportional to               .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 probability </a:t>
            </a:r>
            <a:r>
              <a:rPr lang="en-US" sz="2400" i="1" dirty="0"/>
              <a:t> </a:t>
            </a:r>
            <a:r>
              <a:rPr lang="en-US" sz="2400" i="1" dirty="0" smtClean="0"/>
              <a:t>         </a:t>
            </a:r>
            <a:r>
              <a:rPr lang="en-US" sz="2400" dirty="0"/>
              <a:t> </a:t>
            </a:r>
            <a:r>
              <a:rPr lang="en-US" sz="2400" dirty="0" smtClean="0"/>
              <a:t>        , a new link from node </a:t>
            </a:r>
            <a:r>
              <a:rPr lang="en-US" sz="2400" i="1" dirty="0"/>
              <a:t> </a:t>
            </a:r>
            <a:r>
              <a:rPr lang="en-US" sz="2400" dirty="0" smtClean="0"/>
              <a:t>   to node </a:t>
            </a:r>
            <a:r>
              <a:rPr lang="en-US" sz="2400" i="1" dirty="0"/>
              <a:t> </a:t>
            </a:r>
            <a:r>
              <a:rPr lang="en-US" sz="2400" dirty="0" smtClean="0"/>
              <a:t> is created with probability proportional to                                  .  </a:t>
            </a:r>
            <a:endParaRPr lang="en-US" sz="2400" i="1" dirty="0" smtClean="0"/>
          </a:p>
          <a:p>
            <a:r>
              <a:rPr lang="en-US" sz="2800" dirty="0" smtClean="0"/>
              <a:t>Degree distribution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Average in-degree and out-degree:        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6324600" y="3657600"/>
          <a:ext cx="2133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0" name="Formula" r:id="rId4" imgW="1425240" imgH="195840" progId="Equation.Ribbit">
                  <p:embed/>
                </p:oleObj>
              </mc:Choice>
              <mc:Fallback>
                <p:oleObj name="Formula" r:id="rId4" imgW="142524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2133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2" name="Object 114"/>
          <p:cNvGraphicFramePr>
            <a:graphicFrameLocks noChangeAspect="1"/>
          </p:cNvGraphicFramePr>
          <p:nvPr>
            <p:extLst/>
          </p:nvPr>
        </p:nvGraphicFramePr>
        <p:xfrm>
          <a:off x="7391400" y="2819400"/>
          <a:ext cx="838200" cy="31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1" name="Formula" r:id="rId6" imgW="538560" imgH="195840" progId="Equation.Ribbit">
                  <p:embed/>
                </p:oleObj>
              </mc:Choice>
              <mc:Fallback>
                <p:oleObj name="Formula" r:id="rId6" imgW="53856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19400"/>
                        <a:ext cx="838200" cy="310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3" name="Object 115"/>
          <p:cNvGraphicFramePr>
            <a:graphicFrameLocks noChangeAspect="1"/>
          </p:cNvGraphicFramePr>
          <p:nvPr>
            <p:extLst/>
          </p:nvPr>
        </p:nvGraphicFramePr>
        <p:xfrm>
          <a:off x="1414462" y="5121275"/>
          <a:ext cx="16208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2" name="Formula" r:id="rId8" imgW="882650" imgH="156210" progId="Equation.Ribbit">
                  <p:embed/>
                </p:oleObj>
              </mc:Choice>
              <mc:Fallback>
                <p:oleObj name="Formula" r:id="rId8" imgW="882650" imgH="1562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2" y="5121275"/>
                        <a:ext cx="16208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4" name="Object 116"/>
          <p:cNvGraphicFramePr>
            <a:graphicFrameLocks noChangeAspect="1"/>
          </p:cNvGraphicFramePr>
          <p:nvPr>
            <p:extLst/>
          </p:nvPr>
        </p:nvGraphicFramePr>
        <p:xfrm>
          <a:off x="4651375" y="5071491"/>
          <a:ext cx="2706688" cy="33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3" name="Formula" r:id="rId10" imgW="1563370" imgH="194310" progId="Equation.Ribbit">
                  <p:embed/>
                </p:oleObj>
              </mc:Choice>
              <mc:Fallback>
                <p:oleObj name="Formula" r:id="rId10" imgW="1563370" imgH="1943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5071491"/>
                        <a:ext cx="2706688" cy="338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5" name="Object 117"/>
          <p:cNvGraphicFramePr>
            <a:graphicFrameLocks noChangeAspect="1"/>
          </p:cNvGraphicFramePr>
          <p:nvPr>
            <p:extLst/>
          </p:nvPr>
        </p:nvGraphicFramePr>
        <p:xfrm>
          <a:off x="1371600" y="4710113"/>
          <a:ext cx="1952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4" name="Formula" r:id="rId12" imgW="1126800" imgH="194400" progId="Equation.Ribbit">
                  <p:embed/>
                </p:oleObj>
              </mc:Choice>
              <mc:Fallback>
                <p:oleObj name="Formula" r:id="rId12" imgW="1126800" imgH="1944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10113"/>
                        <a:ext cx="195262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6" name="Object 118"/>
          <p:cNvGraphicFramePr>
            <a:graphicFrameLocks noChangeAspect="1"/>
          </p:cNvGraphicFramePr>
          <p:nvPr>
            <p:extLst/>
          </p:nvPr>
        </p:nvGraphicFramePr>
        <p:xfrm>
          <a:off x="4691062" y="4702175"/>
          <a:ext cx="2187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5" name="Formula" r:id="rId14" imgW="1284120" imgH="189360" progId="Equation.Ribbit">
                  <p:embed/>
                </p:oleObj>
              </mc:Choice>
              <mc:Fallback>
                <p:oleObj name="Formula" r:id="rId14" imgW="1284120" imgH="1893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2" y="4702175"/>
                        <a:ext cx="21875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880100" y="5689600"/>
          <a:ext cx="4111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6" name="Formula" r:id="rId16" imgW="223560" imgH="177840" progId="Equation.Ribbit">
                  <p:embed/>
                </p:oleObj>
              </mc:Choice>
              <mc:Fallback>
                <p:oleObj name="Formula" r:id="rId16" imgW="223560" imgH="177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689600"/>
                        <a:ext cx="4111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82938" y="2514600"/>
          <a:ext cx="1698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7" name="Formula" r:id="rId18" imgW="91440" imgH="118440" progId="Equation.Ribbit">
                  <p:embed/>
                </p:oleObj>
              </mc:Choice>
              <mc:Fallback>
                <p:oleObj name="Formula" r:id="rId18" imgW="91440" imgH="1184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2514600"/>
                        <a:ext cx="16986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00400" y="3276600"/>
          <a:ext cx="11255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8" name="Formula" r:id="rId20" imgW="612360" imgH="151200" progId="Equation.Ribbit">
                  <p:embed/>
                </p:oleObj>
              </mc:Choice>
              <mc:Fallback>
                <p:oleObj name="Formula" r:id="rId20" imgW="612360" imgH="151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11255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124200" y="2895600"/>
          <a:ext cx="168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9" name="Formula" r:id="rId22" imgW="90360" imgH="119520" progId="Equation.Ribbit">
                  <p:embed/>
                </p:oleObj>
              </mc:Choice>
              <mc:Fallback>
                <p:oleObj name="Formula" r:id="rId22" imgW="9036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168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594725" y="3359150"/>
          <a:ext cx="168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0" name="Formula" r:id="rId24" imgW="90360" imgH="119520" progId="Equation.Ribbit">
                  <p:embed/>
                </p:oleObj>
              </mc:Choice>
              <mc:Fallback>
                <p:oleObj name="Formula" r:id="rId24" imgW="9036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3359150"/>
                        <a:ext cx="168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319963" y="3362325"/>
          <a:ext cx="1476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1" name="Formula" r:id="rId25" imgW="78840" imgH="119520" progId="Equation.Ribbit">
                  <p:embed/>
                </p:oleObj>
              </mc:Choice>
              <mc:Fallback>
                <p:oleObj name="Formula" r:id="rId25" imgW="7884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362325"/>
                        <a:ext cx="147637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2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5" descr="C:\Users\CSMCL\Dropbox\QuickPaper\Complex Network Conerence\Kr1model_CCDF_out_p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090914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SMCL\Dropbox\QuickPaper\Complex Network Conerence\Kr1model_CCDF_in_p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24953" cy="17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0762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Generated a 2000 nodes’ directed graph using </a:t>
            </a:r>
            <a:r>
              <a:rPr lang="en-US" sz="2400" i="1" dirty="0" err="1" smtClean="0"/>
              <a:t>Krapivsky’s</a:t>
            </a:r>
            <a:r>
              <a:rPr lang="en-US" sz="2400" i="1" dirty="0" smtClean="0"/>
              <a:t> model with                              and                . CCDF of the in-degrees and out-degrees of the generated graph:</a:t>
            </a:r>
            <a:endParaRPr lang="en-US" sz="2400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54206"/>
              </p:ext>
            </p:extLst>
          </p:nvPr>
        </p:nvGraphicFramePr>
        <p:xfrm>
          <a:off x="4648200" y="2560320"/>
          <a:ext cx="8890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8" name="Formula" r:id="rId5" imgW="514440" imgH="157680" progId="Equation.Ribbit">
                  <p:embed/>
                </p:oleObj>
              </mc:Choice>
              <mc:Fallback>
                <p:oleObj name="Formula" r:id="rId5" imgW="514440" imgH="15768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60320"/>
                        <a:ext cx="8890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79252"/>
              </p:ext>
            </p:extLst>
          </p:nvPr>
        </p:nvGraphicFramePr>
        <p:xfrm>
          <a:off x="2057400" y="2560320"/>
          <a:ext cx="18113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9" name="Formula" r:id="rId7" imgW="1047960" imgH="156240" progId="Equation.Ribbit">
                  <p:embed/>
                </p:oleObj>
              </mc:Choice>
              <mc:Fallback>
                <p:oleObj name="Formula" r:id="rId7" imgW="1047960" imgH="156240" progId="Equation.Ribbit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60320"/>
                        <a:ext cx="181133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1554" name="Picture 2" descr="C:\Users\CSMCL\Dropbox\QuickPaper\Complex Network Conerence\hc_derivative2_comparison_dir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66" y="3361212"/>
            <a:ext cx="2913434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5" name="Picture 3" descr="C:\Users\CSMCL\Dropbox\QuickPaper\Complex Network Conerence\hc_comparison_direc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" y="3352800"/>
            <a:ext cx="30145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C:\Users\CSMCL\Dropbox\QuickPaper\Complex Network Conerence\hc_derivative_comparison_direc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08" y="3385226"/>
            <a:ext cx="29127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Generated four 2000 nodes’ directed graphs using </a:t>
            </a:r>
            <a:r>
              <a:rPr lang="en-US" sz="2000" i="1" dirty="0" err="1" smtClean="0"/>
              <a:t>Krapivsky’s</a:t>
            </a:r>
            <a:r>
              <a:rPr lang="en-US" sz="2000" i="1" dirty="0" smtClean="0"/>
              <a:t> model with  p=0.1 , 0.15, 0.2 and  0.25 , respectively. Also generated four directed graphs using E-R model with the same average degrees. Heat contents in each group are plotted in the same color.</a:t>
            </a:r>
            <a:endParaRPr lang="en-US" sz="20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5714132"/>
            <a:ext cx="293914" cy="8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5714132"/>
            <a:ext cx="293914" cy="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556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Directed graphs with bivariate power Law degree distributions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562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Directed E-R random graphs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4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626513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Boundary selection </a:t>
            </a:r>
            <a:r>
              <a:rPr lang="en-US" sz="2200" i="1" dirty="0" smtClean="0"/>
              <a:t>: nodes with smallest values of   </a:t>
            </a:r>
            <a:endParaRPr lang="en-US" sz="22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92908"/>
              </p:ext>
            </p:extLst>
          </p:nvPr>
        </p:nvGraphicFramePr>
        <p:xfrm>
          <a:off x="6404429" y="1677988"/>
          <a:ext cx="100259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7" name="Formula" r:id="rId4" imgW="593280" imgH="181800" progId="Equation.Ribbit">
                  <p:embed/>
                </p:oleObj>
              </mc:Choice>
              <mc:Fallback>
                <p:oleObj name="Formula" r:id="rId4" imgW="593280" imgH="181800" progId="Equation.Ribbi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429" y="1677988"/>
                        <a:ext cx="100259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2357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number of boundary vertices impacts the heat contents of directed E-R random graphs more.</a:t>
            </a:r>
            <a:endParaRPr lang="en-US" sz="2000" i="1" dirty="0"/>
          </a:p>
        </p:txBody>
      </p:sp>
      <p:pic>
        <p:nvPicPr>
          <p:cNvPr id="161801" name="Picture 9" descr="C:\Users\csmcl-lu\Dropbox\matlab\Kr Model\ht_NewModel_kr_vs_er_B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362200"/>
            <a:ext cx="3505200" cy="2624497"/>
          </a:xfrm>
          <a:prstGeom prst="rect">
            <a:avLst/>
          </a:prstGeom>
          <a:noFill/>
        </p:spPr>
      </p:pic>
      <p:pic>
        <p:nvPicPr>
          <p:cNvPr id="161802" name="Picture 10" descr="C:\Users\csmcl-lu\Dropbox\matlab\Kr Model\ht_NewModel_kr_vs_er_B0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362200"/>
            <a:ext cx="3505200" cy="262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Distribution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Multivariate Normal Distributions</a:t>
            </a:r>
          </a:p>
          <a:p>
            <a:pPr lvl="1"/>
            <a:r>
              <a:rPr lang="en-US" sz="2600" dirty="0" smtClean="0"/>
              <a:t>Compare </a:t>
            </a:r>
            <a:r>
              <a:rPr lang="en-US" sz="2600" dirty="0" err="1" smtClean="0"/>
              <a:t>bivariate</a:t>
            </a:r>
            <a:r>
              <a:rPr lang="en-US" sz="2600" dirty="0" smtClean="0"/>
              <a:t> normal distributions with different covariance matrices</a:t>
            </a:r>
          </a:p>
          <a:p>
            <a:pPr lvl="1"/>
            <a:endParaRPr lang="en-US" sz="3000" dirty="0" smtClean="0"/>
          </a:p>
          <a:p>
            <a:r>
              <a:rPr lang="en-US" sz="3000" dirty="0" smtClean="0"/>
              <a:t>Multivariate Power Law Distributions 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model, 2002</a:t>
            </a:r>
          </a:p>
          <a:p>
            <a:pPr lvl="1"/>
            <a:r>
              <a:rPr lang="en-US" sz="2600" dirty="0" smtClean="0"/>
              <a:t>Correlated </a:t>
            </a:r>
            <a:r>
              <a:rPr lang="en-US" sz="2600" dirty="0" err="1" smtClean="0"/>
              <a:t>bivariate</a:t>
            </a:r>
            <a:r>
              <a:rPr lang="en-US" sz="2600" dirty="0" smtClean="0"/>
              <a:t> power law degree distributions</a:t>
            </a:r>
          </a:p>
          <a:p>
            <a:pPr lvl="1"/>
            <a:r>
              <a:rPr lang="en-US" sz="2600" dirty="0" smtClean="0"/>
              <a:t>Correlated distributions vs. independent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Small-time asymptotic results for diffusion on manifold</a:t>
            </a:r>
          </a:p>
          <a:p>
            <a:r>
              <a:rPr lang="en-US" dirty="0" smtClean="0"/>
              <a:t>Analogues on graphs </a:t>
            </a:r>
          </a:p>
          <a:p>
            <a:r>
              <a:rPr lang="en-US" dirty="0" smtClean="0"/>
              <a:t>Analyzing graphs with 1d distributions</a:t>
            </a:r>
          </a:p>
          <a:p>
            <a:r>
              <a:rPr lang="en-US" dirty="0" smtClean="0"/>
              <a:t>Analyzing graphs with 2d distributions</a:t>
            </a:r>
          </a:p>
          <a:p>
            <a:r>
              <a:rPr lang="en-US" dirty="0" smtClean="0"/>
              <a:t>Future work and collaborations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2999"/>
          </a:xfrm>
        </p:spPr>
        <p:txBody>
          <a:bodyPr>
            <a:normAutofit/>
          </a:bodyPr>
          <a:lstStyle/>
          <a:p>
            <a:r>
              <a:rPr lang="en-US" sz="2600" dirty="0"/>
              <a:t>P</a:t>
            </a:r>
            <a:r>
              <a:rPr lang="en-US" sz="2600" dirty="0" smtClean="0"/>
              <a:t>robability density function of the 2-dimensional bivariate normal distribution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28800" y="2514600"/>
          <a:ext cx="4800600" cy="66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0" name="Formula" r:id="rId4" imgW="2865120" imgH="393700" progId="Equation.Ribbit">
                  <p:embed/>
                </p:oleObj>
              </mc:Choice>
              <mc:Fallback>
                <p:oleObj name="Formula" r:id="rId4" imgW="2865120" imgH="3937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4800600" cy="66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10001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i="1" dirty="0"/>
          </a:p>
        </p:txBody>
      </p:sp>
      <p:pic>
        <p:nvPicPr>
          <p:cNvPr id="10" name="Content Placeholder 4" descr="pdf_1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05200"/>
            <a:ext cx="3556000" cy="2667000"/>
          </a:xfrm>
          <a:prstGeom prst="rect">
            <a:avLst/>
          </a:prstGeom>
        </p:spPr>
      </p:pic>
      <p:pic>
        <p:nvPicPr>
          <p:cNvPr id="11" name="Picture 10" descr="pdf_image_10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872" y="3379923"/>
            <a:ext cx="2743200" cy="2231756"/>
          </a:xfrm>
          <a:prstGeom prst="rect">
            <a:avLst/>
          </a:prstGeom>
        </p:spPr>
      </p:pic>
      <p:graphicFrame>
        <p:nvGraphicFramePr>
          <p:cNvPr id="127016" name="Object 40"/>
          <p:cNvGraphicFramePr>
            <a:graphicFrameLocks noChangeAspect="1"/>
          </p:cNvGraphicFramePr>
          <p:nvPr>
            <p:extLst/>
          </p:nvPr>
        </p:nvGraphicFramePr>
        <p:xfrm>
          <a:off x="4746625" y="5611813"/>
          <a:ext cx="38512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Formula" r:id="rId8" imgW="2442240" imgH="382320" progId="Equation.Ribbit">
                  <p:embed/>
                </p:oleObj>
              </mc:Choice>
              <mc:Fallback>
                <p:oleObj name="Formula" r:id="rId8" imgW="2442240" imgH="3823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5611813"/>
                        <a:ext cx="385127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0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362200" cy="5715000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048000" y="2514600"/>
          <a:ext cx="5867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                vs.                  (               )               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Symmetrised</a:t>
                      </a:r>
                      <a:r>
                        <a:rPr lang="en-US" sz="1400" baseline="0" dirty="0" smtClean="0"/>
                        <a:t> divergence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</a:t>
                      </a:r>
                      <a:r>
                        <a:rPr lang="en-US" sz="1400" dirty="0" smtClean="0"/>
                        <a:t>vs.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0.1438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0.1895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0.3333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       vs.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0.4199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0.8304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4.2632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209553" y="3124200"/>
          <a:ext cx="838200" cy="15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0" name="Formula" r:id="rId5" imgW="935990" imgH="176530" progId="Equation.Ribbit">
                  <p:embed/>
                </p:oleObj>
              </mc:Choice>
              <mc:Fallback>
                <p:oleObj name="Formula" r:id="rId5" imgW="9359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553" y="3124200"/>
                        <a:ext cx="838200" cy="157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46588" y="3124201"/>
          <a:ext cx="1039812" cy="1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1" name="Formula" r:id="rId7" imgW="1167130" imgH="176530" progId="Equation.Ribbit">
                  <p:embed/>
                </p:oleObj>
              </mc:Choice>
              <mc:Fallback>
                <p:oleObj name="Formula" r:id="rId7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124201"/>
                        <a:ext cx="1039812" cy="1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200400" y="3886200"/>
          <a:ext cx="838200" cy="15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2" name="Formula" r:id="rId9" imgW="935990" imgH="176530" progId="Equation.Ribbit">
                  <p:embed/>
                </p:oleObj>
              </mc:Choice>
              <mc:Fallback>
                <p:oleObj name="Formula" r:id="rId9" imgW="9359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838200" cy="157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419600" y="3886200"/>
          <a:ext cx="1039812" cy="1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3" name="Formula" r:id="rId10" imgW="1167130" imgH="176530" progId="Equation.Ribbit">
                  <p:embed/>
                </p:oleObj>
              </mc:Choice>
              <mc:Fallback>
                <p:oleObj name="Formula" r:id="rId10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1039812" cy="1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760666" y="2667000"/>
          <a:ext cx="856034" cy="18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4" name="Formula" r:id="rId12" imgW="861060" imgH="181610" progId="Equation.Ribbit">
                  <p:embed/>
                </p:oleObj>
              </mc:Choice>
              <mc:Fallback>
                <p:oleObj name="Formula" r:id="rId12" imgW="861060" imgH="1816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666" y="2667000"/>
                        <a:ext cx="856034" cy="180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51187" y="3505200"/>
          <a:ext cx="10398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5" name="Formula" r:id="rId14" imgW="1167130" imgH="176530" progId="Equation.Ribbit">
                  <p:embed/>
                </p:oleObj>
              </mc:Choice>
              <mc:Fallback>
                <p:oleObj name="Formula" r:id="rId14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7" y="3505200"/>
                        <a:ext cx="10398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0" y="3505200"/>
          <a:ext cx="10398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Formula" r:id="rId16" imgW="1167130" imgH="176530" progId="Equation.Ribbit">
                  <p:embed/>
                </p:oleObj>
              </mc:Choice>
              <mc:Fallback>
                <p:oleObj name="Formula" r:id="rId16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5200"/>
                        <a:ext cx="10398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819" name="Object 555"/>
          <p:cNvGraphicFramePr>
            <a:graphicFrameLocks noChangeAspect="1"/>
          </p:cNvGraphicFramePr>
          <p:nvPr/>
        </p:nvGraphicFramePr>
        <p:xfrm>
          <a:off x="6781800" y="2667000"/>
          <a:ext cx="85566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Formula" r:id="rId17" imgW="861060" imgH="181610" progId="Equation.Ribbit">
                  <p:embed/>
                </p:oleObj>
              </mc:Choice>
              <mc:Fallback>
                <p:oleObj name="Formula" r:id="rId17" imgW="861060" imgH="1816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5566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948" name="Picture 684" descr="C:\Users\csmcl-lu\Dropbox\Muri10_01\normal_compare_1__1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24400" y="4251883"/>
            <a:ext cx="2971800" cy="2225117"/>
          </a:xfrm>
          <a:prstGeom prst="rect">
            <a:avLst/>
          </a:prstGeom>
          <a:noFill/>
        </p:spPr>
      </p:pic>
      <p:graphicFrame>
        <p:nvGraphicFramePr>
          <p:cNvPr id="139949" name="Object 685"/>
          <p:cNvGraphicFramePr>
            <a:graphicFrameLocks noChangeAspect="1"/>
          </p:cNvGraphicFramePr>
          <p:nvPr/>
        </p:nvGraphicFramePr>
        <p:xfrm>
          <a:off x="3168650" y="2667000"/>
          <a:ext cx="5651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8" name="Formula" r:id="rId20" imgW="626400" imgH="181800" progId="Equation.Ribbit">
                  <p:embed/>
                </p:oleObj>
              </mc:Choice>
              <mc:Fallback>
                <p:oleObj name="Formula" r:id="rId20" imgW="626400" imgH="181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667000"/>
                        <a:ext cx="56515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0" name="Object 686"/>
          <p:cNvGraphicFramePr>
            <a:graphicFrameLocks noChangeAspect="1"/>
          </p:cNvGraphicFramePr>
          <p:nvPr/>
        </p:nvGraphicFramePr>
        <p:xfrm>
          <a:off x="4065588" y="2667000"/>
          <a:ext cx="5651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9" name="Formula" r:id="rId22" imgW="626400" imgH="181800" progId="Equation.Ribbit">
                  <p:embed/>
                </p:oleObj>
              </mc:Choice>
              <mc:Fallback>
                <p:oleObj name="Formula" r:id="rId22" imgW="626400" imgH="181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667000"/>
                        <a:ext cx="56515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1" name="Object 687"/>
          <p:cNvGraphicFramePr>
            <a:graphicFrameLocks noChangeAspect="1"/>
          </p:cNvGraphicFramePr>
          <p:nvPr/>
        </p:nvGraphicFramePr>
        <p:xfrm>
          <a:off x="4827587" y="2667000"/>
          <a:ext cx="5064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0" name="Formula" r:id="rId24" imgW="562680" imgH="176760" progId="Equation.Ribbit">
                  <p:embed/>
                </p:oleObj>
              </mc:Choice>
              <mc:Fallback>
                <p:oleObj name="Formula" r:id="rId24" imgW="562680" imgH="1767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7" y="2667000"/>
                        <a:ext cx="5064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33728"/>
            <a:ext cx="6477000" cy="10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00635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778675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20 samples for each distribution with 5000 random numbers in each sample. </a:t>
            </a:r>
          </a:p>
          <a:p>
            <a:endParaRPr lang="en-US" i="1" dirty="0" smtClean="0"/>
          </a:p>
          <a:p>
            <a:r>
              <a:rPr lang="en-US" i="1" dirty="0" smtClean="0"/>
              <a:t>Histogram is used for density estimation.</a:t>
            </a:r>
          </a:p>
          <a:p>
            <a:endParaRPr lang="en-US" i="1" dirty="0"/>
          </a:p>
          <a:p>
            <a:r>
              <a:rPr lang="en-US" i="1" dirty="0" smtClean="0"/>
              <a:t>Heat contents for samples of the same distribution are plotted in the same color.</a:t>
            </a:r>
            <a:endParaRPr lang="en-US" i="1" dirty="0"/>
          </a:p>
        </p:txBody>
      </p:sp>
      <p:pic>
        <p:nvPicPr>
          <p:cNvPr id="180225" name="Picture 1" descr="C:\Users\csmcl-lu\Dropbox\Muri10_01\sample_compare_1__1_20samp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41376"/>
            <a:ext cx="3200400" cy="239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Krapivsky’s</a:t>
            </a:r>
            <a:r>
              <a:rPr lang="en-US" sz="2800" dirty="0" smtClean="0"/>
              <a:t> Model </a:t>
            </a:r>
            <a:r>
              <a:rPr lang="en-US" sz="2400" dirty="0" smtClean="0"/>
              <a:t>(‘</a:t>
            </a:r>
            <a:r>
              <a:rPr lang="en-US" sz="2400" i="1" dirty="0" smtClean="0"/>
              <a:t>A statistical physics perspective on web growth’</a:t>
            </a:r>
            <a:r>
              <a:rPr lang="en-US" sz="2400" dirty="0" smtClean="0"/>
              <a:t>, 2002)</a:t>
            </a:r>
            <a:r>
              <a:rPr lang="en-US" sz="2800" dirty="0" smtClean="0"/>
              <a:t> : </a:t>
            </a:r>
          </a:p>
          <a:p>
            <a:pPr lvl="1"/>
            <a:r>
              <a:rPr lang="en-US" sz="2400" dirty="0" smtClean="0"/>
              <a:t>A new node is introduced as isolated for </a:t>
            </a:r>
            <a:r>
              <a:rPr lang="en-US" sz="2400" dirty="0" err="1" smtClean="0"/>
              <a:t>webnet</a:t>
            </a:r>
            <a:r>
              <a:rPr lang="en-US" sz="2400" dirty="0" smtClean="0"/>
              <a:t> reality.</a:t>
            </a:r>
          </a:p>
          <a:p>
            <a:r>
              <a:rPr lang="en-US" sz="2800" dirty="0" smtClean="0"/>
              <a:t>Degree distribution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/>
              <a:t> Marginal distribution</a:t>
            </a:r>
          </a:p>
          <a:p>
            <a:pPr lvl="1">
              <a:buNone/>
            </a:pPr>
            <a:r>
              <a:rPr lang="en-US" dirty="0" smtClean="0"/>
              <a:t>           </a:t>
            </a:r>
            <a:endParaRPr lang="en-US" sz="1200" i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/>
              <a:t>Joint Distribution </a:t>
            </a:r>
            <a:r>
              <a:rPr lang="en-US" sz="2400" dirty="0" smtClean="0"/>
              <a:t>(</a:t>
            </a:r>
            <a:r>
              <a:rPr lang="en-US" sz="2400" i="1" dirty="0" smtClean="0"/>
              <a:t>when                       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2629" y="362922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Multivariate distribution with power law marginal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60697"/>
              </p:ext>
            </p:extLst>
          </p:nvPr>
        </p:nvGraphicFramePr>
        <p:xfrm>
          <a:off x="1922463" y="4876800"/>
          <a:ext cx="3944937" cy="62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5" name="Formula" r:id="rId3" imgW="2451240" imgH="392760" progId="Equation.Ribbit">
                  <p:embed/>
                </p:oleObj>
              </mc:Choice>
              <mc:Fallback>
                <p:oleObj name="Formula" r:id="rId3" imgW="2451240" imgH="392760" progId="Equation.Ribbit">
                  <p:embed/>
                  <p:pic>
                    <p:nvPicPr>
                      <p:cNvPr id="0" name="Picture 1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876800"/>
                        <a:ext cx="3944937" cy="623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40161"/>
              </p:ext>
            </p:extLst>
          </p:nvPr>
        </p:nvGraphicFramePr>
        <p:xfrm>
          <a:off x="1754065" y="4038600"/>
          <a:ext cx="175113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6" name="Formula" r:id="rId5" imgW="1033780" imgH="177800" progId="Equation.Ribbit">
                  <p:embed/>
                </p:oleObj>
              </mc:Choice>
              <mc:Fallback>
                <p:oleObj name="Formula" r:id="rId5" imgW="1033780" imgH="177800" progId="Equation.Ribbit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65" y="4038600"/>
                        <a:ext cx="175113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3364"/>
              </p:ext>
            </p:extLst>
          </p:nvPr>
        </p:nvGraphicFramePr>
        <p:xfrm>
          <a:off x="4267200" y="4038600"/>
          <a:ext cx="2070100" cy="31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7" name="Formula" r:id="rId7" imgW="1164590" imgH="177800" progId="Equation.Ribbit">
                  <p:embed/>
                </p:oleObj>
              </mc:Choice>
              <mc:Fallback>
                <p:oleObj name="Formula" r:id="rId7" imgW="1164590" imgH="177800" progId="Equation.Ribbit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38600"/>
                        <a:ext cx="2070100" cy="318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73137"/>
              </p:ext>
            </p:extLst>
          </p:nvPr>
        </p:nvGraphicFramePr>
        <p:xfrm>
          <a:off x="1790700" y="6083300"/>
          <a:ext cx="4497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8" name="Formula" r:id="rId9" imgW="2819520" imgH="194400" progId="Equation.Ribbit">
                  <p:embed/>
                </p:oleObj>
              </mc:Choice>
              <mc:Fallback>
                <p:oleObj name="Formula" r:id="rId9" imgW="2819520" imgH="194400" progId="Equation.Ribbit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6083300"/>
                        <a:ext cx="44973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5558135"/>
            <a:ext cx="5897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In-degree and out-degree of a node are correlated</a:t>
            </a:r>
            <a:endParaRPr lang="en-US" sz="2200" i="1" dirty="0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12539"/>
              </p:ext>
            </p:extLst>
          </p:nvPr>
        </p:nvGraphicFramePr>
        <p:xfrm>
          <a:off x="4267200" y="4549971"/>
          <a:ext cx="1447800" cy="25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9" name="Formula" r:id="rId11" imgW="919480" imgH="157480" progId="Equation.Ribbit">
                  <p:embed/>
                </p:oleObj>
              </mc:Choice>
              <mc:Fallback>
                <p:oleObj name="Formula" r:id="rId11" imgW="919480" imgH="157480" progId="Equation.Ribbit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49971"/>
                        <a:ext cx="1447800" cy="250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0" name="Object 1018"/>
          <p:cNvGraphicFramePr>
            <a:graphicFrameLocks noChangeAspect="1"/>
          </p:cNvGraphicFramePr>
          <p:nvPr/>
        </p:nvGraphicFramePr>
        <p:xfrm>
          <a:off x="4306888" y="3587750"/>
          <a:ext cx="16732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0" name="Formula" r:id="rId13" imgW="1126800" imgH="194400" progId="Equation.Ribbit">
                  <p:embed/>
                </p:oleObj>
              </mc:Choice>
              <mc:Fallback>
                <p:oleObj name="Formula" r:id="rId13" imgW="1126800" imgH="194400" progId="Equation.Ribbit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587750"/>
                        <a:ext cx="167322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1" name="Object 1019"/>
          <p:cNvGraphicFramePr>
            <a:graphicFrameLocks noChangeAspect="1"/>
          </p:cNvGraphicFramePr>
          <p:nvPr/>
        </p:nvGraphicFramePr>
        <p:xfrm>
          <a:off x="6384925" y="3573463"/>
          <a:ext cx="17859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1" name="Formula" r:id="rId15" imgW="1284120" imgH="189360" progId="Equation.Ribbit">
                  <p:embed/>
                </p:oleObj>
              </mc:Choice>
              <mc:Fallback>
                <p:oleObj name="Formula" r:id="rId15" imgW="1284120" imgH="189360" progId="Equation.Ribbit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573463"/>
                        <a:ext cx="1785938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077200" cy="1325562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latin typeface="+mn-lt"/>
              </a:rPr>
              <a:t>Independent </a:t>
            </a:r>
            <a:r>
              <a:rPr lang="en-US" sz="2400" i="1" dirty="0" err="1" smtClean="0">
                <a:latin typeface="+mn-lt"/>
              </a:rPr>
              <a:t>bivariate</a:t>
            </a:r>
            <a:r>
              <a:rPr lang="en-US" sz="2400" i="1" dirty="0" smtClean="0">
                <a:latin typeface="+mn-lt"/>
              </a:rPr>
              <a:t> power law distribution with the same marginal distributions as in </a:t>
            </a:r>
            <a:r>
              <a:rPr lang="en-US" sz="2400" i="1" dirty="0" err="1" smtClean="0">
                <a:latin typeface="+mn-lt"/>
              </a:rPr>
              <a:t>Krapivsky’s</a:t>
            </a:r>
            <a:r>
              <a:rPr lang="en-US" sz="2400" i="1" dirty="0" smtClean="0">
                <a:latin typeface="+mn-lt"/>
              </a:rPr>
              <a:t> model </a:t>
            </a:r>
            <a:br>
              <a:rPr lang="en-US" sz="2400" i="1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(                                         in the figures below)</a:t>
            </a:r>
            <a:endParaRPr lang="en-US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260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929"/>
              </p:ext>
            </p:extLst>
          </p:nvPr>
        </p:nvGraphicFramePr>
        <p:xfrm>
          <a:off x="685800" y="2653934"/>
          <a:ext cx="2362200" cy="24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9" name="Formula" r:id="rId3" imgW="1496060" imgH="156210" progId="Equation.Ribbit">
                  <p:embed/>
                </p:oleObj>
              </mc:Choice>
              <mc:Fallback>
                <p:oleObj name="Formula" r:id="rId3" imgW="1496060" imgH="156210" progId="Equation.Ribbit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53934"/>
                        <a:ext cx="2362200" cy="241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14800" y="4901743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0" y="44721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l</a:t>
            </a:r>
            <a:r>
              <a:rPr lang="en-US" i="1" dirty="0" smtClean="0">
                <a:solidFill>
                  <a:srgbClr val="00B0F0"/>
                </a:solidFill>
              </a:rPr>
              <a:t>evel curves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126366" name="Picture 414" descr="C:\Users\CSMCL\Dropbox\QuickPaper\Complex Network Conerence\isoline_F_ind_lm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00450"/>
            <a:ext cx="29718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447" name="Picture 495" descr="C:\Users\csmcl-lu\Dropbox\matlab\2d pareto\mvk_pmf_ind_lmd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3682093" cy="2514600"/>
          </a:xfrm>
          <a:prstGeom prst="rect">
            <a:avLst/>
          </a:prstGeom>
          <a:noFill/>
        </p:spPr>
      </p:pic>
      <p:graphicFrame>
        <p:nvGraphicFramePr>
          <p:cNvPr id="126448" name="Object 496"/>
          <p:cNvGraphicFramePr>
            <a:graphicFrameLocks noChangeAspect="1"/>
          </p:cNvGraphicFramePr>
          <p:nvPr/>
        </p:nvGraphicFramePr>
        <p:xfrm>
          <a:off x="2362200" y="3048000"/>
          <a:ext cx="4497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0" name="Formula" r:id="rId7" imgW="2819520" imgH="194400" progId="Equation.Ribbit">
                  <p:embed/>
                </p:oleObj>
              </mc:Choice>
              <mc:Fallback>
                <p:oleObj name="Formula" r:id="rId7" imgW="2819520" imgH="194400" progId="Equation.Ribbit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4973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990600" y="382935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3886200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latin typeface="+mn-lt"/>
              </a:rPr>
              <a:t>The joint degree distribution generated by </a:t>
            </a:r>
            <a:r>
              <a:rPr lang="en-US" sz="2400" i="1" dirty="0" err="1" smtClean="0">
                <a:latin typeface="+mn-lt"/>
              </a:rPr>
              <a:t>Krapivsky’s</a:t>
            </a:r>
            <a:r>
              <a:rPr lang="en-US" sz="2400" i="1" dirty="0" smtClean="0">
                <a:latin typeface="+mn-lt"/>
              </a:rPr>
              <a:t> model  </a:t>
            </a:r>
            <a:br>
              <a:rPr lang="en-US" sz="2400" i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                                      </a:t>
            </a:r>
            <a:r>
              <a:rPr lang="en-US" sz="2200" dirty="0" smtClean="0">
                <a:latin typeface="+mn-lt"/>
              </a:rPr>
              <a:t>in the figure on right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200" i="1" dirty="0" smtClean="0">
                <a:ea typeface="+mj-ea"/>
                <a:cs typeface="+mj-cs"/>
              </a:rPr>
              <a:t>The level curves for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Krapivsky’s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2200" i="1" dirty="0" smtClean="0"/>
              <a:t>distribution with different    values 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86105"/>
              </p:ext>
            </p:extLst>
          </p:nvPr>
        </p:nvGraphicFramePr>
        <p:xfrm>
          <a:off x="6702228" y="4094480"/>
          <a:ext cx="1524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0" name="Formula" r:id="rId3" imgW="86480" imgH="157699" progId="Equation.Ribbit">
                  <p:embed/>
                </p:oleObj>
              </mc:Choice>
              <mc:Fallback>
                <p:oleObj name="Formula" r:id="rId3" imgW="86480" imgH="157699" progId="Equation.Ribbit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228" y="4094480"/>
                        <a:ext cx="152400" cy="27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isoline_F1_lm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572" y="4495800"/>
            <a:ext cx="2206428" cy="1828800"/>
          </a:xfrm>
          <a:prstGeom prst="rect">
            <a:avLst/>
          </a:prstGeom>
        </p:spPr>
      </p:pic>
      <p:pic>
        <p:nvPicPr>
          <p:cNvPr id="14" name="Picture 13" descr="isoline_F1_lm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2" y="4495800"/>
            <a:ext cx="2206428" cy="1828800"/>
          </a:xfrm>
          <a:prstGeom prst="rect">
            <a:avLst/>
          </a:prstGeom>
        </p:spPr>
      </p:pic>
      <p:pic>
        <p:nvPicPr>
          <p:cNvPr id="15" name="Picture 14" descr="isoline_F1_lmd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495800"/>
            <a:ext cx="2206428" cy="1828800"/>
          </a:xfrm>
          <a:prstGeom prst="rect">
            <a:avLst/>
          </a:prstGeom>
        </p:spPr>
      </p:pic>
      <p:pic>
        <p:nvPicPr>
          <p:cNvPr id="16" name="Picture 15" descr="isoline_F1_lmd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172" y="4495800"/>
            <a:ext cx="2206428" cy="1828800"/>
          </a:xfrm>
          <a:prstGeom prst="rect">
            <a:avLst/>
          </a:prstGeom>
        </p:spPr>
      </p:pic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91545"/>
              </p:ext>
            </p:extLst>
          </p:nvPr>
        </p:nvGraphicFramePr>
        <p:xfrm>
          <a:off x="463549" y="2806984"/>
          <a:ext cx="2355851" cy="24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1" name="Formula" r:id="rId9" imgW="1496060" imgH="156210" progId="Equation.Ribbit">
                  <p:embed/>
                </p:oleObj>
              </mc:Choice>
              <mc:Fallback>
                <p:oleObj name="Formula" r:id="rId9" imgW="1496060" imgH="156210" progId="Equation.Ribbit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49" y="2806984"/>
                        <a:ext cx="2355851" cy="24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438" name="Picture 222" descr="C:\Users\csmcl-lu\Dropbox\matlab\2d pareto\mvk_pmf_lmd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76750" y="1447800"/>
            <a:ext cx="3682093" cy="25146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62000" y="293914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85800" y="56388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56388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</a:t>
            </a:r>
            <a:r>
              <a:rPr lang="en-US" dirty="0" err="1" smtClean="0"/>
              <a:t>bivariate</a:t>
            </a:r>
            <a:r>
              <a:rPr lang="en-US" dirty="0" smtClean="0"/>
              <a:t> power law distributions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104" y="167467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Heat contents and time derivatives of the two groups of distributions:  distributions generated by </a:t>
            </a:r>
            <a:r>
              <a:rPr lang="en-US" sz="2200" i="1" dirty="0" err="1" smtClean="0"/>
              <a:t>Krapivsky’s</a:t>
            </a:r>
            <a:r>
              <a:rPr lang="en-US" sz="2200" i="1" dirty="0" smtClean="0"/>
              <a:t> model with different     values and the corresponding independent ones. 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42186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Distributions generated by </a:t>
            </a:r>
            <a:r>
              <a:rPr lang="en-US" dirty="0" err="1" smtClean="0"/>
              <a:t>Krapivsky’s</a:t>
            </a:r>
            <a:r>
              <a:rPr lang="en-US" dirty="0" smtClean="0"/>
              <a:t>  model</a:t>
            </a:r>
            <a:endParaRPr lang="en-US" dirty="0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72113"/>
              </p:ext>
            </p:extLst>
          </p:nvPr>
        </p:nvGraphicFramePr>
        <p:xfrm>
          <a:off x="7086600" y="2127031"/>
          <a:ext cx="1524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8" name="Formula" r:id="rId4" imgW="86480" imgH="157699" progId="Equation.Ribbit">
                  <p:embed/>
                </p:oleObj>
              </mc:Choice>
              <mc:Fallback>
                <p:oleObj name="Formula" r:id="rId4" imgW="86480" imgH="157699" progId="Equation.Ribbit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27031"/>
                        <a:ext cx="152400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hc_derivative2_comparison_lambda1_4_loglo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734" y="3124200"/>
            <a:ext cx="2752066" cy="2139696"/>
          </a:xfrm>
          <a:prstGeom prst="rect">
            <a:avLst/>
          </a:prstGeom>
        </p:spPr>
      </p:pic>
      <p:pic>
        <p:nvPicPr>
          <p:cNvPr id="136287" name="Picture 95" descr="C:\Users\csmcl-lu\Dropbox\QuickPaper\Complex Network Conerence\hc_comparison_lambda1_4_loglo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96" y="3213749"/>
            <a:ext cx="3054304" cy="200732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54100" y="39779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3" name="Picture 12" descr="hc_derivative_comparison_lambda1_4_loglo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163669"/>
            <a:ext cx="2752066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36" y="350838"/>
            <a:ext cx="7319928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1261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Heat content derivatives of the distributions generated by </a:t>
            </a:r>
            <a:r>
              <a:rPr lang="en-US" sz="2200" i="1" dirty="0" err="1" smtClean="0"/>
              <a:t>Krapivsky’s</a:t>
            </a:r>
            <a:r>
              <a:rPr lang="en-US" sz="2200" i="1" dirty="0" smtClean="0"/>
              <a:t> model with different      values. </a:t>
            </a:r>
            <a:endParaRPr lang="en-US" sz="2200" i="1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54045"/>
              </p:ext>
            </p:extLst>
          </p:nvPr>
        </p:nvGraphicFramePr>
        <p:xfrm>
          <a:off x="2971800" y="2544762"/>
          <a:ext cx="1524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6" name="Formula" r:id="rId3" imgW="86480" imgH="157699" progId="Equation.Ribbit">
                  <p:embed/>
                </p:oleObj>
              </mc:Choice>
              <mc:Fallback>
                <p:oleObj name="Formula" r:id="rId3" imgW="86480" imgH="157699" progId="Equation.Ribbit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44762"/>
                        <a:ext cx="152400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K_derivative2_lambda1_4_loglo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6600"/>
            <a:ext cx="2940242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1" name="Content Placeholder 10" descr="K_derivative_lambda1_4_loglog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71600" y="3276600"/>
            <a:ext cx="294024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Ongoing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3000" dirty="0" smtClean="0"/>
              <a:t>Graph Similarity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Consider other graph generative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Consider real world network </a:t>
            </a:r>
            <a:r>
              <a:rPr lang="en-US" sz="2400" i="1" dirty="0" smtClean="0"/>
              <a:t>datasets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3000" dirty="0" smtClean="0"/>
              <a:t>Multivariate Distribution Comparison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/>
              <a:t>Use kernel density estimation instead of simple histogram for multi-dimensional data matching problems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/>
              <a:t>Compare the degree distributions of generated graphs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Collaborations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UMASS-Cornell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UMASS-UMN</a:t>
            </a:r>
          </a:p>
          <a:p>
            <a:endParaRPr lang="en-US" sz="2400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0467" y="2967335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3092450" y="1192213"/>
          <a:ext cx="2625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0" name="Formula" r:id="rId3" imgW="1311910" imgH="342900" progId="Equation.Ribbit">
                  <p:embed/>
                </p:oleObj>
              </mc:Choice>
              <mc:Fallback>
                <p:oleObj name="Formula" r:id="rId3" imgW="1311910" imgH="3429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192213"/>
                        <a:ext cx="2625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955925" y="1876425"/>
          <a:ext cx="1381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1" name="Formula" r:id="rId5" imgW="695960" imgH="176530" progId="Equation.Ribbit">
                  <p:embed/>
                </p:oleObj>
              </mc:Choice>
              <mc:Fallback>
                <p:oleObj name="Formula" r:id="rId5" imgW="69596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876425"/>
                        <a:ext cx="13811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3522663" y="2339975"/>
          <a:ext cx="3568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2" name="Formula" r:id="rId7" imgW="1799590" imgH="176530" progId="Equation.Ribbit">
                  <p:embed/>
                </p:oleObj>
              </mc:Choice>
              <mc:Fallback>
                <p:oleObj name="Formula" r:id="rId7" imgW="17995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2339975"/>
                        <a:ext cx="35687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270375" y="2740025"/>
          <a:ext cx="11509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3" name="Formula" r:id="rId9" imgW="581660" imgH="177800" progId="Equation.Ribbit">
                  <p:embed/>
                </p:oleObj>
              </mc:Choice>
              <mc:Fallback>
                <p:oleObj name="Formula" r:id="rId9" imgW="581660" imgH="177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2740025"/>
                        <a:ext cx="11509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860550" y="2760663"/>
          <a:ext cx="4778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4" name="Formula" r:id="rId11" imgW="241300" imgH="158750" progId="Equation.Ribbit">
                  <p:embed/>
                </p:oleObj>
              </mc:Choice>
              <mc:Fallback>
                <p:oleObj name="Formula" r:id="rId11" imgW="241300" imgH="1587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760663"/>
                        <a:ext cx="4778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5695950" y="2792413"/>
          <a:ext cx="30480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5" name="Formula" r:id="rId13" imgW="1592580" imgH="157480" progId="Equation.Ribbit">
                  <p:embed/>
                </p:oleObj>
              </mc:Choice>
              <mc:Fallback>
                <p:oleObj name="Formula" r:id="rId13" imgW="1592580" imgH="1574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2792413"/>
                        <a:ext cx="30480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7236"/>
              </p:ext>
            </p:extLst>
          </p:nvPr>
        </p:nvGraphicFramePr>
        <p:xfrm>
          <a:off x="4246563" y="3124200"/>
          <a:ext cx="3479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6" name="Formula" r:id="rId15" imgW="2005330" imgH="438150" progId="Equation.Ribbit">
                  <p:embed/>
                </p:oleObj>
              </mc:Choice>
              <mc:Fallback>
                <p:oleObj name="Formula" r:id="rId15" imgW="2005330" imgH="4381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3124200"/>
                        <a:ext cx="34798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/>
        </p:nvGraphicFramePr>
        <p:xfrm>
          <a:off x="823913" y="4514850"/>
          <a:ext cx="72977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7" name="Formula" r:id="rId17" imgW="4579620" imgH="452120" progId="Equation.Ribbit">
                  <p:embed/>
                </p:oleObj>
              </mc:Choice>
              <mc:Fallback>
                <p:oleObj name="Formula" r:id="rId17" imgW="4579620" imgH="4521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514850"/>
                        <a:ext cx="72977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700088" y="784225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Consider diffusion on  Riemannian manifold      :</a:t>
            </a:r>
          </a:p>
        </p:txBody>
      </p:sp>
      <p:graphicFrame>
        <p:nvGraphicFramePr>
          <p:cNvPr id="16395" name="Object 13"/>
          <p:cNvGraphicFramePr>
            <a:graphicFrameLocks noChangeAspect="1"/>
          </p:cNvGraphicFramePr>
          <p:nvPr/>
        </p:nvGraphicFramePr>
        <p:xfrm>
          <a:off x="5257800" y="820738"/>
          <a:ext cx="320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8" name="Formula" r:id="rId19" imgW="161514" imgH="155155" progId="Equation.Ribbit">
                  <p:embed/>
                </p:oleObj>
              </mc:Choice>
              <mc:Fallback>
                <p:oleObj name="Formula" r:id="rId19" imgW="161514" imgH="155155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20738"/>
                        <a:ext cx="3206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784225" y="1876425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with initial condition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823913" y="2330450"/>
            <a:ext cx="269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and boundary conditions</a:t>
            </a: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700087" y="2731747"/>
            <a:ext cx="501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Using the          spectral resolution                  ,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676275" y="3332163"/>
            <a:ext cx="357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The Dirichlet heat kernel for      is</a:t>
            </a:r>
          </a:p>
        </p:txBody>
      </p:sp>
      <p:graphicFrame>
        <p:nvGraphicFramePr>
          <p:cNvPr id="16400" name="Object 18"/>
          <p:cNvGraphicFramePr>
            <a:graphicFrameLocks noChangeAspect="1"/>
          </p:cNvGraphicFramePr>
          <p:nvPr/>
        </p:nvGraphicFramePr>
        <p:xfrm>
          <a:off x="3657600" y="3433763"/>
          <a:ext cx="2286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9" name="Formula" r:id="rId21" imgW="161514" imgH="155155" progId="Equation.Ribbit">
                  <p:embed/>
                </p:oleObj>
              </mc:Choice>
              <mc:Fallback>
                <p:oleObj name="Formula" r:id="rId21" imgW="161514" imgH="155155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33763"/>
                        <a:ext cx="2286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700088" y="4035425"/>
            <a:ext cx="228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and the heat content</a:t>
            </a:r>
          </a:p>
        </p:txBody>
      </p:sp>
      <p:graphicFrame>
        <p:nvGraphicFramePr>
          <p:cNvPr id="16402" name="Object 20"/>
          <p:cNvGraphicFramePr>
            <a:graphicFrameLocks noChangeAspect="1"/>
          </p:cNvGraphicFramePr>
          <p:nvPr/>
        </p:nvGraphicFramePr>
        <p:xfrm>
          <a:off x="1522413" y="5454650"/>
          <a:ext cx="2974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0" name="Formula" r:id="rId22" imgW="2117090" imgH="372110" progId="Equation.Ribbit">
                  <p:embed/>
                </p:oleObj>
              </mc:Choice>
              <mc:Fallback>
                <p:oleObj name="Formula" r:id="rId22" imgW="2117090" imgH="3721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5454650"/>
                        <a:ext cx="29749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Box 22"/>
          <p:cNvSpPr txBox="1">
            <a:spLocks noChangeArrowheads="1"/>
          </p:cNvSpPr>
          <p:nvPr/>
        </p:nvSpPr>
        <p:spPr bwMode="auto">
          <a:xfrm>
            <a:off x="823913" y="5530850"/>
            <a:ext cx="7419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Note                                                   is the Fourier coefficient of the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 initial condition in the eigen space spanned by                                 !</a:t>
            </a:r>
          </a:p>
        </p:txBody>
      </p:sp>
      <p:graphicFrame>
        <p:nvGraphicFramePr>
          <p:cNvPr id="16404" name="Object 24"/>
          <p:cNvGraphicFramePr>
            <a:graphicFrameLocks noChangeAspect="1"/>
          </p:cNvGraphicFramePr>
          <p:nvPr/>
        </p:nvGraphicFramePr>
        <p:xfrm>
          <a:off x="5802313" y="6080125"/>
          <a:ext cx="17176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1" name="Formula" r:id="rId24" imgW="866140" imgH="177800" progId="Equation.Ribbit">
                  <p:embed/>
                </p:oleObj>
              </mc:Choice>
              <mc:Fallback>
                <p:oleObj name="Formula" r:id="rId24" imgW="866140" imgH="177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6080125"/>
                        <a:ext cx="17176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827088" y="333375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827088" y="333375"/>
            <a:ext cx="18002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042988" y="981075"/>
            <a:ext cx="15843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338388" y="981075"/>
            <a:ext cx="2889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042988" y="1341438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11188" y="333375"/>
            <a:ext cx="2159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611188" y="134143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11188" y="1989138"/>
            <a:ext cx="17272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06363" y="333375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06363" y="1054100"/>
            <a:ext cx="5048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1763713" y="261938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27088" y="26193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867400" y="908050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867400" y="908050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6083300" y="148431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019925" y="14843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083300" y="191611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5651500" y="908050"/>
            <a:ext cx="2159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5651500" y="1916113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5651500" y="2492375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146675" y="908050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146675" y="1628775"/>
            <a:ext cx="5048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 flipV="1">
            <a:off x="6804025" y="83661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5867400" y="836613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7019925" y="1125538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7019925" y="1125538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6804025" y="836613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 flipV="1">
            <a:off x="6443663" y="188913"/>
            <a:ext cx="360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5867400" y="188913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435600" y="26193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5435600" y="188913"/>
            <a:ext cx="10080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146675" y="261938"/>
            <a:ext cx="288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6443663" y="188913"/>
            <a:ext cx="14398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6443663" y="836613"/>
            <a:ext cx="3603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67400" y="9096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6443663" y="1773238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5146675" y="16287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5291138" y="909638"/>
            <a:ext cx="5762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5795963" y="2619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7019925" y="1485900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3490913" y="45799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3490913" y="45799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3706813" y="5156200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4643438" y="51562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3706813" y="5588000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3275013" y="4579938"/>
            <a:ext cx="2159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H="1">
            <a:off x="3275013" y="5588000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V="1">
            <a:off x="3275013" y="6164263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2770188" y="457993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2770188" y="5300663"/>
            <a:ext cx="5048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H="1" flipV="1">
            <a:off x="4427538" y="4508500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V="1">
            <a:off x="3490913" y="4508500"/>
            <a:ext cx="9366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 flipV="1">
            <a:off x="4643438" y="4797425"/>
            <a:ext cx="5032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>
            <a:off x="4643438" y="55165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4427538" y="45085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 flipH="1" flipV="1">
            <a:off x="4067175" y="3860800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3490913" y="3860800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3059113" y="39338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 flipV="1">
            <a:off x="3059113" y="3860800"/>
            <a:ext cx="10080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3059113" y="3933825"/>
            <a:ext cx="714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4067175" y="3860800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4067175" y="4508500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3490913" y="4581525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4067175" y="5445125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2770188" y="5300663"/>
            <a:ext cx="6492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 flipH="1">
            <a:off x="3490913" y="4292600"/>
            <a:ext cx="10810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>
            <a:off x="3490913" y="38623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 flipH="1">
            <a:off x="4211638" y="5157788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flipH="1" flipV="1">
            <a:off x="4427538" y="4508500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3059113" y="3933825"/>
            <a:ext cx="13684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>
            <a:off x="3130550" y="49418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flipV="1">
            <a:off x="4211638" y="55165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Line 74"/>
          <p:cNvSpPr>
            <a:spLocks noChangeShapeType="1"/>
          </p:cNvSpPr>
          <p:nvPr/>
        </p:nvSpPr>
        <p:spPr bwMode="auto">
          <a:xfrm flipH="1" flipV="1">
            <a:off x="3419475" y="5300663"/>
            <a:ext cx="2873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Line 75"/>
          <p:cNvSpPr>
            <a:spLocks noChangeShapeType="1"/>
          </p:cNvSpPr>
          <p:nvPr/>
        </p:nvSpPr>
        <p:spPr bwMode="auto">
          <a:xfrm flipH="1">
            <a:off x="5075238" y="4797425"/>
            <a:ext cx="714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Line 76"/>
          <p:cNvSpPr>
            <a:spLocks noChangeShapeType="1"/>
          </p:cNvSpPr>
          <p:nvPr/>
        </p:nvSpPr>
        <p:spPr bwMode="auto">
          <a:xfrm flipH="1">
            <a:off x="2771775" y="39338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Line 77"/>
          <p:cNvSpPr>
            <a:spLocks noChangeShapeType="1"/>
          </p:cNvSpPr>
          <p:nvPr/>
        </p:nvSpPr>
        <p:spPr bwMode="auto">
          <a:xfrm>
            <a:off x="2771775" y="43656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2771775" y="4365625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Line 79"/>
          <p:cNvSpPr>
            <a:spLocks noChangeShapeType="1"/>
          </p:cNvSpPr>
          <p:nvPr/>
        </p:nvSpPr>
        <p:spPr bwMode="auto">
          <a:xfrm flipV="1">
            <a:off x="3706813" y="566102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Line 80"/>
          <p:cNvSpPr>
            <a:spLocks noChangeShapeType="1"/>
          </p:cNvSpPr>
          <p:nvPr/>
        </p:nvSpPr>
        <p:spPr bwMode="auto">
          <a:xfrm flipV="1">
            <a:off x="2914650" y="4868863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Line 81"/>
          <p:cNvSpPr>
            <a:spLocks noChangeShapeType="1"/>
          </p:cNvSpPr>
          <p:nvPr/>
        </p:nvSpPr>
        <p:spPr bwMode="auto">
          <a:xfrm flipH="1">
            <a:off x="1690688" y="981075"/>
            <a:ext cx="9366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2338388" y="2205038"/>
            <a:ext cx="7207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2627313" y="981075"/>
            <a:ext cx="2519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 flipV="1">
            <a:off x="4067175" y="2565400"/>
            <a:ext cx="15843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93" name="Oval 85"/>
          <p:cNvSpPr>
            <a:spLocks noChangeArrowheads="1"/>
          </p:cNvSpPr>
          <p:nvPr/>
        </p:nvSpPr>
        <p:spPr bwMode="auto">
          <a:xfrm>
            <a:off x="827088" y="3333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4" name="Oval 86"/>
          <p:cNvSpPr>
            <a:spLocks noChangeArrowheads="1"/>
          </p:cNvSpPr>
          <p:nvPr/>
        </p:nvSpPr>
        <p:spPr bwMode="auto">
          <a:xfrm>
            <a:off x="1042988" y="13414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5" name="Oval 87"/>
          <p:cNvSpPr>
            <a:spLocks noChangeArrowheads="1"/>
          </p:cNvSpPr>
          <p:nvPr/>
        </p:nvSpPr>
        <p:spPr bwMode="auto">
          <a:xfrm>
            <a:off x="2554288" y="9810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6" name="Oval 88"/>
          <p:cNvSpPr>
            <a:spLocks noChangeArrowheads="1"/>
          </p:cNvSpPr>
          <p:nvPr/>
        </p:nvSpPr>
        <p:spPr bwMode="auto">
          <a:xfrm>
            <a:off x="611188" y="19177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7" name="Oval 89"/>
          <p:cNvSpPr>
            <a:spLocks noChangeArrowheads="1"/>
          </p:cNvSpPr>
          <p:nvPr/>
        </p:nvSpPr>
        <p:spPr bwMode="auto">
          <a:xfrm>
            <a:off x="1619250" y="17732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8" name="Oval 90"/>
          <p:cNvSpPr>
            <a:spLocks noChangeArrowheads="1"/>
          </p:cNvSpPr>
          <p:nvPr/>
        </p:nvSpPr>
        <p:spPr bwMode="auto">
          <a:xfrm>
            <a:off x="6804025" y="83661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9" name="Oval 91"/>
          <p:cNvSpPr>
            <a:spLocks noChangeArrowheads="1"/>
          </p:cNvSpPr>
          <p:nvPr/>
        </p:nvSpPr>
        <p:spPr bwMode="auto">
          <a:xfrm>
            <a:off x="5722938" y="15573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0" name="Oval 92"/>
          <p:cNvSpPr>
            <a:spLocks noChangeArrowheads="1"/>
          </p:cNvSpPr>
          <p:nvPr/>
        </p:nvSpPr>
        <p:spPr bwMode="auto">
          <a:xfrm>
            <a:off x="7019925" y="14859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1" name="Oval 93"/>
          <p:cNvSpPr>
            <a:spLocks noChangeArrowheads="1"/>
          </p:cNvSpPr>
          <p:nvPr/>
        </p:nvSpPr>
        <p:spPr bwMode="auto">
          <a:xfrm>
            <a:off x="5795963" y="1889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2" name="Oval 94"/>
          <p:cNvSpPr>
            <a:spLocks noChangeArrowheads="1"/>
          </p:cNvSpPr>
          <p:nvPr/>
        </p:nvSpPr>
        <p:spPr bwMode="auto">
          <a:xfrm>
            <a:off x="5651500" y="24939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3" name="Oval 95"/>
          <p:cNvSpPr>
            <a:spLocks noChangeArrowheads="1"/>
          </p:cNvSpPr>
          <p:nvPr/>
        </p:nvSpPr>
        <p:spPr bwMode="auto">
          <a:xfrm>
            <a:off x="4643438" y="5591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4" name="Oval 96"/>
          <p:cNvSpPr>
            <a:spLocks noChangeArrowheads="1"/>
          </p:cNvSpPr>
          <p:nvPr/>
        </p:nvSpPr>
        <p:spPr bwMode="auto">
          <a:xfrm>
            <a:off x="3490913" y="4581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5" name="Oval 97"/>
          <p:cNvSpPr>
            <a:spLocks noChangeArrowheads="1"/>
          </p:cNvSpPr>
          <p:nvPr/>
        </p:nvSpPr>
        <p:spPr bwMode="auto">
          <a:xfrm>
            <a:off x="3490913" y="38623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6" name="Oval 98"/>
          <p:cNvSpPr>
            <a:spLocks noChangeArrowheads="1"/>
          </p:cNvSpPr>
          <p:nvPr/>
        </p:nvSpPr>
        <p:spPr bwMode="auto">
          <a:xfrm>
            <a:off x="2698750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7" name="Oval 99"/>
          <p:cNvSpPr>
            <a:spLocks noChangeArrowheads="1"/>
          </p:cNvSpPr>
          <p:nvPr/>
        </p:nvSpPr>
        <p:spPr bwMode="auto">
          <a:xfrm>
            <a:off x="3706813" y="55181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7508" name="Line 100"/>
          <p:cNvSpPr>
            <a:spLocks noChangeShapeType="1"/>
          </p:cNvSpPr>
          <p:nvPr/>
        </p:nvSpPr>
        <p:spPr bwMode="auto">
          <a:xfrm>
            <a:off x="6877050" y="4437063"/>
            <a:ext cx="12239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6877050" y="4437063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 flipH="1">
            <a:off x="8101013" y="4508500"/>
            <a:ext cx="1444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flipH="1">
            <a:off x="7669213" y="4508500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 flipH="1">
            <a:off x="6804025" y="4437063"/>
            <a:ext cx="730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>
            <a:off x="6804025" y="5589588"/>
            <a:ext cx="12969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H="1">
            <a:off x="6804025" y="5084763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" name="Line 107"/>
          <p:cNvSpPr>
            <a:spLocks noChangeShapeType="1"/>
          </p:cNvSpPr>
          <p:nvPr/>
        </p:nvSpPr>
        <p:spPr bwMode="auto">
          <a:xfrm flipH="1" flipV="1">
            <a:off x="7308850" y="40052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" name="Line 108"/>
          <p:cNvSpPr>
            <a:spLocks noChangeShapeType="1"/>
          </p:cNvSpPr>
          <p:nvPr/>
        </p:nvSpPr>
        <p:spPr bwMode="auto">
          <a:xfrm flipH="1">
            <a:off x="7451725" y="5948363"/>
            <a:ext cx="6492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>
            <a:off x="7524750" y="4437063"/>
            <a:ext cx="1444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H="1" flipV="1">
            <a:off x="7812088" y="3500438"/>
            <a:ext cx="4333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" name="Line 111"/>
          <p:cNvSpPr>
            <a:spLocks noChangeShapeType="1"/>
          </p:cNvSpPr>
          <p:nvPr/>
        </p:nvSpPr>
        <p:spPr bwMode="auto">
          <a:xfrm flipV="1">
            <a:off x="6877050" y="3500438"/>
            <a:ext cx="9350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Line 112"/>
          <p:cNvSpPr>
            <a:spLocks noChangeShapeType="1"/>
          </p:cNvSpPr>
          <p:nvPr/>
        </p:nvSpPr>
        <p:spPr bwMode="auto">
          <a:xfrm flipH="1">
            <a:off x="7524750" y="3500438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 flipH="1">
            <a:off x="6804025" y="5445125"/>
            <a:ext cx="8651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2" name="Line 114"/>
          <p:cNvSpPr>
            <a:spLocks noChangeShapeType="1"/>
          </p:cNvSpPr>
          <p:nvPr/>
        </p:nvSpPr>
        <p:spPr bwMode="auto">
          <a:xfrm>
            <a:off x="6804025" y="5589588"/>
            <a:ext cx="6492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3" name="Line 115"/>
          <p:cNvSpPr>
            <a:spLocks noChangeShapeType="1"/>
          </p:cNvSpPr>
          <p:nvPr/>
        </p:nvSpPr>
        <p:spPr bwMode="auto">
          <a:xfrm flipV="1">
            <a:off x="7453313" y="5445125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4" name="Line 116"/>
          <p:cNvSpPr>
            <a:spLocks noChangeShapeType="1"/>
          </p:cNvSpPr>
          <p:nvPr/>
        </p:nvSpPr>
        <p:spPr bwMode="auto">
          <a:xfrm flipV="1">
            <a:off x="7669213" y="5229225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5" name="Line 117"/>
          <p:cNvSpPr>
            <a:spLocks noChangeShapeType="1"/>
          </p:cNvSpPr>
          <p:nvPr/>
        </p:nvSpPr>
        <p:spPr bwMode="auto">
          <a:xfrm>
            <a:off x="8245475" y="4508500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6" name="Line 118"/>
          <p:cNvSpPr>
            <a:spLocks noChangeShapeType="1"/>
          </p:cNvSpPr>
          <p:nvPr/>
        </p:nvSpPr>
        <p:spPr bwMode="auto">
          <a:xfrm flipV="1">
            <a:off x="8101013" y="5229225"/>
            <a:ext cx="3603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7" name="Line 119"/>
          <p:cNvSpPr>
            <a:spLocks noChangeShapeType="1"/>
          </p:cNvSpPr>
          <p:nvPr/>
        </p:nvSpPr>
        <p:spPr bwMode="auto">
          <a:xfrm flipH="1">
            <a:off x="7380288" y="4437063"/>
            <a:ext cx="144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8" name="Line 120"/>
          <p:cNvSpPr>
            <a:spLocks noChangeShapeType="1"/>
          </p:cNvSpPr>
          <p:nvPr/>
        </p:nvSpPr>
        <p:spPr bwMode="auto">
          <a:xfrm>
            <a:off x="7524750" y="4437063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9" name="Line 121"/>
          <p:cNvSpPr>
            <a:spLocks noChangeShapeType="1"/>
          </p:cNvSpPr>
          <p:nvPr/>
        </p:nvSpPr>
        <p:spPr bwMode="auto">
          <a:xfrm>
            <a:off x="7308850" y="40052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0" name="Line 122"/>
          <p:cNvSpPr>
            <a:spLocks noChangeShapeType="1"/>
          </p:cNvSpPr>
          <p:nvPr/>
        </p:nvSpPr>
        <p:spPr bwMode="auto">
          <a:xfrm flipV="1">
            <a:off x="7524750" y="40052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" name="Line 123"/>
          <p:cNvSpPr>
            <a:spLocks noChangeShapeType="1"/>
          </p:cNvSpPr>
          <p:nvPr/>
        </p:nvSpPr>
        <p:spPr bwMode="auto">
          <a:xfrm>
            <a:off x="2627313" y="981075"/>
            <a:ext cx="4249737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2" name="Line 124"/>
          <p:cNvSpPr>
            <a:spLocks noChangeShapeType="1"/>
          </p:cNvSpPr>
          <p:nvPr/>
        </p:nvSpPr>
        <p:spPr bwMode="auto">
          <a:xfrm>
            <a:off x="7019925" y="24923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3" name="Line 125"/>
          <p:cNvSpPr>
            <a:spLocks noChangeShapeType="1"/>
          </p:cNvSpPr>
          <p:nvPr/>
        </p:nvSpPr>
        <p:spPr bwMode="auto">
          <a:xfrm>
            <a:off x="5148263" y="479742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26"/>
          <p:cNvSpPr>
            <a:spLocks noChangeShapeType="1"/>
          </p:cNvSpPr>
          <p:nvPr/>
        </p:nvSpPr>
        <p:spPr bwMode="auto">
          <a:xfrm flipV="1">
            <a:off x="6804025" y="4437063"/>
            <a:ext cx="72231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Line 127"/>
          <p:cNvSpPr>
            <a:spLocks noChangeShapeType="1"/>
          </p:cNvSpPr>
          <p:nvPr/>
        </p:nvSpPr>
        <p:spPr bwMode="auto">
          <a:xfrm>
            <a:off x="7812088" y="3500438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Line 128"/>
          <p:cNvSpPr>
            <a:spLocks noChangeShapeType="1"/>
          </p:cNvSpPr>
          <p:nvPr/>
        </p:nvSpPr>
        <p:spPr bwMode="auto">
          <a:xfrm flipH="1">
            <a:off x="8459788" y="4076700"/>
            <a:ext cx="3603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 flipV="1">
            <a:off x="8243888" y="4076700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Line 130"/>
          <p:cNvSpPr>
            <a:spLocks noChangeShapeType="1"/>
          </p:cNvSpPr>
          <p:nvPr/>
        </p:nvSpPr>
        <p:spPr bwMode="auto">
          <a:xfrm flipV="1">
            <a:off x="8243888" y="3789363"/>
            <a:ext cx="73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Line 131"/>
          <p:cNvSpPr>
            <a:spLocks noChangeShapeType="1"/>
          </p:cNvSpPr>
          <p:nvPr/>
        </p:nvSpPr>
        <p:spPr bwMode="auto">
          <a:xfrm>
            <a:off x="8027988" y="4005263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0" name="Oval 132"/>
          <p:cNvSpPr>
            <a:spLocks noChangeArrowheads="1"/>
          </p:cNvSpPr>
          <p:nvPr/>
        </p:nvSpPr>
        <p:spPr bwMode="auto">
          <a:xfrm>
            <a:off x="4284663" y="42926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1" name="Oval 133"/>
          <p:cNvSpPr>
            <a:spLocks noChangeArrowheads="1"/>
          </p:cNvSpPr>
          <p:nvPr/>
        </p:nvSpPr>
        <p:spPr bwMode="auto">
          <a:xfrm>
            <a:off x="4716463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2" name="Oval 134"/>
          <p:cNvSpPr>
            <a:spLocks noChangeArrowheads="1"/>
          </p:cNvSpPr>
          <p:nvPr/>
        </p:nvSpPr>
        <p:spPr bwMode="auto">
          <a:xfrm>
            <a:off x="1692275" y="2603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3" name="Oval 135"/>
          <p:cNvSpPr>
            <a:spLocks noChangeArrowheads="1"/>
          </p:cNvSpPr>
          <p:nvPr/>
        </p:nvSpPr>
        <p:spPr bwMode="auto">
          <a:xfrm>
            <a:off x="6877050" y="44370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4" name="Oval 136"/>
          <p:cNvSpPr>
            <a:spLocks noChangeArrowheads="1"/>
          </p:cNvSpPr>
          <p:nvPr/>
        </p:nvSpPr>
        <p:spPr bwMode="auto">
          <a:xfrm>
            <a:off x="8388350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5" name="Oval 137"/>
          <p:cNvSpPr>
            <a:spLocks noChangeArrowheads="1"/>
          </p:cNvSpPr>
          <p:nvPr/>
        </p:nvSpPr>
        <p:spPr bwMode="auto">
          <a:xfrm>
            <a:off x="8748713" y="4076700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6" name="Oval 138"/>
          <p:cNvSpPr>
            <a:spLocks noChangeArrowheads="1"/>
          </p:cNvSpPr>
          <p:nvPr/>
        </p:nvSpPr>
        <p:spPr bwMode="auto">
          <a:xfrm>
            <a:off x="7812088" y="1125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7" name="Oval 139"/>
          <p:cNvSpPr>
            <a:spLocks noChangeArrowheads="1"/>
          </p:cNvSpPr>
          <p:nvPr/>
        </p:nvSpPr>
        <p:spPr bwMode="auto">
          <a:xfrm flipH="1">
            <a:off x="2268538" y="21336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8" name="Oval 140"/>
          <p:cNvSpPr>
            <a:spLocks noChangeArrowheads="1"/>
          </p:cNvSpPr>
          <p:nvPr/>
        </p:nvSpPr>
        <p:spPr bwMode="auto">
          <a:xfrm>
            <a:off x="8027988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9" name="Oval 141"/>
          <p:cNvSpPr>
            <a:spLocks noChangeArrowheads="1"/>
          </p:cNvSpPr>
          <p:nvPr/>
        </p:nvSpPr>
        <p:spPr bwMode="auto">
          <a:xfrm>
            <a:off x="680402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0" name="Oval 142"/>
          <p:cNvSpPr>
            <a:spLocks noChangeArrowheads="1"/>
          </p:cNvSpPr>
          <p:nvPr/>
        </p:nvSpPr>
        <p:spPr bwMode="auto">
          <a:xfrm>
            <a:off x="7667625" y="53736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1" name="Oval 143"/>
          <p:cNvSpPr>
            <a:spLocks noChangeArrowheads="1"/>
          </p:cNvSpPr>
          <p:nvPr/>
        </p:nvSpPr>
        <p:spPr bwMode="auto">
          <a:xfrm>
            <a:off x="8027988" y="40052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2" name="Oval 144"/>
          <p:cNvSpPr>
            <a:spLocks noChangeArrowheads="1"/>
          </p:cNvSpPr>
          <p:nvPr/>
        </p:nvSpPr>
        <p:spPr bwMode="auto">
          <a:xfrm>
            <a:off x="7308850" y="4005263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3" name="Oval 145"/>
          <p:cNvSpPr>
            <a:spLocks noChangeArrowheads="1"/>
          </p:cNvSpPr>
          <p:nvPr/>
        </p:nvSpPr>
        <p:spPr bwMode="auto">
          <a:xfrm>
            <a:off x="3276600" y="61658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4" name="Oval 146"/>
          <p:cNvSpPr>
            <a:spLocks noChangeArrowheads="1"/>
          </p:cNvSpPr>
          <p:nvPr/>
        </p:nvSpPr>
        <p:spPr bwMode="auto">
          <a:xfrm>
            <a:off x="5219700" y="9810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7555" name="TextBox 1"/>
          <p:cNvSpPr txBox="1">
            <a:spLocks noChangeArrowheads="1"/>
          </p:cNvSpPr>
          <p:nvPr/>
        </p:nvSpPr>
        <p:spPr bwMode="auto">
          <a:xfrm>
            <a:off x="15081" y="3794919"/>
            <a:ext cx="207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/>
              <a:t> random walk on graph</a:t>
            </a:r>
          </a:p>
        </p:txBody>
      </p:sp>
    </p:spTree>
    <p:extLst>
      <p:ext uri="{BB962C8B-B14F-4D97-AF65-F5344CB8AC3E}">
        <p14:creationId xmlns:p14="http://schemas.microsoft.com/office/powerpoint/2010/main" val="2877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09 L 0.27969 0.089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24 L 0.10243 -0.120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509 L 0.16145 -0.0576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509 L 0.09844 -0.015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11111E-6 L 0.01979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532 L 0.03941 0.036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5 L 0.00416 -0.13102 " pathEditMode="relative" ptsTypes="AA">
                                      <p:cBhvr>
                                        <p:cTn id="18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7037E-6 L -0.00382 0.0944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4722 -0.09444 " pathEditMode="relative" ptsTypes="AA">
                                      <p:cBhvr>
                                        <p:cTn id="22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33 L -0.00382 0.0787 " pathEditMode="relative" ptsTypes="AA">
                                      <p:cBhvr>
                                        <p:cTn id="24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55 L 0.004 0.1 " pathEditMode="relative" ptsTypes="AA">
                                      <p:cBhvr>
                                        <p:cTn id="26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33 L 0.01198 -0.09976 " pathEditMode="relative" ptsTypes="AA">
                                      <p:cBhvr>
                                        <p:cTn id="28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09 L 0.02379 0.0949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5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6 L 0.03941 0.06296 " pathEditMode="relative" ptsTypes="AA">
                                      <p:cBhvr>
                                        <p:cTn id="32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7326 0.18912 " pathEditMode="relative" ptsTypes="AA">
                                      <p:cBhvr>
                                        <p:cTn id="34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3924 0.06296 " pathEditMode="relative" ptsTypes="AA">
                                      <p:cBhvr>
                                        <p:cTn id="36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09 L 0.05885 -0.0787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36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1 L 0.0434 -0.11019 " pathEditMode="relative" ptsTypes="AA">
                                      <p:cBhvr>
                                        <p:cTn id="40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2.59259E-6 L -0.01944 -0.1365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6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4.07407E-6 L -0.01962 -0.105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5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2361 0.06296 " pathEditMode="relative" ptsTypes="AA">
                                      <p:cBhvr>
                                        <p:cTn id="46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09 L -0.07864 -0.0050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533 L -0.05503 -0.0472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1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6 L 0.04723 -0.09468 " pathEditMode="relative" ptsTypes="AA">
                                      <p:cBhvr>
                                        <p:cTn id="52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51 L 0.09444 0.1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525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3.7037E-6 L 0.03542 -0.178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89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1.11111E-6 L 0.03958 0.0682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2379 -0.06297 " pathEditMode="relative" ptsTypes="AA">
                                      <p:cBhvr>
                                        <p:cTn id="60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09 L 0.01962 -0.11019 " pathEditMode="relative" ptsTypes="AA">
                                      <p:cBhvr>
                                        <p:cTn id="62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5503 0.11528 " pathEditMode="relative" ptsTypes="AA">
                                      <p:cBhvr>
                                        <p:cTn id="64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9 0.08936 L 0.35851 -0.0155 " pathEditMode="relative" ptsTypes="AA">
                                      <p:cBhvr>
                                        <p:cTn id="67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1551 L 0.07483 0.0629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-0.05764 L 0.13785 0.1208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1042 L 0.19687 0.09444 " pathEditMode="relative" ptsTypes="AA">
                                      <p:cBhvr>
                                        <p:cTn id="73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23611 L 0.12222 -0.24653 " pathEditMode="relative" ptsTypes="AA">
                                      <p:cBhvr>
                                        <p:cTn id="75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8 L -5.55556E-7 0.09977 " pathEditMode="relative" ptsTypes="AA">
                                      <p:cBhvr>
                                        <p:cTn id="77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2593 L 0.0434 -0.0419 " pathEditMode="relative" ptsTypes="AA">
                                      <p:cBhvr>
                                        <p:cTn id="79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9977 L 0.10243 0.0893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5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9444 L -0.08247 -0.03148 " pathEditMode="relative" ptsTypes="AA">
                                      <p:cBhvr>
                                        <p:cTn id="83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87 L 0.0434 -0.01574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472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1 L -0.05903 0.11041 " pathEditMode="relative" ptsTypes="AA">
                                      <p:cBhvr>
                                        <p:cTn id="87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9953 L -0.06684 0.00533 " pathEditMode="relative" ptsTypes="AA">
                                      <p:cBhvr>
                                        <p:cTn id="89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8958 L -0.04322 0.13148 " pathEditMode="relative" ptsTypes="AA">
                                      <p:cBhvr>
                                        <p:cTn id="91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19444 L -0.12187 0.2574 " pathEditMode="relative" ptsTypes="AA">
                                      <p:cBhvr>
                                        <p:cTn id="93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5787 L -0.00382 0.14189 " pathEditMode="relative" ptsTypes="AA">
                                      <p:cBhvr>
                                        <p:cTn id="95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6296 L 0.05504 0.09445 " pathEditMode="relative" ptsTypes="AA">
                                      <p:cBhvr>
                                        <p:cTn id="97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787 L 0.09062 -0.0261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61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11019 L 0.08281 -0.27825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840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13657 L 0.01198 -0.28356 " pathEditMode="relative" ptsTypes="AA">
                                      <p:cBhvr>
                                        <p:cTn id="103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9977 L -0.01163 -0.20463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6296 L -0.05122 0.05787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25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00509 L -0.02743 -0.0787 " pathEditMode="relative" ptsTypes="AA">
                                      <p:cBhvr>
                                        <p:cTn id="109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4722 L -0.10625 -0.08935 " pathEditMode="relative" ptsTypes="AA">
                                      <p:cBhvr>
                                        <p:cTn id="111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4 -0.08912 L 0.08247 -0.11019 " pathEditMode="relative" ptsTypes="AA">
                                      <p:cBhvr>
                                        <p:cTn id="113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1 L 0.37014 0.19444 " pathEditMode="relative" ptsTypes="AA">
                                      <p:cBhvr>
                                        <p:cTn id="115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17314 L 0.30712 -0.0787 " pathEditMode="relative" ptsTypes="AA">
                                      <p:cBhvr>
                                        <p:cTn id="117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6852 L 0.00382 0.00556 " pathEditMode="relative" ptsTypes="AA">
                                      <p:cBhvr>
                                        <p:cTn id="119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-0.07315 L 0.14948 -0.26204 " pathEditMode="relative" ptsTypes="AA">
                                      <p:cBhvr>
                                        <p:cTn id="121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996 L 0.06702 -0.01551 " pathEditMode="relative" ptsTypes="AA">
                                      <p:cBhvr>
                                        <p:cTn id="123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11019 L -0.08663 0.19422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-0.0155 L 0.42153 -0.1206 " pathEditMode="relative" ptsTypes="AA">
                                      <p:cBhvr>
                                        <p:cTn id="128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06297 L 0.15365 0.3150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12593 L 0.21667 0.37801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8935 L 0.46858 0.1838 " pathEditMode="relative" ptsTypes="AA">
                                      <p:cBhvr>
                                        <p:cTn id="134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24653 L 0.21649 -0.14167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523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9977 L 0.10243 0.08935 " pathEditMode="relative" ptsTypes="AA">
                                      <p:cBhvr>
                                        <p:cTn id="138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4699 L 0.03559 -0.19398 " pathEditMode="relative" ptsTypes="AA">
                                      <p:cBhvr>
                                        <p:cTn id="140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8936 L 0.17726 0.13125 " pathEditMode="relative" rAng="0" ptsTypes="AA">
                                      <p:cBhvr>
                                        <p:cTn id="142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08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3657 L -0.04323 0.04746 " pathEditMode="relative" ptsTypes="AA">
                                      <p:cBhvr>
                                        <p:cTn id="144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1574 L 0.05122 -0.12084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25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11041 L -0.07482 0.20486 " pathEditMode="relative" ptsTypes="AA">
                                      <p:cBhvr>
                                        <p:cTn id="148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533 L -0.34237 -0.08912 " pathEditMode="relative" ptsTypes="AA">
                                      <p:cBhvr>
                                        <p:cTn id="150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2 0.13148 L -0.08263 0.15255 " pathEditMode="relative" ptsTypes="AA">
                                      <p:cBhvr>
                                        <p:cTn id="152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4189 L -0.15348 0.15231 " pathEditMode="relative" ptsTypes="AA">
                                      <p:cBhvr>
                                        <p:cTn id="154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0.2574 L -0.05902 0.33078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5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8936 L -0.0118 0.07894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53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2616 L 0.08281 0.02639 " pathEditMode="relative" ptsTypes="AA">
                                      <p:cBhvr>
                                        <p:cTn id="160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7825 L 0.02778 -0.32014 " pathEditMode="relative" ptsTypes="AA">
                                      <p:cBhvr>
                                        <p:cTn id="162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27824 L -0.07465 -0.42523 " pathEditMode="relative" ptsTypes="AA">
                                      <p:cBhvr>
                                        <p:cTn id="164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20463 L 0.0434 -0.16274 " pathEditMode="relative" ptsTypes="AA">
                                      <p:cBhvr>
                                        <p:cTn id="166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5787 L -0.51597 -0.44606 " pathEditMode="relative" ptsTypes="AA">
                                      <p:cBhvr>
                                        <p:cTn id="168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787 L -0.11406 -0.22569 " pathEditMode="relative" ptsTypes="AA">
                                      <p:cBhvr>
                                        <p:cTn id="170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8935 L -0.16128 -0.01574 " pathEditMode="relative" rAng="0" ptsTypes="AA">
                                      <p:cBhvr>
                                        <p:cTn id="172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681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11019 L 0.14566 -0.15209 " pathEditMode="relative" ptsTypes="AA">
                                      <p:cBhvr>
                                        <p:cTn id="174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96 0.19444 L 0.42917 0.33101 " pathEditMode="relative" rAng="0" ptsTypes="AA">
                                      <p:cBhvr>
                                        <p:cTn id="176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682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94 -0.0787 L 0.38959 -0.18379 " pathEditMode="relative" ptsTypes="AA">
                                      <p:cBhvr>
                                        <p:cTn id="178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03941 -0.08402 " pathEditMode="relative" ptsTypes="AA">
                                      <p:cBhvr>
                                        <p:cTn id="180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25695 L 0.29531 -0.26759 " pathEditMode="relative" ptsTypes="AA">
                                      <p:cBhvr>
                                        <p:cTn id="182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-0.01551 L 0.0592 0.08958 " pathEditMode="relative" ptsTypes="AA">
                                      <p:cBhvr>
                                        <p:cTn id="184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19445 L -0.00382 0.34144 " pathEditMode="relative" ptsTypes="AA">
                                      <p:cBhvr>
                                        <p:cTn id="186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53 -0.1206 L 0.46094 -0.02615 " pathEditMode="relative" ptsTypes="AA">
                                      <p:cBhvr>
                                        <p:cTn id="189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31505 L 0.20469 0.40949 " pathEditMode="relative" rAng="0" ptsTypes="AA">
                                      <p:cBhvr>
                                        <p:cTn id="191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37292 L 0.32691 0.3625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0.1838 L 0.48437 0.08935 " pathEditMode="relative" ptsTypes="AA">
                                      <p:cBhvr>
                                        <p:cTn id="195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4167 L 0.18507 0.0368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8935 L 0.14583 -0.00509 " pathEditMode="relative" ptsTypes="AA">
                                      <p:cBhvr>
                                        <p:cTn id="199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18889 L 0.08281 -0.09445 " pathEditMode="relative" ptsTypes="AA">
                                      <p:cBhvr>
                                        <p:cTn id="201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0.13125 L 0.16944 0.23635 " pathEditMode="relative" ptsTypes="AA">
                                      <p:cBhvr>
                                        <p:cTn id="203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5255 L -0.05104 -0.09444 " pathEditMode="relative" ptsTypes="AA">
                                      <p:cBhvr>
                                        <p:cTn id="205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12084 L -0.01163 -0.19422 " pathEditMode="relative" ptsTypes="AA">
                                      <p:cBhvr>
                                        <p:cTn id="207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0.20486 L -0.01962 0.34143 " pathEditMode="relative" ptsTypes="AA">
                                      <p:cBhvr>
                                        <p:cTn id="209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6 -0.08912 L -0.44879 0.02639 " pathEditMode="relative" ptsTypes="AA">
                                      <p:cBhvr>
                                        <p:cTn id="211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8 0.15231 L -0.20868 0.01574 " pathEditMode="relative" ptsTypes="AA">
                                      <p:cBhvr>
                                        <p:cTn id="213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3 0.15255 L -0.10625 0.00556 " pathEditMode="relative" ptsTypes="AA">
                                      <p:cBhvr>
                                        <p:cTn id="215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33078 L -0.11406 0.38333 " pathEditMode="relative" ptsTypes="AA">
                                      <p:cBhvr>
                                        <p:cTn id="217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7894 L -0.19288 0.04746 " pathEditMode="relative" ptsTypes="AA">
                                      <p:cBhvr>
                                        <p:cTn id="219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2639 L 0.06701 0.11042 " pathEditMode="relative" ptsTypes="AA">
                                      <p:cBhvr>
                                        <p:cTn id="221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32014 L -0.02743 -0.36227 " pathEditMode="relative" ptsTypes="AA">
                                      <p:cBhvr>
                                        <p:cTn id="223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425 L -0.03524 -0.50903 " pathEditMode="relative" ptsTypes="AA">
                                      <p:cBhvr>
                                        <p:cTn id="225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16274 L -0.04323 -0.17315 " pathEditMode="relative" ptsTypes="AA">
                                      <p:cBhvr>
                                        <p:cTn id="227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97 -0.44606 L -0.5474 -0.26759 " pathEditMode="relative" rAng="0" ptsTypes="AA">
                                      <p:cBhvr>
                                        <p:cTn id="229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22546 L -0.11406 -0.37245 " pathEditMode="relative" ptsTypes="AA">
                                      <p:cBhvr>
                                        <p:cTn id="231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-0.01574 L -0.20851 0.04722 " pathEditMode="relative" ptsTypes="AA">
                                      <p:cBhvr>
                                        <p:cTn id="233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15209 L 0.12205 -0.24676 " pathEditMode="relative" ptsTypes="AA">
                                      <p:cBhvr>
                                        <p:cTn id="235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0.33101 L 0.2559 0.5199 " pathEditMode="relative" ptsTypes="AA">
                                      <p:cBhvr>
                                        <p:cTn id="237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18356 L 0.5158 -0.09953 " pathEditMode="relative" ptsTypes="AA">
                                      <p:cBhvr>
                                        <p:cTn id="239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7847 L -0.10243 -0.12037 " pathEditMode="relative" ptsTypes="AA">
                                      <p:cBhvr>
                                        <p:cTn id="241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26736 L 0.23229 -0.37223 " pathEditMode="relative" ptsTypes="AA">
                                      <p:cBhvr>
                                        <p:cTn id="243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8935 L 0.04341 0.22592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6829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33589 L 0.01979 0.4095 " pathEditMode="relative" ptsTypes="AA">
                                      <p:cBhvr>
                                        <p:cTn id="247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94 -0.02615 L 0.48455 0.06852 " pathEditMode="relative" ptsTypes="AA">
                                      <p:cBhvr>
                                        <p:cTn id="250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0.40949 L 0.26389 0.44653 " pathEditMode="relative" rAng="0" ptsTypes="AA">
                                      <p:cBhvr>
                                        <p:cTn id="252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1852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3625 L 0.50017 0.17338 " pathEditMode="relative" rAng="0" ptsTypes="AA">
                                      <p:cBhvr>
                                        <p:cTn id="254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9468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7 0.08935 L 0.50017 -0.01551 " pathEditMode="relative" ptsTypes="AA">
                                      <p:cBhvr>
                                        <p:cTn id="256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0.0368 L 0.11024 -0.02616 " pathEditMode="relative" rAng="0" ptsTypes="AA">
                                      <p:cBhvr>
                                        <p:cTn id="258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3148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0509 L 0.15365 -0.11019 " pathEditMode="relative" ptsTypes="AA">
                                      <p:cBhvr>
                                        <p:cTn id="260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9954 L 0.11441 -0.15208 " pathEditMode="relative" rAng="0" ptsTypes="AA">
                                      <p:cBhvr>
                                        <p:cTn id="262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639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0.23635 L 0.12222 0.24676 " pathEditMode="relative" rAng="0" ptsTypes="AA">
                                      <p:cBhvr>
                                        <p:cTn id="264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0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9444 L -0.12986 -0.34653 " pathEditMode="relative" ptsTypes="AA">
                                      <p:cBhvr>
                                        <p:cTn id="266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19422 L -0.06684 -0.25718 " pathEditMode="relative" ptsTypes="AA">
                                      <p:cBhvr>
                                        <p:cTn id="268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34143 L -0.00382 0.20486 " pathEditMode="relative" ptsTypes="AA">
                                      <p:cBhvr>
                                        <p:cTn id="270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9 0.02639 L -0.37795 0.08935 " pathEditMode="relative" ptsTypes="AA">
                                      <p:cBhvr>
                                        <p:cTn id="272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68 0.01574 L -0.48421 -0.07871 " pathEditMode="relative" ptsTypes="AA">
                                      <p:cBhvr>
                                        <p:cTn id="274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0556 L -0.16928 0.01597 " pathEditMode="relative" ptsTypes="AA">
                                      <p:cBhvr>
                                        <p:cTn id="276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38333 L -0.17708 0.42523 " pathEditMode="relative" ptsTypes="AA">
                                      <p:cBhvr>
                                        <p:cTn id="278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5 0.04746 L -0.25607 -0.02615 " pathEditMode="relative" ptsTypes="AA">
                                      <p:cBhvr>
                                        <p:cTn id="280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11042 L 0.13802 0.04745 " pathEditMode="relative" ptsTypes="AA">
                                      <p:cBhvr>
                                        <p:cTn id="282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36227 L -0.08246 -0.28866 " pathEditMode="relative" rAng="0" ptsTypes="AA">
                                      <p:cBhvr>
                                        <p:cTn id="284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681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50394 L 0.01997 -0.61922 " pathEditMode="relative" rAng="0" ptsTypes="AA">
                                      <p:cBhvr>
                                        <p:cTn id="286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764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7315 L -0.08264 -0.17315 " pathEditMode="relative" rAng="0" ptsTypes="AA">
                                      <p:cBhvr>
                                        <p:cTn id="288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57 -0.2625 L -0.6184 -0.32547 " pathEditMode="relative" ptsTypes="AA">
                                      <p:cBhvr>
                                        <p:cTn id="290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0.36712 L -0.23611 -0.45115 " pathEditMode="relative" ptsTypes="AA">
                                      <p:cBhvr>
                                        <p:cTn id="292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0.04722 L -0.67326 -0.45671 " pathEditMode="relative" ptsTypes="AA">
                                      <p:cBhvr>
                                        <p:cTn id="294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24653 L 0.20469 -0.2044 " pathEditMode="relative" ptsTypes="AA">
                                      <p:cBhvr>
                                        <p:cTn id="296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9 0.5199 L 0.31111 0.58287 " pathEditMode="relative" rAng="0" ptsTypes="AA">
                                      <p:cBhvr>
                                        <p:cTn id="298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79 -0.0942 L 0.5592 -0.03124 " pathEditMode="relative" ptsTypes="AA">
                                      <p:cBhvr>
                                        <p:cTn id="300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1206 L -0.18507 -0.1625 " pathEditMode="relative" ptsTypes="AA">
                                      <p:cBhvr>
                                        <p:cTn id="302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37246 L 0.29531 -0.41458 " pathEditMode="relative" ptsTypes="AA">
                                      <p:cBhvr>
                                        <p:cTn id="304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0.22592 L -0.12986 0.41481 " pathEditMode="relative" ptsTypes="AA">
                                      <p:cBhvr>
                                        <p:cTn id="306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41482 L 0.0434 0.4882 " pathEditMode="relative" rAng="0" ptsTypes="AA">
                                      <p:cBhvr>
                                        <p:cTn id="308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55 0.06852 L 0.48455 0.21551 " pathEditMode="relative" ptsTypes="AA">
                                      <p:cBhvr>
                                        <p:cTn id="311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44653 L 0.23247 0.46737 " pathEditMode="relative" ptsTypes="AA">
                                      <p:cBhvr>
                                        <p:cTn id="313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17 0.17338 L 0.5474 0.07894 " pathEditMode="relative" rAng="0" ptsTypes="AA">
                                      <p:cBhvr>
                                        <p:cTn id="315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472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17 -0.01551 L 0.5474 0.07894 " pathEditMode="relative" ptsTypes="AA">
                                      <p:cBhvr>
                                        <p:cTn id="317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2616 L 0.03941 -0.08912 " pathEditMode="relative" ptsTypes="AA">
                                      <p:cBhvr>
                                        <p:cTn id="319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5 -0.11019 L 0.0908 -0.18357 " pathEditMode="relative" ptsTypes="AA">
                                      <p:cBhvr>
                                        <p:cTn id="321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1 -0.15208 L 0.14583 -0.2044 " pathEditMode="relative" ptsTypes="AA">
                                      <p:cBhvr>
                                        <p:cTn id="323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0.24676 L 0.075 0.25741 " pathEditMode="relative" ptsTypes="AA">
                                      <p:cBhvr>
                                        <p:cTn id="325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34653 L -0.09827 -0.525 " pathEditMode="relative" ptsTypes="AA">
                                      <p:cBhvr>
                                        <p:cTn id="327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25718 L 0.10642 -0.4463 " pathEditMode="relative" ptsTypes="AA">
                                      <p:cBhvr>
                                        <p:cTn id="329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0486 L 0.004 0.1 " pathEditMode="relative" rAng="0" ptsTypes="AA">
                                      <p:cBhvr>
                                        <p:cTn id="331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255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 -0.07871 L -0.66146 -0.02616 " pathEditMode="relative" ptsTypes="AA">
                                      <p:cBhvr>
                                        <p:cTn id="333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0.08935 L -0.56285 0.05787 " pathEditMode="relative" rAng="0" ptsTypes="AA">
                                      <p:cBhvr>
                                        <p:cTn id="335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57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8 0.01597 L -0.18507 0.11042 " pathEditMode="relative" ptsTypes="AA">
                                      <p:cBhvr>
                                        <p:cTn id="337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42523 L -0.21649 0.44629 " pathEditMode="relative" rAng="0" ptsTypes="AA">
                                      <p:cBhvr>
                                        <p:cTn id="339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04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02615 L -0.31111 -0.08912 " pathEditMode="relative" rAng="0" ptsTypes="AA">
                                      <p:cBhvr>
                                        <p:cTn id="341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148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04745 L 0.14583 -0.04722 " pathEditMode="relative" ptsTypes="AA">
                                      <p:cBhvr>
                                        <p:cTn id="343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28866 L -0.12969 -0.2257 " pathEditMode="relative" ptsTypes="AA">
                                      <p:cBhvr>
                                        <p:cTn id="345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62454 L -0.09843 -0.66667 " pathEditMode="relative" ptsTypes="AA">
                                      <p:cBhvr>
                                        <p:cTn id="347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17315 L -0.06684 -0.24676 " pathEditMode="relative" ptsTypes="AA">
                                      <p:cBhvr>
                                        <p:cTn id="349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4 -0.33056 L -0.69341 -0.39352 " pathEditMode="relative" ptsTypes="AA">
                                      <p:cBhvr>
                                        <p:cTn id="351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 -0.45648 L -0.26371 -0.21482 " pathEditMode="relative" ptsTypes="AA">
                                      <p:cBhvr>
                                        <p:cTn id="353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5 -0.45671 L -0.7717 -0.56181 " pathEditMode="relative" ptsTypes="AA">
                                      <p:cBhvr>
                                        <p:cTn id="355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7 -0.20463 L 0.08247 -0.34121 " pathEditMode="relative" ptsTypes="AA">
                                      <p:cBhvr>
                                        <p:cTn id="357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58287 L 0.19305 0.625 " pathEditMode="relative" rAng="0" ptsTypes="AA">
                                      <p:cBhvr>
                                        <p:cTn id="359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106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21 -0.0368 L 0.5158 0.04723 " pathEditMode="relative" rAng="0" ptsTypes="AA">
                                      <p:cBhvr>
                                        <p:cTn id="361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419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-0.1625 L -0.07483 -0.17315 " pathEditMode="relative" rAng="0" ptsTypes="AA">
                                      <p:cBhvr>
                                        <p:cTn id="363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40903 L 0.29531 -0.26204 " pathEditMode="relative" rAng="0" ptsTypes="AA">
                                      <p:cBhvr>
                                        <p:cTn id="365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41481 L -0.07465 0.47778 " pathEditMode="relative" rAng="0" ptsTypes="AA">
                                      <p:cBhvr>
                                        <p:cTn id="367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4882 L -0.01962 0.62477 " pathEditMode="relative" rAng="0" ptsTypes="AA">
                                      <p:cBhvr>
                                        <p:cTn id="369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1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55 0.21551 L 0.33489 0.22593 " pathEditMode="relative" ptsTypes="AA">
                                      <p:cBhvr>
                                        <p:cTn id="372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7 0.46737 L 0.26389 0.53033 " pathEditMode="relative" rAng="0" ptsTypes="AA">
                                      <p:cBhvr>
                                        <p:cTn id="374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148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4 0.07894 L 0.64983 0.16296 " pathEditMode="relative" rAng="0" ptsTypes="AA">
                                      <p:cBhvr>
                                        <p:cTn id="376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419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4 0.07894 L 0.46858 0.1838 " pathEditMode="relative" ptsTypes="AA">
                                      <p:cBhvr>
                                        <p:cTn id="378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8912 L -0.00382 0.00532 " pathEditMode="relative" rAng="0" ptsTypes="AA">
                                      <p:cBhvr>
                                        <p:cTn id="380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18357 L 0.03559 -0.24653 " pathEditMode="relative" rAng="0" ptsTypes="AA">
                                      <p:cBhvr>
                                        <p:cTn id="382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14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2044 L 0.31909 -0.39352 " pathEditMode="relative" ptsTypes="AA">
                                      <p:cBhvr>
                                        <p:cTn id="384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25741 L 0.12222 0.33079 " pathEditMode="relative" rAng="0" ptsTypes="AA">
                                      <p:cBhvr>
                                        <p:cTn id="386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3657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53009 L -0.1967 -0.63495 " pathEditMode="relative" ptsTypes="AA">
                                      <p:cBhvr>
                                        <p:cTn id="388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4463 L 0.05122 -0.58287 " pathEditMode="relative" ptsTypes="AA">
                                      <p:cBhvr>
                                        <p:cTn id="390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1 L 0.10643 0.08935 " pathEditMode="relative" ptsTypes="AA">
                                      <p:cBhvr>
                                        <p:cTn id="392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85 0.05787 L -0.37396 0.08935 " pathEditMode="relative" ptsTypes="AA">
                                      <p:cBhvr>
                                        <p:cTn id="394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-0.02616 L -0.70469 0.06828 " pathEditMode="relative" rAng="0" ptsTypes="AA">
                                      <p:cBhvr>
                                        <p:cTn id="396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0.11042 L -0.12987 0.24699 " pathEditMode="relative" ptsTypes="AA">
                                      <p:cBhvr>
                                        <p:cTn id="398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44629 L -0.2243 0.38333 " pathEditMode="relative" ptsTypes="AA">
                                      <p:cBhvr>
                                        <p:cTn id="400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08912 L -0.42135 -0.07847 " pathEditMode="relative" rAng="0" ptsTypes="AA">
                                      <p:cBhvr>
                                        <p:cTn id="402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32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4722 L 0.15364 -0.16273 " pathEditMode="relative" ptsTypes="AA">
                                      <p:cBhvr>
                                        <p:cTn id="404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-0.2257 L -0.59444 -0.72963 " pathEditMode="relative" ptsTypes="AA">
                                      <p:cBhvr>
                                        <p:cTn id="406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66667 L -0.13767 -0.5301 " pathEditMode="relative" ptsTypes="AA">
                                      <p:cBhvr>
                                        <p:cTn id="408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24676 L -0.15347 -0.39375 " pathEditMode="relative" ptsTypes="AA">
                                      <p:cBhvr>
                                        <p:cTn id="410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24 -0.39352 L -0.73646 -0.29907 " pathEditMode="relative" rAng="0" ptsTypes="AA">
                                      <p:cBhvr>
                                        <p:cTn id="412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21505 L -0.43698 -0.02616 " pathEditMode="relative" ptsTypes="AA">
                                      <p:cBhvr>
                                        <p:cTn id="414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88 -0.56158 L -0.87031 -0.55093 " pathEditMode="relative" ptsTypes="AA">
                                      <p:cBhvr>
                                        <p:cTn id="416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3463 L 0.25973 -0.53519 " pathEditMode="relative" ptsTypes="AA">
                                      <p:cBhvr>
                                        <p:cTn id="418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625 L 0.27951 0.67754 " pathEditMode="relative" rAng="0" ptsTypes="AA">
                                      <p:cBhvr>
                                        <p:cTn id="420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616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8 0.04746 L 0.60243 0.19445 " pathEditMode="relative" ptsTypes="AA">
                                      <p:cBhvr>
                                        <p:cTn id="422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17315 L -0.01962 -0.11018 " pathEditMode="relative" rAng="0" ptsTypes="AA">
                                      <p:cBhvr>
                                        <p:cTn id="424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26736 L 0.38194 -0.12037 " pathEditMode="relative" ptsTypes="AA">
                                      <p:cBhvr>
                                        <p:cTn id="426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47778 L -0.01163 0.55139 " pathEditMode="relative" rAng="0" ptsTypes="AA">
                                      <p:cBhvr>
                                        <p:cTn id="428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81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62477 L 0.02778 0.69838 " pathEditMode="relative" ptsTypes="AA">
                                      <p:cBhvr>
                                        <p:cTn id="430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2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89 0.22593 L 0.16163 0.41505 " pathEditMode="relative" ptsTypes="AA">
                                      <p:cBhvr>
                                        <p:cTn id="433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53033 L 0.32691 0.48843 " pathEditMode="relative" ptsTypes="AA">
                                      <p:cBhvr>
                                        <p:cTn id="435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83 0.16296 L 0.58681 0.05787 " pathEditMode="relative" rAng="0" ptsTypes="AA">
                                      <p:cBhvr>
                                        <p:cTn id="437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5255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0.1838 L 0.19305 0.08935 " pathEditMode="relative" ptsTypes="AA">
                                      <p:cBhvr>
                                        <p:cTn id="439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0.18507 0.0368 " pathEditMode="relative" rAng="0" ptsTypes="AA">
                                      <p:cBhvr>
                                        <p:cTn id="441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74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24653 L 0.00417 -0.19421 " pathEditMode="relative" ptsTypes="AA">
                                      <p:cBhvr>
                                        <p:cTn id="443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09 -0.39352 L 0.46875 -0.40394 " pathEditMode="relative" ptsTypes="AA">
                                      <p:cBhvr>
                                        <p:cTn id="445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33079 L 0.06302 0.27824 " pathEditMode="relative" ptsTypes="AA">
                                      <p:cBhvr>
                                        <p:cTn id="447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63495 L -0.29531 -0.62453 " pathEditMode="relative" ptsTypes="AA">
                                      <p:cBhvr>
                                        <p:cTn id="449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58287 L 0.12222 -0.58287 " pathEditMode="relative" ptsTypes="AA">
                                      <p:cBhvr>
                                        <p:cTn id="451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3 0.08935 L 0.22448 0.13148 " pathEditMode="relative" ptsTypes="AA">
                                      <p:cBhvr>
                                        <p:cTn id="453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469 0.06828 L -0.5158 0.09976 " pathEditMode="relative" ptsTypes="AA">
                                      <p:cBhvr>
                                        <p:cTn id="455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0.09444 L -0.29514 0.34653 " pathEditMode="relative" ptsTypes="AA">
                                      <p:cBhvr>
                                        <p:cTn id="457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7 0.24699 L -0.30313 0.43611 " pathEditMode="relative" ptsTypes="AA">
                                      <p:cBhvr>
                                        <p:cTn id="459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0.38333 L -0.2559 0.40439 " pathEditMode="relative" rAng="0" ptsTypes="AA">
                                      <p:cBhvr>
                                        <p:cTn id="461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042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3 -0.07338 L -0.49618 -0.32546 " pathEditMode="relative" ptsTypes="AA">
                                      <p:cBhvr>
                                        <p:cTn id="463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-0.16273 L 0.21666 -0.2257 " pathEditMode="relative" ptsTypes="AA">
                                      <p:cBhvr>
                                        <p:cTn id="465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3 -0.72963 L -0.32274 -0.63519 " pathEditMode="relative" ptsTypes="AA">
                                      <p:cBhvr>
                                        <p:cTn id="467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5301 L -0.17691 -0.50926 " pathEditMode="relative" ptsTypes="AA">
                                      <p:cBhvr>
                                        <p:cTn id="469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39352 L -0.25573 -0.47755 " pathEditMode="relative" ptsTypes="AA">
                                      <p:cBhvr>
                                        <p:cTn id="471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646 -0.29907 L -0.5474 -0.26759 " pathEditMode="relative" ptsTypes="AA">
                                      <p:cBhvr>
                                        <p:cTn id="473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02616 L -0.4684 0.02639 " pathEditMode="relative" rAng="0" ptsTypes="AA">
                                      <p:cBhvr>
                                        <p:cTn id="475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616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14 -0.55648 L -0.84653 -0.40949 " pathEditMode="relative" ptsTypes="AA">
                                      <p:cBhvr>
                                        <p:cTn id="477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91 -0.5301 L 0.08264 -0.34121 " pathEditMode="relative" ptsTypes="AA">
                                      <p:cBhvr>
                                        <p:cTn id="479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9 0.67754 L 0.31892 0.70902 " pathEditMode="relative" rAng="0" ptsTypes="AA">
                                      <p:cBhvr>
                                        <p:cTn id="481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574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43 0.1889 L 0.62604 0.26251 " pathEditMode="relative" ptsTypes="AA">
                                      <p:cBhvr>
                                        <p:cTn id="483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11018 L 0.0434 -0.03657 " pathEditMode="relative" rAng="0" ptsTypes="AA">
                                      <p:cBhvr>
                                        <p:cTn id="485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81"/>
                                    </p:animMotion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4 -0.1206 L 0.43715 -0.07847 " pathEditMode="relative" rAng="0" ptsTypes="AA">
                                      <p:cBhvr>
                                        <p:cTn id="487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106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55139 L 0.17743 0.58287 " pathEditMode="relative" rAng="0" ptsTypes="AA">
                                      <p:cBhvr>
                                        <p:cTn id="489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574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69838 L -0.11406 0.64584 " pathEditMode="relative" ptsTypes="AA">
                                      <p:cBhvr>
                                        <p:cTn id="491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93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63 0.41505 L 0.19305 0.48843 " pathEditMode="relative" rAng="0" ptsTypes="AA">
                                      <p:cBhvr>
                                        <p:cTn id="494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48843 L 0.32691 0.55139 " pathEditMode="relative" ptsTypes="AA">
                                      <p:cBhvr>
                                        <p:cTn id="496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81 0.05787 L 0.64983 0.01597 " pathEditMode="relative" rAng="0" ptsTypes="AA">
                                      <p:cBhvr>
                                        <p:cTn id="498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106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8935 L -0.00382 -0.00509 " pathEditMode="relative" ptsTypes="AA">
                                      <p:cBhvr>
                                        <p:cTn id="500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07 0.0419 L 0.26389 0.29398 " pathEditMode="relative" rAng="0" ptsTypes="AA">
                                      <p:cBhvr>
                                        <p:cTn id="502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9421 L -0.02743 -0.14167 " pathEditMode="relative" ptsTypes="AA">
                                      <p:cBhvr>
                                        <p:cTn id="504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-0.40394 L 0.50816 -0.48796 " pathEditMode="relative" ptsTypes="AA">
                                      <p:cBhvr>
                                        <p:cTn id="506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27824 L 0.01979 0.34121 " pathEditMode="relative" rAng="0" ptsTypes="AA">
                                      <p:cBhvr>
                                        <p:cTn id="508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148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62985 L -0.27153 -0.48286 " pathEditMode="relative" ptsTypes="AA">
                                      <p:cBhvr>
                                        <p:cTn id="510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8 0.10485 L -0.43698 0.35694 " pathEditMode="relative" ptsTypes="AA">
                                      <p:cBhvr>
                                        <p:cTn id="512" dur="2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58287 L 0.13004 -0.69838 " pathEditMode="relative" rAng="0" ptsTypes="AA">
                                      <p:cBhvr>
                                        <p:cTn id="514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787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0.13148 L 0.06702 -0.0051 " pathEditMode="relative" ptsTypes="AA">
                                      <p:cBhvr>
                                        <p:cTn id="516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34144 L -0.32657 0.4044 " pathEditMode="relative" rAng="0" ptsTypes="AA">
                                      <p:cBhvr>
                                        <p:cTn id="518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148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43611 L -0.24792 0.49907 " pathEditMode="relative" rAng="0" ptsTypes="AA">
                                      <p:cBhvr>
                                        <p:cTn id="520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52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0.40439 L -0.30312 0.44629 " pathEditMode="relative" rAng="0" ptsTypes="AA">
                                      <p:cBhvr>
                                        <p:cTn id="522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2083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017 -0.33055 L -0.68923 -0.36203 " pathEditMode="relative" rAng="0" ptsTypes="AA">
                                      <p:cBhvr>
                                        <p:cTn id="524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1574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2257 L 0.17725 -0.05764 " pathEditMode="relative" ptsTypes="AA">
                                      <p:cBhvr>
                                        <p:cTn id="526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63519 L -0.30312 -0.72963 " pathEditMode="relative" ptsTypes="AA">
                                      <p:cBhvr>
                                        <p:cTn id="528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-0.50903 L -0.20086 -0.65602 " pathEditMode="relative" ptsTypes="AA">
                                      <p:cBhvr>
                                        <p:cTn id="530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47755 L -0.30329 -0.38288 " pathEditMode="relative" ptsTypes="AA">
                                      <p:cBhvr>
                                        <p:cTn id="532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57 -0.2625 L -0.46892 -0.01042 " pathEditMode="relative" ptsTypes="AA">
                                      <p:cBhvr>
                                        <p:cTn id="534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 0.02639 L -0.49983 0.07894 " pathEditMode="relative" ptsTypes="AA">
                                      <p:cBhvr>
                                        <p:cTn id="536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52 -0.40417 L -0.67725 -0.45671 " pathEditMode="relative" ptsTypes="AA">
                                      <p:cBhvr>
                                        <p:cTn id="538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34121 L 0.20087 -0.20463 " pathEditMode="relative" rAng="0" ptsTypes="AA">
                                      <p:cBhvr>
                                        <p:cTn id="540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6829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2 0.70902 L 0.37413 0.65648 " pathEditMode="relative" ptsTypes="AA">
                                      <p:cBhvr>
                                        <p:cTn id="542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0.25741 L 0.64965 0.34121 " pathEditMode="relative" rAng="0" ptsTypes="AA">
                                      <p:cBhvr>
                                        <p:cTn id="544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4190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3657 L 0.22431 -0.00509 " pathEditMode="relative" ptsTypes="AA">
                                      <p:cBhvr>
                                        <p:cTn id="546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-0.07847 L 0.48819 -0.03658 " pathEditMode="relative" ptsTypes="AA">
                                      <p:cBhvr>
                                        <p:cTn id="548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58287 L 0.23247 0.59329 " pathEditMode="relative" rAng="0" ptsTypes="AA">
                                      <p:cBhvr>
                                        <p:cTn id="550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509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64584 L -0.03524 0.47778 " pathEditMode="relative" ptsTypes="AA">
                                      <p:cBhvr>
                                        <p:cTn id="552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54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48843 L 0.21684 0.47801 " pathEditMode="relative" ptsTypes="AA">
                                      <p:cBhvr>
                                        <p:cTn id="555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55139 L 0.32691 0.63542 " pathEditMode="relative" ptsTypes="AA">
                                      <p:cBhvr>
                                        <p:cTn id="557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83 0.01597 L 0.74427 -0.03657 " pathEditMode="relative" rAng="0" ptsTypes="AA">
                                      <p:cBhvr>
                                        <p:cTn id="559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639"/>
                                    </p:animMotion>
                                  </p:childTnLst>
                                </p:cTn>
                              </p:par>
                              <p:par>
                                <p:cTn id="56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-0.08264 0.1 " pathEditMode="relative" rAng="0" ptsTypes="AA">
                                      <p:cBhvr>
                                        <p:cTn id="561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5255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29398 L 0.23246 0.35694 " pathEditMode="relative" rAng="0" ptsTypes="AA">
                                      <p:cBhvr>
                                        <p:cTn id="563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148"/>
                                    </p:animMotion>
                                  </p:childTnLst>
                                </p:cTn>
                              </p:par>
                              <p:par>
                                <p:cTn id="56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14167 L -0.06684 -0.08912 " pathEditMode="relative" rAng="0" ptsTypes="AA">
                                      <p:cBhvr>
                                        <p:cTn id="565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616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0.48796 L 0.47274 -0.40903 " pathEditMode="relative" rAng="0" ptsTypes="AA">
                                      <p:cBhvr>
                                        <p:cTn id="567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935"/>
                                    </p:animMotion>
                                  </p:childTnLst>
                                </p:cTn>
                              </p:par>
                              <p:par>
                                <p:cTn id="56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34121 L -0.02743 0.34121 " pathEditMode="relative" rAng="0" ptsTypes="AA">
                                      <p:cBhvr>
                                        <p:cTn id="569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7754 L -0.31875 -0.3831 " pathEditMode="relative" rAng="0" ptsTypes="AA">
                                      <p:cBhvr>
                                        <p:cTn id="571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-0.68773 L 0.12222 -0.78218 " pathEditMode="relative" ptsTypes="AA">
                                      <p:cBhvr>
                                        <p:cTn id="573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-0.0051 L 0.10643 0.08935 " pathEditMode="relative" ptsTypes="AA">
                                      <p:cBhvr>
                                        <p:cTn id="575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7 0.4044 L -0.32657 0.54097 " pathEditMode="relative" ptsTypes="AA">
                                      <p:cBhvr>
                                        <p:cTn id="577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93 0.49907 L -0.18507 0.57245 " pathEditMode="relative" rAng="0" ptsTypes="AA">
                                      <p:cBhvr>
                                        <p:cTn id="579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3657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0.35162 L -0.32674 0.3412 " pathEditMode="relative" rAng="0" ptsTypes="AA">
                                      <p:cBhvr>
                                        <p:cTn id="581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532"/>
                                    </p:animMotion>
                                  </p:childTnLst>
                                </p:cTn>
                              </p:par>
                              <p:par>
                                <p:cTn id="58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0.44629 L -0.24791 0.40439 " pathEditMode="relative" rAng="0" ptsTypes="AA">
                                      <p:cBhvr>
                                        <p:cTn id="583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106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-0.36203 L -0.66545 -0.60347 " pathEditMode="relative" ptsTypes="AA">
                                      <p:cBhvr>
                                        <p:cTn id="585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-0.05764 L 0.13802 0.04745 " pathEditMode="relative" rAng="0" ptsTypes="AA">
                                      <p:cBhvr>
                                        <p:cTn id="587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5255"/>
                                    </p:animMotion>
                                  </p:childTnLst>
                                </p:cTn>
                              </p:par>
                              <p:par>
                                <p:cTn id="58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72963 L -0.24027 -0.74028 " pathEditMode="relative" ptsTypes="AA">
                                      <p:cBhvr>
                                        <p:cTn id="589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65602 L -0.13767 -0.52987 " pathEditMode="relative" ptsTypes="AA">
                                      <p:cBhvr>
                                        <p:cTn id="591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38311 L -0.35816 -0.51968 " pathEditMode="relative" ptsTypes="AA">
                                      <p:cBhvr>
                                        <p:cTn id="593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93 -0.01042 L -0.41754 0.08403 " pathEditMode="relative" ptsTypes="AA">
                                      <p:cBhvr>
                                        <p:cTn id="595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3 0.07894 L -0.42118 0.13148 " pathEditMode="relative" rAng="0" ptsTypes="AA">
                                      <p:cBhvr>
                                        <p:cTn id="597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616"/>
                                    </p:animMotion>
                                  </p:childTnLst>
                                </p:cTn>
                              </p:par>
                              <p:par>
                                <p:cTn id="59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5 -0.45671 L -0.77951 -0.34121 " pathEditMode="relative" ptsTypes="AA">
                                      <p:cBhvr>
                                        <p:cTn id="599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-0.20463 L 0.14548 -0.15209 " pathEditMode="relative" rAng="0" ptsTypes="AA">
                                      <p:cBhvr>
                                        <p:cTn id="601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616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96 0.65648 L 0.56302 0.68796 " pathEditMode="relative" ptsTypes="AA">
                                      <p:cBhvr>
                                        <p:cTn id="603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65 0.33589 L 0.67326 0.44098 " pathEditMode="relative" ptsTypes="AA">
                                      <p:cBhvr>
                                        <p:cTn id="605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-0.00509 L 0.2875 0.00533 " pathEditMode="relative" ptsTypes="AA">
                                      <p:cBhvr>
                                        <p:cTn id="607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18 -0.03658 L 0.43715 -0.07847 " pathEditMode="relative" ptsTypes="AA">
                                      <p:cBhvr>
                                        <p:cTn id="609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7 0.59329 L 0.24827 0.49884 " pathEditMode="relative" rAng="0" ptsTypes="AA">
                                      <p:cBhvr>
                                        <p:cTn id="611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4722"/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48287 L 0.0434 0.4882 " pathEditMode="relative" rAng="0" ptsTypes="AA">
                                      <p:cBhvr>
                                        <p:cTn id="613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93" grpId="0" animBg="1"/>
      <p:bldP spid="631893" grpId="1" animBg="1"/>
      <p:bldP spid="631893" grpId="2" animBg="1"/>
      <p:bldP spid="631893" grpId="3" animBg="1"/>
      <p:bldP spid="631893" grpId="4" animBg="1"/>
      <p:bldP spid="631893" grpId="5" animBg="1"/>
      <p:bldP spid="631893" grpId="6" animBg="1"/>
      <p:bldP spid="631893" grpId="7" animBg="1"/>
      <p:bldP spid="631893" grpId="8" animBg="1"/>
      <p:bldP spid="631893" grpId="9" animBg="1"/>
      <p:bldP spid="631894" grpId="0" animBg="1"/>
      <p:bldP spid="631894" grpId="1" animBg="1"/>
      <p:bldP spid="631894" grpId="2" animBg="1"/>
      <p:bldP spid="631894" grpId="3" animBg="1"/>
      <p:bldP spid="631894" grpId="4" animBg="1"/>
      <p:bldP spid="631894" grpId="5" animBg="1"/>
      <p:bldP spid="631894" grpId="6" animBg="1"/>
      <p:bldP spid="631894" grpId="7" animBg="1"/>
      <p:bldP spid="631894" grpId="8" animBg="1"/>
      <p:bldP spid="631894" grpId="9" animBg="1"/>
      <p:bldP spid="631895" grpId="0" animBg="1"/>
      <p:bldP spid="631895" grpId="1" animBg="1"/>
      <p:bldP spid="631895" grpId="2" animBg="1"/>
      <p:bldP spid="631895" grpId="3" animBg="1"/>
      <p:bldP spid="631895" grpId="4" animBg="1"/>
      <p:bldP spid="631895" grpId="5" animBg="1"/>
      <p:bldP spid="631895" grpId="6" animBg="1"/>
      <p:bldP spid="631895" grpId="7" animBg="1"/>
      <p:bldP spid="631895" grpId="8" animBg="1"/>
      <p:bldP spid="631895" grpId="9" animBg="1"/>
      <p:bldP spid="631896" grpId="0" animBg="1"/>
      <p:bldP spid="631896" grpId="1" animBg="1"/>
      <p:bldP spid="631896" grpId="2" animBg="1"/>
      <p:bldP spid="631896" grpId="3" animBg="1"/>
      <p:bldP spid="631896" grpId="4" animBg="1"/>
      <p:bldP spid="631896" grpId="5" animBg="1"/>
      <p:bldP spid="631896" grpId="6" animBg="1"/>
      <p:bldP spid="631896" grpId="7" animBg="1"/>
      <p:bldP spid="631896" grpId="8" animBg="1"/>
      <p:bldP spid="631896" grpId="9" animBg="1"/>
      <p:bldP spid="631897" grpId="0" animBg="1"/>
      <p:bldP spid="631897" grpId="1" animBg="1"/>
      <p:bldP spid="631897" grpId="2" animBg="1"/>
      <p:bldP spid="631897" grpId="3" animBg="1"/>
      <p:bldP spid="631897" grpId="4" animBg="1"/>
      <p:bldP spid="631897" grpId="5" animBg="1"/>
      <p:bldP spid="631897" grpId="6" animBg="1"/>
      <p:bldP spid="631897" grpId="7" animBg="1"/>
      <p:bldP spid="631897" grpId="8" animBg="1"/>
      <p:bldP spid="631897" grpId="9" animBg="1"/>
      <p:bldP spid="631898" grpId="0" animBg="1"/>
      <p:bldP spid="631898" grpId="1" animBg="1"/>
      <p:bldP spid="631898" grpId="2" animBg="1"/>
      <p:bldP spid="631898" grpId="3" animBg="1"/>
      <p:bldP spid="631898" grpId="4" animBg="1"/>
      <p:bldP spid="631898" grpId="5" animBg="1"/>
      <p:bldP spid="631898" grpId="6" animBg="1"/>
      <p:bldP spid="631898" grpId="7" animBg="1"/>
      <p:bldP spid="631898" grpId="8" animBg="1"/>
      <p:bldP spid="631898" grpId="9" animBg="1"/>
      <p:bldP spid="631899" grpId="0" animBg="1"/>
      <p:bldP spid="631899" grpId="1" animBg="1"/>
      <p:bldP spid="631899" grpId="2" animBg="1"/>
      <p:bldP spid="631899" grpId="3" animBg="1"/>
      <p:bldP spid="631899" grpId="4" animBg="1"/>
      <p:bldP spid="631899" grpId="5" animBg="1"/>
      <p:bldP spid="631899" grpId="6" animBg="1"/>
      <p:bldP spid="631899" grpId="7" animBg="1"/>
      <p:bldP spid="631899" grpId="8" animBg="1"/>
      <p:bldP spid="631899" grpId="9" animBg="1"/>
      <p:bldP spid="631900" grpId="0" animBg="1"/>
      <p:bldP spid="631900" grpId="1" animBg="1"/>
      <p:bldP spid="631900" grpId="2" animBg="1"/>
      <p:bldP spid="631900" grpId="3" animBg="1"/>
      <p:bldP spid="631900" grpId="4" animBg="1"/>
      <p:bldP spid="631900" grpId="5" animBg="1"/>
      <p:bldP spid="631900" grpId="6" animBg="1"/>
      <p:bldP spid="631900" grpId="7" animBg="1"/>
      <p:bldP spid="631900" grpId="8" animBg="1"/>
      <p:bldP spid="631900" grpId="9" animBg="1"/>
      <p:bldP spid="631901" grpId="0" animBg="1"/>
      <p:bldP spid="631901" grpId="1" animBg="1"/>
      <p:bldP spid="631901" grpId="2" animBg="1"/>
      <p:bldP spid="631901" grpId="3" animBg="1"/>
      <p:bldP spid="631901" grpId="4" animBg="1"/>
      <p:bldP spid="631901" grpId="5" animBg="1"/>
      <p:bldP spid="631901" grpId="6" animBg="1"/>
      <p:bldP spid="631901" grpId="7" animBg="1"/>
      <p:bldP spid="631901" grpId="8" animBg="1"/>
      <p:bldP spid="631901" grpId="9" animBg="1"/>
      <p:bldP spid="631902" grpId="0" animBg="1"/>
      <p:bldP spid="631902" grpId="1" animBg="1"/>
      <p:bldP spid="631902" grpId="2" animBg="1"/>
      <p:bldP spid="631902" grpId="3" animBg="1"/>
      <p:bldP spid="631902" grpId="4" animBg="1"/>
      <p:bldP spid="631902" grpId="5" animBg="1"/>
      <p:bldP spid="631902" grpId="6" animBg="1"/>
      <p:bldP spid="631902" grpId="7" animBg="1"/>
      <p:bldP spid="631902" grpId="8" animBg="1"/>
      <p:bldP spid="631902" grpId="9" animBg="1"/>
      <p:bldP spid="631903" grpId="0" animBg="1"/>
      <p:bldP spid="631903" grpId="1" animBg="1"/>
      <p:bldP spid="631903" grpId="2" animBg="1"/>
      <p:bldP spid="631903" grpId="3" animBg="1"/>
      <p:bldP spid="631903" grpId="4" animBg="1"/>
      <p:bldP spid="631903" grpId="5" animBg="1"/>
      <p:bldP spid="631903" grpId="6" animBg="1"/>
      <p:bldP spid="631903" grpId="7" animBg="1"/>
      <p:bldP spid="631903" grpId="8" animBg="1"/>
      <p:bldP spid="631903" grpId="9" animBg="1"/>
      <p:bldP spid="631904" grpId="0" animBg="1"/>
      <p:bldP spid="631904" grpId="1" animBg="1"/>
      <p:bldP spid="631904" grpId="2" animBg="1"/>
      <p:bldP spid="631904" grpId="3" animBg="1"/>
      <p:bldP spid="631904" grpId="4" animBg="1"/>
      <p:bldP spid="631904" grpId="5" animBg="1"/>
      <p:bldP spid="631904" grpId="6" animBg="1"/>
      <p:bldP spid="631904" grpId="7" animBg="1"/>
      <p:bldP spid="631904" grpId="8" animBg="1"/>
      <p:bldP spid="631904" grpId="9" animBg="1"/>
      <p:bldP spid="631905" grpId="0" animBg="1"/>
      <p:bldP spid="631905" grpId="1" animBg="1"/>
      <p:bldP spid="631905" grpId="2" animBg="1"/>
      <p:bldP spid="631905" grpId="3" animBg="1"/>
      <p:bldP spid="631905" grpId="4" animBg="1"/>
      <p:bldP spid="631905" grpId="5" animBg="1"/>
      <p:bldP spid="631905" grpId="6" animBg="1"/>
      <p:bldP spid="631905" grpId="7" animBg="1"/>
      <p:bldP spid="631905" grpId="8" animBg="1"/>
      <p:bldP spid="631905" grpId="9" animBg="1"/>
      <p:bldP spid="631906" grpId="0" animBg="1"/>
      <p:bldP spid="631906" grpId="1" animBg="1"/>
      <p:bldP spid="631906" grpId="2" animBg="1"/>
      <p:bldP spid="631906" grpId="3" animBg="1"/>
      <p:bldP spid="631906" grpId="4" animBg="1"/>
      <p:bldP spid="631906" grpId="5" animBg="1"/>
      <p:bldP spid="631906" grpId="6" animBg="1"/>
      <p:bldP spid="631906" grpId="7" animBg="1"/>
      <p:bldP spid="631906" grpId="8" animBg="1"/>
      <p:bldP spid="631906" grpId="9" animBg="1"/>
      <p:bldP spid="631907" grpId="0" animBg="1"/>
      <p:bldP spid="631907" grpId="1" animBg="1"/>
      <p:bldP spid="631907" grpId="2" animBg="1"/>
      <p:bldP spid="631907" grpId="3" animBg="1"/>
      <p:bldP spid="631907" grpId="4" animBg="1"/>
      <p:bldP spid="631907" grpId="5" animBg="1"/>
      <p:bldP spid="631907" grpId="6" animBg="1"/>
      <p:bldP spid="631907" grpId="7" animBg="1"/>
      <p:bldP spid="631907" grpId="8" animBg="1"/>
      <p:bldP spid="631907" grpId="9" animBg="1"/>
      <p:bldP spid="631940" grpId="0" animBg="1"/>
      <p:bldP spid="631940" grpId="1" animBg="1"/>
      <p:bldP spid="631940" grpId="2" animBg="1"/>
      <p:bldP spid="631940" grpId="3" animBg="1"/>
      <p:bldP spid="631940" grpId="4" animBg="1"/>
      <p:bldP spid="631940" grpId="5" animBg="1"/>
      <p:bldP spid="631940" grpId="6" animBg="1"/>
      <p:bldP spid="631940" grpId="7" animBg="1"/>
      <p:bldP spid="631940" grpId="8" animBg="1"/>
      <p:bldP spid="631940" grpId="9" animBg="1"/>
      <p:bldP spid="631941" grpId="0" animBg="1"/>
      <p:bldP spid="631941" grpId="1" animBg="1"/>
      <p:bldP spid="631941" grpId="2" animBg="1"/>
      <p:bldP spid="631941" grpId="3" animBg="1"/>
      <p:bldP spid="631941" grpId="4" animBg="1"/>
      <p:bldP spid="631941" grpId="5" animBg="1"/>
      <p:bldP spid="631941" grpId="6" animBg="1"/>
      <p:bldP spid="631941" grpId="7" animBg="1"/>
      <p:bldP spid="631941" grpId="8" animBg="1"/>
      <p:bldP spid="631941" grpId="9" animBg="1"/>
      <p:bldP spid="631942" grpId="0" animBg="1"/>
      <p:bldP spid="631942" grpId="1" animBg="1"/>
      <p:bldP spid="631942" grpId="2" animBg="1"/>
      <p:bldP spid="631942" grpId="3" animBg="1"/>
      <p:bldP spid="631942" grpId="4" animBg="1"/>
      <p:bldP spid="631942" grpId="5" animBg="1"/>
      <p:bldP spid="631942" grpId="6" animBg="1"/>
      <p:bldP spid="631942" grpId="7" animBg="1"/>
      <p:bldP spid="631942" grpId="8" animBg="1"/>
      <p:bldP spid="631942" grpId="9" animBg="1"/>
      <p:bldP spid="631943" grpId="0" animBg="1"/>
      <p:bldP spid="631943" grpId="1" animBg="1"/>
      <p:bldP spid="631943" grpId="2" animBg="1"/>
      <p:bldP spid="631943" grpId="3" animBg="1"/>
      <p:bldP spid="631943" grpId="4" animBg="1"/>
      <p:bldP spid="631943" grpId="5" animBg="1"/>
      <p:bldP spid="631943" grpId="6" animBg="1"/>
      <p:bldP spid="631943" grpId="7" animBg="1"/>
      <p:bldP spid="631943" grpId="8" animBg="1"/>
      <p:bldP spid="631943" grpId="9" animBg="1"/>
      <p:bldP spid="631944" grpId="0" animBg="1"/>
      <p:bldP spid="631944" grpId="1" animBg="1"/>
      <p:bldP spid="631944" grpId="2" animBg="1"/>
      <p:bldP spid="631944" grpId="3" animBg="1"/>
      <p:bldP spid="631944" grpId="4" animBg="1"/>
      <p:bldP spid="631944" grpId="5" animBg="1"/>
      <p:bldP spid="631944" grpId="6" animBg="1"/>
      <p:bldP spid="631944" grpId="7" animBg="1"/>
      <p:bldP spid="631944" grpId="8" animBg="1"/>
      <p:bldP spid="631944" grpId="9" animBg="1"/>
      <p:bldP spid="631945" grpId="0" animBg="1"/>
      <p:bldP spid="631945" grpId="1" animBg="1"/>
      <p:bldP spid="631945" grpId="2" animBg="1"/>
      <p:bldP spid="631945" grpId="3" animBg="1"/>
      <p:bldP spid="631945" grpId="4" animBg="1"/>
      <p:bldP spid="631945" grpId="5" animBg="1"/>
      <p:bldP spid="631945" grpId="6" animBg="1"/>
      <p:bldP spid="631945" grpId="7" animBg="1"/>
      <p:bldP spid="631945" grpId="8" animBg="1"/>
      <p:bldP spid="631945" grpId="9" animBg="1"/>
      <p:bldP spid="631946" grpId="0" animBg="1"/>
      <p:bldP spid="631946" grpId="1" animBg="1"/>
      <p:bldP spid="631946" grpId="2" animBg="1"/>
      <p:bldP spid="631946" grpId="3" animBg="1"/>
      <p:bldP spid="631946" grpId="4" animBg="1"/>
      <p:bldP spid="631946" grpId="5" animBg="1"/>
      <p:bldP spid="631946" grpId="6" animBg="1"/>
      <p:bldP spid="631946" grpId="7" animBg="1"/>
      <p:bldP spid="631946" grpId="8" animBg="1"/>
      <p:bldP spid="631946" grpId="9" animBg="1"/>
      <p:bldP spid="631947" grpId="0" animBg="1"/>
      <p:bldP spid="631947" grpId="1" animBg="1"/>
      <p:bldP spid="631947" grpId="2" animBg="1"/>
      <p:bldP spid="631947" grpId="3" animBg="1"/>
      <p:bldP spid="631947" grpId="4" animBg="1"/>
      <p:bldP spid="631947" grpId="5" animBg="1"/>
      <p:bldP spid="631947" grpId="6" animBg="1"/>
      <p:bldP spid="631947" grpId="7" animBg="1"/>
      <p:bldP spid="631947" grpId="8" animBg="1"/>
      <p:bldP spid="631947" grpId="9" animBg="1"/>
      <p:bldP spid="631948" grpId="0" animBg="1"/>
      <p:bldP spid="631948" grpId="1" animBg="1"/>
      <p:bldP spid="631948" grpId="2" animBg="1"/>
      <p:bldP spid="631948" grpId="3" animBg="1"/>
      <p:bldP spid="631948" grpId="4" animBg="1"/>
      <p:bldP spid="631948" grpId="5" animBg="1"/>
      <p:bldP spid="631948" grpId="6" animBg="1"/>
      <p:bldP spid="631948" grpId="7" animBg="1"/>
      <p:bldP spid="631948" grpId="8" animBg="1"/>
      <p:bldP spid="631948" grpId="9" animBg="1"/>
      <p:bldP spid="631949" grpId="0" animBg="1"/>
      <p:bldP spid="631949" grpId="1" animBg="1"/>
      <p:bldP spid="631949" grpId="2" animBg="1"/>
      <p:bldP spid="631949" grpId="3" animBg="1"/>
      <p:bldP spid="631949" grpId="4" animBg="1"/>
      <p:bldP spid="631949" grpId="5" animBg="1"/>
      <p:bldP spid="631949" grpId="6" animBg="1"/>
      <p:bldP spid="631949" grpId="7" animBg="1"/>
      <p:bldP spid="631949" grpId="8" animBg="1"/>
      <p:bldP spid="631949" grpId="9" animBg="1"/>
      <p:bldP spid="631950" grpId="0" animBg="1"/>
      <p:bldP spid="631950" grpId="1" animBg="1"/>
      <p:bldP spid="631950" grpId="2" animBg="1"/>
      <p:bldP spid="631950" grpId="3" animBg="1"/>
      <p:bldP spid="631950" grpId="4" animBg="1"/>
      <p:bldP spid="631950" grpId="5" animBg="1"/>
      <p:bldP spid="631950" grpId="6" animBg="1"/>
      <p:bldP spid="631950" grpId="7" animBg="1"/>
      <p:bldP spid="631950" grpId="8" animBg="1"/>
      <p:bldP spid="631950" grpId="9" animBg="1"/>
      <p:bldP spid="631951" grpId="0" animBg="1"/>
      <p:bldP spid="631951" grpId="1" animBg="1"/>
      <p:bldP spid="631951" grpId="2" animBg="1"/>
      <p:bldP spid="631951" grpId="3" animBg="1"/>
      <p:bldP spid="631951" grpId="4" animBg="1"/>
      <p:bldP spid="631951" grpId="5" animBg="1"/>
      <p:bldP spid="631951" grpId="6" animBg="1"/>
      <p:bldP spid="631951" grpId="7" animBg="1"/>
      <p:bldP spid="631951" grpId="8" animBg="1"/>
      <p:bldP spid="631951" grpId="9" animBg="1"/>
      <p:bldP spid="631952" grpId="0" animBg="1"/>
      <p:bldP spid="631952" grpId="1" animBg="1"/>
      <p:bldP spid="631952" grpId="2" animBg="1"/>
      <p:bldP spid="631952" grpId="3" animBg="1"/>
      <p:bldP spid="631952" grpId="4" animBg="1"/>
      <p:bldP spid="631952" grpId="5" animBg="1"/>
      <p:bldP spid="631952" grpId="6" animBg="1"/>
      <p:bldP spid="631952" grpId="7" animBg="1"/>
      <p:bldP spid="631952" grpId="8" animBg="1"/>
      <p:bldP spid="631952" grpId="9" animBg="1"/>
      <p:bldP spid="631953" grpId="0" animBg="1"/>
      <p:bldP spid="631953" grpId="1" animBg="1"/>
      <p:bldP spid="631953" grpId="2" animBg="1"/>
      <p:bldP spid="631953" grpId="3" animBg="1"/>
      <p:bldP spid="631953" grpId="4" animBg="1"/>
      <p:bldP spid="631953" grpId="5" animBg="1"/>
      <p:bldP spid="631953" grpId="6" animBg="1"/>
      <p:bldP spid="631953" grpId="7" animBg="1"/>
      <p:bldP spid="631953" grpId="8" animBg="1"/>
      <p:bldP spid="631953" grpId="9" animBg="1"/>
      <p:bldP spid="631954" grpId="0" animBg="1"/>
      <p:bldP spid="631954" grpId="1" animBg="1"/>
      <p:bldP spid="631954" grpId="2" animBg="1"/>
      <p:bldP spid="631954" grpId="3" animBg="1"/>
      <p:bldP spid="631954" grpId="4" animBg="1"/>
      <p:bldP spid="631954" grpId="5" animBg="1"/>
      <p:bldP spid="631954" grpId="6" animBg="1"/>
      <p:bldP spid="631954" grpId="7" animBg="1"/>
      <p:bldP spid="631954" grpId="8" animBg="1"/>
      <p:bldP spid="631954" grpId="9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Notations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63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Normalized </a:t>
            </a:r>
            <a:r>
              <a:rPr lang="en-US" sz="2400" i="1" dirty="0" err="1" smtClean="0"/>
              <a:t>Laplacian</a:t>
            </a:r>
            <a:r>
              <a:rPr lang="en-US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86805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Laplacian</a:t>
            </a:r>
            <a:r>
              <a:rPr lang="en-US" sz="2400" i="1" dirty="0" smtClean="0"/>
              <a:t> matrix:</a:t>
            </a:r>
            <a:r>
              <a:rPr lang="en-US" sz="2400" dirty="0" smtClean="0"/>
              <a:t>  </a:t>
            </a:r>
            <a:endParaRPr lang="en-US" sz="2400" b="0" i="1" dirty="0" smtClean="0">
              <a:latin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09203"/>
              </p:ext>
            </p:extLst>
          </p:nvPr>
        </p:nvGraphicFramePr>
        <p:xfrm>
          <a:off x="3810001" y="2206625"/>
          <a:ext cx="2133599" cy="35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8" name="Formula" r:id="rId3" imgW="1160780" imgH="193040" progId="Equation.Ribbit">
                  <p:embed/>
                </p:oleObj>
              </mc:Choice>
              <mc:Fallback>
                <p:oleObj name="Formula" r:id="rId3" imgW="1160780" imgH="193040" progId="Equation.Ribbit">
                  <p:embed/>
                  <p:pic>
                    <p:nvPicPr>
                      <p:cNvPr id="0" name="Picture 4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206625"/>
                        <a:ext cx="2133599" cy="35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33528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                                        be the eigenvalues of       and</a:t>
            </a:r>
          </a:p>
          <a:p>
            <a:r>
              <a:rPr lang="en-US" sz="2400" dirty="0" smtClean="0"/>
              <a:t>                              the corresponding eigenvectors. With </a:t>
            </a:r>
          </a:p>
          <a:p>
            <a:r>
              <a:rPr lang="en-US" sz="2400" dirty="0" smtClean="0"/>
              <a:t>                         and                                 ,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where                                      .                     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09621"/>
              </p:ext>
            </p:extLst>
          </p:nvPr>
        </p:nvGraphicFramePr>
        <p:xfrm>
          <a:off x="533400" y="4191000"/>
          <a:ext cx="15700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9" name="Formula" r:id="rId5" imgW="789940" imgH="176530" progId="Equation.Ribbit">
                  <p:embed/>
                </p:oleObj>
              </mc:Choice>
              <mc:Fallback>
                <p:oleObj name="Formula" r:id="rId5" imgW="789940" imgH="176530" progId="Equation.Ribbit">
                  <p:embed/>
                  <p:pic>
                    <p:nvPicPr>
                      <p:cNvPr id="0" name="Picture 4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57003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84674"/>
              </p:ext>
            </p:extLst>
          </p:nvPr>
        </p:nvGraphicFramePr>
        <p:xfrm>
          <a:off x="2819400" y="4191000"/>
          <a:ext cx="2082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0" name="Formula" r:id="rId7" imgW="1050480" imgH="176760" progId="Equation.Ribbit">
                  <p:embed/>
                </p:oleObj>
              </mc:Choice>
              <mc:Fallback>
                <p:oleObj name="Formula" r:id="rId7" imgW="1050480" imgH="176760" progId="Equation.Ribbit">
                  <p:embed/>
                  <p:pic>
                    <p:nvPicPr>
                      <p:cNvPr id="0" name="Picture 4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20828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21226"/>
              </p:ext>
            </p:extLst>
          </p:nvPr>
        </p:nvGraphicFramePr>
        <p:xfrm>
          <a:off x="1371600" y="4876800"/>
          <a:ext cx="15065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1" name="Formula" r:id="rId9" imgW="760730" imgH="185420" progId="Equation.Ribbit">
                  <p:embed/>
                </p:oleObj>
              </mc:Choice>
              <mc:Fallback>
                <p:oleObj name="Formula" r:id="rId9" imgW="760730" imgH="185420" progId="Equation.Ribbit">
                  <p:embed/>
                  <p:pic>
                    <p:nvPicPr>
                      <p:cNvPr id="0" name="Picture 4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15065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266268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Random walk </a:t>
            </a:r>
            <a:r>
              <a:rPr lang="en-US" sz="2400" i="1" dirty="0" err="1" smtClean="0"/>
              <a:t>Laplacian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67682"/>
              </p:ext>
            </p:extLst>
          </p:nvPr>
        </p:nvGraphicFramePr>
        <p:xfrm>
          <a:off x="4103688" y="2738438"/>
          <a:ext cx="1382712" cy="34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2" name="Formula" r:id="rId11" imgW="734400" imgH="182880" progId="Equation.Ribbit">
                  <p:embed/>
                </p:oleObj>
              </mc:Choice>
              <mc:Fallback>
                <p:oleObj name="Formula" r:id="rId11" imgW="734400" imgH="182880" progId="Equation.Ribbit">
                  <p:embed/>
                  <p:pic>
                    <p:nvPicPr>
                      <p:cNvPr id="0" name="Picture 4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738438"/>
                        <a:ext cx="1382712" cy="343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93605"/>
              </p:ext>
            </p:extLst>
          </p:nvPr>
        </p:nvGraphicFramePr>
        <p:xfrm>
          <a:off x="3657600" y="4856162"/>
          <a:ext cx="34051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3" name="Formula" r:id="rId13" imgW="1717200" imgH="201960" progId="Equation.Ribbit">
                  <p:embed/>
                </p:oleObj>
              </mc:Choice>
              <mc:Fallback>
                <p:oleObj name="Formula" r:id="rId13" imgW="1717200" imgH="201960" progId="Equation.Ribbit">
                  <p:embed/>
                  <p:pic>
                    <p:nvPicPr>
                      <p:cNvPr id="0" name="Picture 4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56162"/>
                        <a:ext cx="340518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65279"/>
              </p:ext>
            </p:extLst>
          </p:nvPr>
        </p:nvGraphicFramePr>
        <p:xfrm>
          <a:off x="6477000" y="3453239"/>
          <a:ext cx="217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4" name="Formula" r:id="rId15" imgW="109440" imgH="161640" progId="Equation.Ribbit">
                  <p:embed/>
                </p:oleObj>
              </mc:Choice>
              <mc:Fallback>
                <p:oleObj name="Formula" r:id="rId15" imgW="109440" imgH="161640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53239"/>
                        <a:ext cx="217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09101"/>
              </p:ext>
            </p:extLst>
          </p:nvPr>
        </p:nvGraphicFramePr>
        <p:xfrm>
          <a:off x="1112838" y="3429000"/>
          <a:ext cx="25034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5" name="Formula" r:id="rId17" imgW="1260000" imgH="157680" progId="Equation.Ribbit">
                  <p:embed/>
                </p:oleObj>
              </mc:Choice>
              <mc:Fallback>
                <p:oleObj name="Formula" r:id="rId17" imgW="1260000" imgH="157680" progId="Equation.Ribbit">
                  <p:embed/>
                  <p:pic>
                    <p:nvPicPr>
                      <p:cNvPr id="0" name="Picture 4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429000"/>
                        <a:ext cx="250348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20124"/>
              </p:ext>
            </p:extLst>
          </p:nvPr>
        </p:nvGraphicFramePr>
        <p:xfrm>
          <a:off x="512763" y="3810000"/>
          <a:ext cx="19716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6" name="Formula" r:id="rId19" imgW="993240" imgH="158760" progId="Equation.Ribbit">
                  <p:embed/>
                </p:oleObj>
              </mc:Choice>
              <mc:Fallback>
                <p:oleObj name="Formula" r:id="rId19" imgW="993240" imgH="158760" progId="Equation.Ribbit">
                  <p:embed/>
                  <p:pic>
                    <p:nvPicPr>
                      <p:cNvPr id="0" name="Picture 4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810000"/>
                        <a:ext cx="19716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56537"/>
              </p:ext>
            </p:extLst>
          </p:nvPr>
        </p:nvGraphicFramePr>
        <p:xfrm>
          <a:off x="1524000" y="5598537"/>
          <a:ext cx="23542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7" name="Formula" r:id="rId21" imgW="1185120" imgH="194400" progId="Equation.Ribbit">
                  <p:embed/>
                </p:oleObj>
              </mc:Choice>
              <mc:Fallback>
                <p:oleObj name="Formula" r:id="rId21" imgW="1185120" imgH="1944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98537"/>
                        <a:ext cx="23542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49873"/>
              </p:ext>
            </p:extLst>
          </p:nvPr>
        </p:nvGraphicFramePr>
        <p:xfrm>
          <a:off x="3200401" y="1676400"/>
          <a:ext cx="1314450" cy="28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8" name="Formula" r:id="rId23" imgW="727710" imgH="160020" progId="Equation.Ribbit">
                  <p:embed/>
                </p:oleObj>
              </mc:Choice>
              <mc:Fallback>
                <p:oleObj name="Formula" r:id="rId23" imgW="727710" imgH="160020" progId="Equation.Ribbit">
                  <p:embed/>
                  <p:pic>
                    <p:nvPicPr>
                      <p:cNvPr id="0" name="Picture 4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676400"/>
                        <a:ext cx="1314450" cy="288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6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54287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Partition vertex set       into two subsets, the set of all interior nodes         and the set of all boundary nodes         .</a:t>
            </a:r>
          </a:p>
          <a:p>
            <a:r>
              <a:rPr lang="en-US" sz="2400" i="1" dirty="0" smtClean="0"/>
              <a:t>Label the interior vertices                    and the boundary vertices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. The normalized       can be partitioned into: </a:t>
            </a:r>
            <a:endParaRPr lang="en-US" sz="2400" i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07578"/>
              </p:ext>
            </p:extLst>
          </p:nvPr>
        </p:nvGraphicFramePr>
        <p:xfrm>
          <a:off x="1380565" y="2000071"/>
          <a:ext cx="3571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6" name="Formula" r:id="rId3" imgW="180340" imgH="156210" progId="Equation.Ribbit">
                  <p:embed/>
                </p:oleObj>
              </mc:Choice>
              <mc:Fallback>
                <p:oleObj name="Formula" r:id="rId3" imgW="180340" imgH="1562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65" y="2000071"/>
                        <a:ext cx="3571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31232"/>
              </p:ext>
            </p:extLst>
          </p:nvPr>
        </p:nvGraphicFramePr>
        <p:xfrm>
          <a:off x="2879165" y="3371671"/>
          <a:ext cx="2844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7" name="Formula" r:id="rId5" imgW="1435320" imgH="384840" progId="Equation.Ribbit">
                  <p:embed/>
                </p:oleObj>
              </mc:Choice>
              <mc:Fallback>
                <p:oleObj name="Formula" r:id="rId5" imgW="1435320" imgH="384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165" y="3371671"/>
                        <a:ext cx="2844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6165" y="466707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Let the boundary vertices be absorbing in the heat equation in next page.  </a:t>
            </a:r>
            <a:r>
              <a:rPr lang="en-US" sz="2400" i="1" dirty="0" smtClean="0"/>
              <a:t>Use       for              </a:t>
            </a:r>
            <a:r>
              <a:rPr lang="en-US" sz="2400" i="1" dirty="0" err="1" smtClean="0"/>
              <a:t>for</a:t>
            </a:r>
            <a:r>
              <a:rPr lang="en-US" sz="2400" i="1" dirty="0" smtClean="0"/>
              <a:t> convenience henceforth. </a:t>
            </a:r>
            <a:endParaRPr lang="en-US" sz="2400" i="1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88683"/>
              </p:ext>
            </p:extLst>
          </p:nvPr>
        </p:nvGraphicFramePr>
        <p:xfrm>
          <a:off x="3369255" y="5135609"/>
          <a:ext cx="782638" cy="32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8" name="Formula" r:id="rId7" imgW="395280" imgH="171720" progId="Equation.Ribbit">
                  <p:embed/>
                </p:oleObj>
              </mc:Choice>
              <mc:Fallback>
                <p:oleObj name="Formula" r:id="rId7" imgW="395280" imgH="1717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9255" y="5135609"/>
                        <a:ext cx="782638" cy="32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81091"/>
              </p:ext>
            </p:extLst>
          </p:nvPr>
        </p:nvGraphicFramePr>
        <p:xfrm>
          <a:off x="2964890" y="1619071"/>
          <a:ext cx="234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9" name="Formula" r:id="rId9" imgW="119520" imgH="158760" progId="Equation.Ribbit">
                  <p:embed/>
                </p:oleObj>
              </mc:Choice>
              <mc:Fallback>
                <p:oleObj name="Formula" r:id="rId9" imgW="119520" imgH="15876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890" y="1619071"/>
                        <a:ext cx="2349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58124"/>
              </p:ext>
            </p:extLst>
          </p:nvPr>
        </p:nvGraphicFramePr>
        <p:xfrm>
          <a:off x="6073215" y="1992134"/>
          <a:ext cx="422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0" name="Formula" r:id="rId11" imgW="214920" imgH="164160" progId="Equation.Ribbit">
                  <p:embed/>
                </p:oleObj>
              </mc:Choice>
              <mc:Fallback>
                <p:oleObj name="Formula" r:id="rId11" imgW="214920" imgH="16416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215" y="1992134"/>
                        <a:ext cx="422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83719"/>
              </p:ext>
            </p:extLst>
          </p:nvPr>
        </p:nvGraphicFramePr>
        <p:xfrm>
          <a:off x="3742765" y="2387421"/>
          <a:ext cx="11096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1" name="Formula" r:id="rId13" imgW="560160" imgH="151200" progId="Equation.Ribbit">
                  <p:embed/>
                </p:oleObj>
              </mc:Choice>
              <mc:Fallback>
                <p:oleObj name="Formula" r:id="rId13" imgW="560160" imgH="151200" progId="Equation.Ribbit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765" y="2387421"/>
                        <a:ext cx="11096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5245"/>
              </p:ext>
            </p:extLst>
          </p:nvPr>
        </p:nvGraphicFramePr>
        <p:xfrm>
          <a:off x="479612" y="2768421"/>
          <a:ext cx="16652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2" name="Formula" r:id="rId15" imgW="842040" imgH="151200" progId="Equation.Ribbit">
                  <p:embed/>
                </p:oleObj>
              </mc:Choice>
              <mc:Fallback>
                <p:oleObj name="Formula" r:id="rId15" imgW="842040" imgH="1512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12" y="2768421"/>
                        <a:ext cx="16652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052658"/>
              </p:ext>
            </p:extLst>
          </p:nvPr>
        </p:nvGraphicFramePr>
        <p:xfrm>
          <a:off x="4352365" y="2762071"/>
          <a:ext cx="217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3" name="Formula" r:id="rId17" imgW="109440" imgH="161640" progId="Equation.Ribbit">
                  <p:embed/>
                </p:oleObj>
              </mc:Choice>
              <mc:Fallback>
                <p:oleObj name="Formula" r:id="rId17" imgW="109440" imgH="1616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365" y="2762071"/>
                        <a:ext cx="217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07679"/>
              </p:ext>
            </p:extLst>
          </p:nvPr>
        </p:nvGraphicFramePr>
        <p:xfrm>
          <a:off x="2546931" y="5124270"/>
          <a:ext cx="217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4" name="Formula" r:id="rId19" imgW="109440" imgH="161640" progId="Equation.Ribbit">
                  <p:embed/>
                </p:oleObj>
              </mc:Choice>
              <mc:Fallback>
                <p:oleObj name="Formula" r:id="rId19" imgW="109440" imgH="1616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931" y="5124270"/>
                        <a:ext cx="217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6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57800" y="5257800"/>
            <a:ext cx="3124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Heat Equation and Heat Content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7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Heat </a:t>
            </a:r>
            <a:r>
              <a:rPr lang="en-US" sz="2400" b="1" i="1" dirty="0"/>
              <a:t>E</a:t>
            </a:r>
            <a:r>
              <a:rPr lang="en-US" sz="2400" b="1" i="1" dirty="0" smtClean="0"/>
              <a:t>quation </a:t>
            </a:r>
            <a:r>
              <a:rPr lang="en-US" sz="2400" dirty="0" smtClean="0"/>
              <a:t>is associated with the normalized graph </a:t>
            </a:r>
            <a:r>
              <a:rPr lang="en-US" sz="2400" dirty="0" err="1" smtClean="0"/>
              <a:t>Laplacian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0039"/>
              </p:ext>
            </p:extLst>
          </p:nvPr>
        </p:nvGraphicFramePr>
        <p:xfrm>
          <a:off x="2430463" y="2109410"/>
          <a:ext cx="15621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4" name="Formula" r:id="rId3" imgW="787400" imgH="342900" progId="Equation.Ribbit">
                  <p:embed/>
                </p:oleObj>
              </mc:Choice>
              <mc:Fallback>
                <p:oleObj name="Formula" r:id="rId3" imgW="787400" imgH="342900" progId="Equation.Ribbit">
                  <p:embed/>
                  <p:pic>
                    <p:nvPicPr>
                      <p:cNvPr id="0" name="Picture 2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109410"/>
                        <a:ext cx="15621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37847"/>
              </p:ext>
            </p:extLst>
          </p:nvPr>
        </p:nvGraphicFramePr>
        <p:xfrm>
          <a:off x="5084763" y="2268160"/>
          <a:ext cx="1187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5" name="Formula" r:id="rId5" imgW="598170" imgH="185420" progId="Equation.Ribbit">
                  <p:embed/>
                </p:oleObj>
              </mc:Choice>
              <mc:Fallback>
                <p:oleObj name="Formula" r:id="rId5" imgW="598170" imgH="185420" progId="Equation.Ribbit">
                  <p:embed/>
                  <p:pic>
                    <p:nvPicPr>
                      <p:cNvPr id="0" name="Picture 2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268160"/>
                        <a:ext cx="1187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891135"/>
            <a:ext cx="83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a given initial condition.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7567"/>
              </p:ext>
            </p:extLst>
          </p:nvPr>
        </p:nvGraphicFramePr>
        <p:xfrm>
          <a:off x="4343400" y="2347535"/>
          <a:ext cx="2952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6" name="Formula" r:id="rId7" imgW="148590" imgH="134620" progId="Equation.Ribbit">
                  <p:embed/>
                </p:oleObj>
              </mc:Choice>
              <mc:Fallback>
                <p:oleObj name="Formula" r:id="rId7" imgW="148590" imgH="134620" progId="Equation.Ribbit">
                  <p:embed/>
                  <p:pic>
                    <p:nvPicPr>
                      <p:cNvPr id="0" name="Picture 2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47535"/>
                        <a:ext cx="29527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2522"/>
              </p:ext>
            </p:extLst>
          </p:nvPr>
        </p:nvGraphicFramePr>
        <p:xfrm>
          <a:off x="1081088" y="4214813"/>
          <a:ext cx="6600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7" name="Formula" r:id="rId9" imgW="3487680" imgH="451080" progId="Equation.Ribbit">
                  <p:embed/>
                </p:oleObj>
              </mc:Choice>
              <mc:Fallback>
                <p:oleObj name="Formula" r:id="rId9" imgW="3487680" imgH="451080" progId="Equation.Ribbit">
                  <p:embed/>
                  <p:pic>
                    <p:nvPicPr>
                      <p:cNvPr id="0" name="Picture 2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214813"/>
                        <a:ext cx="6600825" cy="855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0465" y="3581400"/>
            <a:ext cx="2103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Heat Content:</a:t>
            </a:r>
            <a:endParaRPr lang="en-US" sz="2600" b="1" i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62607"/>
              </p:ext>
            </p:extLst>
          </p:nvPr>
        </p:nvGraphicFramePr>
        <p:xfrm>
          <a:off x="996950" y="5327650"/>
          <a:ext cx="296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8" name="Formula" r:id="rId11" imgW="1550880" imgH="362160" progId="Equation.Ribbit">
                  <p:embed/>
                </p:oleObj>
              </mc:Choice>
              <mc:Fallback>
                <p:oleObj name="Formula" r:id="rId11" imgW="1550880" imgH="362160" progId="Equation.Ribbit">
                  <p:embed/>
                  <p:pic>
                    <p:nvPicPr>
                      <p:cNvPr id="0" name="Picture 27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327650"/>
                        <a:ext cx="296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75095"/>
              </p:ext>
            </p:extLst>
          </p:nvPr>
        </p:nvGraphicFramePr>
        <p:xfrm>
          <a:off x="5637213" y="5335588"/>
          <a:ext cx="23145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9" name="Formula" r:id="rId13" imgW="1166040" imgH="438480" progId="Equation.Ribbit">
                  <p:embed/>
                </p:oleObj>
              </mc:Choice>
              <mc:Fallback>
                <p:oleObj name="Formula" r:id="rId13" imgW="1166040" imgH="438480" progId="Equation.Ribbit">
                  <p:embed/>
                  <p:pic>
                    <p:nvPicPr>
                      <p:cNvPr id="0" name="Picture 2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5335588"/>
                        <a:ext cx="23145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derivatives of the heat content: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When            ,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34973"/>
              </p:ext>
            </p:extLst>
          </p:nvPr>
        </p:nvGraphicFramePr>
        <p:xfrm>
          <a:off x="2971800" y="2435225"/>
          <a:ext cx="25146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99" name="Formula" r:id="rId3" imgW="1440360" imgH="438480" progId="Equation.Ribbit">
                  <p:embed/>
                </p:oleObj>
              </mc:Choice>
              <mc:Fallback>
                <p:oleObj name="Formula" r:id="rId3" imgW="1440360" imgH="438480" progId="Equation.Ribbit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5225"/>
                        <a:ext cx="2514600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16641"/>
              </p:ext>
            </p:extLst>
          </p:nvPr>
        </p:nvGraphicFramePr>
        <p:xfrm>
          <a:off x="3048000" y="3425825"/>
          <a:ext cx="2286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0" name="Formula" r:id="rId5" imgW="1313280" imgH="438480" progId="Equation.Ribbit">
                  <p:embed/>
                </p:oleObj>
              </mc:Choice>
              <mc:Fallback>
                <p:oleObj name="Formula" r:id="rId5" imgW="1313280" imgH="438480" progId="Equation.Ribbit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5825"/>
                        <a:ext cx="2286000" cy="760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Heat Equation and Heat Content</a:t>
            </a:r>
            <a:endParaRPr lang="en-US" sz="4000" dirty="0"/>
          </a:p>
        </p:txBody>
      </p:sp>
      <p:graphicFrame>
        <p:nvGraphicFramePr>
          <p:cNvPr id="10354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90023"/>
              </p:ext>
            </p:extLst>
          </p:nvPr>
        </p:nvGraphicFramePr>
        <p:xfrm>
          <a:off x="838200" y="5029200"/>
          <a:ext cx="2286000" cy="57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1" name="Formula" r:id="rId7" imgW="1386840" imgH="349250" progId="Equation.Ribbit">
                  <p:embed/>
                </p:oleObj>
              </mc:Choice>
              <mc:Fallback>
                <p:oleObj name="Formula" r:id="rId7" imgW="1386840" imgH="349250" progId="Equation.Ribbit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2286000" cy="572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0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03525"/>
              </p:ext>
            </p:extLst>
          </p:nvPr>
        </p:nvGraphicFramePr>
        <p:xfrm>
          <a:off x="3505200" y="5029200"/>
          <a:ext cx="2286000" cy="57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2" name="Formula" r:id="rId9" imgW="1386840" imgH="349250" progId="Equation.Ribbit">
                  <p:embed/>
                </p:oleObj>
              </mc:Choice>
              <mc:Fallback>
                <p:oleObj name="Formula" r:id="rId9" imgW="1386840" imgH="349250" progId="Equation.Ribbit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2286000" cy="572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1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28483"/>
              </p:ext>
            </p:extLst>
          </p:nvPr>
        </p:nvGraphicFramePr>
        <p:xfrm>
          <a:off x="6096000" y="5030121"/>
          <a:ext cx="2209800" cy="60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3" name="Formula" r:id="rId11" imgW="1261110" imgH="349250" progId="Equation.Ribbit">
                  <p:embed/>
                </p:oleObj>
              </mc:Choice>
              <mc:Fallback>
                <p:oleObj name="Formula" r:id="rId11" imgW="1261110" imgH="349250" progId="Equation.Ribbit">
                  <p:embed/>
                  <p:pic>
                    <p:nvPicPr>
                      <p:cNvPr id="0" name="Picture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30121"/>
                        <a:ext cx="2209800" cy="608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2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8310"/>
              </p:ext>
            </p:extLst>
          </p:nvPr>
        </p:nvGraphicFramePr>
        <p:xfrm>
          <a:off x="1828800" y="4392612"/>
          <a:ext cx="685800" cy="28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4" name="Formula" r:id="rId13" imgW="368812" imgH="155155" progId="Equation.Ribbit">
                  <p:embed/>
                </p:oleObj>
              </mc:Choice>
              <mc:Fallback>
                <p:oleObj name="Formula" r:id="rId13" imgW="368812" imgH="155155" progId="Equation.Ribbit">
                  <p:embed/>
                  <p:pic>
                    <p:nvPicPr>
                      <p:cNvPr id="0" name="Picture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92612"/>
                        <a:ext cx="685800" cy="289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752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 </a:t>
            </a:r>
            <a:r>
              <a:rPr lang="en-US" sz="2400" i="1" dirty="0" smtClean="0"/>
              <a:t>Transition</a:t>
            </a:r>
            <a:r>
              <a:rPr lang="en-US" sz="2400" dirty="0" smtClean="0"/>
              <a:t> </a:t>
            </a:r>
            <a:r>
              <a:rPr lang="en-US" sz="2400" i="1" dirty="0" smtClean="0"/>
              <a:t>matrix</a:t>
            </a:r>
            <a:r>
              <a:rPr lang="en-US" sz="2400" dirty="0" smtClean="0"/>
              <a:t>                      .</a:t>
            </a:r>
            <a:endParaRPr lang="en-US" sz="2400" dirty="0"/>
          </a:p>
          <a:p>
            <a:endParaRPr lang="en-US" sz="2000" dirty="0"/>
          </a:p>
          <a:p>
            <a:r>
              <a:rPr lang="en-US" sz="2400" dirty="0" smtClean="0"/>
              <a:t>2.     </a:t>
            </a:r>
            <a:r>
              <a:rPr lang="en-US" sz="2400" i="1" dirty="0" smtClean="0"/>
              <a:t>Lazy random walk</a:t>
            </a:r>
            <a:r>
              <a:rPr lang="en-US" sz="2400" dirty="0" smtClean="0"/>
              <a:t>                                          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87730"/>
              </p:ext>
            </p:extLst>
          </p:nvPr>
        </p:nvGraphicFramePr>
        <p:xfrm>
          <a:off x="3417888" y="1815782"/>
          <a:ext cx="1343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4" name="Formula" r:id="rId3" imgW="745560" imgH="181800" progId="Equation.Ribbit">
                  <p:embed/>
                </p:oleObj>
              </mc:Choice>
              <mc:Fallback>
                <p:oleObj name="Formula" r:id="rId3" imgW="745560" imgH="181800" progId="Equation.Ribbit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1815782"/>
                        <a:ext cx="13430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 txBox="1">
            <a:spLocks noGrp="1"/>
          </p:cNvSpPr>
          <p:nvPr>
            <p:ph idx="1"/>
          </p:nvPr>
        </p:nvSpPr>
        <p:spPr>
          <a:xfrm>
            <a:off x="533400" y="306631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3.     For any given time               , take the limit with              (        ),     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59446"/>
              </p:ext>
            </p:extLst>
          </p:nvPr>
        </p:nvGraphicFramePr>
        <p:xfrm>
          <a:off x="3733800" y="2503169"/>
          <a:ext cx="2514600" cy="32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5" name="Formula" r:id="rId5" imgW="1363980" imgH="176530" progId="Equation.Ribbit">
                  <p:embed/>
                </p:oleObj>
              </mc:Choice>
              <mc:Fallback>
                <p:oleObj name="Formula" r:id="rId5" imgW="1363980" imgH="176530" progId="Equation.Ribbit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03169"/>
                        <a:ext cx="2514600" cy="32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64189"/>
              </p:ext>
            </p:extLst>
          </p:nvPr>
        </p:nvGraphicFramePr>
        <p:xfrm>
          <a:off x="3581400" y="3188969"/>
          <a:ext cx="8175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6" name="Formula" r:id="rId7" imgW="414596" imgH="161514" progId="Equation.Ribbit">
                  <p:embed/>
                </p:oleObj>
              </mc:Choice>
              <mc:Fallback>
                <p:oleObj name="Formula" r:id="rId7" imgW="414596" imgH="161514" progId="Equation.Ribbit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88969"/>
                        <a:ext cx="81756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127"/>
              </p:ext>
            </p:extLst>
          </p:nvPr>
        </p:nvGraphicFramePr>
        <p:xfrm>
          <a:off x="1978818" y="3877747"/>
          <a:ext cx="4422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7" name="Formula" r:id="rId9" imgW="2470150" imgH="327660" progId="Equation.Ribbit">
                  <p:embed/>
                </p:oleObj>
              </mc:Choice>
              <mc:Fallback>
                <p:oleObj name="Formula" r:id="rId9" imgW="2470150" imgH="327660" progId="Equation.Ribbit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818" y="3877747"/>
                        <a:ext cx="44227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Lazy Random Walk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Approximation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06728"/>
              </p:ext>
            </p:extLst>
          </p:nvPr>
        </p:nvGraphicFramePr>
        <p:xfrm>
          <a:off x="2133600" y="5730875"/>
          <a:ext cx="4117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8" name="Formula" r:id="rId11" imgW="2598480" imgH="424440" progId="Equation.Ribbit">
                  <p:embed/>
                </p:oleObj>
              </mc:Choice>
              <mc:Fallback>
                <p:oleObj name="Formula" r:id="rId11" imgW="2598480" imgH="424440" progId="Equation.Ribbit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30875"/>
                        <a:ext cx="41179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19942"/>
              </p:ext>
            </p:extLst>
          </p:nvPr>
        </p:nvGraphicFramePr>
        <p:xfrm>
          <a:off x="7014707" y="3188969"/>
          <a:ext cx="7286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9" name="Formula" r:id="rId13" imgW="467640" imgH="158760" progId="Equation.Ribbit">
                  <p:embed/>
                </p:oleObj>
              </mc:Choice>
              <mc:Fallback>
                <p:oleObj name="Formula" r:id="rId13" imgW="467640" imgH="158760" progId="Equation.Ribbit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707" y="3188969"/>
                        <a:ext cx="72866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86947"/>
              </p:ext>
            </p:extLst>
          </p:nvPr>
        </p:nvGraphicFramePr>
        <p:xfrm>
          <a:off x="2128157" y="4696587"/>
          <a:ext cx="41100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0" name="Formula" r:id="rId15" imgW="2457720" imgH="438480" progId="Equation.Ribbit">
                  <p:embed/>
                </p:oleObj>
              </mc:Choice>
              <mc:Fallback>
                <p:oleObj name="Formula" r:id="rId15" imgW="2457720" imgH="438480" progId="Equation.Ribbit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157" y="4696587"/>
                        <a:ext cx="411003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24221"/>
              </p:ext>
            </p:extLst>
          </p:nvPr>
        </p:nvGraphicFramePr>
        <p:xfrm>
          <a:off x="7924800" y="3182619"/>
          <a:ext cx="5984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1" name="Formula" r:id="rId17" imgW="383760" imgH="162720" progId="Equation.Ribbit">
                  <p:embed/>
                </p:oleObj>
              </mc:Choice>
              <mc:Fallback>
                <p:oleObj name="Formula" r:id="rId17" imgW="383760" imgH="162720" progId="Equation.Ribbi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182619"/>
                        <a:ext cx="598487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12553</TotalTime>
  <Words>1120</Words>
  <Application>Microsoft Office PowerPoint</Application>
  <PresentationFormat>On-screen Show (4:3)</PresentationFormat>
  <Paragraphs>201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Cambria Math</vt:lpstr>
      <vt:lpstr>Wingdings</vt:lpstr>
      <vt:lpstr>Office Theme</vt:lpstr>
      <vt:lpstr>Formula</vt:lpstr>
      <vt:lpstr>Complex Graph Similarity Testing and Multivariate Distribution Comparison Using Random Walks</vt:lpstr>
      <vt:lpstr>Outline of the approach</vt:lpstr>
      <vt:lpstr>PowerPoint Presentation</vt:lpstr>
      <vt:lpstr>PowerPoint Presentation</vt:lpstr>
      <vt:lpstr>Notations</vt:lpstr>
      <vt:lpstr>Notations</vt:lpstr>
      <vt:lpstr>Heat Equation and Heat Content</vt:lpstr>
      <vt:lpstr>Heat Equation and Heat Content</vt:lpstr>
      <vt:lpstr>PowerPoint Presentation</vt:lpstr>
      <vt:lpstr>Graph Similarity Testing</vt:lpstr>
      <vt:lpstr>Barabási–Albert  vs.  Erdős–Rényi Model</vt:lpstr>
      <vt:lpstr>Barabási–Albert  vs.  Erdős–Rényi Model</vt:lpstr>
      <vt:lpstr>Barabási–Albert  vs.  Erdős–Rényi Model</vt:lpstr>
      <vt:lpstr>Barabási–Albert  vs.  Erdős–Rényi Model</vt:lpstr>
      <vt:lpstr>Krapivsky  vs.  Erdős–Rényi Model</vt:lpstr>
      <vt:lpstr>Krapivsky  vs.  Erdős–Rényi Model</vt:lpstr>
      <vt:lpstr>Krapivsky  vs.  Erdős–Rényi Model</vt:lpstr>
      <vt:lpstr>Krapivsky  vs.  Erdős–Rényi Model</vt:lpstr>
      <vt:lpstr>Multivariate Distribution Comparison</vt:lpstr>
      <vt:lpstr>Multivariate Normal Distribution</vt:lpstr>
      <vt:lpstr>Multivariate Normal Distribution</vt:lpstr>
      <vt:lpstr>PowerPoint Presentation</vt:lpstr>
      <vt:lpstr>PowerPoint Presentation</vt:lpstr>
      <vt:lpstr>Independent bivariate power law distribution with the same marginal distributions as in Krapivsky’s model  (                                         in the figures below)</vt:lpstr>
      <vt:lpstr>The joint degree distribution generated by Krapivsky’s model   (                                      in the figure on right)</vt:lpstr>
      <vt:lpstr>PowerPoint Presentation</vt:lpstr>
      <vt:lpstr> </vt:lpstr>
      <vt:lpstr>Ongoing Work</vt:lpstr>
      <vt:lpstr>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CSMCL</dc:creator>
  <cp:lastModifiedBy>Patrick Gillespie</cp:lastModifiedBy>
  <cp:revision>1935</cp:revision>
  <cp:lastPrinted>2013-09-29T02:54:23Z</cp:lastPrinted>
  <dcterms:created xsi:type="dcterms:W3CDTF">2013-02-28T01:29:16Z</dcterms:created>
  <dcterms:modified xsi:type="dcterms:W3CDTF">2018-09-19T16:05:25Z</dcterms:modified>
</cp:coreProperties>
</file>