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301" r:id="rId4"/>
    <p:sldId id="276" r:id="rId5"/>
    <p:sldId id="269" r:id="rId6"/>
    <p:sldId id="257" r:id="rId7"/>
    <p:sldId id="263" r:id="rId8"/>
    <p:sldId id="277" r:id="rId9"/>
    <p:sldId id="273" r:id="rId10"/>
    <p:sldId id="280" r:id="rId11"/>
    <p:sldId id="274" r:id="rId12"/>
    <p:sldId id="264" r:id="rId13"/>
    <p:sldId id="298" r:id="rId14"/>
    <p:sldId id="291" r:id="rId15"/>
    <p:sldId id="302" r:id="rId16"/>
    <p:sldId id="267" r:id="rId17"/>
    <p:sldId id="294" r:id="rId18"/>
    <p:sldId id="281" r:id="rId19"/>
    <p:sldId id="258" r:id="rId20"/>
    <p:sldId id="303" r:id="rId21"/>
    <p:sldId id="288" r:id="rId22"/>
    <p:sldId id="286" r:id="rId23"/>
    <p:sldId id="289" r:id="rId24"/>
    <p:sldId id="285" r:id="rId25"/>
    <p:sldId id="271" r:id="rId26"/>
    <p:sldId id="259" r:id="rId27"/>
    <p:sldId id="270" r:id="rId28"/>
    <p:sldId id="296" r:id="rId29"/>
    <p:sldId id="297" r:id="rId30"/>
    <p:sldId id="299" r:id="rId31"/>
    <p:sldId id="300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9" autoAdjust="0"/>
    <p:restoredTop sz="86240" autoAdjust="0"/>
  </p:normalViewPr>
  <p:slideViewPr>
    <p:cSldViewPr>
      <p:cViewPr>
        <p:scale>
          <a:sx n="71" d="100"/>
          <a:sy n="71" d="100"/>
        </p:scale>
        <p:origin x="-172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15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0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6ABE2-0C45-4831-9EE0-32C09255D1F7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FC0E-26EC-44A8-9FA1-7855250A4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4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3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5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5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we</a:t>
            </a:r>
            <a:r>
              <a:rPr lang="en-US" baseline="0" dirty="0" smtClean="0"/>
              <a:t> will show that the conditional probability goes to 1 or 0 continuously as a function of value y. When there is a small offset for the value of \lambda, the corresponding offset for the conditional </a:t>
            </a:r>
            <a:r>
              <a:rPr lang="en-US" baseline="0" smtClean="0"/>
              <a:t>probability is growing  as </a:t>
            </a:r>
            <a:r>
              <a:rPr lang="en-US" baseline="0" dirty="0" smtClean="0"/>
              <a:t>a function of </a:t>
            </a:r>
            <a:r>
              <a:rPr lang="en-US" baseline="0" smtClean="0"/>
              <a:t>y with </a:t>
            </a:r>
            <a:r>
              <a:rPr lang="en-US" baseline="0" dirty="0" smtClean="0"/>
              <a:t>a bound min{</a:t>
            </a:r>
            <a:r>
              <a:rPr lang="en-US" baseline="0" dirty="0" err="1" smtClean="0"/>
              <a:t>p_on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p_off</a:t>
            </a:r>
            <a:r>
              <a:rPr lang="en-US" baseline="0" dirty="0" smtClean="0"/>
              <a:t>}</a:t>
            </a:r>
            <a:r>
              <a:rPr lang="en-US" baseline="0" dirty="0" err="1" smtClean="0"/>
              <a:t>y^delta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we plot the conditional probability as a function of y given a small offset for lambda under three different </a:t>
            </a:r>
            <a:r>
              <a:rPr lang="en-US" baseline="0" dirty="0" err="1" smtClean="0"/>
              <a:t>p_off</a:t>
            </a:r>
            <a:r>
              <a:rPr lang="en-US" baseline="0" dirty="0" smtClean="0"/>
              <a:t> values. The conditional probabilities go to 1 or 0 gradually and slowly, especially for the case when </a:t>
            </a:r>
            <a:r>
              <a:rPr lang="en-US" baseline="0" dirty="0" err="1" smtClean="0"/>
              <a:t>p_on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p_off</a:t>
            </a:r>
            <a:r>
              <a:rPr lang="en-US" baseline="0" dirty="0" smtClean="0"/>
              <a:t> is quite small.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our model could be used to fit the real data where infinity values do not happen and suggests future conditional probability when the network gets even bigger;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7FC0E-26EC-44A8-9FA1-7855250A4FA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2F8-C5C8-4A2A-B3D2-2F62CD6BF6AB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D09F-5161-4FA8-A01A-916ACBFC426C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31F-F886-4D51-9859-2228038BD161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0861-B5E2-4C98-A9B3-4DB9C790F03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084B-4430-4BB4-919D-80D670C31D24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89FC-4BD5-425C-8183-1D3532C4083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3733-A7AB-465A-BA16-CEFAAF639F1E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4BE8-F3EC-463C-A6F8-13FE686B0C11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876D-D111-4971-959B-E84E12510DE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1B5C-1429-4826-83E2-BEEB5C8F1F8C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47A21-5FD4-49A7-9E30-8A127ED5B033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7.wm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4.png"/><Relationship Id="rId5" Type="http://schemas.openxmlformats.org/officeDocument/2006/relationships/image" Target="../media/image40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2.wmf"/><Relationship Id="rId34" Type="http://schemas.openxmlformats.org/officeDocument/2006/relationships/oleObject" Target="../embeddings/oleObject77.bin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5" Type="http://schemas.openxmlformats.org/officeDocument/2006/relationships/image" Target="../media/image74.wmf"/><Relationship Id="rId33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0.bin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72.bin"/><Relationship Id="rId32" Type="http://schemas.openxmlformats.org/officeDocument/2006/relationships/oleObject" Target="../embeddings/oleObject76.bin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66.bin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74.bin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71.wmf"/><Relationship Id="rId31" Type="http://schemas.openxmlformats.org/officeDocument/2006/relationships/image" Target="../media/image77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75.bin"/><Relationship Id="rId35" Type="http://schemas.openxmlformats.org/officeDocument/2006/relationships/image" Target="../media/image7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8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0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Multivariate Heavy Tailed Distribution Generator Using Poisson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UMASS Team </a:t>
            </a:r>
            <a:r>
              <a:rPr lang="en-US" smtClean="0"/>
              <a:t>and </a:t>
            </a:r>
            <a:r>
              <a:rPr lang="en-US" smtClean="0"/>
              <a:t>Cornell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Presenter: Shan Lu</a:t>
            </a:r>
          </a:p>
          <a:p>
            <a:r>
              <a:rPr lang="en-US" dirty="0" smtClean="0"/>
              <a:t>10/7/2014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7288-4762-4000-92E4-67298BB4A7C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Correlated bivariate power law distribution</a:t>
            </a:r>
          </a:p>
          <a:p>
            <a:r>
              <a:rPr lang="en-US" dirty="0" smtClean="0"/>
              <a:t>CCDF: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2D model with sharing Poisson </a:t>
            </a:r>
            <a:r>
              <a:rPr lang="en-US" sz="4000" dirty="0" smtClean="0"/>
              <a:t>counter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85216"/>
              </p:ext>
            </p:extLst>
          </p:nvPr>
        </p:nvGraphicFramePr>
        <p:xfrm>
          <a:off x="1905000" y="3124200"/>
          <a:ext cx="5747186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4" name="Formula" r:id="rId3" imgW="3059430" imgH="452120" progId="Equation.Ribbit">
                  <p:embed/>
                </p:oleObj>
              </mc:Choice>
              <mc:Fallback>
                <p:oleObj name="Formula" r:id="rId3" imgW="3059430" imgH="452120" progId="Equation.Ribbit">
                  <p:embed/>
                  <p:pic>
                    <p:nvPicPr>
                      <p:cNvPr id="0" name="Picture 2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5747186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97003"/>
              </p:ext>
            </p:extLst>
          </p:nvPr>
        </p:nvGraphicFramePr>
        <p:xfrm>
          <a:off x="2903537" y="2438400"/>
          <a:ext cx="3336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5" name="Formula" r:id="rId5" imgW="1776730" imgH="341630" progId="Equation.Ribbit">
                  <p:embed/>
                </p:oleObj>
              </mc:Choice>
              <mc:Fallback>
                <p:oleObj name="Formula" r:id="rId5" imgW="1776730" imgH="341630" progId="Equation.Ribbit">
                  <p:embed/>
                  <p:pic>
                    <p:nvPicPr>
                      <p:cNvPr id="0" name="Picture 2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7" y="2438400"/>
                        <a:ext cx="33369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01237"/>
              </p:ext>
            </p:extLst>
          </p:nvPr>
        </p:nvGraphicFramePr>
        <p:xfrm>
          <a:off x="1066800" y="4876800"/>
          <a:ext cx="6959600" cy="102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6" name="Formula" r:id="rId7" imgW="4591050" imgH="687070" progId="Equation.Ribbit">
                  <p:embed/>
                </p:oleObj>
              </mc:Choice>
              <mc:Fallback>
                <p:oleObj name="Formula" r:id="rId7" imgW="4591050" imgH="687070" progId="Equation.Ribbit">
                  <p:embed/>
                  <p:pic>
                    <p:nvPicPr>
                      <p:cNvPr id="0" name="Picture 2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6959600" cy="1026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343400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Asymptotically independent:</a:t>
            </a:r>
            <a:endParaRPr lang="en-US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D968-692E-4761-A635-78578B923B35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2D model with sharing Poisson Counter and Markov on-off  Modulation</a:t>
            </a:r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579236"/>
              </p:ext>
            </p:extLst>
          </p:nvPr>
        </p:nvGraphicFramePr>
        <p:xfrm>
          <a:off x="762000" y="2209800"/>
          <a:ext cx="51641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7" name="Formula" r:id="rId3" imgW="2981960" imgH="177800" progId="Equation.Ribbit">
                  <p:embed/>
                </p:oleObj>
              </mc:Choice>
              <mc:Fallback>
                <p:oleObj name="Formula" r:id="rId3" imgW="2981960" imgH="177800" progId="Equation.Ribbit">
                  <p:embed/>
                  <p:pic>
                    <p:nvPicPr>
                      <p:cNvPr id="0" name="Picture 2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51641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62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83193"/>
              </p:ext>
            </p:extLst>
          </p:nvPr>
        </p:nvGraphicFramePr>
        <p:xfrm>
          <a:off x="762000" y="2598738"/>
          <a:ext cx="3013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8" name="Formula" r:id="rId5" imgW="2113280" imgH="363220" progId="Equation.Ribbit">
                  <p:embed/>
                </p:oleObj>
              </mc:Choice>
              <mc:Fallback>
                <p:oleObj name="Formula" r:id="rId5" imgW="2113280" imgH="363220" progId="Equation.Ribbit">
                  <p:embed/>
                  <p:pic>
                    <p:nvPicPr>
                      <p:cNvPr id="0" name="Picture 2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8738"/>
                        <a:ext cx="30130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63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256443"/>
              </p:ext>
            </p:extLst>
          </p:nvPr>
        </p:nvGraphicFramePr>
        <p:xfrm>
          <a:off x="4113212" y="2598738"/>
          <a:ext cx="31670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9" name="Formula" r:id="rId7" imgW="2172970" imgH="363220" progId="Equation.Ribbit">
                  <p:embed/>
                </p:oleObj>
              </mc:Choice>
              <mc:Fallback>
                <p:oleObj name="Formula" r:id="rId7" imgW="2172970" imgH="363220" progId="Equation.Ribbit">
                  <p:embed/>
                  <p:pic>
                    <p:nvPicPr>
                      <p:cNvPr id="0" name="Picture 2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2598738"/>
                        <a:ext cx="31670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086E-90A2-42EF-8020-113F707D434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706" name="Picture 1954" descr="C:\Users\csmcl-lu\Dropbox\Work Files\New direction\Towards Krapivsky\PCSDE_SharingPC_Markov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4128247"/>
            <a:ext cx="5715000" cy="21336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1000" y="3352800"/>
            <a:ext cx="84582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5334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Modulated model</a:t>
            </a:r>
            <a:endParaRPr lang="en-US" sz="3000" dirty="0"/>
          </a:p>
        </p:txBody>
      </p:sp>
      <p:graphicFrame>
        <p:nvGraphicFramePr>
          <p:cNvPr id="12" name="Object 4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334483"/>
              </p:ext>
            </p:extLst>
          </p:nvPr>
        </p:nvGraphicFramePr>
        <p:xfrm>
          <a:off x="457200" y="3505200"/>
          <a:ext cx="8305800" cy="29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0" name="Formula" r:id="rId10" imgW="4801870" imgH="176530" progId="Equation.Ribbit">
                  <p:embed/>
                </p:oleObj>
              </mc:Choice>
              <mc:Fallback>
                <p:oleObj name="Formula" r:id="rId10" imgW="4801870" imgH="176530" progId="Equation.Ribbit">
                  <p:embed/>
                  <p:pic>
                    <p:nvPicPr>
                      <p:cNvPr id="0" name="Picture 2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8305800" cy="293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2400" y="2209800"/>
            <a:ext cx="88392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2D </a:t>
            </a:r>
            <a:r>
              <a:rPr lang="en-US" sz="3600" dirty="0" smtClean="0"/>
              <a:t>model </a:t>
            </a:r>
            <a:r>
              <a:rPr lang="en-US" sz="3600" dirty="0"/>
              <a:t>with sharing Poisson Counter and Markov on-off  Modulation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Modulated model</a:t>
            </a:r>
            <a:endParaRPr lang="en-US" sz="3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88006"/>
              </p:ext>
            </p:extLst>
          </p:nvPr>
        </p:nvGraphicFramePr>
        <p:xfrm>
          <a:off x="1044575" y="3702050"/>
          <a:ext cx="68802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11" name="Formula" r:id="rId3" imgW="4790440" imgH="452120" progId="Equation.Ribbit">
                  <p:embed/>
                </p:oleObj>
              </mc:Choice>
              <mc:Fallback>
                <p:oleObj name="Formula" r:id="rId3" imgW="4790440" imgH="452120" progId="Equation.Ribbit">
                  <p:embed/>
                  <p:pic>
                    <p:nvPicPr>
                      <p:cNvPr id="0" name="Picture 4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702050"/>
                        <a:ext cx="688022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369713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With                                           </a:t>
            </a:r>
            <a:r>
              <a:rPr lang="en-US" sz="2200" dirty="0" smtClean="0"/>
              <a:t>:                                            </a:t>
            </a:r>
            <a:endParaRPr lang="en-US" sz="2200" dirty="0"/>
          </a:p>
        </p:txBody>
      </p:sp>
      <p:graphicFrame>
        <p:nvGraphicFramePr>
          <p:cNvPr id="11" name="Object 15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24354"/>
              </p:ext>
            </p:extLst>
          </p:nvPr>
        </p:nvGraphicFramePr>
        <p:xfrm>
          <a:off x="1347788" y="4495800"/>
          <a:ext cx="24622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12" name="Formula" r:id="rId5" imgW="1662430" imgH="160020" progId="Equation.Ribbit">
                  <p:embed/>
                </p:oleObj>
              </mc:Choice>
              <mc:Fallback>
                <p:oleObj name="Formula" r:id="rId5" imgW="1662430" imgH="160020" progId="Equation.Ribbit">
                  <p:embed/>
                  <p:pic>
                    <p:nvPicPr>
                      <p:cNvPr id="0" name="Picture 4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495800"/>
                        <a:ext cx="24622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EB73-27AF-41B6-9DB5-463F3A71BDA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26930" name="Object 20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88052"/>
              </p:ext>
            </p:extLst>
          </p:nvPr>
        </p:nvGraphicFramePr>
        <p:xfrm>
          <a:off x="1755775" y="4762500"/>
          <a:ext cx="5022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13" name="Formula" r:id="rId7" imgW="3401060" imgH="1106170" progId="Equation.Ribbit">
                  <p:embed/>
                </p:oleObj>
              </mc:Choice>
              <mc:Fallback>
                <p:oleObj name="Formula" r:id="rId7" imgW="3401060" imgH="1106170" progId="Equation.Ribbit">
                  <p:embed/>
                  <p:pic>
                    <p:nvPicPr>
                      <p:cNvPr id="0" name="Picture 4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762500"/>
                        <a:ext cx="502285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9634"/>
              </p:ext>
            </p:extLst>
          </p:nvPr>
        </p:nvGraphicFramePr>
        <p:xfrm>
          <a:off x="1998662" y="2971800"/>
          <a:ext cx="42275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14" name="Formula" r:id="rId9" imgW="2907030" imgH="453390" progId="Equation.Ribbit">
                  <p:embed/>
                </p:oleObj>
              </mc:Choice>
              <mc:Fallback>
                <p:oleObj name="Formula" r:id="rId9" imgW="2907030" imgH="453390" progId="Equation.Ribbit">
                  <p:embed/>
                  <p:pic>
                    <p:nvPicPr>
                      <p:cNvPr id="0" name="Picture 4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2" y="2971800"/>
                        <a:ext cx="422751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65" name="Object 4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547107"/>
              </p:ext>
            </p:extLst>
          </p:nvPr>
        </p:nvGraphicFramePr>
        <p:xfrm>
          <a:off x="228600" y="2362200"/>
          <a:ext cx="862085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15" name="Formula" r:id="rId11" imgW="4801870" imgH="176530" progId="Equation.Ribbit">
                  <p:embed/>
                </p:oleObj>
              </mc:Choice>
              <mc:Fallback>
                <p:oleObj name="Formula" r:id="rId11" imgW="4801870" imgH="176530" progId="Equation.Ribbit">
                  <p:embed/>
                  <p:pic>
                    <p:nvPicPr>
                      <p:cNvPr id="0" name="Picture 4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62200"/>
                        <a:ext cx="862085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8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2D </a:t>
            </a:r>
            <a:r>
              <a:rPr lang="en-US" sz="3600" dirty="0" smtClean="0"/>
              <a:t>model </a:t>
            </a:r>
            <a:r>
              <a:rPr lang="en-US" sz="3600" dirty="0"/>
              <a:t>with sharing Poisson Counter and Markov on-off  Modulation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Modulated model</a:t>
            </a:r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EB73-27AF-41B6-9DB5-463F3A71BDA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2286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 to 1 or 0 when a parameter is perturbed? </a:t>
            </a:r>
            <a:endParaRPr lang="en-US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06365"/>
              </p:ext>
            </p:extLst>
          </p:nvPr>
        </p:nvGraphicFramePr>
        <p:xfrm>
          <a:off x="1020762" y="3124200"/>
          <a:ext cx="45418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79" name="Formula" r:id="rId4" imgW="2820670" imgH="190500" progId="Equation.Ribbit">
                  <p:embed/>
                </p:oleObj>
              </mc:Choice>
              <mc:Fallback>
                <p:oleObj name="Formula" r:id="rId4" imgW="2820670" imgH="190500" progId="Equation.Ribbit">
                  <p:embed/>
                  <p:pic>
                    <p:nvPicPr>
                      <p:cNvPr id="0" name="Picture 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2" y="3124200"/>
                        <a:ext cx="454183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782042"/>
              </p:ext>
            </p:extLst>
          </p:nvPr>
        </p:nvGraphicFramePr>
        <p:xfrm>
          <a:off x="990600" y="3695700"/>
          <a:ext cx="6134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80" name="Formula" r:id="rId6" imgW="3810000" imgH="468630" progId="Equation.Ribbit">
                  <p:embed/>
                </p:oleObj>
              </mc:Choice>
              <mc:Fallback>
                <p:oleObj name="Formula" r:id="rId6" imgW="3810000" imgH="468630" progId="Equation.Ribbit">
                  <p:embed/>
                  <p:pic>
                    <p:nvPicPr>
                      <p:cNvPr id="0" name="Picture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95700"/>
                        <a:ext cx="6134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684685"/>
              </p:ext>
            </p:extLst>
          </p:nvPr>
        </p:nvGraphicFramePr>
        <p:xfrm>
          <a:off x="993775" y="4572000"/>
          <a:ext cx="6245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81" name="Formula" r:id="rId8" imgW="3884930" imgH="444500" progId="Equation.Ribbit">
                  <p:embed/>
                </p:oleObj>
              </mc:Choice>
              <mc:Fallback>
                <p:oleObj name="Formula" r:id="rId8" imgW="3884930" imgH="444500" progId="Equation.Ribbit">
                  <p:embed/>
                  <p:pic>
                    <p:nvPicPr>
                      <p:cNvPr id="0" name="Picture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4572000"/>
                        <a:ext cx="6245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8786"/>
              </p:ext>
            </p:extLst>
          </p:nvPr>
        </p:nvGraphicFramePr>
        <p:xfrm>
          <a:off x="1019175" y="5486400"/>
          <a:ext cx="42386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82" name="Formula" r:id="rId10" imgW="2642870" imgH="200660" progId="Equation.Ribbit">
                  <p:embed/>
                </p:oleObj>
              </mc:Choice>
              <mc:Fallback>
                <p:oleObj name="Formula" r:id="rId10" imgW="2642870" imgH="200660" progId="Equation.Ribbit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5486400"/>
                        <a:ext cx="42386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3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2D </a:t>
            </a:r>
            <a:r>
              <a:rPr lang="en-US" sz="3600" dirty="0" smtClean="0"/>
              <a:t>model </a:t>
            </a:r>
            <a:r>
              <a:rPr lang="en-US" sz="3600" dirty="0"/>
              <a:t>with sharing Poisson Counter and Markov on-off  Modulation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01516"/>
              </p:ext>
            </p:extLst>
          </p:nvPr>
        </p:nvGraphicFramePr>
        <p:xfrm>
          <a:off x="1069975" y="5589588"/>
          <a:ext cx="12477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5" name="Formula" r:id="rId4" imgW="980440" imgH="177800" progId="Equation.Ribbit">
                  <p:embed/>
                </p:oleObj>
              </mc:Choice>
              <mc:Fallback>
                <p:oleObj name="Formula" r:id="rId4" imgW="980440" imgH="177800" progId="Equation.Ribbit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5589588"/>
                        <a:ext cx="12477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26068"/>
              </p:ext>
            </p:extLst>
          </p:nvPr>
        </p:nvGraphicFramePr>
        <p:xfrm>
          <a:off x="3886200" y="5573713"/>
          <a:ext cx="1168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6" name="Formula" r:id="rId6" imgW="916940" imgH="177800" progId="Equation.Ribbit">
                  <p:embed/>
                </p:oleObj>
              </mc:Choice>
              <mc:Fallback>
                <p:oleObj name="Formula" r:id="rId6" imgW="916940" imgH="177800" progId="Equation.Ribbit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573713"/>
                        <a:ext cx="1168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83528"/>
              </p:ext>
            </p:extLst>
          </p:nvPr>
        </p:nvGraphicFramePr>
        <p:xfrm>
          <a:off x="6691313" y="5549900"/>
          <a:ext cx="134937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7" name="Formula" r:id="rId8" imgW="1066800" imgH="177800" progId="Equation.Ribbit">
                  <p:embed/>
                </p:oleObj>
              </mc:Choice>
              <mc:Fallback>
                <p:oleObj name="Formula" r:id="rId8" imgW="1066800" imgH="177800" progId="Equation.Ribbit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5549900"/>
                        <a:ext cx="1349375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58" name="Picture 22" descr="C:\Users\csmcl-lu\Dropbox\Work Files\New direction\Towards Krapivsky\Asymptotic_CP_Model2_poff_0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828800"/>
            <a:ext cx="2705100" cy="3609975"/>
          </a:xfrm>
          <a:prstGeom prst="rect">
            <a:avLst/>
          </a:prstGeom>
          <a:noFill/>
        </p:spPr>
      </p:pic>
      <p:pic>
        <p:nvPicPr>
          <p:cNvPr id="244759" name="Picture 23" descr="C:\Users\csmcl-lu\Dropbox\Work Files\New direction\Towards Krapivsky\Asymptotic_CP_Model2_poff_96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11500" y="1828800"/>
            <a:ext cx="2705100" cy="3609975"/>
          </a:xfrm>
          <a:prstGeom prst="rect">
            <a:avLst/>
          </a:prstGeom>
          <a:noFill/>
        </p:spPr>
      </p:pic>
      <p:pic>
        <p:nvPicPr>
          <p:cNvPr id="244760" name="Picture 24" descr="C:\Users\csmcl-lu\Dropbox\Work Files\New direction\Towards Krapivsky\Asymptotic_CP_Model2_poff_00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43600" y="1828800"/>
            <a:ext cx="270510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Stochastic Differential Equation Models for Power Law Behavior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ea typeface="Malgun Gothic" panose="020B0503020000020004" pitchFamily="34" charset="-127"/>
                <a:cs typeface="Arial" panose="020B0604020202020204" pitchFamily="34" charset="0"/>
              </a:rPr>
              <a:t>SDE Model and Network Generative Models</a:t>
            </a:r>
            <a:endParaRPr lang="en-US" sz="2800" dirty="0">
              <a:solidFill>
                <a:srgbClr val="FF0000"/>
              </a:solidFill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Real Data Fitting  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363" descr="C:\Users\CSMCL\Dropbox\Work Files\New direction\Towards Krapivsky\1D_fitting_smooth_Catster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971800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smcl-lu\Dropbox\Work Files\New direction\Towards Krapivsky\2D_fitting_Colormap_Youtube_n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199829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Preferential attachment</a:t>
            </a:r>
          </a:p>
          <a:p>
            <a:r>
              <a:rPr lang="en-US" dirty="0"/>
              <a:t>Growing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Expected number of nodes added at each step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Expected </a:t>
            </a:r>
            <a:r>
              <a:rPr lang="en-US" dirty="0" smtClean="0"/>
              <a:t>degree (or in-degree, out-degree) added </a:t>
            </a:r>
            <a:r>
              <a:rPr lang="en-US" dirty="0"/>
              <a:t>at each </a:t>
            </a:r>
            <a:r>
              <a:rPr lang="en-US" dirty="0" smtClean="0"/>
              <a:t>step</a:t>
            </a:r>
          </a:p>
          <a:p>
            <a:pPr lvl="2"/>
            <a:r>
              <a:rPr lang="en-US" dirty="0" smtClean="0"/>
              <a:t>Add to the new nodes</a:t>
            </a:r>
          </a:p>
          <a:p>
            <a:pPr lvl="2"/>
            <a:r>
              <a:rPr lang="en-US" dirty="0" smtClean="0"/>
              <a:t>Add to the nodes in original network with preferential attachment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SDE Models for Expected Degree Growth in Generative Models</a:t>
            </a:r>
            <a:endParaRPr lang="en-US" sz="4000" dirty="0"/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28634"/>
              </p:ext>
            </p:extLst>
          </p:nvPr>
        </p:nvGraphicFramePr>
        <p:xfrm>
          <a:off x="3095625" y="3886200"/>
          <a:ext cx="34575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3" name="Formula" r:id="rId3" imgW="1656080" imgH="176530" progId="Equation.Ribbit">
                  <p:embed/>
                </p:oleObj>
              </mc:Choice>
              <mc:Fallback>
                <p:oleObj name="Formula" r:id="rId3" imgW="1656080" imgH="176530" progId="Equation.Ribbit">
                  <p:embed/>
                  <p:pic>
                    <p:nvPicPr>
                      <p:cNvPr id="0" name="Picture 5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3886200"/>
                        <a:ext cx="34575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04551"/>
              </p:ext>
            </p:extLst>
          </p:nvPr>
        </p:nvGraphicFramePr>
        <p:xfrm>
          <a:off x="3200400" y="5181600"/>
          <a:ext cx="62706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4" name="Formula" r:id="rId5" imgW="303952" imgH="155155" progId="Equation.Ribbit">
                  <p:embed/>
                </p:oleObj>
              </mc:Choice>
              <mc:Fallback>
                <p:oleObj name="Formula" r:id="rId5" imgW="303952" imgH="155155" progId="Equation.Ribbit">
                  <p:embed/>
                  <p:pic>
                    <p:nvPicPr>
                      <p:cNvPr id="0" name="Picture 5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627062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59842"/>
              </p:ext>
            </p:extLst>
          </p:nvPr>
        </p:nvGraphicFramePr>
        <p:xfrm>
          <a:off x="4419600" y="4343400"/>
          <a:ext cx="6223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5" name="Formula" r:id="rId7" imgW="299720" imgH="156210" progId="Equation.Ribbit">
                  <p:embed/>
                </p:oleObj>
              </mc:Choice>
              <mc:Fallback>
                <p:oleObj name="Formula" r:id="rId7" imgW="299720" imgH="156210" progId="Equation.Ribbit">
                  <p:embed/>
                  <p:pic>
                    <p:nvPicPr>
                      <p:cNvPr id="0" name="Picture 5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343400"/>
                        <a:ext cx="6223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589971"/>
              </p:ext>
            </p:extLst>
          </p:nvPr>
        </p:nvGraphicFramePr>
        <p:xfrm>
          <a:off x="7916863" y="2973388"/>
          <a:ext cx="43656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6" name="Formula" r:id="rId9" imgW="210820" imgH="156210" progId="Equation.Ribbit">
                  <p:embed/>
                </p:oleObj>
              </mc:Choice>
              <mc:Fallback>
                <p:oleObj name="Formula" r:id="rId9" imgW="210820" imgH="156210" progId="Equation.Ribbit">
                  <p:embed/>
                  <p:pic>
                    <p:nvPicPr>
                      <p:cNvPr id="0" name="Picture 5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863" y="2973388"/>
                        <a:ext cx="436562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4544-741F-426E-BB52-2867868A452D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78955"/>
              </p:ext>
            </p:extLst>
          </p:nvPr>
        </p:nvGraphicFramePr>
        <p:xfrm>
          <a:off x="4572000" y="2334226"/>
          <a:ext cx="1989108" cy="33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8" name="Formula" r:id="rId3" imgW="1172210" imgH="195580" progId="Equation.Ribbit">
                  <p:embed/>
                </p:oleObj>
              </mc:Choice>
              <mc:Fallback>
                <p:oleObj name="Formula" r:id="rId3" imgW="1172210" imgH="195580" progId="Equation.Ribbit">
                  <p:embed/>
                  <p:pic>
                    <p:nvPicPr>
                      <p:cNvPr id="0" name="Picture 2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34226"/>
                        <a:ext cx="1989108" cy="332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276044" y="5203567"/>
            <a:ext cx="8639355" cy="663833"/>
          </a:xfrm>
          <a:prstGeom prst="rect">
            <a:avLst/>
          </a:prstGeom>
          <a:solidFill>
            <a:schemeClr val="bg1"/>
          </a:solidFill>
          <a:ln w="41275" cap="rnd">
            <a:solidFill>
              <a:schemeClr val="accent1"/>
            </a:solidFill>
          </a:ln>
          <a:effectLst>
            <a:outerShdw blurRad="50800" dist="50800" dir="6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4046672"/>
            <a:ext cx="8229600" cy="663833"/>
          </a:xfrm>
          <a:prstGeom prst="rect">
            <a:avLst/>
          </a:prstGeom>
          <a:solidFill>
            <a:schemeClr val="bg1"/>
          </a:solidFill>
          <a:ln w="41275" cap="rnd">
            <a:solidFill>
              <a:schemeClr val="accent1"/>
            </a:solidFill>
          </a:ln>
          <a:effectLst>
            <a:outerShdw blurRad="50800" dist="50800" dir="6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" y="2696271"/>
            <a:ext cx="8458200" cy="663833"/>
          </a:xfrm>
          <a:prstGeom prst="rect">
            <a:avLst/>
          </a:prstGeom>
          <a:solidFill>
            <a:schemeClr val="bg1"/>
          </a:solidFill>
          <a:ln w="41275" cap="rnd">
            <a:solidFill>
              <a:schemeClr val="accent1"/>
            </a:solidFill>
          </a:ln>
          <a:effectLst>
            <a:outerShdw blurRad="50800" dist="50800" dir="6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SDE Models for Expected Degree Growth in Generative Models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524000" y="1720334"/>
            <a:ext cx="5943600" cy="565666"/>
          </a:xfrm>
          <a:prstGeom prst="rect">
            <a:avLst/>
          </a:prstGeom>
          <a:solidFill>
            <a:schemeClr val="bg1"/>
          </a:solidFill>
          <a:ln w="41275" cap="rnd">
            <a:solidFill>
              <a:schemeClr val="accent1"/>
            </a:solidFill>
          </a:ln>
          <a:effectLst>
            <a:outerShdw blurRad="50800" dist="50800" dir="6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17526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N</a:t>
            </a:r>
            <a:r>
              <a:rPr lang="en-US" sz="2600" i="1" dirty="0" smtClean="0"/>
              <a:t>umber of nodes         grows exponentially</a:t>
            </a:r>
            <a:endParaRPr lang="en-US" sz="2600" i="1" dirty="0"/>
          </a:p>
        </p:txBody>
      </p:sp>
      <p:sp>
        <p:nvSpPr>
          <p:cNvPr id="10" name="Down Arrow 9"/>
          <p:cNvSpPr/>
          <p:nvPr/>
        </p:nvSpPr>
        <p:spPr>
          <a:xfrm>
            <a:off x="4144992" y="2296316"/>
            <a:ext cx="342900" cy="370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5158"/>
              </p:ext>
            </p:extLst>
          </p:nvPr>
        </p:nvGraphicFramePr>
        <p:xfrm>
          <a:off x="4038600" y="1872734"/>
          <a:ext cx="449292" cy="30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9" name="Formula" r:id="rId5" imgW="253082" imgH="176776" progId="Equation.Ribbit">
                  <p:embed/>
                </p:oleObj>
              </mc:Choice>
              <mc:Fallback>
                <p:oleObj name="Formula" r:id="rId5" imgW="253082" imgH="176776" progId="Equation.Ribbit">
                  <p:embed/>
                  <p:pic>
                    <p:nvPicPr>
                      <p:cNvPr id="0" name="Picture 2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72734"/>
                        <a:ext cx="449292" cy="309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28149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Exponentially distributed life time: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22461"/>
              </p:ext>
            </p:extLst>
          </p:nvPr>
        </p:nvGraphicFramePr>
        <p:xfrm>
          <a:off x="4724400" y="2800964"/>
          <a:ext cx="4038600" cy="52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0" name="Formula" r:id="rId7" imgW="3145790" imgH="400050" progId="Equation.Ribbit">
                  <p:embed/>
                </p:oleObj>
              </mc:Choice>
              <mc:Fallback>
                <p:oleObj name="Formula" r:id="rId7" imgW="3145790" imgH="400050" progId="Equation.Ribbit">
                  <p:embed/>
                  <p:pic>
                    <p:nvPicPr>
                      <p:cNvPr id="0" name="Picture 2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00964"/>
                        <a:ext cx="4038600" cy="526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>
            <a:off x="2590800" y="3360105"/>
            <a:ext cx="381000" cy="697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" y="4114799"/>
            <a:ext cx="3459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Total degree in network</a:t>
            </a:r>
            <a:endParaRPr lang="en-US" sz="2600" i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191077"/>
              </p:ext>
            </p:extLst>
          </p:nvPr>
        </p:nvGraphicFramePr>
        <p:xfrm>
          <a:off x="3193631" y="3447975"/>
          <a:ext cx="4807369" cy="53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1" name="Formula" r:id="rId9" imgW="3451860" imgH="381000" progId="Equation.Ribbit">
                  <p:embed/>
                </p:oleObj>
              </mc:Choice>
              <mc:Fallback>
                <p:oleObj name="Formula" r:id="rId9" imgW="3451860" imgH="381000" progId="Equation.Ribbit">
                  <p:embed/>
                  <p:pic>
                    <p:nvPicPr>
                      <p:cNvPr id="0" name="Picture 2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631" y="3447975"/>
                        <a:ext cx="4807369" cy="534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01068"/>
              </p:ext>
            </p:extLst>
          </p:nvPr>
        </p:nvGraphicFramePr>
        <p:xfrm>
          <a:off x="4032250" y="4114800"/>
          <a:ext cx="45021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2" name="Formula" r:id="rId11" imgW="3244850" imgH="344170" progId="Equation.Ribbit">
                  <p:embed/>
                </p:oleObj>
              </mc:Choice>
              <mc:Fallback>
                <p:oleObj name="Formula" r:id="rId11" imgW="3244850" imgH="344170" progId="Equation.Ribbit">
                  <p:embed/>
                  <p:pic>
                    <p:nvPicPr>
                      <p:cNvPr id="0" name="Picture 2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4114800"/>
                        <a:ext cx="450215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>
            <a:off x="3505200" y="4724400"/>
            <a:ext cx="381000" cy="498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62400" y="47199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Preferential attachment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253335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 node with degree        :      </a:t>
            </a:r>
            <a:endParaRPr lang="en-US" sz="26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37208"/>
              </p:ext>
            </p:extLst>
          </p:nvPr>
        </p:nvGraphicFramePr>
        <p:xfrm>
          <a:off x="3114675" y="5410200"/>
          <a:ext cx="4667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3" name="Formula" r:id="rId13" imgW="289963" imgH="176776" progId="Equation.Ribbit">
                  <p:embed/>
                </p:oleObj>
              </mc:Choice>
              <mc:Fallback>
                <p:oleObj name="Formula" r:id="rId13" imgW="289963" imgH="176776" progId="Equation.Ribbit">
                  <p:embed/>
                  <p:pic>
                    <p:nvPicPr>
                      <p:cNvPr id="0" name="Picture 2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5410200"/>
                        <a:ext cx="4667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01050"/>
              </p:ext>
            </p:extLst>
          </p:nvPr>
        </p:nvGraphicFramePr>
        <p:xfrm>
          <a:off x="3886200" y="5291428"/>
          <a:ext cx="4953000" cy="51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4" name="Formula" r:id="rId15" imgW="3600450" imgH="381000" progId="Equation.Ribbit">
                  <p:embed/>
                </p:oleObj>
              </mc:Choice>
              <mc:Fallback>
                <p:oleObj name="Formula" r:id="rId15" imgW="3600450" imgH="381000" progId="Equation.Ribbit">
                  <p:embed/>
                  <p:pic>
                    <p:nvPicPr>
                      <p:cNvPr id="0" name="Picture 2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91428"/>
                        <a:ext cx="4953000" cy="51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75255"/>
              </p:ext>
            </p:extLst>
          </p:nvPr>
        </p:nvGraphicFramePr>
        <p:xfrm>
          <a:off x="5890404" y="6019800"/>
          <a:ext cx="914400" cy="42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75" name="Formula" r:id="rId17" imgW="718820" imgH="335280" progId="Equation.Ribbit">
                  <p:embed/>
                </p:oleObj>
              </mc:Choice>
              <mc:Fallback>
                <p:oleObj name="Formula" r:id="rId17" imgW="718820" imgH="335280" progId="Equation.Ribbit">
                  <p:embed/>
                  <p:pic>
                    <p:nvPicPr>
                      <p:cNvPr id="0" name="Picture 29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404" y="6019800"/>
                        <a:ext cx="914400" cy="422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743200" y="5943600"/>
            <a:ext cx="3071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</a:rPr>
              <a:t>Exponential growth </a:t>
            </a:r>
            <a:r>
              <a:rPr lang="en-US" sz="2600" i="1" dirty="0" smtClean="0"/>
              <a:t>:      </a:t>
            </a:r>
            <a:endParaRPr lang="en-US" sz="2600" i="1" dirty="0"/>
          </a:p>
        </p:txBody>
      </p:sp>
      <p:sp>
        <p:nvSpPr>
          <p:cNvPr id="36" name="Rounded Rectangle 35"/>
          <p:cNvSpPr/>
          <p:nvPr/>
        </p:nvSpPr>
        <p:spPr>
          <a:xfrm>
            <a:off x="7391400" y="5219548"/>
            <a:ext cx="609600" cy="5906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934200" y="5791200"/>
            <a:ext cx="762000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9600" y="5544978"/>
            <a:ext cx="7848600" cy="7034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Undirected generative models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SDE Models for Expected Degree Growth in Generative Models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125681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200" dirty="0" smtClean="0"/>
              <a:t>With </a:t>
            </a:r>
            <a:r>
              <a:rPr lang="en-US" sz="2200" dirty="0"/>
              <a:t>probability       </a:t>
            </a:r>
            <a:r>
              <a:rPr lang="en-US" sz="2200" dirty="0" smtClean="0"/>
              <a:t>add a new node to the graph and the new node is connected with      existing nodes in the graph;</a:t>
            </a:r>
          </a:p>
          <a:p>
            <a:pPr marL="514350" indent="-514350">
              <a:buAutoNum type="arabicParenBoth"/>
            </a:pPr>
            <a:r>
              <a:rPr lang="en-US" sz="2200" dirty="0" smtClean="0"/>
              <a:t>With probability                        append to the graph      undirected edges between two existing nodes.</a:t>
            </a:r>
            <a:endParaRPr lang="en-US" sz="2200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57365"/>
              </p:ext>
            </p:extLst>
          </p:nvPr>
        </p:nvGraphicFramePr>
        <p:xfrm>
          <a:off x="3162300" y="2209799"/>
          <a:ext cx="1905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4" name="Formula" r:id="rId3" imgW="91567" imgH="118274" progId="Equation.Ribbit">
                  <p:embed/>
                </p:oleObj>
              </mc:Choice>
              <mc:Fallback>
                <p:oleObj name="Formula" r:id="rId3" imgW="91567" imgH="118274" progId="Equation.Ribbit">
                  <p:embed/>
                  <p:pic>
                    <p:nvPicPr>
                      <p:cNvPr id="0" name="Picture 6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209799"/>
                        <a:ext cx="1905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75244"/>
              </p:ext>
            </p:extLst>
          </p:nvPr>
        </p:nvGraphicFramePr>
        <p:xfrm>
          <a:off x="3962400" y="2574924"/>
          <a:ext cx="1317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5" name="Formula" r:id="rId5" imgW="63588" imgH="119546" progId="Equation.Ribbit">
                  <p:embed/>
                </p:oleObj>
              </mc:Choice>
              <mc:Fallback>
                <p:oleObj name="Formula" r:id="rId5" imgW="63588" imgH="119546" progId="Equation.Ribbit">
                  <p:embed/>
                  <p:pic>
                    <p:nvPicPr>
                      <p:cNvPr id="0" name="Picture 6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574924"/>
                        <a:ext cx="1317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6624"/>
              </p:ext>
            </p:extLst>
          </p:nvPr>
        </p:nvGraphicFramePr>
        <p:xfrm>
          <a:off x="3200400" y="2895599"/>
          <a:ext cx="1219200" cy="297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6" name="Formula" r:id="rId7" imgW="612140" imgH="151130" progId="Equation.Ribbit">
                  <p:embed/>
                </p:oleObj>
              </mc:Choice>
              <mc:Fallback>
                <p:oleObj name="Formula" r:id="rId7" imgW="612140" imgH="151130" progId="Equation.Ribbit">
                  <p:embed/>
                  <p:pic>
                    <p:nvPicPr>
                      <p:cNvPr id="0" name="Picture 67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95599"/>
                        <a:ext cx="1219200" cy="297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449973"/>
              </p:ext>
            </p:extLst>
          </p:nvPr>
        </p:nvGraphicFramePr>
        <p:xfrm>
          <a:off x="1259457" y="3733799"/>
          <a:ext cx="3222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7" name="Formula" r:id="rId9" imgW="1625600" imgH="176530" progId="Equation.Ribbit">
                  <p:embed/>
                </p:oleObj>
              </mc:Choice>
              <mc:Fallback>
                <p:oleObj name="Formula" r:id="rId9" imgW="1625600" imgH="176530" progId="Equation.Ribbit">
                  <p:embed/>
                  <p:pic>
                    <p:nvPicPr>
                      <p:cNvPr id="0" name="Picture 6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457" y="3733799"/>
                        <a:ext cx="32226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90418"/>
              </p:ext>
            </p:extLst>
          </p:nvPr>
        </p:nvGraphicFramePr>
        <p:xfrm>
          <a:off x="1206500" y="4190999"/>
          <a:ext cx="61579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8" name="Formula" r:id="rId11" imgW="3295650" imgH="381000" progId="Equation.Ribbit">
                  <p:embed/>
                </p:oleObj>
              </mc:Choice>
              <mc:Fallback>
                <p:oleObj name="Formula" r:id="rId11" imgW="3295650" imgH="381000" progId="Equation.Ribbit">
                  <p:embed/>
                  <p:pic>
                    <p:nvPicPr>
                      <p:cNvPr id="0" name="Picture 67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4190999"/>
                        <a:ext cx="615791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564673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i="1" dirty="0" err="1" smtClean="0"/>
              <a:t>Barabási</a:t>
            </a:r>
            <a:r>
              <a:rPr lang="en-US" sz="2400" i="1" dirty="0" smtClean="0"/>
              <a:t>–Albert</a:t>
            </a:r>
            <a:r>
              <a:rPr lang="en-US" sz="2400" dirty="0" smtClean="0"/>
              <a:t> model : </a:t>
            </a:r>
            <a:endParaRPr lang="en-US" sz="2800" i="1" dirty="0" smtClean="0"/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483852"/>
              </p:ext>
            </p:extLst>
          </p:nvPr>
        </p:nvGraphicFramePr>
        <p:xfrm>
          <a:off x="3962400" y="5558378"/>
          <a:ext cx="2438400" cy="63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99" name="Formula" r:id="rId13" imgW="1252220" imgH="330200" progId="Equation.Ribbit">
                  <p:embed/>
                </p:oleObj>
              </mc:Choice>
              <mc:Fallback>
                <p:oleObj name="Formula" r:id="rId13" imgW="1252220" imgH="330200" progId="Equation.Ribbit">
                  <p:embed/>
                  <p:pic>
                    <p:nvPicPr>
                      <p:cNvPr id="0" name="Picture 67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58378"/>
                        <a:ext cx="2438400" cy="638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9738"/>
              </p:ext>
            </p:extLst>
          </p:nvPr>
        </p:nvGraphicFramePr>
        <p:xfrm>
          <a:off x="7007225" y="2914649"/>
          <a:ext cx="17303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00" name="Formula" r:id="rId15" imgW="82665" imgH="122090" progId="Equation.Ribbit">
                  <p:embed/>
                </p:oleObj>
              </mc:Choice>
              <mc:Fallback>
                <p:oleObj name="Formula" r:id="rId15" imgW="82665" imgH="122090" progId="Equation.Ribbit">
                  <p:embed/>
                  <p:pic>
                    <p:nvPicPr>
                      <p:cNvPr id="0" name="Picture 67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2914649"/>
                        <a:ext cx="173038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47991"/>
              </p:ext>
            </p:extLst>
          </p:nvPr>
        </p:nvGraphicFramePr>
        <p:xfrm>
          <a:off x="4987925" y="5105399"/>
          <a:ext cx="30130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01" name="Formula" r:id="rId17" imgW="1823720" imgH="177800" progId="Equation.Ribbit">
                  <p:embed/>
                </p:oleObj>
              </mc:Choice>
              <mc:Fallback>
                <p:oleObj name="Formula" r:id="rId17" imgW="1823720" imgH="177800" progId="Equation.Ribbit">
                  <p:embed/>
                  <p:pic>
                    <p:nvPicPr>
                      <p:cNvPr id="0" name="Picture 67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5105399"/>
                        <a:ext cx="30130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7858-AD5C-4FA7-9FCA-01C43B503E35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71246"/>
              </p:ext>
            </p:extLst>
          </p:nvPr>
        </p:nvGraphicFramePr>
        <p:xfrm>
          <a:off x="6796088" y="5775324"/>
          <a:ext cx="1441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02" name="Formula" r:id="rId19" imgW="739140" imgH="177800" progId="Equation.Ribbit">
                  <p:embed/>
                </p:oleObj>
              </mc:Choice>
              <mc:Fallback>
                <p:oleObj name="Formula" r:id="rId19" imgW="739140" imgH="177800" progId="Equation.Ribbit">
                  <p:embed/>
                  <p:pic>
                    <p:nvPicPr>
                      <p:cNvPr id="0" name="Picture 67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088" y="5775324"/>
                        <a:ext cx="14414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30055"/>
              </p:ext>
            </p:extLst>
          </p:nvPr>
        </p:nvGraphicFramePr>
        <p:xfrm>
          <a:off x="2555752" y="5029199"/>
          <a:ext cx="209244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03" name="Formula" r:id="rId21" imgW="1093470" imgH="203200" progId="Equation.Ribbit">
                  <p:embed/>
                </p:oleObj>
              </mc:Choice>
              <mc:Fallback>
                <p:oleObj name="Formula" r:id="rId21" imgW="1093470" imgH="203200" progId="Equation.Ribbit">
                  <p:embed/>
                  <p:pic>
                    <p:nvPicPr>
                      <p:cNvPr id="0" name="Picture 67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52" y="5029199"/>
                        <a:ext cx="209244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" y="50247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Distribution: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228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SDE Models for Expected Degree Growth in Generative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Directed model by </a:t>
            </a:r>
            <a:r>
              <a:rPr lang="en-US" sz="2800" dirty="0" err="1" smtClean="0"/>
              <a:t>Bollobás</a:t>
            </a:r>
            <a:r>
              <a:rPr lang="en-US" sz="2800" dirty="0" smtClean="0"/>
              <a:t> </a:t>
            </a:r>
            <a:r>
              <a:rPr lang="en-US" sz="2800" i="1" dirty="0" smtClean="0"/>
              <a:t>et al</a:t>
            </a:r>
            <a:r>
              <a:rPr lang="en-US" sz="2800" dirty="0" smtClean="0"/>
              <a:t>. (2003)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4720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000" dirty="0" smtClean="0"/>
              <a:t>With </a:t>
            </a:r>
            <a:r>
              <a:rPr lang="en-US" sz="2000" dirty="0"/>
              <a:t>probability       append to the graph </a:t>
            </a:r>
            <a:r>
              <a:rPr lang="en-US" sz="2000" dirty="0" smtClean="0"/>
              <a:t>with a new node      and an edge leading from     to an existing node     ;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With probability      append to the graph with a new node       and an edge leading from existing node       to the new node     ;     </a:t>
            </a:r>
          </a:p>
          <a:p>
            <a:pPr marL="514350" indent="-514350">
              <a:buAutoNum type="arabicParenBoth"/>
            </a:pPr>
            <a:r>
              <a:rPr lang="en-US" sz="2000" dirty="0" smtClean="0"/>
              <a:t>With probability                              append to the graph a directed edge              between two existing nodes      and     .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63041"/>
              </p:ext>
            </p:extLst>
          </p:nvPr>
        </p:nvGraphicFramePr>
        <p:xfrm>
          <a:off x="3048000" y="2083250"/>
          <a:ext cx="152400" cy="18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4" name="Formula" r:id="rId4" imgW="97926" imgH="119546" progId="Equation.Ribbit">
                  <p:embed/>
                </p:oleObj>
              </mc:Choice>
              <mc:Fallback>
                <p:oleObj name="Formula" r:id="rId4" imgW="97926" imgH="119546" progId="Equation.Ribbit">
                  <p:embed/>
                  <p:pic>
                    <p:nvPicPr>
                      <p:cNvPr id="0" name="Picture 17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83250"/>
                        <a:ext cx="152400" cy="1846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34585"/>
              </p:ext>
            </p:extLst>
          </p:nvPr>
        </p:nvGraphicFramePr>
        <p:xfrm>
          <a:off x="5410200" y="2403679"/>
          <a:ext cx="152400" cy="16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5" name="Formula" r:id="rId6" imgW="111915" imgH="119546" progId="Equation.Ribbit">
                  <p:embed/>
                </p:oleObj>
              </mc:Choice>
              <mc:Fallback>
                <p:oleObj name="Formula" r:id="rId6" imgW="111915" imgH="119546" progId="Equation.Ribbit">
                  <p:embed/>
                  <p:pic>
                    <p:nvPicPr>
                      <p:cNvPr id="0" name="Picture 17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03679"/>
                        <a:ext cx="152400" cy="161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16856"/>
              </p:ext>
            </p:extLst>
          </p:nvPr>
        </p:nvGraphicFramePr>
        <p:xfrm>
          <a:off x="7269163" y="2075776"/>
          <a:ext cx="122237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6" name="Formula" r:id="rId8" imgW="78850" imgH="119546" progId="Equation.Ribbit">
                  <p:embed/>
                </p:oleObj>
              </mc:Choice>
              <mc:Fallback>
                <p:oleObj name="Formula" r:id="rId8" imgW="78850" imgH="119546" progId="Equation.Ribbit">
                  <p:embed/>
                  <p:pic>
                    <p:nvPicPr>
                      <p:cNvPr id="0" name="Picture 17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2075776"/>
                        <a:ext cx="122237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37122"/>
              </p:ext>
            </p:extLst>
          </p:nvPr>
        </p:nvGraphicFramePr>
        <p:xfrm>
          <a:off x="2971800" y="2688552"/>
          <a:ext cx="142875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7" name="Formula" r:id="rId10" imgW="91440" imgH="121920" progId="Equation.Ribbit">
                  <p:embed/>
                </p:oleObj>
              </mc:Choice>
              <mc:Fallback>
                <p:oleObj name="Formula" r:id="rId10" imgW="91440" imgH="121920" progId="Equation.Ribbit">
                  <p:embed/>
                  <p:pic>
                    <p:nvPicPr>
                      <p:cNvPr id="0" name="Picture 17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88552"/>
                        <a:ext cx="142875" cy="18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64274"/>
              </p:ext>
            </p:extLst>
          </p:nvPr>
        </p:nvGraphicFramePr>
        <p:xfrm>
          <a:off x="3154362" y="2412326"/>
          <a:ext cx="122238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8" name="Formula" r:id="rId12" imgW="78850" imgH="119546" progId="Equation.Ribbit">
                  <p:embed/>
                </p:oleObj>
              </mc:Choice>
              <mc:Fallback>
                <p:oleObj name="Formula" r:id="rId12" imgW="78850" imgH="119546" progId="Equation.Ribbit">
                  <p:embed/>
                  <p:pic>
                    <p:nvPicPr>
                      <p:cNvPr id="0" name="Picture 17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2" y="2412326"/>
                        <a:ext cx="122238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32425"/>
              </p:ext>
            </p:extLst>
          </p:nvPr>
        </p:nvGraphicFramePr>
        <p:xfrm>
          <a:off x="7239000" y="2709189"/>
          <a:ext cx="152400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99" name="Formula" r:id="rId13" imgW="111915" imgH="119546" progId="Equation.Ribbit">
                  <p:embed/>
                </p:oleObj>
              </mc:Choice>
              <mc:Fallback>
                <p:oleObj name="Formula" r:id="rId13" imgW="111915" imgH="119546" progId="Equation.Ribbit">
                  <p:embed/>
                  <p:pic>
                    <p:nvPicPr>
                      <p:cNvPr id="0" name="Picture 17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709189"/>
                        <a:ext cx="152400" cy="16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18162"/>
              </p:ext>
            </p:extLst>
          </p:nvPr>
        </p:nvGraphicFramePr>
        <p:xfrm>
          <a:off x="4648200" y="2998114"/>
          <a:ext cx="122238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0" name="Formula" r:id="rId14" imgW="78850" imgH="119546" progId="Equation.Ribbit">
                  <p:embed/>
                </p:oleObj>
              </mc:Choice>
              <mc:Fallback>
                <p:oleObj name="Formula" r:id="rId14" imgW="78850" imgH="119546" progId="Equation.Ribbit">
                  <p:embed/>
                  <p:pic>
                    <p:nvPicPr>
                      <p:cNvPr id="0" name="Picture 17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98114"/>
                        <a:ext cx="122238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42642"/>
              </p:ext>
            </p:extLst>
          </p:nvPr>
        </p:nvGraphicFramePr>
        <p:xfrm>
          <a:off x="6705600" y="3013989"/>
          <a:ext cx="152400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1" name="Formula" r:id="rId15" imgW="111915" imgH="119546" progId="Equation.Ribbit">
                  <p:embed/>
                </p:oleObj>
              </mc:Choice>
              <mc:Fallback>
                <p:oleObj name="Formula" r:id="rId15" imgW="111915" imgH="119546" progId="Equation.Ribbit">
                  <p:embed/>
                  <p:pic>
                    <p:nvPicPr>
                      <p:cNvPr id="0" name="Picture 17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13989"/>
                        <a:ext cx="152400" cy="16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52458"/>
              </p:ext>
            </p:extLst>
          </p:nvPr>
        </p:nvGraphicFramePr>
        <p:xfrm>
          <a:off x="5486400" y="3607714"/>
          <a:ext cx="122238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2" name="Formula" r:id="rId16" imgW="78850" imgH="119546" progId="Equation.Ribbit">
                  <p:embed/>
                </p:oleObj>
              </mc:Choice>
              <mc:Fallback>
                <p:oleObj name="Formula" r:id="rId16" imgW="78850" imgH="119546" progId="Equation.Ribbit">
                  <p:embed/>
                  <p:pic>
                    <p:nvPicPr>
                      <p:cNvPr id="0" name="Picture 17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607714"/>
                        <a:ext cx="122238" cy="18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33849"/>
              </p:ext>
            </p:extLst>
          </p:nvPr>
        </p:nvGraphicFramePr>
        <p:xfrm>
          <a:off x="6172200" y="3631527"/>
          <a:ext cx="152400" cy="1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3" name="Formula" r:id="rId17" imgW="111915" imgH="119546" progId="Equation.Ribbit">
                  <p:embed/>
                </p:oleObj>
              </mc:Choice>
              <mc:Fallback>
                <p:oleObj name="Formula" r:id="rId17" imgW="111915" imgH="119546" progId="Equation.Ribbit">
                  <p:embed/>
                  <p:pic>
                    <p:nvPicPr>
                      <p:cNvPr id="0" name="Picture 17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631527"/>
                        <a:ext cx="152400" cy="16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71474"/>
              </p:ext>
            </p:extLst>
          </p:nvPr>
        </p:nvGraphicFramePr>
        <p:xfrm>
          <a:off x="3065462" y="3250526"/>
          <a:ext cx="14303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4" name="Formula" r:id="rId18" imgW="923290" imgH="162560" progId="Equation.Ribbit">
                  <p:embed/>
                </p:oleObj>
              </mc:Choice>
              <mc:Fallback>
                <p:oleObj name="Formula" r:id="rId18" imgW="923290" imgH="162560" progId="Equation.Ribbit">
                  <p:embed/>
                  <p:pic>
                    <p:nvPicPr>
                      <p:cNvPr id="0" name="Picture 17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2" y="3250526"/>
                        <a:ext cx="1430338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06635"/>
              </p:ext>
            </p:extLst>
          </p:nvPr>
        </p:nvGraphicFramePr>
        <p:xfrm>
          <a:off x="909917" y="3886200"/>
          <a:ext cx="3962400" cy="53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5" name="Formula" r:id="rId20" imgW="2909570" imgH="394970" progId="Equation.Ribbit">
                  <p:embed/>
                </p:oleObj>
              </mc:Choice>
              <mc:Fallback>
                <p:oleObj name="Formula" r:id="rId20" imgW="2909570" imgH="394970" progId="Equation.Ribbit">
                  <p:embed/>
                  <p:pic>
                    <p:nvPicPr>
                      <p:cNvPr id="0" name="Picture 17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17" y="3886200"/>
                        <a:ext cx="3962400" cy="535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41840"/>
              </p:ext>
            </p:extLst>
          </p:nvPr>
        </p:nvGraphicFramePr>
        <p:xfrm>
          <a:off x="5168153" y="3868271"/>
          <a:ext cx="365487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6" name="Formula" r:id="rId22" imgW="2694940" imgH="394970" progId="Equation.Ribbit">
                  <p:embed/>
                </p:oleObj>
              </mc:Choice>
              <mc:Fallback>
                <p:oleObj name="Formula" r:id="rId22" imgW="2694940" imgH="394970" progId="Equation.Ribbit">
                  <p:embed/>
                  <p:pic>
                    <p:nvPicPr>
                      <p:cNvPr id="0" name="Picture 17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153" y="3868271"/>
                        <a:ext cx="3654876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6912-0485-4378-BC15-0B1B77FD0474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38654"/>
              </p:ext>
            </p:extLst>
          </p:nvPr>
        </p:nvGraphicFramePr>
        <p:xfrm>
          <a:off x="1828800" y="3631527"/>
          <a:ext cx="582612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7" name="Formula" r:id="rId24" imgW="425450" imgH="130810" progId="Equation.Ribbit">
                  <p:embed/>
                </p:oleObj>
              </mc:Choice>
              <mc:Fallback>
                <p:oleObj name="Formula" r:id="rId24" imgW="425450" imgH="130810" progId="Equation.Ribbit">
                  <p:embed/>
                  <p:pic>
                    <p:nvPicPr>
                      <p:cNvPr id="0" name="Picture 17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31527"/>
                        <a:ext cx="582612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51208"/>
              </p:ext>
            </p:extLst>
          </p:nvPr>
        </p:nvGraphicFramePr>
        <p:xfrm>
          <a:off x="1093788" y="4572000"/>
          <a:ext cx="5332314" cy="29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8" name="Formula" r:id="rId26" imgW="3200400" imgH="176530" progId="Equation.Ribbit">
                  <p:embed/>
                </p:oleObj>
              </mc:Choice>
              <mc:Fallback>
                <p:oleObj name="Formula" r:id="rId26" imgW="3200400" imgH="176530" progId="Equation.Ribbit">
                  <p:embed/>
                  <p:pic>
                    <p:nvPicPr>
                      <p:cNvPr id="0" name="Picture 17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572000"/>
                        <a:ext cx="5332314" cy="29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89538"/>
              </p:ext>
            </p:extLst>
          </p:nvPr>
        </p:nvGraphicFramePr>
        <p:xfrm>
          <a:off x="1066800" y="5029199"/>
          <a:ext cx="5407025" cy="28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09" name="Formula" r:id="rId28" imgW="3331210" imgH="176530" progId="Equation.Ribbit">
                  <p:embed/>
                </p:oleObj>
              </mc:Choice>
              <mc:Fallback>
                <p:oleObj name="Formula" r:id="rId28" imgW="3331210" imgH="176530" progId="Equation.Ribbit">
                  <p:embed/>
                  <p:pic>
                    <p:nvPicPr>
                      <p:cNvPr id="0" name="Picture 17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199"/>
                        <a:ext cx="5407025" cy="282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92042"/>
              </p:ext>
            </p:extLst>
          </p:nvPr>
        </p:nvGraphicFramePr>
        <p:xfrm>
          <a:off x="1066800" y="5448300"/>
          <a:ext cx="2692401" cy="910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0" name="Formula" r:id="rId30" imgW="1971040" imgH="669290" progId="Equation.Ribbit">
                  <p:embed/>
                </p:oleObj>
              </mc:Choice>
              <mc:Fallback>
                <p:oleObj name="Formula" r:id="rId30" imgW="1971040" imgH="669290" progId="Equation.Ribbit">
                  <p:embed/>
                  <p:pic>
                    <p:nvPicPr>
                      <p:cNvPr id="0" name="Picture 17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48300"/>
                        <a:ext cx="2692401" cy="910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99762"/>
              </p:ext>
            </p:extLst>
          </p:nvPr>
        </p:nvGraphicFramePr>
        <p:xfrm>
          <a:off x="4202113" y="5905500"/>
          <a:ext cx="3646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1" name="Formula" r:id="rId32" imgW="2433320" imgH="280670" progId="Equation.Ribbit">
                  <p:embed/>
                </p:oleObj>
              </mc:Choice>
              <mc:Fallback>
                <p:oleObj name="Formula" r:id="rId32" imgW="2433320" imgH="280670" progId="Equation.Ribbit">
                  <p:embed/>
                  <p:pic>
                    <p:nvPicPr>
                      <p:cNvPr id="0" name="Picture 17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5905500"/>
                        <a:ext cx="36464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811985"/>
              </p:ext>
            </p:extLst>
          </p:nvPr>
        </p:nvGraphicFramePr>
        <p:xfrm>
          <a:off x="4205288" y="5448300"/>
          <a:ext cx="3546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2" name="Formula" r:id="rId34" imgW="2377440" imgH="285750" progId="Equation.Ribbit">
                  <p:embed/>
                </p:oleObj>
              </mc:Choice>
              <mc:Fallback>
                <p:oleObj name="Formula" r:id="rId34" imgW="2377440" imgH="285750" progId="Equation.Ribbit">
                  <p:embed/>
                  <p:pic>
                    <p:nvPicPr>
                      <p:cNvPr id="0" name="Picture 17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5448300"/>
                        <a:ext cx="35464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Stochastic Differential Equation Models for Power Law Behavior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SDE Model and Network Generative Models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Real Data Fitting  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363" descr="C:\Users\CSMCL\Dropbox\Work Files\New direction\Towards Krapivsky\1D_fitting_smooth_Catster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971800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smcl-lu\Dropbox\Work Files\New direction\Towards Krapivsky\2D_fitting_Colormap_Youtube_n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199829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Stochastic Differential Equation Models for Power Law Behavior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SDE Model and Network Generative Models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ea typeface="Malgun Gothic" panose="020B0503020000020004" pitchFamily="34" charset="-127"/>
                <a:cs typeface="Arial" panose="020B0604020202020204" pitchFamily="34" charset="0"/>
              </a:rPr>
              <a:t>Real Data Fitting  </a:t>
            </a:r>
            <a:endParaRPr lang="en-US" sz="2800" dirty="0">
              <a:solidFill>
                <a:srgbClr val="FF0000"/>
              </a:solidFill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63" descr="C:\Users\CSMCL\Dropbox\Work Files\New direction\Towards Krapivsky\1D_fitting_smooth_Catster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971800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smcl-lu\Dropbox\Work Files\New direction\Towards Krapivsky\2D_fitting_Colormap_Youtube_n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199829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Dataset</a:t>
            </a:r>
          </a:p>
          <a:p>
            <a:pPr lvl="1"/>
            <a:r>
              <a:rPr lang="en-US" sz="2400" dirty="0" err="1" smtClean="0"/>
              <a:t>Catster</a:t>
            </a:r>
            <a:r>
              <a:rPr lang="en-US" sz="2400" dirty="0" smtClean="0"/>
              <a:t> friendship,</a:t>
            </a:r>
            <a:r>
              <a:rPr lang="en-US" sz="2000" dirty="0" smtClean="0"/>
              <a:t> 149,700 vertices, 5,449,275 edges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1D data fitting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8267" y="1563469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atster_distributio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95600"/>
            <a:ext cx="3429000" cy="2762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61076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KONECT: http://konect.uni-koblenz.de/networks/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00FD-415F-4BB8-9C3D-FC85361DCEB1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05" name="Picture 337" descr="C:\Users\CSMCL\Dropbox\Work Files\New direction\Towards Krapivsky\1D_fitting_Catster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27105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data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Our model fitting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726E-99C3-491A-B0DD-48354EF4C9A8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236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 probability distribution</a:t>
            </a:r>
            <a:endParaRPr lang="en-US" dirty="0"/>
          </a:p>
        </p:txBody>
      </p:sp>
      <p:pic>
        <p:nvPicPr>
          <p:cNvPr id="10" name="Picture 363" descr="C:\Users\CSMCL\Dropbox\Work Files\New direction\Towards Krapivsky\1D_fitting_smooth_Catster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7105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236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498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mse</a:t>
            </a:r>
            <a:r>
              <a:rPr lang="en-US" dirty="0"/>
              <a:t>: 3.2120e-007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5498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mse</a:t>
            </a:r>
            <a:r>
              <a:rPr lang="en-US" dirty="0"/>
              <a:t>: 1.2897e-007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95526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mse</a:t>
            </a:r>
            <a:r>
              <a:rPr lang="en-US" dirty="0" smtClean="0"/>
              <a:t>: mean squared error)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1D data fitting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Fitting parameters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2980"/>
              </p:ext>
            </p:extLst>
          </p:nvPr>
        </p:nvGraphicFramePr>
        <p:xfrm>
          <a:off x="1371600" y="2628900"/>
          <a:ext cx="2590800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133"/>
                <a:gridCol w="1608667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0.3350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0.6475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404.79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0.0164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54254"/>
              </p:ext>
            </p:extLst>
          </p:nvPr>
        </p:nvGraphicFramePr>
        <p:xfrm>
          <a:off x="2667000" y="275590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9" name="Formula" r:id="rId4" imgW="595630" imgH="176530" progId="Equation.Ribbit">
                  <p:embed/>
                </p:oleObj>
              </mc:Choice>
              <mc:Fallback>
                <p:oleObj name="Formula" r:id="rId4" imgW="595630" imgH="176530" progId="Equation.Ribbit">
                  <p:embed/>
                  <p:pic>
                    <p:nvPicPr>
                      <p:cNvPr id="0" name="Picture 4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55900"/>
                        <a:ext cx="927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40513"/>
              </p:ext>
            </p:extLst>
          </p:nvPr>
        </p:nvGraphicFramePr>
        <p:xfrm>
          <a:off x="1801813" y="2781300"/>
          <a:ext cx="1793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0" name="Formula" r:id="rId6" imgW="115731" imgH="160243" progId="Equation.Ribbit">
                  <p:embed/>
                </p:oleObj>
              </mc:Choice>
              <mc:Fallback>
                <p:oleObj name="Formula" r:id="rId6" imgW="115731" imgH="160243" progId="Equation.Ribbit">
                  <p:embed/>
                  <p:pic>
                    <p:nvPicPr>
                      <p:cNvPr id="0" name="Picture 4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2781300"/>
                        <a:ext cx="17938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67012"/>
              </p:ext>
            </p:extLst>
          </p:nvPr>
        </p:nvGraphicFramePr>
        <p:xfrm>
          <a:off x="909638" y="5486400"/>
          <a:ext cx="210978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1" name="Formula" r:id="rId8" imgW="1268730" imgH="381000" progId="Equation.Ribbit">
                  <p:embed/>
                </p:oleObj>
              </mc:Choice>
              <mc:Fallback>
                <p:oleObj name="Formula" r:id="rId8" imgW="1268730" imgH="381000" progId="Equation.Ribbit">
                  <p:embed/>
                  <p:pic>
                    <p:nvPicPr>
                      <p:cNvPr id="0" name="Picture 4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5486400"/>
                        <a:ext cx="2109787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978332"/>
              </p:ext>
            </p:extLst>
          </p:nvPr>
        </p:nvGraphicFramePr>
        <p:xfrm>
          <a:off x="4595813" y="5472113"/>
          <a:ext cx="34353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2" name="Formula" r:id="rId10" imgW="2062480" imgH="177800" progId="Equation.Ribbit">
                  <p:embed/>
                </p:oleObj>
              </mc:Choice>
              <mc:Fallback>
                <p:oleObj name="Formula" r:id="rId10" imgW="2062480" imgH="177800" progId="Equation.Ribbit">
                  <p:embed/>
                  <p:pic>
                    <p:nvPicPr>
                      <p:cNvPr id="0" name="Picture 4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5472113"/>
                        <a:ext cx="3435350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29000" y="5421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580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Uniform: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53164"/>
              </p:ext>
            </p:extLst>
          </p:nvPr>
        </p:nvGraphicFramePr>
        <p:xfrm>
          <a:off x="4724400" y="2641600"/>
          <a:ext cx="3505200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76400"/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[3.3e-14, 26.39)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0.9594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[26.39,</a:t>
                      </a:r>
                      <a:r>
                        <a:rPr lang="en-US" baseline="0" dirty="0" smtClean="0"/>
                        <a:t> 211.05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0.0233</a:t>
                      </a:r>
                      <a:endParaRPr lang="en-US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[211.05, 912.78)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57797"/>
              </p:ext>
            </p:extLst>
          </p:nvPr>
        </p:nvGraphicFramePr>
        <p:xfrm>
          <a:off x="6724650" y="2743200"/>
          <a:ext cx="13525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3" name="Formula" r:id="rId12" imgW="867410" imgH="176530" progId="Equation.Ribbit">
                  <p:embed/>
                </p:oleObj>
              </mc:Choice>
              <mc:Fallback>
                <p:oleObj name="Formula" r:id="rId12" imgW="867410" imgH="176530" progId="Equation.Ribbit">
                  <p:embed/>
                  <p:pic>
                    <p:nvPicPr>
                      <p:cNvPr id="0" name="Picture 4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743200"/>
                        <a:ext cx="135255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86222"/>
              </p:ext>
            </p:extLst>
          </p:nvPr>
        </p:nvGraphicFramePr>
        <p:xfrm>
          <a:off x="5202237" y="2743200"/>
          <a:ext cx="5889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4" name="Formula" r:id="rId14" imgW="378986" imgH="176776" progId="Equation.Ribbit">
                  <p:embed/>
                </p:oleObj>
              </mc:Choice>
              <mc:Fallback>
                <p:oleObj name="Formula" r:id="rId14" imgW="378986" imgH="176776" progId="Equation.Ribbit">
                  <p:embed/>
                  <p:pic>
                    <p:nvPicPr>
                      <p:cNvPr id="0" name="Picture 4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7" y="2743200"/>
                        <a:ext cx="58896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43000" y="2221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Discrete probability distribution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2221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distribution</a:t>
            </a:r>
            <a:endParaRPr lang="en-US" dirty="0"/>
          </a:p>
        </p:txBody>
      </p:sp>
      <p:graphicFrame>
        <p:nvGraphicFramePr>
          <p:cNvPr id="170663" name="Object 6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14795"/>
              </p:ext>
            </p:extLst>
          </p:nvPr>
        </p:nvGraphicFramePr>
        <p:xfrm>
          <a:off x="4603750" y="5892800"/>
          <a:ext cx="355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5" name="Formula" r:id="rId16" imgW="2139950" imgH="177800" progId="Equation.Ribbit">
                  <p:embed/>
                </p:oleObj>
              </mc:Choice>
              <mc:Fallback>
                <p:oleObj name="Formula" r:id="rId16" imgW="2139950" imgH="177800" progId="Equation.Ribbit">
                  <p:embed/>
                  <p:pic>
                    <p:nvPicPr>
                      <p:cNvPr id="0" name="Picture 4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5892800"/>
                        <a:ext cx="3556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0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datasets, directed</a:t>
            </a:r>
          </a:p>
          <a:p>
            <a:pPr lvl="1"/>
            <a:r>
              <a:rPr lang="en-US" sz="2400" dirty="0" err="1" smtClean="0"/>
              <a:t>arXiv’s</a:t>
            </a:r>
            <a:r>
              <a:rPr lang="en-US" sz="2400" dirty="0" smtClean="0"/>
              <a:t> </a:t>
            </a:r>
            <a:r>
              <a:rPr lang="en-US" sz="2400" dirty="0" err="1" smtClean="0"/>
              <a:t>hep</a:t>
            </a:r>
            <a:r>
              <a:rPr lang="en-US" sz="2400" dirty="0" smtClean="0"/>
              <a:t>-ph citation network, </a:t>
            </a:r>
            <a:r>
              <a:rPr lang="en-US" sz="2000" dirty="0" smtClean="0"/>
              <a:t>34,546 vertices, 421,578 edges</a:t>
            </a:r>
            <a:endParaRPr lang="en-US" sz="2400" dirty="0" smtClean="0"/>
          </a:p>
          <a:p>
            <a:pPr lvl="1"/>
            <a:r>
              <a:rPr lang="en-US" sz="2400" dirty="0" err="1" smtClean="0"/>
              <a:t>CiteSeer</a:t>
            </a:r>
            <a:r>
              <a:rPr lang="en-US" sz="2400" dirty="0" smtClean="0"/>
              <a:t> citation network, </a:t>
            </a:r>
            <a:r>
              <a:rPr lang="en-US" sz="2000" dirty="0" smtClean="0"/>
              <a:t>384,413 vertices, 1,751,463 edges</a:t>
            </a:r>
          </a:p>
          <a:p>
            <a:pPr lvl="1"/>
            <a:r>
              <a:rPr lang="en-US" sz="2400" dirty="0" err="1" smtClean="0"/>
              <a:t>Flickr</a:t>
            </a:r>
            <a:r>
              <a:rPr lang="en-US" sz="2400" dirty="0" smtClean="0"/>
              <a:t> social network, </a:t>
            </a:r>
            <a:r>
              <a:rPr lang="en-US" sz="2000" dirty="0" smtClean="0"/>
              <a:t>2,302,925 vertices, 33,140,017 edges</a:t>
            </a:r>
          </a:p>
          <a:p>
            <a:pPr lvl="1"/>
            <a:r>
              <a:rPr lang="en-US" sz="2400" dirty="0" err="1" smtClean="0"/>
              <a:t>Github</a:t>
            </a:r>
            <a:r>
              <a:rPr lang="en-US" sz="2400" dirty="0" smtClean="0"/>
              <a:t> user network, </a:t>
            </a:r>
            <a:r>
              <a:rPr lang="en-US" sz="2000" dirty="0" smtClean="0"/>
              <a:t>6667591 vertices,  4,032,331 edges</a:t>
            </a:r>
            <a:endParaRPr lang="en-US" sz="2400" dirty="0" smtClean="0"/>
          </a:p>
          <a:p>
            <a:pPr lvl="1"/>
            <a:r>
              <a:rPr lang="en-US" sz="2400" dirty="0" err="1" smtClean="0"/>
              <a:t>Livejournal</a:t>
            </a:r>
            <a:r>
              <a:rPr lang="en-US" sz="2400" dirty="0" smtClean="0"/>
              <a:t> social network, </a:t>
            </a:r>
            <a:r>
              <a:rPr lang="en-US" sz="2000" dirty="0" smtClean="0"/>
              <a:t>4,847,571 vertices, 68,475,391 edges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TREC WT10g hyperlinks, </a:t>
            </a:r>
            <a:r>
              <a:rPr lang="en-US" sz="2000" dirty="0" smtClean="0"/>
              <a:t>1,601,787 vertices, 8,063,026 edges</a:t>
            </a:r>
            <a:endParaRPr lang="en-US" sz="2400" dirty="0" smtClean="0"/>
          </a:p>
          <a:p>
            <a:pPr lvl="1"/>
            <a:r>
              <a:rPr lang="en-US" sz="2400" dirty="0" smtClean="0"/>
              <a:t>US patent citation network, </a:t>
            </a:r>
            <a:r>
              <a:rPr lang="en-US" sz="2000" dirty="0" smtClean="0"/>
              <a:t>3,774,768 vertices, 16,518,947 edges</a:t>
            </a:r>
            <a:endParaRPr lang="en-US" sz="2400" dirty="0" smtClean="0"/>
          </a:p>
          <a:p>
            <a:pPr lvl="1"/>
            <a:r>
              <a:rPr lang="en-US" sz="2400" dirty="0" err="1" smtClean="0"/>
              <a:t>Youtube</a:t>
            </a:r>
            <a:r>
              <a:rPr lang="en-US" sz="2400" dirty="0" smtClean="0"/>
              <a:t> friendship links, </a:t>
            </a:r>
            <a:r>
              <a:rPr lang="en-US" sz="2000" dirty="0" smtClean="0"/>
              <a:t>1,138,499 vertices, 4,942,297 edges</a:t>
            </a: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1076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KONECT: http://konect.uni-koblenz.de/networks/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92E2-5150-4809-B52B-7487CA939FD1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8 networks with empirical correlation</a:t>
            </a:r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6B2C-A329-4395-8F68-DD0C1AE3D9C5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3777" name="Picture 1" descr="C:\Users\csmcl-lu\Dropbox\Work Files\New direction\Towards Krapivsky\2D_CCDF_githu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13560"/>
            <a:ext cx="3367364" cy="2377440"/>
          </a:xfrm>
          <a:prstGeom prst="rect">
            <a:avLst/>
          </a:prstGeom>
          <a:noFill/>
        </p:spPr>
      </p:pic>
      <p:pic>
        <p:nvPicPr>
          <p:cNvPr id="203778" name="Picture 2" descr="C:\Users\csmcl-lu\Dropbox\Work Files\New direction\Towards Krapivsky\2D_CCDF_citese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3367364" cy="2377440"/>
          </a:xfrm>
          <a:prstGeom prst="rect">
            <a:avLst/>
          </a:prstGeom>
          <a:noFill/>
        </p:spPr>
      </p:pic>
      <p:pic>
        <p:nvPicPr>
          <p:cNvPr id="203779" name="Picture 3" descr="C:\Users\csmcl-lu\Dropbox\Work Files\New direction\Towards Krapivsky\2D_CCDF_Pat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75760"/>
            <a:ext cx="3367364" cy="2377440"/>
          </a:xfrm>
          <a:prstGeom prst="rect">
            <a:avLst/>
          </a:prstGeom>
          <a:noFill/>
        </p:spPr>
      </p:pic>
      <p:pic>
        <p:nvPicPr>
          <p:cNvPr id="203780" name="Picture 4" descr="C:\Users\csmcl-lu\Dropbox\Work Files\New direction\Towards Krapivsky\2D_CCDF_Tre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91000"/>
            <a:ext cx="3367365" cy="2377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0.0381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90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0.0541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355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0.098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0.0505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708B-ECCC-4ADF-A31F-DEE04EF25A5E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2753" name="Picture 1" descr="C:\Users\csmcl-lu\Dropbox\Work Files\New direction\Towards Krapivsky\2D_CCDF_arXi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" y="1905001"/>
            <a:ext cx="3566160" cy="2191623"/>
          </a:xfrm>
          <a:prstGeom prst="rect">
            <a:avLst/>
          </a:prstGeom>
          <a:noFill/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4572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8 networks with empirical correlation</a:t>
            </a:r>
            <a:endParaRPr lang="en-US" sz="2800" dirty="0"/>
          </a:p>
        </p:txBody>
      </p:sp>
      <p:pic>
        <p:nvPicPr>
          <p:cNvPr id="202754" name="Picture 2" descr="C:\Users\csmcl-lu\Dropbox\Work Files\New direction\Towards Krapivsky\2D_CCDF_LiveJour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4840" y="1905000"/>
            <a:ext cx="3566160" cy="2191623"/>
          </a:xfrm>
          <a:prstGeom prst="rect">
            <a:avLst/>
          </a:prstGeom>
          <a:noFill/>
        </p:spPr>
      </p:pic>
      <p:pic>
        <p:nvPicPr>
          <p:cNvPr id="202755" name="Picture 3" descr="C:\Users\csmcl-lu\Dropbox\Work Files\New direction\Towards Krapivsky\2D_CCDF_Flick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" y="4114800"/>
            <a:ext cx="3566160" cy="2191623"/>
          </a:xfrm>
          <a:prstGeom prst="rect">
            <a:avLst/>
          </a:prstGeom>
          <a:noFill/>
        </p:spPr>
      </p:pic>
      <p:pic>
        <p:nvPicPr>
          <p:cNvPr id="202756" name="Picture 4" descr="C:\Users\csmcl-lu\Dropbox\Work Files\New direction\Towards Krapivsky\2D_CCDF_Youtub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114800"/>
            <a:ext cx="3566160" cy="21916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0.1055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0.6478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4126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0.9492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0.7558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r>
              <a:rPr lang="en-US" dirty="0" smtClean="0"/>
              <a:t>“Tail” behavior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67620"/>
              </p:ext>
            </p:extLst>
          </p:nvPr>
        </p:nvGraphicFramePr>
        <p:xfrm>
          <a:off x="762000" y="1963491"/>
          <a:ext cx="7772400" cy="443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986"/>
                <a:gridCol w="570451"/>
                <a:gridCol w="784370"/>
                <a:gridCol w="926984"/>
                <a:gridCol w="713065"/>
                <a:gridCol w="784370"/>
                <a:gridCol w="713065"/>
                <a:gridCol w="784370"/>
                <a:gridCol w="784370"/>
                <a:gridCol w="784369"/>
              </a:tblGrid>
              <a:tr h="33396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Rank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Youtube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Flickr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arXiV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Journal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62869">
                <a:tc gridSpan="2"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Out-degree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Out-degree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Out-degree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Out-degree</a:t>
                      </a:r>
                      <a:endParaRPr lang="en-US" sz="1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381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381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784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8181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837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327609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242623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41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24429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390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3160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2537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4693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1974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994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3169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6439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2054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4363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1936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374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2137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657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185034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4806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349651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49560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2137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2601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3160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3191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16322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329319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4469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2601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374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786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110435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18863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3382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595341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303397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31228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41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784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18237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591622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49567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24429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3156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1467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1277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16335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863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5448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299222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6136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31228</a:t>
                      </a:r>
                      <a:endParaRPr lang="en-US" sz="1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844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4851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2720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329289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9561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151859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5158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7494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2726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4663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5452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endParaRPr lang="en-US" sz="1200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Number of common IDs in the </a:t>
                      </a:r>
                      <a:r>
                        <a:rPr lang="en-US" sz="1200" i="1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IDs with the largest in-degree and out-degree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</a:t>
                      </a:r>
                      <a:r>
                        <a:rPr lang="en-US" sz="1200" i="1" baseline="0" dirty="0" smtClean="0"/>
                        <a:t>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1581835"/>
            <a:ext cx="441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j-lt"/>
              </a:rPr>
              <a:t>Top 10 users’ IDs ranked by in-degree and out-degree</a:t>
            </a:r>
            <a:endParaRPr lang="en-US" sz="15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C93A-A1DD-49EE-9A24-1463867DF0A8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64043"/>
              </p:ext>
            </p:extLst>
          </p:nvPr>
        </p:nvGraphicFramePr>
        <p:xfrm>
          <a:off x="838200" y="3048000"/>
          <a:ext cx="7467599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765"/>
                <a:gridCol w="570065"/>
                <a:gridCol w="1549515"/>
                <a:gridCol w="1446821"/>
                <a:gridCol w="1599118"/>
                <a:gridCol w="1680315"/>
              </a:tblGrid>
              <a:tr h="243321">
                <a:tc gridSpan="2">
                  <a:txBody>
                    <a:bodyPr/>
                    <a:lstStyle/>
                    <a:p>
                      <a:pPr algn="ctr"/>
                      <a:endParaRPr lang="en-US" sz="1200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Number of common IDs in the </a:t>
                      </a:r>
                      <a:r>
                        <a:rPr lang="en-US" sz="1200" i="1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IDs with the largest in-degree and out-degree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Dataset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Youtube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Flickr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arXiv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Journal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</a:t>
                      </a:r>
                      <a:r>
                        <a:rPr lang="en-US" sz="1200" i="1" baseline="0" dirty="0" smtClean="0"/>
                        <a:t>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 algn="ctr"/>
                      <a:endParaRPr lang="en-US" sz="1200" i="1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95.3%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27.8%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2.05%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5.19%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err="1" smtClean="0"/>
                        <a:t>rmse</a:t>
                      </a:r>
                      <a:r>
                        <a:rPr lang="en-US" sz="1200" i="1" baseline="0" dirty="0" smtClean="0"/>
                        <a:t> (root mean squared error)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8.1225e-008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1.5681e-005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8.2747e-005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1.7906e-006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“Tail” behavior </a:t>
            </a:r>
            <a:r>
              <a:rPr lang="en-US" dirty="0" err="1" smtClean="0"/>
              <a:t>v.s</a:t>
            </a:r>
            <a:r>
              <a:rPr lang="en-US" dirty="0" smtClean="0"/>
              <a:t>. Experiment result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648635"/>
            <a:ext cx="457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j-lt"/>
              </a:rPr>
              <a:t>The tail behavior of the four networks and fitting results</a:t>
            </a:r>
            <a:endParaRPr lang="en-US" sz="15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F83E-208E-4C4E-AE99-DD5CD87F853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35700"/>
              </p:ext>
            </p:extLst>
          </p:nvPr>
        </p:nvGraphicFramePr>
        <p:xfrm>
          <a:off x="1524000" y="2136387"/>
          <a:ext cx="2349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60" name="Formula" r:id="rId4" imgW="1202690" imgH="176530" progId="Equation.Ribbit">
                  <p:embed/>
                </p:oleObj>
              </mc:Choice>
              <mc:Fallback>
                <p:oleObj name="Formula" r:id="rId4" imgW="1202690" imgH="176530" progId="Equation.Ribbit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6387"/>
                        <a:ext cx="23495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06523"/>
              </p:ext>
            </p:extLst>
          </p:nvPr>
        </p:nvGraphicFramePr>
        <p:xfrm>
          <a:off x="1295400" y="4603750"/>
          <a:ext cx="296863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61" name="Formula" r:id="rId6" imgW="275973" imgH="169145" progId="Equation.Ribbit">
                  <p:embed/>
                </p:oleObj>
              </mc:Choice>
              <mc:Fallback>
                <p:oleObj name="Formula" r:id="rId6" imgW="275973" imgH="169145" progId="Equation.Ribbit">
                  <p:embed/>
                  <p:pic>
                    <p:nvPicPr>
                      <p:cNvPr id="0" name="Picture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03750"/>
                        <a:ext cx="296863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28850" y="2069068"/>
            <a:ext cx="5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3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5653"/>
              </p:ext>
            </p:extLst>
          </p:nvPr>
        </p:nvGraphicFramePr>
        <p:xfrm>
          <a:off x="381000" y="3048001"/>
          <a:ext cx="8229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88"/>
                <a:gridCol w="1028356"/>
                <a:gridCol w="394625"/>
                <a:gridCol w="1127043"/>
                <a:gridCol w="595518"/>
                <a:gridCol w="1006238"/>
                <a:gridCol w="614357"/>
                <a:gridCol w="1147574"/>
                <a:gridCol w="622806"/>
                <a:gridCol w="1039595"/>
              </a:tblGrid>
              <a:tr h="243321">
                <a:tc gridSpan="2">
                  <a:txBody>
                    <a:bodyPr/>
                    <a:lstStyle/>
                    <a:p>
                      <a:pPr algn="ctr"/>
                      <a:endParaRPr lang="en-US" sz="1200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Number of common IDs in the </a:t>
                      </a:r>
                      <a:r>
                        <a:rPr lang="en-US" sz="1200" i="1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IDs with the largest in-degree and out-degree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Dataset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Youtube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Flickr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arXiv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Journal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2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</a:t>
                      </a:r>
                      <a:r>
                        <a:rPr lang="en-US" sz="1200" i="1" baseline="0" dirty="0" smtClean="0"/>
                        <a:t>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43321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 algn="ctr"/>
                      <a:endParaRPr lang="en-US" sz="1200" i="1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1" baseline="0" dirty="0" smtClean="0"/>
                        <a:t>Asymptotic  Conditional Probability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1" baseline="0" dirty="0" err="1" smtClean="0"/>
                        <a:t>rmse</a:t>
                      </a:r>
                      <a:r>
                        <a:rPr lang="en-US" sz="1200" i="1" baseline="0" dirty="0" smtClean="0"/>
                        <a:t> (root mean squared error)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9.6720e-008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1.2940e-005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8.2306e-005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1.7599e-006</a:t>
                      </a:r>
                      <a:endParaRPr lang="en-US" sz="1200" dirty="0"/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85800"/>
          </a:xfrm>
        </p:spPr>
        <p:txBody>
          <a:bodyPr/>
          <a:lstStyle/>
          <a:p>
            <a:r>
              <a:rPr lang="en-US" dirty="0" smtClean="0"/>
              <a:t>“Tail” behavior </a:t>
            </a:r>
            <a:r>
              <a:rPr lang="en-US" dirty="0" err="1" smtClean="0"/>
              <a:t>v.s</a:t>
            </a:r>
            <a:r>
              <a:rPr lang="en-US" dirty="0" smtClean="0"/>
              <a:t>. Experiment result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648635"/>
            <a:ext cx="480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j-lt"/>
              </a:rPr>
              <a:t>The tail behavior of the four networks and fitting results</a:t>
            </a:r>
            <a:endParaRPr lang="en-US" sz="150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F83E-208E-4C4E-AE99-DD5CD87F853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4471"/>
              </p:ext>
            </p:extLst>
          </p:nvPr>
        </p:nvGraphicFramePr>
        <p:xfrm>
          <a:off x="531813" y="4614863"/>
          <a:ext cx="1314450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58" name="Formula" r:id="rId4" imgW="1225550" imgH="158750" progId="Equation.Ribbit">
                  <p:embed/>
                </p:oleObj>
              </mc:Choice>
              <mc:Fallback>
                <p:oleObj name="Formula" r:id="rId4" imgW="1225550" imgH="158750" progId="Equation.Ribbit">
                  <p:embed/>
                  <p:pic>
                    <p:nvPicPr>
                      <p:cNvPr id="0" name="Picture 9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4614863"/>
                        <a:ext cx="1314450" cy="18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54957"/>
              </p:ext>
            </p:extLst>
          </p:nvPr>
        </p:nvGraphicFramePr>
        <p:xfrm>
          <a:off x="2209800" y="4614863"/>
          <a:ext cx="1169988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59" name="Formula" r:id="rId6" imgW="1090930" imgH="158750" progId="Equation.Ribbit">
                  <p:embed/>
                </p:oleObj>
              </mc:Choice>
              <mc:Fallback>
                <p:oleObj name="Formula" r:id="rId6" imgW="1090930" imgH="158750" progId="Equation.Ribbit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14863"/>
                        <a:ext cx="1169988" cy="18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28850" y="2069068"/>
            <a:ext cx="59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75757"/>
              </p:ext>
            </p:extLst>
          </p:nvPr>
        </p:nvGraphicFramePr>
        <p:xfrm>
          <a:off x="1490663" y="2122488"/>
          <a:ext cx="23399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60" name="Formula" r:id="rId8" imgW="1202690" imgH="176530" progId="Equation.Ribbit">
                  <p:embed/>
                </p:oleObj>
              </mc:Choice>
              <mc:Fallback>
                <p:oleObj name="Formula" r:id="rId8" imgW="1202690" imgH="176530" progId="Equation.Ribbit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2122488"/>
                        <a:ext cx="2339975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12983"/>
              </p:ext>
            </p:extLst>
          </p:nvPr>
        </p:nvGraphicFramePr>
        <p:xfrm>
          <a:off x="3733800" y="4614863"/>
          <a:ext cx="1169988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61" name="Formula" r:id="rId10" imgW="1090930" imgH="158750" progId="Equation.Ribbit">
                  <p:embed/>
                </p:oleObj>
              </mc:Choice>
              <mc:Fallback>
                <p:oleObj name="Formula" r:id="rId10" imgW="1090930" imgH="158750" progId="Equation.Ribbit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14863"/>
                        <a:ext cx="1169988" cy="18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11999"/>
              </p:ext>
            </p:extLst>
          </p:nvPr>
        </p:nvGraphicFramePr>
        <p:xfrm>
          <a:off x="5486400" y="4614863"/>
          <a:ext cx="1169988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62" name="Formula" r:id="rId12" imgW="1090930" imgH="158750" progId="Equation.Ribbit">
                  <p:embed/>
                </p:oleObj>
              </mc:Choice>
              <mc:Fallback>
                <p:oleObj name="Formula" r:id="rId12" imgW="1090930" imgH="158750" progId="Equation.Ribbit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14863"/>
                        <a:ext cx="1169988" cy="18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84515"/>
              </p:ext>
            </p:extLst>
          </p:nvPr>
        </p:nvGraphicFramePr>
        <p:xfrm>
          <a:off x="7239000" y="4614863"/>
          <a:ext cx="1169988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63" name="Formula" r:id="rId13" imgW="1090930" imgH="158750" progId="Equation.Ribbit">
                  <p:embed/>
                </p:oleObj>
              </mc:Choice>
              <mc:Fallback>
                <p:oleObj name="Formula" r:id="rId13" imgW="1090930" imgH="158750" progId="Equation.Ribbit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614863"/>
                        <a:ext cx="1169988" cy="18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6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a typeface="Malgun Gothic" panose="020B0503020000020004" pitchFamily="34" charset="-127"/>
                <a:cs typeface="Arial" panose="020B0604020202020204" pitchFamily="34" charset="0"/>
              </a:rPr>
              <a:t>Stochastic Differential Equation Models for Power Law Behavior</a:t>
            </a:r>
            <a:endParaRPr lang="en-US" sz="2800" dirty="0">
              <a:solidFill>
                <a:srgbClr val="FF0000"/>
              </a:solidFill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SDE Model and Network Generative Models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en-US" sz="2800" dirty="0" smtClean="0">
                <a:ea typeface="Malgun Gothic" panose="020B0503020000020004" pitchFamily="34" charset="-127"/>
                <a:cs typeface="Arial" panose="020B0604020202020204" pitchFamily="34" charset="0"/>
              </a:rPr>
              <a:t>Real Data Fitting  </a:t>
            </a:r>
            <a:endParaRPr lang="en-US" sz="2800" dirty="0"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363" descr="C:\Users\CSMCL\Dropbox\Work Files\New direction\Towards Krapivsky\1D_fitting_smooth_Catster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971800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csmcl-lu\Dropbox\Work Files\New direction\Towards Krapivsky\2D_fitting_Colormap_Youtube_n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00400"/>
            <a:ext cx="1998298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82296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Heat map comparison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2D data fitting</a:t>
            </a:r>
            <a:endParaRPr lang="en-US" dirty="0"/>
          </a:p>
        </p:txBody>
      </p:sp>
      <p:pic>
        <p:nvPicPr>
          <p:cNvPr id="263172" name="Picture 4" descr="C:\Users\csmcl-lu\Dropbox\Work Files\New direction\Towards Krapivsky\2D_fitting_Colormap_Flickr_nonequ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2286000"/>
            <a:ext cx="2400300" cy="3714750"/>
          </a:xfrm>
          <a:prstGeom prst="rect">
            <a:avLst/>
          </a:prstGeom>
          <a:noFill/>
        </p:spPr>
      </p:pic>
      <p:pic>
        <p:nvPicPr>
          <p:cNvPr id="263174" name="Picture 6" descr="C:\Users\csmcl-lu\Dropbox\Work Files\New direction\Towards Krapivsky\2D_fitting_Colormap_arXiv_nonequ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2305050"/>
            <a:ext cx="2400300" cy="3714750"/>
          </a:xfrm>
          <a:prstGeom prst="rect">
            <a:avLst/>
          </a:prstGeom>
          <a:noFill/>
        </p:spPr>
      </p:pic>
      <p:pic>
        <p:nvPicPr>
          <p:cNvPr id="263173" name="Picture 5" descr="C:\Users\csmcl-lu\Dropbox\Work Files\New direction\Towards Krapivsky\2D_fitting_Colormap_LiveJournal_nonequ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0"/>
            <a:ext cx="2400300" cy="3714750"/>
          </a:xfrm>
          <a:prstGeom prst="rect">
            <a:avLst/>
          </a:prstGeom>
          <a:noFill/>
        </p:spPr>
      </p:pic>
      <p:pic>
        <p:nvPicPr>
          <p:cNvPr id="12" name="Picture 5" descr="C:\Users\csmcl-lu\Dropbox\Work Files\New direction\Towards Krapivsky\2D_fitting_Colormap_Youtube_n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286000"/>
            <a:ext cx="2422552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978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Conclusions</a:t>
            </a:r>
          </a:p>
          <a:p>
            <a:pPr lvl="1"/>
            <a:r>
              <a:rPr lang="en-US" sz="2000" dirty="0" smtClean="0"/>
              <a:t>Propose a multivariate power law generator with asymptotic fractional conditional probability.</a:t>
            </a:r>
          </a:p>
          <a:p>
            <a:pPr lvl="1"/>
            <a:r>
              <a:rPr lang="en-US" sz="2000" dirty="0" smtClean="0"/>
              <a:t>Model can be used to fit real data and suggest future conditional probability.</a:t>
            </a:r>
          </a:p>
          <a:p>
            <a:pPr lvl="1"/>
            <a:r>
              <a:rPr lang="en-US" sz="2000" dirty="0" smtClean="0"/>
              <a:t>Suggest generative mechanism for multivariate distributions with asymptotically fractional conditional probability. Provide possible generative explanations for distributions seen in the real data.</a:t>
            </a:r>
            <a:endParaRPr lang="en-US" sz="2400" dirty="0" smtClean="0"/>
          </a:p>
          <a:p>
            <a:r>
              <a:rPr lang="en-US" sz="2400" dirty="0" smtClean="0"/>
              <a:t>Future work- </a:t>
            </a:r>
            <a:r>
              <a:rPr lang="en-US" sz="2200" dirty="0" smtClean="0"/>
              <a:t>(without resetting as Markov on-off transition?)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B0D-96DB-48CA-832A-CB1DB52EAA32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272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34036"/>
              </p:ext>
            </p:extLst>
          </p:nvPr>
        </p:nvGraphicFramePr>
        <p:xfrm>
          <a:off x="1295400" y="4953000"/>
          <a:ext cx="63865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2" name="Formula" r:id="rId3" imgW="3691890" imgH="176530" progId="Equation.Ribbit">
                  <p:embed/>
                </p:oleObj>
              </mc:Choice>
              <mc:Fallback>
                <p:oleObj name="Formula" r:id="rId3" imgW="3691890" imgH="176530" progId="Equation.Ribbit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6386513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5410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Conjecture:   Asymptotic independent?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2971800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B4FC-DA08-4B9F-B94B-C4F38620593D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04999" y="4038600"/>
            <a:ext cx="3810001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050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ea typeface="Malgun Gothic" panose="020B0503020000020004" pitchFamily="34" charset="-127"/>
                <a:cs typeface="Arial" pitchFamily="34" charset="0"/>
              </a:rPr>
              <a:t>Grows exponentially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and killed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 at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 exponentially distributed time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[Reed and Hughes, 2002]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algun Gothic" panose="020B0503020000020004" pitchFamily="34" charset="-127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  <a:cs typeface="Arial" pitchFamily="34" charset="0"/>
              </a:rPr>
              <a:t>SDE model with Poisson resetting process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algun Gothic" panose="020B0503020000020004" pitchFamily="34" charset="-127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Stochastic Differential Equation Models for Power Law Behavior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170980"/>
              </p:ext>
            </p:extLst>
          </p:nvPr>
        </p:nvGraphicFramePr>
        <p:xfrm>
          <a:off x="2209800" y="4113792"/>
          <a:ext cx="3124200" cy="33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06" name="Formula" r:id="rId4" imgW="1465580" imgH="160020" progId="Equation.Ribbit">
                  <p:embed/>
                </p:oleObj>
              </mc:Choice>
              <mc:Fallback>
                <p:oleObj name="Formula" r:id="rId4" imgW="1465580" imgH="160020" progId="Equation.Ribbit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13792"/>
                        <a:ext cx="3124200" cy="334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655214"/>
            <a:ext cx="4038600" cy="175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14AA-F843-4B3D-9A36-F4439DA6C668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27530" y="3505200"/>
            <a:ext cx="600667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smtClean="0">
                <a:ea typeface="Malgun Gothic" panose="020B0503020000020004" pitchFamily="34" charset="-127"/>
                <a:cs typeface="Arial" pitchFamily="34" charset="0"/>
              </a:rPr>
              <a:t>  Lower tail power law [Brockett, 2007]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algun Gothic" panose="020B0503020000020004" pitchFamily="34" charset="-127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99311"/>
              </p:ext>
            </p:extLst>
          </p:nvPr>
        </p:nvGraphicFramePr>
        <p:xfrm>
          <a:off x="5486400" y="5341495"/>
          <a:ext cx="3230562" cy="38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07" name="Formula" r:id="rId7" imgW="1880870" imgH="227330" progId="Equation.Ribbit">
                  <p:embed/>
                </p:oleObj>
              </mc:Choice>
              <mc:Fallback>
                <p:oleObj name="Formula" r:id="rId7" imgW="1880870" imgH="227330" progId="Equation.Ribbit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41495"/>
                        <a:ext cx="3230562" cy="384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00200" y="2209800"/>
            <a:ext cx="55626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Upper tail power law generator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Malgun Gothic" panose="020B0503020000020004" pitchFamily="34" charset="-127"/>
              </a:rPr>
              <a:t>Convert it to upper tail power law</a:t>
            </a:r>
            <a:endParaRPr lang="en-US" sz="2800" dirty="0">
              <a:ea typeface="Malgun Gothic" panose="020B0503020000020004" pitchFamily="34" charset="-127"/>
            </a:endParaRPr>
          </a:p>
        </p:txBody>
      </p:sp>
      <p:pic>
        <p:nvPicPr>
          <p:cNvPr id="108545" name="Picture 1" descr="C:\Users\csmcl-lu\Dropbox\Work Files\New direction\Towards Krapivsky\PCSDE_upperta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022" y="3389616"/>
            <a:ext cx="4876800" cy="1698958"/>
          </a:xfrm>
          <a:prstGeom prst="rect">
            <a:avLst/>
          </a:prstGeom>
          <a:noFill/>
        </p:spPr>
      </p:pic>
      <p:graphicFrame>
        <p:nvGraphicFramePr>
          <p:cNvPr id="108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7345"/>
              </p:ext>
            </p:extLst>
          </p:nvPr>
        </p:nvGraphicFramePr>
        <p:xfrm>
          <a:off x="1898650" y="2262188"/>
          <a:ext cx="35877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80" name="Formula" r:id="rId5" imgW="1722120" imgH="383540" progId="Equation.Ribbit">
                  <p:embed/>
                </p:oleObj>
              </mc:Choice>
              <mc:Fallback>
                <p:oleObj name="Formula" r:id="rId5" imgW="1722120" imgH="383540" progId="Equation.Ribbit">
                  <p:embed/>
                  <p:pic>
                    <p:nvPicPr>
                      <p:cNvPr id="0" name="Picture 29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262188"/>
                        <a:ext cx="35877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562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50863"/>
              </p:ext>
            </p:extLst>
          </p:nvPr>
        </p:nvGraphicFramePr>
        <p:xfrm>
          <a:off x="2489200" y="5334000"/>
          <a:ext cx="4826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81" name="Formula" r:id="rId7" imgW="2433320" imgH="359410" progId="Equation.Ribbit">
                  <p:embed/>
                </p:oleObj>
              </mc:Choice>
              <mc:Fallback>
                <p:oleObj name="Formula" r:id="rId7" imgW="2433320" imgH="359410" progId="Equation.Ribbit">
                  <p:embed/>
                  <p:pic>
                    <p:nvPicPr>
                      <p:cNvPr id="0" name="Picture 29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5334000"/>
                        <a:ext cx="48260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3160"/>
              </p:ext>
            </p:extLst>
          </p:nvPr>
        </p:nvGraphicFramePr>
        <p:xfrm>
          <a:off x="5970587" y="1676400"/>
          <a:ext cx="11985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82" name="Formula" r:id="rId9" imgW="604520" imgH="195580" progId="Equation.Ribbit">
                  <p:embed/>
                </p:oleObj>
              </mc:Choice>
              <mc:Fallback>
                <p:oleObj name="Formula" r:id="rId9" imgW="604520" imgH="195580" progId="Equation.Ribbit">
                  <p:embed/>
                  <p:pic>
                    <p:nvPicPr>
                      <p:cNvPr id="0" name="Picture 29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7" y="1676400"/>
                        <a:ext cx="119856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041400" y="54102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i="1" dirty="0" smtClean="0">
                <a:ea typeface="Malgun Gothic" panose="020B0503020000020004" pitchFamily="34" charset="-127"/>
              </a:rPr>
              <a:t>d</a:t>
            </a:r>
            <a:r>
              <a:rPr kumimoji="0" lang="en-US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</a:rPr>
              <a:t>rops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algun Gothic" panose="020B0503020000020004" pitchFamily="34" charset="-127"/>
              </a:rPr>
              <a:t> to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algun Gothic" panose="020B0503020000020004" pitchFamily="34" charset="-127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8F10-B2A7-4D0B-991E-1F88997E1506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715861"/>
              </p:ext>
            </p:extLst>
          </p:nvPr>
        </p:nvGraphicFramePr>
        <p:xfrm>
          <a:off x="5867400" y="2488406"/>
          <a:ext cx="9636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83" name="Formula" r:id="rId11" imgW="485140" imgH="184150" progId="Equation.Ribbit">
                  <p:embed/>
                </p:oleObj>
              </mc:Choice>
              <mc:Fallback>
                <p:oleObj name="Formula" r:id="rId11" imgW="485140" imgH="184150" progId="Equation.Ribbit">
                  <p:embed/>
                  <p:pic>
                    <p:nvPicPr>
                      <p:cNvPr id="0" name="Picture 29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88406"/>
                        <a:ext cx="9636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0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09800" y="2057400"/>
            <a:ext cx="42672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74996"/>
              </p:ext>
            </p:extLst>
          </p:nvPr>
        </p:nvGraphicFramePr>
        <p:xfrm>
          <a:off x="2438400" y="2209800"/>
          <a:ext cx="38273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5" name="Formula" r:id="rId4" imgW="1767840" imgH="176530" progId="Equation.Ribbit">
                  <p:embed/>
                </p:oleObj>
              </mc:Choice>
              <mc:Fallback>
                <p:oleObj name="Formula" r:id="rId4" imgW="1767840" imgH="176530" progId="Equation.Ribbit">
                  <p:embed/>
                  <p:pic>
                    <p:nvPicPr>
                      <p:cNvPr id="0" name="Picture 5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382731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92045"/>
              </p:ext>
            </p:extLst>
          </p:nvPr>
        </p:nvGraphicFramePr>
        <p:xfrm>
          <a:off x="2182813" y="4495800"/>
          <a:ext cx="4141787" cy="88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6" name="Formula" r:id="rId6" imgW="2293620" imgH="486410" progId="Equation.Ribbit">
                  <p:embed/>
                </p:oleObj>
              </mc:Choice>
              <mc:Fallback>
                <p:oleObj name="Formula" r:id="rId6" imgW="2293620" imgH="486410" progId="Equation.Ribbit">
                  <p:embed/>
                  <p:pic>
                    <p:nvPicPr>
                      <p:cNvPr id="0" name="Picture 5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495800"/>
                        <a:ext cx="4141787" cy="884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69441"/>
              </p:ext>
            </p:extLst>
          </p:nvPr>
        </p:nvGraphicFramePr>
        <p:xfrm>
          <a:off x="2193985" y="5486400"/>
          <a:ext cx="3428999" cy="84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7" name="Formula" r:id="rId8" imgW="1957070" imgH="482600" progId="Equation.Ribbit">
                  <p:embed/>
                </p:oleObj>
              </mc:Choice>
              <mc:Fallback>
                <p:oleObj name="Formula" r:id="rId8" imgW="1957070" imgH="482600" progId="Equation.Ribbit">
                  <p:embed/>
                  <p:pic>
                    <p:nvPicPr>
                      <p:cNvPr id="0" name="Picture 5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85" y="5486400"/>
                        <a:ext cx="3428999" cy="845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39624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Steady</a:t>
            </a:r>
            <a:r>
              <a:rPr lang="en-US" sz="2800" noProof="0" dirty="0" smtClean="0">
                <a:cs typeface="Arial" pitchFamily="34" charset="0"/>
              </a:rPr>
              <a:t> </a:t>
            </a:r>
            <a:r>
              <a:rPr lang="en-US" sz="2800" baseline="0" dirty="0" smtClean="0">
                <a:cs typeface="Arial" pitchFamily="34" charset="0"/>
              </a:rPr>
              <a:t>state</a:t>
            </a:r>
            <a:r>
              <a:rPr lang="en-US" sz="2800" dirty="0" smtClean="0">
                <a:cs typeface="Arial" pitchFamily="34" charset="0"/>
              </a:rPr>
              <a:t> distribution: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A simpler model: restore to a fixed value</a:t>
            </a:r>
            <a:endParaRPr lang="en-US" sz="2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Upper tail power law generator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015A6-8AD4-4A4F-9165-CDDF063833D1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2743200"/>
            <a:ext cx="4267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/>
              <a:t>Fokker Planck equation: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52715"/>
              </p:ext>
            </p:extLst>
          </p:nvPr>
        </p:nvGraphicFramePr>
        <p:xfrm>
          <a:off x="1676400" y="3276600"/>
          <a:ext cx="664845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68" name="Formula" r:id="rId10" imgW="3531870" imgH="370840" progId="Equation.Ribbit">
                  <p:embed/>
                </p:oleObj>
              </mc:Choice>
              <mc:Fallback>
                <p:oleObj name="Formula" r:id="rId10" imgW="3531870" imgH="370840" progId="Equation.Ribbit">
                  <p:embed/>
                  <p:pic>
                    <p:nvPicPr>
                      <p:cNvPr id="0" name="Picture 5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76600"/>
                        <a:ext cx="664845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i="1" u="sng" dirty="0">
                <a:ea typeface="SimSun" pitchFamily="2" charset="-122"/>
              </a:rPr>
              <a:t>What if      </a:t>
            </a:r>
            <a:r>
              <a:rPr lang="en-US" altLang="zh-CN" sz="2600" i="1" u="sng" dirty="0" smtClean="0">
                <a:ea typeface="SimSun" pitchFamily="2" charset="-122"/>
              </a:rPr>
              <a:t>is </a:t>
            </a:r>
            <a:r>
              <a:rPr lang="en-US" altLang="zh-CN" sz="2600" i="1" u="sng" dirty="0">
                <a:ea typeface="SimSun" pitchFamily="2" charset="-122"/>
              </a:rPr>
              <a:t>non-constant? 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10218"/>
              </p:ext>
            </p:extLst>
          </p:nvPr>
        </p:nvGraphicFramePr>
        <p:xfrm>
          <a:off x="1638301" y="1828800"/>
          <a:ext cx="114299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7" name="Formula" r:id="rId4" imgW="63588" imgH="119546" progId="Equation.Ribbit">
                  <p:embed/>
                </p:oleObj>
              </mc:Choice>
              <mc:Fallback>
                <p:oleObj name="Formula" r:id="rId4" imgW="63588" imgH="119546" progId="Equation.Ribbit">
                  <p:embed/>
                  <p:pic>
                    <p:nvPicPr>
                      <p:cNvPr id="0" name="Picture 5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1" y="1828800"/>
                        <a:ext cx="114299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463926"/>
              </p:ext>
            </p:extLst>
          </p:nvPr>
        </p:nvGraphicFramePr>
        <p:xfrm>
          <a:off x="1021771" y="2389283"/>
          <a:ext cx="1752599" cy="35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8" name="Formula" r:id="rId6" imgW="930910" imgH="176530" progId="Equation.Ribbit">
                  <p:embed/>
                </p:oleObj>
              </mc:Choice>
              <mc:Fallback>
                <p:oleObj name="Formula" r:id="rId6" imgW="930910" imgH="176530" progId="Equation.Ribbit">
                  <p:embed/>
                  <p:pic>
                    <p:nvPicPr>
                      <p:cNvPr id="0" name="Picture 5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771" y="2389283"/>
                        <a:ext cx="1752599" cy="3539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74398"/>
              </p:ext>
            </p:extLst>
          </p:nvPr>
        </p:nvGraphicFramePr>
        <p:xfrm>
          <a:off x="3536370" y="2436813"/>
          <a:ext cx="2135188" cy="33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9" name="Formula" r:id="rId8" imgW="1200150" imgH="176530" progId="Equation.Ribbit">
                  <p:embed/>
                </p:oleObj>
              </mc:Choice>
              <mc:Fallback>
                <p:oleObj name="Formula" r:id="rId8" imgW="1200150" imgH="176530" progId="Equation.Ribbit">
                  <p:embed/>
                  <p:pic>
                    <p:nvPicPr>
                      <p:cNvPr id="0" name="Picture 5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370" y="2436813"/>
                        <a:ext cx="2135188" cy="334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3651"/>
              </p:ext>
            </p:extLst>
          </p:nvPr>
        </p:nvGraphicFramePr>
        <p:xfrm>
          <a:off x="1031295" y="4267200"/>
          <a:ext cx="3007305" cy="32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80" name="Formula" r:id="rId10" imgW="1727200" imgH="176530" progId="Equation.Ribbit">
                  <p:embed/>
                </p:oleObj>
              </mc:Choice>
              <mc:Fallback>
                <p:oleObj name="Formula" r:id="rId10" imgW="1727200" imgH="176530" progId="Equation.Ribbit">
                  <p:embed/>
                  <p:pic>
                    <p:nvPicPr>
                      <p:cNvPr id="0" name="Picture 58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295" y="4267200"/>
                        <a:ext cx="3007305" cy="327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50570" y="23622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 smtClean="0">
                <a:ea typeface="SimSun" pitchFamily="2" charset="-122"/>
              </a:rPr>
              <a:t>and</a:t>
            </a:r>
            <a:endParaRPr lang="en-US" altLang="zh-CN" sz="2400" dirty="0">
              <a:ea typeface="SimSun" pitchFamily="2" charset="-122"/>
            </a:endParaRPr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14786"/>
              </p:ext>
            </p:extLst>
          </p:nvPr>
        </p:nvGraphicFramePr>
        <p:xfrm>
          <a:off x="1066800" y="2907306"/>
          <a:ext cx="5607630" cy="105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81" name="Formula" r:id="rId12" imgW="3749040" imgH="661670" progId="Equation.Ribbit">
                  <p:embed/>
                </p:oleObj>
              </mc:Choice>
              <mc:Fallback>
                <p:oleObj name="Formula" r:id="rId12" imgW="3749040" imgH="661670" progId="Equation.Ribbit">
                  <p:embed/>
                  <p:pic>
                    <p:nvPicPr>
                      <p:cNvPr id="0" name="Picture 58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07306"/>
                        <a:ext cx="5607630" cy="1055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935852"/>
              </p:ext>
            </p:extLst>
          </p:nvPr>
        </p:nvGraphicFramePr>
        <p:xfrm>
          <a:off x="1026534" y="4700587"/>
          <a:ext cx="6898266" cy="111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82" name="Formula" r:id="rId14" imgW="4523740" imgH="687070" progId="Equation.Ribbit">
                  <p:embed/>
                </p:oleObj>
              </mc:Choice>
              <mc:Fallback>
                <p:oleObj name="Formula" r:id="rId14" imgW="4523740" imgH="687070" progId="Equation.Ribbit">
                  <p:embed/>
                  <p:pic>
                    <p:nvPicPr>
                      <p:cNvPr id="0" name="Picture 5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534" y="4700587"/>
                        <a:ext cx="6898266" cy="111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Upper tail power law generator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A81-ED93-48DA-B2FC-67205669530F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Smoother transition (example)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Upper tail power law generator</a:t>
            </a:r>
            <a:endParaRPr lang="en-US" sz="4000" dirty="0"/>
          </a:p>
        </p:txBody>
      </p:sp>
      <p:pic>
        <p:nvPicPr>
          <p:cNvPr id="152578" name="Picture 2" descr="C:\Users\CSMCL\Dropbox\Work Files\New direction\Towards Krapivsky\Different_intial_distrib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7514"/>
            <a:ext cx="5257800" cy="36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F677-BEDA-45A1-942B-E2E4D70FB07E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71600" y="2286000"/>
            <a:ext cx="60198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2D model with sharing Poisson </a:t>
            </a:r>
            <a:r>
              <a:rPr lang="en-US" sz="4000" dirty="0" smtClean="0"/>
              <a:t>counter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Sharing Poisson Counter</a:t>
            </a:r>
            <a:endParaRPr lang="en-US" sz="3000" dirty="0"/>
          </a:p>
        </p:txBody>
      </p:sp>
      <p:pic>
        <p:nvPicPr>
          <p:cNvPr id="109569" name="Picture 1" descr="C:\Users\csmcl-lu\Dropbox\Work Files\New direction\Towards Krapivsky\PCSDE_SharingP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276600"/>
            <a:ext cx="4800600" cy="2634126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88090"/>
              </p:ext>
            </p:extLst>
          </p:nvPr>
        </p:nvGraphicFramePr>
        <p:xfrm>
          <a:off x="1592262" y="2514600"/>
          <a:ext cx="55705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54" name="Formula" r:id="rId5" imgW="2851150" imgH="176530" progId="Equation.Ribbit">
                  <p:embed/>
                </p:oleObj>
              </mc:Choice>
              <mc:Fallback>
                <p:oleObj name="Formula" r:id="rId5" imgW="2851150" imgH="176530" progId="Equation.Ribbit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2" y="2514600"/>
                        <a:ext cx="5570538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17922-16AD-4CFF-9BEC-D05629DA993E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21431</TotalTime>
  <Words>1272</Words>
  <Application>Microsoft Office PowerPoint</Application>
  <PresentationFormat>On-screen Show (4:3)</PresentationFormat>
  <Paragraphs>416</Paragraphs>
  <Slides>32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Formula</vt:lpstr>
      <vt:lpstr>Multivariate Heavy Tailed Distribution Generator Using Poisson Processes</vt:lpstr>
      <vt:lpstr>Outline</vt:lpstr>
      <vt:lpstr>Outline</vt:lpstr>
      <vt:lpstr>PowerPoint Presentation</vt:lpstr>
      <vt:lpstr>Upper tail power law generator</vt:lpstr>
      <vt:lpstr>Upper tail power law generator</vt:lpstr>
      <vt:lpstr>Upper tail power law generator</vt:lpstr>
      <vt:lpstr>Upper tail power law generator</vt:lpstr>
      <vt:lpstr>2D model with sharing Poisson counter</vt:lpstr>
      <vt:lpstr>2D model with sharing Poisson counter</vt:lpstr>
      <vt:lpstr>2D model with sharing Poisson Counter and Markov on-off  Modulation</vt:lpstr>
      <vt:lpstr>2D model with sharing Poisson Counter and Markov on-off  Modulation</vt:lpstr>
      <vt:lpstr>2D model with sharing Poisson Counter and Markov on-off  Modulation</vt:lpstr>
      <vt:lpstr>2D model with sharing Poisson Counter and Markov on-off  Modulation</vt:lpstr>
      <vt:lpstr>Outline</vt:lpstr>
      <vt:lpstr>SDE Models for Expected Degree Growth in Generative Models</vt:lpstr>
      <vt:lpstr>SDE Models for Expected Degree Growth in Generative Models</vt:lpstr>
      <vt:lpstr>SDE Models for Expected Degree Growth in Generative Models</vt:lpstr>
      <vt:lpstr>SDE Models for Expected Degree Growth in Generative Models</vt:lpstr>
      <vt:lpstr>Outline</vt:lpstr>
      <vt:lpstr>1D data fitting</vt:lpstr>
      <vt:lpstr>1D data fitting</vt:lpstr>
      <vt:lpstr>1D data fitting</vt:lpstr>
      <vt:lpstr>2D data fitting</vt:lpstr>
      <vt:lpstr>2D data fitting</vt:lpstr>
      <vt:lpstr>2D data fitting</vt:lpstr>
      <vt:lpstr>2D data fitting</vt:lpstr>
      <vt:lpstr>2D data fitting</vt:lpstr>
      <vt:lpstr>2D data fitting</vt:lpstr>
      <vt:lpstr>2D data fitting</vt:lpstr>
      <vt:lpstr>Conclusions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CSMCL</dc:creator>
  <cp:lastModifiedBy>Patrick Gillespie</cp:lastModifiedBy>
  <cp:revision>1792</cp:revision>
  <dcterms:created xsi:type="dcterms:W3CDTF">2006-08-16T00:00:00Z</dcterms:created>
  <dcterms:modified xsi:type="dcterms:W3CDTF">2014-11-05T15:06:35Z</dcterms:modified>
</cp:coreProperties>
</file>