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28"/>
  </p:notesMasterIdLst>
  <p:sldIdLst>
    <p:sldId id="256" r:id="rId3"/>
    <p:sldId id="381" r:id="rId4"/>
    <p:sldId id="257" r:id="rId5"/>
    <p:sldId id="353" r:id="rId6"/>
    <p:sldId id="266" r:id="rId7"/>
    <p:sldId id="273" r:id="rId8"/>
    <p:sldId id="352" r:id="rId9"/>
    <p:sldId id="356" r:id="rId10"/>
    <p:sldId id="355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75" r:id="rId20"/>
    <p:sldId id="369" r:id="rId21"/>
    <p:sldId id="371" r:id="rId22"/>
    <p:sldId id="373" r:id="rId23"/>
    <p:sldId id="374" r:id="rId24"/>
    <p:sldId id="359" r:id="rId25"/>
    <p:sldId id="360" r:id="rId26"/>
    <p:sldId id="370" r:id="rId2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6574" autoAdjust="0"/>
  </p:normalViewPr>
  <p:slideViewPr>
    <p:cSldViewPr>
      <p:cViewPr varScale="1">
        <p:scale>
          <a:sx n="64" d="100"/>
          <a:sy n="64" d="100"/>
        </p:scale>
        <p:origin x="15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4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93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76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92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Explain. &lt;</a:t>
            </a:r>
            <a:r>
              <a:rPr lang="en-US" dirty="0" err="1" smtClean="0"/>
              <a:t>c,q</a:t>
            </a:r>
            <a:r>
              <a:rPr lang="en-US" dirty="0" smtClean="0"/>
              <a:t>&gt; is going to infinity as epsilon goes to zero. It is going as 1/epsilon.</a:t>
            </a:r>
            <a:r>
              <a:rPr lang="en-US" baseline="0" dirty="0" smtClean="0"/>
              <a:t> So, we show that the rate with which it is going is optimal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Ideally show Q is optimal, but showing the parallel component is optimal. For the whole thing, at least the order is correct in terms of epsilon. Also this gives</a:t>
            </a:r>
            <a:r>
              <a:rPr lang="en-US" baseline="0" dirty="0" smtClean="0"/>
              <a:t> that Q^2 is optimal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90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Showed using </a:t>
            </a:r>
            <a:r>
              <a:rPr lang="en-US" dirty="0" err="1" smtClean="0"/>
              <a:t>Hajek’s</a:t>
            </a:r>
            <a:r>
              <a:rPr lang="en-US" dirty="0" smtClean="0"/>
              <a:t> lemma-</a:t>
            </a:r>
            <a:r>
              <a:rPr lang="en-US" baseline="0" dirty="0" smtClean="0"/>
              <a:t> that the bound on </a:t>
            </a:r>
            <a:r>
              <a:rPr lang="en-US" baseline="0" dirty="0" err="1" smtClean="0"/>
              <a:t>Q_perp</a:t>
            </a:r>
            <a:r>
              <a:rPr lang="en-US" baseline="0" dirty="0" smtClean="0"/>
              <a:t> has no epsilon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236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JSQ state space</a:t>
            </a:r>
            <a:r>
              <a:rPr lang="en-US" baseline="0" dirty="0" smtClean="0"/>
              <a:t> collapse is along equal queues</a:t>
            </a:r>
          </a:p>
          <a:p>
            <a:r>
              <a:rPr lang="en-US" baseline="0" dirty="0" smtClean="0"/>
              <a:t>Only </a:t>
            </a:r>
            <a:r>
              <a:rPr lang="en-US" baseline="0" dirty="0" err="1" smtClean="0"/>
              <a:t>MaxWt</a:t>
            </a:r>
            <a:r>
              <a:rPr lang="en-US" baseline="0" dirty="0" smtClean="0"/>
              <a:t>, along c</a:t>
            </a:r>
          </a:p>
          <a:p>
            <a:r>
              <a:rPr lang="en-US" baseline="0" dirty="0" smtClean="0"/>
              <a:t>Here both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426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Proved</a:t>
            </a:r>
            <a:r>
              <a:rPr lang="en-US" baseline="0" dirty="0" smtClean="0"/>
              <a:t> only for identical server case. Not sure what happens if servers are not identical.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841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, and then taking expectation over all possibilities.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428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Proof based on conditioning on a random variable corresponding to the two servers that are chosen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034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374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57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Iaas</a:t>
            </a:r>
            <a:r>
              <a:rPr lang="en-US" dirty="0" smtClean="0"/>
              <a:t> - VMs</a:t>
            </a:r>
          </a:p>
          <a:p>
            <a:r>
              <a:rPr lang="en-US" dirty="0" smtClean="0"/>
              <a:t>Existing approaches based</a:t>
            </a:r>
            <a:r>
              <a:rPr lang="en-US" baseline="0" dirty="0" smtClean="0"/>
              <a:t> on solving a bin packing problem</a:t>
            </a:r>
          </a:p>
          <a:p>
            <a:r>
              <a:rPr lang="en-US" baseline="0" dirty="0" smtClean="0"/>
              <a:t>We model it as a dynamic problem with job arrivals and departures and provide a much simpler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592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2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Assume Job sizes are known.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Explain workload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40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Can attain any point in the region by time multiplexing between the corner points.</a:t>
            </a:r>
          </a:p>
          <a:p>
            <a:r>
              <a:rPr lang="en-US" baseline="0" dirty="0" smtClean="0"/>
              <a:t>Choosing a schedule is searching among the corner points</a:t>
            </a:r>
          </a:p>
          <a:p>
            <a:r>
              <a:rPr lang="en-US" baseline="0" dirty="0" smtClean="0"/>
              <a:t>----------------------------------------------------------------------------------</a:t>
            </a:r>
          </a:p>
          <a:p>
            <a:r>
              <a:rPr lang="en-US" baseline="0" dirty="0" smtClean="0"/>
              <a:t>Cap region = coordinate convex hull of the maximal schedules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19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08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95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Some jobs can be</a:t>
            </a:r>
            <a:r>
              <a:rPr lang="en-US" baseline="0" dirty="0" smtClean="0"/>
              <a:t> preempted. Some jobs are </a:t>
            </a:r>
            <a:r>
              <a:rPr lang="en-US" baseline="0" dirty="0" err="1" smtClean="0"/>
              <a:t>diffcult</a:t>
            </a:r>
            <a:r>
              <a:rPr lang="en-US" baseline="0" dirty="0" smtClean="0"/>
              <a:t> to preempt because needs to save current system state which  is sometimes difficult. Preemptive is easy – similar to wireless. Focus on Non preemptive here.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Non preemption</a:t>
            </a:r>
            <a:r>
              <a:rPr lang="en-US" baseline="0" dirty="0" smtClean="0"/>
              <a:t> – couples the system between time slots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each time slot, a schedule with maximum weight is chosen without disturbing the jobs in progress</a:t>
            </a:r>
          </a:p>
          <a:p>
            <a:r>
              <a:rPr lang="en-US" dirty="0" smtClean="0"/>
              <a:t>--------------------</a:t>
            </a:r>
          </a:p>
          <a:p>
            <a:r>
              <a:rPr lang="en-US" dirty="0" smtClean="0"/>
              <a:t>Maximal Schedules (2,0,0), (1,0,1),</a:t>
            </a:r>
            <a:r>
              <a:rPr lang="en-US" baseline="0" dirty="0" smtClean="0"/>
              <a:t> (0,1,1) – Same as the earlier Amazon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07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some </a:t>
            </a:r>
            <a:r>
              <a:rPr lang="en-US" smtClean="0"/>
              <a:t>thing more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19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Some jobs can be</a:t>
            </a:r>
            <a:r>
              <a:rPr lang="en-US" baseline="0" dirty="0" smtClean="0"/>
              <a:t> preempted. Some jobs are </a:t>
            </a:r>
            <a:r>
              <a:rPr lang="en-US" baseline="0" dirty="0" err="1" smtClean="0"/>
              <a:t>diffcult</a:t>
            </a:r>
            <a:r>
              <a:rPr lang="en-US" baseline="0" dirty="0" smtClean="0"/>
              <a:t> to preempt because needs to save current system state which  is sometimes difficult. Preemptive is easy – similar to wireless. Focus on Non preemptive here.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Non preemption</a:t>
            </a:r>
            <a:r>
              <a:rPr lang="en-US" baseline="0" dirty="0" smtClean="0"/>
              <a:t> – couples the system between time slots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each time slot, a schedule with maximum weight is chosen without disturbing the jobs in progress</a:t>
            </a:r>
          </a:p>
          <a:p>
            <a:r>
              <a:rPr lang="en-US" dirty="0" smtClean="0"/>
              <a:t>--------------------</a:t>
            </a:r>
          </a:p>
          <a:p>
            <a:r>
              <a:rPr lang="en-US" dirty="0" smtClean="0"/>
              <a:t>Maximal Schedules (2,0,0), (1,0,1),</a:t>
            </a:r>
            <a:r>
              <a:rPr lang="en-US" baseline="0" dirty="0" smtClean="0"/>
              <a:t> (0,1,1) – Same as the earlier Amazon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41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97F42DE4-3837-4A39-8F4A-9D698065AE78}" type="datetime8">
              <a:rPr lang="en-US" smtClean="0"/>
              <a:t>10/7/2014 11:15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0071-76E8-4168-9064-6D97DA749D0B}" type="datetime8">
              <a:rPr lang="en-US" smtClean="0">
                <a:solidFill>
                  <a:schemeClr val="tx2"/>
                </a:solidFill>
              </a:rPr>
              <a:t>10/7/2014 11:15 AM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499E930-F2CD-4DD5-9793-6D8D2693AAFF}" type="datetime8">
              <a:rPr lang="en-US" smtClean="0">
                <a:solidFill>
                  <a:schemeClr val="tx2"/>
                </a:solidFill>
              </a:rPr>
              <a:t>10/7/2014 11:15 AM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87BD-98D1-47D1-A595-C38BC540875E}" type="datetime8">
              <a:rPr lang="en-US" smtClean="0"/>
              <a:t>10/7/2014 11:15 AM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6284-6175-4CDD-8B51-4F8273D4D3CF}" type="datetime8">
              <a:rPr lang="en-US" smtClean="0"/>
              <a:t>10/7/2014 11:15 AM</a:t>
            </a:fld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6E35A5-C53E-46AD-95D9-478E865A6F95}" type="datetime8">
              <a:rPr lang="en-US" smtClean="0"/>
              <a:t>10/7/2014 11:15 AM</a:t>
            </a:fld>
            <a:endParaRPr lang="en-US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hap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27ECF3-4461-42CB-A12D-C9E3BBEE83D9}" type="datetime8">
              <a:rPr lang="en-US" smtClean="0"/>
              <a:t>10/7/2014 11:15 AM</a:t>
            </a:fld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Shap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Shap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Shap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3997-4A22-430E-9B00-8D07C50DF6A4}" type="datetime8">
              <a:rPr lang="en-US" smtClean="0"/>
              <a:t>10/7/2014 11:15 AM</a:t>
            </a:fld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42DC-AC08-4921-A89C-30C1EFD5E9E5}" type="datetime8">
              <a:rPr lang="en-US" smtClean="0"/>
              <a:t>10/7/2014 11:15 AM</a:t>
            </a:fld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A7D9A-9FE9-4629-8F78-6D187B727B87}" type="datetime8">
              <a:rPr lang="en-US" smtClean="0"/>
              <a:t>10/7/2014 11:15 AM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725B2E5-566A-486F-9B90-8EB85E7704CF}" type="datetime8">
              <a:rPr lang="en-US" smtClean="0"/>
              <a:t>10/7/2014 11:15 AM</a:t>
            </a:fld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Shap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68B36913-2F89-477A-AE3E-5A100E23F817}" type="datetime8">
              <a:rPr lang="en-US" smtClean="0">
                <a:solidFill>
                  <a:schemeClr val="tx2"/>
                </a:solidFill>
              </a:rPr>
              <a:t>10/7/2014 11:15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-6246" y="990600"/>
            <a:ext cx="92202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 ISSUES IN Cloud Computing: Heavy Traffic Optimality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28600" y="2819400"/>
            <a:ext cx="8915400" cy="2819400"/>
          </a:xfrm>
        </p:spPr>
        <p:txBody>
          <a:bodyPr>
            <a:normAutofit/>
          </a:bodyPr>
          <a:lstStyle/>
          <a:p>
            <a:r>
              <a:rPr lang="en-US" b="1" dirty="0" smtClean="0"/>
              <a:t>R. Srikant</a:t>
            </a:r>
          </a:p>
          <a:p>
            <a:endParaRPr lang="en-US" b="1" dirty="0"/>
          </a:p>
          <a:p>
            <a:r>
              <a:rPr lang="en-US" b="1" dirty="0" smtClean="0"/>
              <a:t>In collaboration with 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Ness Shroff (OSU), </a:t>
            </a:r>
            <a:r>
              <a:rPr lang="en-US" b="1" dirty="0" smtClean="0"/>
              <a:t>Yi Lu (UIUC), Lei Ying (ASU)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mtClean="0"/>
              <a:pPr/>
              <a:t>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2514600" y="6019800"/>
            <a:ext cx="6477000" cy="762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0" y="6068699"/>
            <a:ext cx="2286000" cy="685800"/>
          </a:xfrm>
        </p:spPr>
        <p:txBody>
          <a:bodyPr/>
          <a:lstStyle/>
          <a:p>
            <a:pPr algn="ctr"/>
            <a:fld id="{55B2A446-FA36-4812-8BC8-F958A3BD531C}" type="datetime4">
              <a:rPr lang="en-US" sz="2000" smtClean="0">
                <a:solidFill>
                  <a:srgbClr val="FFFFFF"/>
                </a:solidFill>
              </a:rPr>
              <a:t>October 7, 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2438400" y="6019800"/>
            <a:ext cx="6477000" cy="762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Algorithm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311" y="1633860"/>
                <a:ext cx="8942669" cy="194754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800" dirty="0" smtClean="0"/>
                  <a:t>Every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800" dirty="0"/>
                  <a:t> time </a:t>
                </a:r>
                <a:r>
                  <a:rPr lang="en-US" sz="2800" dirty="0" smtClean="0"/>
                  <a:t>slots – Weighted Knapsack Schedule</a:t>
                </a:r>
              </a:p>
              <a:p>
                <a:r>
                  <a:rPr lang="en-US" sz="2800" dirty="0" smtClean="0"/>
                  <a:t>Other times </a:t>
                </a:r>
              </a:p>
              <a:p>
                <a:pPr lvl="1"/>
                <a:r>
                  <a:rPr lang="en-US" sz="2500" dirty="0" smtClean="0"/>
                  <a:t>Cannot </a:t>
                </a:r>
                <a:r>
                  <a:rPr lang="en-US" sz="2500" dirty="0"/>
                  <a:t>use </a:t>
                </a:r>
                <a:r>
                  <a:rPr lang="en-US" sz="2500" dirty="0" smtClean="0"/>
                  <a:t>such a Schedule </a:t>
                </a:r>
                <a:r>
                  <a:rPr lang="en-US" sz="2500" dirty="0"/>
                  <a:t>in every time slot</a:t>
                </a:r>
              </a:p>
              <a:p>
                <a:pPr lvl="1"/>
                <a:r>
                  <a:rPr lang="en-US" sz="2500" dirty="0"/>
                  <a:t>M</a:t>
                </a:r>
                <a:r>
                  <a:rPr lang="en-US" sz="2500" dirty="0" smtClean="0"/>
                  <a:t>yopic Weighted Knapsack</a:t>
                </a:r>
                <a:endParaRPr lang="en-US" sz="210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311" y="1633860"/>
                <a:ext cx="8942669" cy="1947540"/>
              </a:xfrm>
              <a:blipFill rotWithShape="0">
                <a:blip r:embed="rId3"/>
                <a:stretch>
                  <a:fillRect l="-273" t="-5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/>
          <p:cNvSpPr/>
          <p:nvPr/>
        </p:nvSpPr>
        <p:spPr>
          <a:xfrm>
            <a:off x="4294347" y="4365117"/>
            <a:ext cx="1106328" cy="1092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128265" y="4604301"/>
            <a:ext cx="260313" cy="8486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294347" y="4911472"/>
            <a:ext cx="553164" cy="54146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7881653" y="2638425"/>
            <a:ext cx="1106328" cy="1092708"/>
            <a:chOff x="4669722" y="4518893"/>
            <a:chExt cx="1106328" cy="1092708"/>
          </a:xfrm>
        </p:grpSpPr>
        <p:sp>
          <p:nvSpPr>
            <p:cNvPr id="81" name="Rectangle 80"/>
            <p:cNvSpPr/>
            <p:nvPr/>
          </p:nvSpPr>
          <p:spPr>
            <a:xfrm>
              <a:off x="4669722" y="4518893"/>
              <a:ext cx="1106328" cy="10927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669722" y="5065248"/>
              <a:ext cx="553164" cy="54146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222886" y="5063958"/>
              <a:ext cx="553164" cy="54146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6357625" y="2842641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(2,0,0)</a:t>
            </a:r>
          </a:p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Weight = 4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7874950" y="3831717"/>
            <a:ext cx="1106328" cy="1092708"/>
            <a:chOff x="6781800" y="4032780"/>
            <a:chExt cx="1106328" cy="1092708"/>
          </a:xfrm>
        </p:grpSpPr>
        <p:sp>
          <p:nvSpPr>
            <p:cNvPr id="89" name="Rectangle 88"/>
            <p:cNvSpPr/>
            <p:nvPr/>
          </p:nvSpPr>
          <p:spPr>
            <a:xfrm>
              <a:off x="6781800" y="4032780"/>
              <a:ext cx="1106328" cy="10927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615718" y="4271964"/>
              <a:ext cx="260313" cy="84863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781800" y="4579135"/>
              <a:ext cx="553164" cy="54146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6391275" y="4008545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(1,0,1)</a:t>
            </a:r>
          </a:p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Weight = 3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7886603" y="5153025"/>
            <a:ext cx="1106328" cy="1092708"/>
            <a:chOff x="4267200" y="5104388"/>
            <a:chExt cx="1106328" cy="1092708"/>
          </a:xfrm>
        </p:grpSpPr>
        <p:sp>
          <p:nvSpPr>
            <p:cNvPr id="95" name="Rectangle 94"/>
            <p:cNvSpPr/>
            <p:nvPr/>
          </p:nvSpPr>
          <p:spPr>
            <a:xfrm>
              <a:off x="4267200" y="5104388"/>
              <a:ext cx="1106328" cy="10927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267200" y="5884887"/>
              <a:ext cx="685800" cy="307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113215" y="5324252"/>
              <a:ext cx="260313" cy="84863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6315075" y="532176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(0,1,1)</a:t>
            </a:r>
          </a:p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Weight = 5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6477000" y="2590800"/>
            <a:ext cx="2590800" cy="1178251"/>
          </a:xfrm>
          <a:prstGeom prst="roundRect">
            <a:avLst>
              <a:gd name="adj" fmla="val 1100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Content Placeholder 3"/>
          <p:cNvSpPr txBox="1">
            <a:spLocks/>
          </p:cNvSpPr>
          <p:nvPr/>
        </p:nvSpPr>
        <p:spPr>
          <a:xfrm>
            <a:off x="62219" y="2623458"/>
            <a:ext cx="6301797" cy="84939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111171" y="5241100"/>
            <a:ext cx="2296429" cy="978725"/>
            <a:chOff x="1111171" y="5241100"/>
            <a:chExt cx="2296429" cy="978725"/>
          </a:xfrm>
        </p:grpSpPr>
        <p:cxnSp>
          <p:nvCxnSpPr>
            <p:cNvPr id="57" name="Straight Connector 56"/>
            <p:cNvCxnSpPr/>
            <p:nvPr/>
          </p:nvCxnSpPr>
          <p:spPr>
            <a:xfrm flipV="1">
              <a:off x="3397173" y="5241101"/>
              <a:ext cx="0" cy="978724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1111171" y="5241100"/>
              <a:ext cx="2296429" cy="978725"/>
              <a:chOff x="1111171" y="5241100"/>
              <a:chExt cx="2296429" cy="978725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3082962" y="5305425"/>
                <a:ext cx="260313" cy="848639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1121600" y="5241100"/>
                <a:ext cx="2286000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111171" y="6219825"/>
                <a:ext cx="2286000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Group 99"/>
          <p:cNvGrpSpPr/>
          <p:nvPr/>
        </p:nvGrpSpPr>
        <p:grpSpPr>
          <a:xfrm>
            <a:off x="154750" y="4667128"/>
            <a:ext cx="3254298" cy="485897"/>
            <a:chOff x="76200" y="4695703"/>
            <a:chExt cx="3254298" cy="485897"/>
          </a:xfrm>
        </p:grpSpPr>
        <p:sp>
          <p:nvSpPr>
            <p:cNvPr id="101" name="Rectangle 100"/>
            <p:cNvSpPr/>
            <p:nvPr/>
          </p:nvSpPr>
          <p:spPr>
            <a:xfrm>
              <a:off x="2590800" y="4800600"/>
              <a:ext cx="685800" cy="307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752600" y="4800600"/>
              <a:ext cx="685800" cy="307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914400" y="4800600"/>
              <a:ext cx="685800" cy="307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1043050" y="4700650"/>
              <a:ext cx="2286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044496" y="5181600"/>
              <a:ext cx="2286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3330498" y="4695703"/>
              <a:ext cx="0" cy="478641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ctangle 106"/>
            <p:cNvSpPr/>
            <p:nvPr/>
          </p:nvSpPr>
          <p:spPr>
            <a:xfrm>
              <a:off x="76200" y="4812475"/>
              <a:ext cx="685800" cy="307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133475" y="3879400"/>
            <a:ext cx="2296429" cy="645225"/>
            <a:chOff x="1133475" y="3879400"/>
            <a:chExt cx="2296429" cy="645225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1143904" y="3879400"/>
              <a:ext cx="2286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133475" y="4524625"/>
              <a:ext cx="2286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419477" y="3879400"/>
              <a:ext cx="0" cy="635395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2180511" y="3933825"/>
              <a:ext cx="553164" cy="54146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2806380" y="3932300"/>
            <a:ext cx="553164" cy="54146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468393" y="4038600"/>
            <a:ext cx="331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459464" y="4759510"/>
            <a:ext cx="331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478053" y="5601989"/>
            <a:ext cx="331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6504993" y="5109025"/>
            <a:ext cx="2590800" cy="1178251"/>
          </a:xfrm>
          <a:prstGeom prst="roundRect">
            <a:avLst>
              <a:gd name="adj" fmla="val 1100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4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80" grpId="0"/>
      <p:bldP spid="88" grpId="0"/>
      <p:bldP spid="94" grpId="0"/>
      <p:bldP spid="94" grpId="1"/>
      <p:bldP spid="98" grpId="0" animBg="1"/>
      <p:bldP spid="58" grpId="0"/>
      <p:bldP spid="64" grpId="0"/>
      <p:bldP spid="65" grpId="0"/>
      <p:bldP spid="66" grpId="0" animBg="1"/>
      <p:bldP spid="6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JSQ Routing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-76200" y="1441619"/>
            <a:ext cx="5229675" cy="5568781"/>
          </a:xfrm>
        </p:spPr>
        <p:txBody>
          <a:bodyPr>
            <a:normAutofit/>
          </a:bodyPr>
          <a:lstStyle/>
          <a:p>
            <a:r>
              <a:rPr lang="en-US" dirty="0" smtClean="0"/>
              <a:t>Route to the server with the smallest workload for that job type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6" name="Rectangle 85"/>
          <p:cNvSpPr/>
          <p:nvPr/>
        </p:nvSpPr>
        <p:spPr>
          <a:xfrm>
            <a:off x="6292547" y="1784654"/>
            <a:ext cx="115313" cy="39999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6167894" y="1905000"/>
            <a:ext cx="317111" cy="13333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648200" y="1582351"/>
            <a:ext cx="4110494" cy="5047049"/>
            <a:chOff x="4957306" y="1582351"/>
            <a:chExt cx="4110494" cy="5047049"/>
          </a:xfrm>
        </p:grpSpPr>
        <p:grpSp>
          <p:nvGrpSpPr>
            <p:cNvPr id="85" name="Group 84"/>
            <p:cNvGrpSpPr/>
            <p:nvPr/>
          </p:nvGrpSpPr>
          <p:grpSpPr>
            <a:xfrm>
              <a:off x="4967878" y="1582351"/>
              <a:ext cx="4099922" cy="5047049"/>
              <a:chOff x="5374353" y="1230868"/>
              <a:chExt cx="4128954" cy="52578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6115806" y="2838098"/>
                <a:ext cx="2646048" cy="983571"/>
                <a:chOff x="4937960" y="2360192"/>
                <a:chExt cx="3178639" cy="1565212"/>
              </a:xfrm>
            </p:grpSpPr>
            <p:cxnSp>
              <p:nvCxnSpPr>
                <p:cNvPr id="71" name="Straight Arrow Connector 70"/>
                <p:cNvCxnSpPr/>
                <p:nvPr/>
              </p:nvCxnSpPr>
              <p:spPr>
                <a:xfrm flipH="1">
                  <a:off x="4937960" y="2360192"/>
                  <a:ext cx="1376319" cy="1565212"/>
                </a:xfrm>
                <a:prstGeom prst="straightConnector1">
                  <a:avLst/>
                </a:prstGeom>
                <a:ln w="19050">
                  <a:solidFill>
                    <a:schemeClr val="accent3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Arrow Connector 71"/>
                <p:cNvCxnSpPr/>
                <p:nvPr/>
              </p:nvCxnSpPr>
              <p:spPr>
                <a:xfrm>
                  <a:off x="6314279" y="2360192"/>
                  <a:ext cx="294925" cy="1565212"/>
                </a:xfrm>
                <a:prstGeom prst="straightConnector1">
                  <a:avLst/>
                </a:prstGeom>
                <a:ln w="19050">
                  <a:solidFill>
                    <a:schemeClr val="accent3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Arrow Connector 72"/>
                <p:cNvCxnSpPr/>
                <p:nvPr/>
              </p:nvCxnSpPr>
              <p:spPr>
                <a:xfrm>
                  <a:off x="6314279" y="2360192"/>
                  <a:ext cx="1802320" cy="1565212"/>
                </a:xfrm>
                <a:prstGeom prst="straightConnector1">
                  <a:avLst/>
                </a:prstGeom>
                <a:ln w="19050">
                  <a:solidFill>
                    <a:schemeClr val="accent3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" name="Group 6"/>
              <p:cNvGrpSpPr/>
              <p:nvPr/>
            </p:nvGrpSpPr>
            <p:grpSpPr>
              <a:xfrm>
                <a:off x="5374353" y="4892069"/>
                <a:ext cx="4128954" cy="1596599"/>
                <a:chOff x="4557846" y="5121829"/>
                <a:chExt cx="4128954" cy="1596599"/>
              </a:xfrm>
            </p:grpSpPr>
            <p:sp>
              <p:nvSpPr>
                <p:cNvPr id="59" name="Rectangle 58"/>
                <p:cNvSpPr/>
                <p:nvPr/>
              </p:nvSpPr>
              <p:spPr>
                <a:xfrm>
                  <a:off x="4557846" y="5121829"/>
                  <a:ext cx="1114162" cy="113833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7572638" y="5130722"/>
                  <a:ext cx="1114162" cy="113833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6065242" y="5139615"/>
                  <a:ext cx="1114162" cy="113833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4566038" y="5619851"/>
                  <a:ext cx="262156" cy="64031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4848675" y="5895541"/>
                  <a:ext cx="335887" cy="35573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6065242" y="6055620"/>
                  <a:ext cx="720928" cy="21343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6786170" y="5913328"/>
                  <a:ext cx="335887" cy="35573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4557846" y="6349096"/>
                  <a:ext cx="9830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Server 1</a:t>
                  </a:r>
                  <a:endParaRPr lang="en-US" dirty="0"/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6065242" y="6349096"/>
                  <a:ext cx="112993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Server 2</a:t>
                  </a:r>
                  <a:endParaRPr lang="en-US" dirty="0"/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>
                  <a:off x="7572638" y="6349096"/>
                  <a:ext cx="10219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Server 3</a:t>
                  </a:r>
                  <a:endParaRPr lang="en-US" dirty="0"/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8416452" y="5610957"/>
                  <a:ext cx="262156" cy="64031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7679139" y="6037833"/>
                  <a:ext cx="720929" cy="21343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5374353" y="3828053"/>
                <a:ext cx="2222363" cy="987733"/>
                <a:chOff x="5344313" y="1843179"/>
                <a:chExt cx="5016858" cy="1517787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5409852" y="2649506"/>
                  <a:ext cx="262156" cy="64031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6057050" y="3076382"/>
                  <a:ext cx="720928" cy="21343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7236751" y="2925197"/>
                  <a:ext cx="335887" cy="35573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9640243" y="2376773"/>
                  <a:ext cx="720928" cy="21343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Rectangle 48"/>
                <p:cNvSpPr/>
                <p:nvPr/>
              </p:nvSpPr>
              <p:spPr>
                <a:xfrm>
                  <a:off x="7244943" y="2436068"/>
                  <a:ext cx="335887" cy="35573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5344313" y="1866900"/>
                  <a:ext cx="0" cy="149406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H="1">
                  <a:off x="5344313" y="3360965"/>
                  <a:ext cx="393234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5737547" y="1866900"/>
                  <a:ext cx="0" cy="149406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6851709" y="2649506"/>
                  <a:ext cx="0" cy="7114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5999703" y="3360965"/>
                  <a:ext cx="85200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5999703" y="2578360"/>
                  <a:ext cx="0" cy="78260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H="1">
                  <a:off x="7662754" y="1843179"/>
                  <a:ext cx="16385" cy="1517787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H="1">
                  <a:off x="7179405" y="3360965"/>
                  <a:ext cx="499734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7154232" y="1935233"/>
                  <a:ext cx="0" cy="1425733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/>
              <p:cNvGrpSpPr/>
              <p:nvPr/>
            </p:nvGrpSpPr>
            <p:grpSpPr>
              <a:xfrm>
                <a:off x="6961632" y="3828053"/>
                <a:ext cx="1034279" cy="972296"/>
                <a:chOff x="5344313" y="1866900"/>
                <a:chExt cx="2334826" cy="1494066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6057050" y="3076382"/>
                  <a:ext cx="720928" cy="21343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7236751" y="2925197"/>
                  <a:ext cx="335887" cy="35573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6065242" y="2720652"/>
                  <a:ext cx="720929" cy="21343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7244943" y="2436068"/>
                  <a:ext cx="335887" cy="35573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344313" y="1866900"/>
                  <a:ext cx="0" cy="149406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5344313" y="3360965"/>
                  <a:ext cx="393234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5737547" y="1866900"/>
                  <a:ext cx="0" cy="149406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flipH="1">
                  <a:off x="6851709" y="2375816"/>
                  <a:ext cx="5734" cy="98515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flipH="1">
                  <a:off x="5999703" y="3360965"/>
                  <a:ext cx="85200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5999703" y="2323684"/>
                  <a:ext cx="0" cy="103728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7662754" y="2364922"/>
                  <a:ext cx="0" cy="9960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flipH="1">
                  <a:off x="7179405" y="3360965"/>
                  <a:ext cx="499734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7179404" y="2375816"/>
                  <a:ext cx="0" cy="98515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/>
              <p:cNvGrpSpPr/>
              <p:nvPr/>
            </p:nvGrpSpPr>
            <p:grpSpPr>
              <a:xfrm>
                <a:off x="6216632" y="3276600"/>
                <a:ext cx="3194511" cy="1496912"/>
                <a:chOff x="467712" y="1060756"/>
                <a:chExt cx="7211427" cy="2300210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5409852" y="2649506"/>
                  <a:ext cx="262156" cy="64031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6057050" y="3076382"/>
                  <a:ext cx="720928" cy="21343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7236751" y="2925197"/>
                  <a:ext cx="335887" cy="35573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5409852" y="1866900"/>
                  <a:ext cx="262156" cy="64031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6065242" y="2720652"/>
                  <a:ext cx="720929" cy="21343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467712" y="2041587"/>
                  <a:ext cx="335887" cy="35573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5344313" y="1060756"/>
                  <a:ext cx="0" cy="230020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H="1">
                  <a:off x="5344313" y="3360965"/>
                  <a:ext cx="393234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>
                  <a:off x="5737546" y="1060756"/>
                  <a:ext cx="0" cy="2300208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6851709" y="2219452"/>
                  <a:ext cx="0" cy="114151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5999703" y="3360965"/>
                  <a:ext cx="85200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H="1">
                  <a:off x="5999703" y="2219452"/>
                  <a:ext cx="57347" cy="114151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7662754" y="2364922"/>
                  <a:ext cx="0" cy="9960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7179405" y="3360965"/>
                  <a:ext cx="499734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7179404" y="2375816"/>
                  <a:ext cx="0" cy="98515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" name="Straight Arrow Connector 10"/>
              <p:cNvCxnSpPr/>
              <p:nvPr/>
            </p:nvCxnSpPr>
            <p:spPr>
              <a:xfrm>
                <a:off x="7227551" y="1230868"/>
                <a:ext cx="14663" cy="838200"/>
              </a:xfrm>
              <a:prstGeom prst="straightConnector1">
                <a:avLst/>
              </a:prstGeom>
              <a:ln w="1905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/>
              <p:cNvSpPr/>
              <p:nvPr/>
            </p:nvSpPr>
            <p:spPr>
              <a:xfrm>
                <a:off x="6937227" y="2123753"/>
                <a:ext cx="580648" cy="63111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31917" y="2186737"/>
                <a:ext cx="11299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Router</a:t>
                </a:r>
                <a:endParaRPr lang="en-US" dirty="0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403337" y="3287751"/>
                <a:ext cx="116130" cy="41669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5348962" y="4743186"/>
              <a:ext cx="1756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957306" y="4596161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769025" y="4072699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7333959" y="4363852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342403" y="4691981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918920" y="358745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896354" y="4710393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892751" y="4497466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895144" y="4302876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770677" y="4698744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763264" y="4367204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8307264" y="4475403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8319404" y="4682132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755363" y="4639422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927752" y="4572008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922869" y="4080335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4068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324 L -0.00329 0.4027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1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0 L -0.13056 0.4013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85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7" grpId="0" animBg="1"/>
      <p:bldP spid="8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Optimality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52061" y="1436335"/>
            <a:ext cx="8226552" cy="168786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Theorem: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JSQ Routing and Myopic Weighted Knapsack Scheduling is throughput optimal, with </a:t>
            </a:r>
            <a:r>
              <a:rPr lang="en-US" smtClean="0">
                <a:solidFill>
                  <a:srgbClr val="0000FF"/>
                </a:solidFill>
              </a:rPr>
              <a:t>Limited Preemption</a:t>
            </a:r>
            <a:endParaRPr lang="en-US" sz="2000" dirty="0" smtClean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"/>
          </p:nvPr>
        </p:nvSpPr>
        <p:spPr>
          <a:xfrm>
            <a:off x="645200" y="3429000"/>
            <a:ext cx="8153400" cy="2780676"/>
          </a:xfrm>
        </p:spPr>
        <p:txBody>
          <a:bodyPr>
            <a:normAutofit/>
          </a:bodyPr>
          <a:lstStyle/>
          <a:p>
            <a:r>
              <a:rPr lang="en-US"/>
              <a:t>P</a:t>
            </a:r>
            <a:r>
              <a:rPr lang="en-US" smtClean="0"/>
              <a:t>resented </a:t>
            </a:r>
            <a:r>
              <a:rPr lang="en-US" dirty="0"/>
              <a:t>p</a:t>
            </a:r>
            <a:r>
              <a:rPr lang="en-US" dirty="0" smtClean="0"/>
              <a:t>reviously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Harry’s Question: Is it also heavy-traffic optimal?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Heavy Traffic Optimality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13</a:t>
            </a:fld>
            <a:endParaRPr lang="en-US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3319046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In </a:t>
                </a:r>
                <a:r>
                  <a:rPr lang="en-US" dirty="0"/>
                  <a:t>steady state as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𝝐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b="1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b="1" i="1">
                            <a:latin typeface="Cambria Math"/>
                          </a:rPr>
                          <m:t>𝑸</m:t>
                        </m:r>
                      </m:e>
                    </m:d>
                    <m:r>
                      <a:rPr lang="en-US" b="1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∞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O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𝜖</m:t>
                            </m:r>
                          </m:den>
                        </m:f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Similar to M/M/1 queue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b="1" i="1">
                            <a:latin typeface="Cambria Math"/>
                          </a:rPr>
                          <m:t>𝑸</m:t>
                        </m:r>
                      </m:e>
                    </m:d>
                  </m:oMath>
                </a14:m>
                <a:r>
                  <a:rPr lang="en-US" dirty="0" smtClean="0"/>
                  <a:t> - proxy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|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𝑸</m:t>
                            </m:r>
                          </m:e>
                        </m:d>
                        <m:r>
                          <a:rPr lang="en-US" b="1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b="0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3319046"/>
              </a:xfrm>
              <a:blipFill rotWithShape="0">
                <a:blip r:embed="rId3"/>
                <a:stretch>
                  <a:fillRect l="-449" t="-1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6490447" y="1447800"/>
            <a:ext cx="2667000" cy="2404217"/>
            <a:chOff x="6629400" y="3572837"/>
            <a:chExt cx="2667000" cy="2404217"/>
          </a:xfrm>
        </p:grpSpPr>
        <p:grpSp>
          <p:nvGrpSpPr>
            <p:cNvPr id="6" name="Group 5"/>
            <p:cNvGrpSpPr/>
            <p:nvPr/>
          </p:nvGrpSpPr>
          <p:grpSpPr>
            <a:xfrm>
              <a:off x="6629400" y="3572837"/>
              <a:ext cx="2667000" cy="2404217"/>
              <a:chOff x="6629400" y="3572837"/>
              <a:chExt cx="2667000" cy="2404217"/>
            </a:xfrm>
          </p:grpSpPr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6934200" y="3919654"/>
                <a:ext cx="2362200" cy="2057400"/>
                <a:chOff x="2816352" y="4267200"/>
                <a:chExt cx="1873123" cy="1886712"/>
              </a:xfrm>
            </p:grpSpPr>
            <p:cxnSp>
              <p:nvCxnSpPr>
                <p:cNvPr id="21" name="Straight Arrow Connector 20"/>
                <p:cNvCxnSpPr/>
                <p:nvPr/>
              </p:nvCxnSpPr>
              <p:spPr>
                <a:xfrm flipV="1">
                  <a:off x="2819527" y="4267200"/>
                  <a:ext cx="0" cy="1829539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2819527" y="6096739"/>
                  <a:ext cx="1869948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Oval 22"/>
                <p:cNvSpPr/>
                <p:nvPr/>
              </p:nvSpPr>
              <p:spPr>
                <a:xfrm>
                  <a:off x="3475120" y="4800816"/>
                  <a:ext cx="52383" cy="5399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2816352" y="4802404"/>
                  <a:ext cx="52384" cy="5399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4114839" y="6098328"/>
                  <a:ext cx="52384" cy="5558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114839" y="5486893"/>
                  <a:ext cx="52384" cy="5399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7" name="Straight Connector 26"/>
                <p:cNvCxnSpPr>
                  <a:stCxn id="24" idx="6"/>
                  <a:endCxn id="23" idx="2"/>
                </p:cNvCxnSpPr>
                <p:nvPr/>
              </p:nvCxnSpPr>
              <p:spPr>
                <a:xfrm flipV="1">
                  <a:off x="2868736" y="4827814"/>
                  <a:ext cx="60638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>
                  <a:stCxn id="23" idx="2"/>
                  <a:endCxn id="26" idx="1"/>
                </p:cNvCxnSpPr>
                <p:nvPr/>
              </p:nvCxnSpPr>
              <p:spPr>
                <a:xfrm>
                  <a:off x="3475120" y="4827814"/>
                  <a:ext cx="647656" cy="66701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4114839" y="5513892"/>
                  <a:ext cx="7937" cy="59396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Oval 8"/>
              <p:cNvSpPr/>
              <p:nvPr/>
            </p:nvSpPr>
            <p:spPr>
              <a:xfrm>
                <a:off x="7927848" y="4910254"/>
                <a:ext cx="73152" cy="762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Curved Connector 9"/>
              <p:cNvCxnSpPr>
                <a:stCxn id="9" idx="2"/>
              </p:cNvCxnSpPr>
              <p:nvPr/>
            </p:nvCxnSpPr>
            <p:spPr>
              <a:xfrm rot="10800000">
                <a:off x="7382618" y="3767254"/>
                <a:ext cx="545230" cy="1181100"/>
              </a:xfrm>
              <a:prstGeom prst="curvedConnector2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6629400" y="3572837"/>
                <a:ext cx="17192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Arrival rate vector</a:t>
                </a:r>
                <a:endParaRPr lang="en-US" sz="1600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>
                <a:off x="7861322" y="4837011"/>
                <a:ext cx="255980" cy="232064"/>
              </a:xfrm>
              <a:prstGeom prst="line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7964424" y="4707800"/>
                <a:ext cx="255980" cy="232064"/>
              </a:xfrm>
              <a:prstGeom prst="line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7775702" y="4857472"/>
                <a:ext cx="182880" cy="182880"/>
              </a:xfrm>
              <a:prstGeom prst="straightConnector1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  <a:tailEnd type="arrow"/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7989849" y="4640023"/>
                <a:ext cx="182880" cy="182880"/>
              </a:xfrm>
              <a:prstGeom prst="straightConnector1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  <a:tailEnd type="arrow"/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7989312" y="4903849"/>
                    <a:ext cx="4570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𝝐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89312" y="4903849"/>
                    <a:ext cx="457046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7309780" y="4177043"/>
                    <a:ext cx="188540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lvl="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⟨"/>
                              <m:endChr m:val="⟩"/>
                              <m:ctrlPr>
                                <a:rPr lang="en-US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𝒄</m:t>
                              </m:r>
                              <m:r>
                                <a:rPr lang="en-US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𝜇</m:t>
                              </m:r>
                            </m:e>
                          </m:d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𝑏</m:t>
                          </m:r>
                        </m:oMath>
                      </m:oMathPara>
                    </a14:m>
                    <a:endParaRPr lang="en-US" dirty="0">
                      <a:solidFill>
                        <a:schemeClr val="accent5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09780" y="4177043"/>
                    <a:ext cx="1885409" cy="36933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b="-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" name="Straight Arrow Connector 18"/>
              <p:cNvCxnSpPr/>
              <p:nvPr/>
            </p:nvCxnSpPr>
            <p:spPr>
              <a:xfrm>
                <a:off x="8400533" y="4648200"/>
                <a:ext cx="362467" cy="344675"/>
              </a:xfrm>
              <a:prstGeom prst="straightConnector1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  <a:tailEnd type="arrow"/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8593562" y="4744261"/>
                    <a:ext cx="42502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𝒄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593562" y="4744261"/>
                    <a:ext cx="425021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" name="Oval 6"/>
            <p:cNvSpPr/>
            <p:nvPr/>
          </p:nvSpPr>
          <p:spPr>
            <a:xfrm>
              <a:off x="8077200" y="4778566"/>
              <a:ext cx="73152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3" name="Straight Arrow Connector 32"/>
          <p:cNvCxnSpPr>
            <a:stCxn id="30" idx="0"/>
          </p:cNvCxnSpPr>
          <p:nvPr/>
        </p:nvCxnSpPr>
        <p:spPr>
          <a:xfrm flipV="1">
            <a:off x="2327462" y="6019800"/>
            <a:ext cx="949138" cy="300335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609600" y="5339366"/>
            <a:ext cx="8199527" cy="1442434"/>
            <a:chOff x="682438" y="5039031"/>
            <a:chExt cx="8199527" cy="1442434"/>
          </a:xfrm>
        </p:grpSpPr>
        <p:sp>
          <p:nvSpPr>
            <p:cNvPr id="30" name="TextBox 29"/>
            <p:cNvSpPr txBox="1"/>
            <p:nvPr/>
          </p:nvSpPr>
          <p:spPr>
            <a:xfrm>
              <a:off x="762000" y="6019800"/>
              <a:ext cx="3276600" cy="461665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Universal Lower Bound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05365" y="6019800"/>
              <a:ext cx="3276600" cy="461665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Matching Upper Bound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cxnSp>
          <p:nvCxnSpPr>
            <p:cNvPr id="37" name="Straight Arrow Connector 36"/>
            <p:cNvCxnSpPr>
              <a:stCxn id="31" idx="0"/>
            </p:cNvCxnSpPr>
            <p:nvPr/>
          </p:nvCxnSpPr>
          <p:spPr>
            <a:xfrm flipH="1" flipV="1">
              <a:off x="6397438" y="5719465"/>
              <a:ext cx="846227" cy="300335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Content Placeholder 3"/>
                <p:cNvSpPr txBox="1">
                  <a:spLocks/>
                </p:cNvSpPr>
                <p:nvPr/>
              </p:nvSpPr>
              <p:spPr>
                <a:xfrm>
                  <a:off x="682438" y="5039031"/>
                  <a:ext cx="8153400" cy="1210878"/>
                </a:xfrm>
                <a:prstGeom prst="rect">
                  <a:avLst/>
                </a:prstGeom>
              </p:spPr>
              <p:txBody>
                <a:bodyPr vert="horz">
                  <a:normAutofit/>
                </a:bodyPr>
                <a:lstStyle>
                  <a:lvl1pPr marL="320040" indent="-320040" algn="l" rtl="0" eaLnBrk="1" latinLnBrk="0" hangingPunct="1">
                    <a:spcBef>
                      <a:spcPts val="700"/>
                    </a:spcBef>
                    <a:buClr>
                      <a:schemeClr val="accent2"/>
                    </a:buClr>
                    <a:buSzPct val="60000"/>
                    <a:buFont typeface="Wingdings"/>
                    <a:buChar char=""/>
                    <a:defRPr sz="2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40080" indent="-274320" algn="l" rtl="0" eaLnBrk="1" latinLnBrk="0" hangingPunct="1">
                    <a:spcBef>
                      <a:spcPts val="550"/>
                    </a:spcBef>
                    <a:buClr>
                      <a:schemeClr val="accent1"/>
                    </a:buClr>
                    <a:buSzPct val="70000"/>
                    <a:buFont typeface="Wingdings 2"/>
                    <a:buChar char=""/>
                    <a:defRPr sz="2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-228600" algn="l" rtl="0" eaLnBrk="1" latinLnBrk="0" hangingPunct="1">
                    <a:spcBef>
                      <a:spcPts val="500"/>
                    </a:spcBef>
                    <a:buClr>
                      <a:schemeClr val="accent2"/>
                    </a:buClr>
                    <a:buSzPct val="75000"/>
                    <a:buFont typeface="Wingdings"/>
                    <a:buChar char=""/>
                    <a:defRPr sz="23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-228600" algn="l" rtl="0" eaLnBrk="1" latinLnBrk="0" hangingPunct="1">
                    <a:spcBef>
                      <a:spcPts val="400"/>
                    </a:spcBef>
                    <a:buClr>
                      <a:schemeClr val="accent3"/>
                    </a:buClr>
                    <a:buSzPct val="75000"/>
                    <a:buFont typeface="Wingdings"/>
                    <a:buChar char="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-228600" algn="l" rtl="0" eaLnBrk="1" latinLnBrk="0" hangingPunct="1">
                    <a:spcBef>
                      <a:spcPts val="400"/>
                    </a:spcBef>
                    <a:buClr>
                      <a:schemeClr val="accent4"/>
                    </a:buClr>
                    <a:buSzPct val="65000"/>
                    <a:buFont typeface="Wingdings"/>
                    <a:buChar char="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103120" indent="-228600" algn="l" rtl="0" eaLnBrk="1" latinLnBrk="0" hangingPunct="1">
                    <a:spcBef>
                      <a:spcPct val="20000"/>
                    </a:spcBef>
                    <a:buClr>
                      <a:schemeClr val="accent1"/>
                    </a:buClr>
                    <a:buFont typeface="Wingdings"/>
                    <a:buChar char="§"/>
                    <a:defRPr sz="180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377440" indent="-228600" algn="l" rtl="0" eaLnBrk="1" latinLnBrk="0" hangingPunct="1">
                    <a:spcBef>
                      <a:spcPct val="20000"/>
                    </a:spcBef>
                    <a:buClr>
                      <a:schemeClr val="accent2"/>
                    </a:buClr>
                    <a:buFont typeface="Wingdings"/>
                    <a:buChar char="§"/>
                    <a:defRPr sz="180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2651760" indent="-228600" algn="l" rtl="0" eaLnBrk="1" latinLnBrk="0" hangingPunct="1">
                    <a:spcBef>
                      <a:spcPct val="20000"/>
                    </a:spcBef>
                    <a:buClr>
                      <a:schemeClr val="accent3"/>
                    </a:buClr>
                    <a:buFont typeface="Wingdings"/>
                    <a:buChar char="§"/>
                    <a:defRPr sz="180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2926080" indent="-228600" algn="l" rtl="0" eaLnBrk="1" latinLnBrk="0" hangingPunct="1">
                    <a:spcBef>
                      <a:spcPct val="20000"/>
                    </a:spcBef>
                    <a:buClr>
                      <a:schemeClr val="accent4"/>
                    </a:buClr>
                    <a:buFont typeface="Wingdings"/>
                    <a:buChar char="§"/>
                    <a:defRPr sz="180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dirty="0" smtClean="0"/>
                    <a:t>We show that,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</a:rPr>
                            <m:t>𝐾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𝜖</m:t>
                          </m:r>
                        </m:den>
                      </m:f>
                      <m:r>
                        <a:rPr lang="en-US" i="1" smtClean="0">
                          <a:latin typeface="Cambria Math"/>
                        </a:rPr>
                        <m:t>≤</m:t>
                      </m:r>
                      <m:r>
                        <m:rPr>
                          <m:sty m:val="p"/>
                        </m:rPr>
                        <a:rPr lang="en-US" smtClean="0">
                          <a:latin typeface="Cambria Math"/>
                        </a:rPr>
                        <m:t>E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𝑸</m:t>
                              </m:r>
                            </m:e>
                          </m:d>
                        </m:e>
                      </m:d>
                      <m:r>
                        <a:rPr lang="en-US" i="1" smtClean="0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/>
                            </a:rPr>
                            <m:t>𝐾</m:t>
                          </m:r>
                        </m:num>
                        <m:den>
                          <m:r>
                            <a:rPr lang="en-US" i="1" smtClean="0">
                              <a:latin typeface="Cambria Math"/>
                            </a:rPr>
                            <m:t>𝜖</m:t>
                          </m:r>
                        </m:den>
                      </m:f>
                      <m:r>
                        <a:rPr lang="en-US" i="1" smtClean="0">
                          <a:latin typeface="Cambria Math"/>
                        </a:rPr>
                        <m:t>+</m:t>
                      </m:r>
                      <m:r>
                        <a:rPr lang="en-US" i="1" smtClean="0">
                          <a:latin typeface="Cambria Math"/>
                        </a:rPr>
                        <m:t>𝜊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𝜖</m:t>
                              </m:r>
                            </m:den>
                          </m:f>
                        </m:e>
                      </m:d>
                    </m:oMath>
                  </a14:m>
                  <a:endParaRPr lang="en-US" dirty="0" smtClean="0"/>
                </a:p>
              </p:txBody>
            </p:sp>
          </mc:Choice>
          <mc:Fallback xmlns="">
            <p:sp>
              <p:nvSpPr>
                <p:cNvPr id="36" name="Content Placeholder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2438" y="5039031"/>
                  <a:ext cx="8153400" cy="121087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3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ontent Placeholder 3"/>
              <p:cNvSpPr txBox="1">
                <a:spLocks/>
              </p:cNvSpPr>
              <p:nvPr/>
            </p:nvSpPr>
            <p:spPr>
              <a:xfrm>
                <a:off x="381000" y="3962400"/>
                <a:ext cx="8153400" cy="1269851"/>
              </a:xfrm>
              <a:prstGeom prst="rect">
                <a:avLst/>
              </a:prstGeom>
              <a:ln w="25400">
                <a:solidFill>
                  <a:srgbClr val="FF0000"/>
                </a:solidFill>
              </a:ln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Theorem: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The rate,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mtClean="0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𝝐</m:t>
                            </m:r>
                            <m:r>
                              <a:rPr lang="en-US" b="1" i="1">
                                <a:solidFill>
                                  <a:srgbClr val="0000FF"/>
                                </a:solidFill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r>
                              <a:rPr lang="en-US" b="1" i="1">
                                <a:solidFill>
                                  <a:srgbClr val="0000FF"/>
                                </a:solidFill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lim>
                        </m:limLow>
                      </m:fName>
                      <m:e>
                        <m:r>
                          <a:rPr lang="en-US" b="1" i="1">
                            <a:solidFill>
                              <a:srgbClr val="0000FF"/>
                            </a:solidFill>
                            <a:latin typeface="Cambria Math"/>
                          </a:rPr>
                          <m:t>𝝐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𝑬</m:t>
                        </m:r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d>
                          <m:dPr>
                            <m:begChr m:val="⟨"/>
                            <m:endChr m:val="⟩"/>
                            <m:ctrlPr>
                              <a:rPr 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𝒄</m:t>
                            </m:r>
                            <m:r>
                              <a:rPr lang="en-US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b="1" i="1">
                                <a:solidFill>
                                  <a:srgbClr val="0000FF"/>
                                </a:solidFill>
                                <a:latin typeface="Cambria Math"/>
                              </a:rPr>
                              <m:t>𝑸</m:t>
                            </m:r>
                          </m:e>
                        </m:d>
                        <m:r>
                          <a:rPr lang="en-US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>
                    <a:solidFill>
                      <a:srgbClr val="0000FF"/>
                    </a:solidFill>
                  </a:rPr>
                  <a:t> is </a:t>
                </a:r>
                <a:r>
                  <a:rPr lang="en-US" dirty="0">
                    <a:solidFill>
                      <a:srgbClr val="0000FF"/>
                    </a:solidFill>
                  </a:rPr>
                  <a:t>minimum for JSQ routing and </a:t>
                </a:r>
                <a:r>
                  <a:rPr lang="en-US" dirty="0" err="1">
                    <a:solidFill>
                      <a:srgbClr val="0000FF"/>
                    </a:solidFill>
                  </a:rPr>
                  <a:t>MaxWeight</a:t>
                </a:r>
                <a:r>
                  <a:rPr lang="en-US" dirty="0">
                    <a:solidFill>
                      <a:srgbClr val="0000FF"/>
                    </a:solidFill>
                  </a:rPr>
                  <a:t> Scheduling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8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962400"/>
                <a:ext cx="8153400" cy="1269851"/>
              </a:xfrm>
              <a:prstGeom prst="rect">
                <a:avLst/>
              </a:prstGeom>
              <a:blipFill rotWithShape="0">
                <a:blip r:embed="rId8"/>
                <a:stretch>
                  <a:fillRect l="-1491" t="-3774" r="-1193" b="-472"/>
                </a:stretch>
              </a:blipFill>
              <a:ln w="254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24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Heavy Traffic Optimality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Well studied for generalized switches</a:t>
            </a:r>
          </a:p>
          <a:p>
            <a:pPr lvl="1"/>
            <a:r>
              <a:rPr lang="en-US" dirty="0" smtClean="0"/>
              <a:t>Using Diffusion Limits </a:t>
            </a:r>
            <a:r>
              <a:rPr lang="en-US" sz="1500" dirty="0" smtClean="0"/>
              <a:t>[</a:t>
            </a:r>
            <a:r>
              <a:rPr lang="en-US" sz="1500" dirty="0" err="1" smtClean="0"/>
              <a:t>Stolyar</a:t>
            </a:r>
            <a:r>
              <a:rPr lang="en-US" sz="1500" dirty="0" smtClean="0"/>
              <a:t> 2004]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Lyapunov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rift based approach </a:t>
            </a:r>
            <a:r>
              <a:rPr lang="en-US" sz="1500" dirty="0" smtClean="0"/>
              <a:t>[</a:t>
            </a:r>
            <a:r>
              <a:rPr lang="en-US" sz="1500" dirty="0" err="1" smtClean="0"/>
              <a:t>Eryilmaz</a:t>
            </a:r>
            <a:r>
              <a:rPr lang="en-US" sz="1500" dirty="0" smtClean="0"/>
              <a:t>, S. 2012]</a:t>
            </a:r>
          </a:p>
          <a:p>
            <a:pPr lvl="1"/>
            <a:r>
              <a:rPr lang="en-US" dirty="0" smtClean="0"/>
              <a:t>Lower </a:t>
            </a:r>
            <a:r>
              <a:rPr lang="en-US" dirty="0"/>
              <a:t>Bound </a:t>
            </a:r>
            <a:r>
              <a:rPr lang="en-US" dirty="0" smtClean="0"/>
              <a:t>– Resource pooling</a:t>
            </a:r>
          </a:p>
          <a:p>
            <a:pPr lvl="1"/>
            <a:r>
              <a:rPr lang="en-US" dirty="0" smtClean="0"/>
              <a:t>State Space Collapse</a:t>
            </a:r>
          </a:p>
          <a:p>
            <a:pPr lvl="1"/>
            <a:r>
              <a:rPr lang="en-US" dirty="0" smtClean="0"/>
              <a:t>Upper </a:t>
            </a:r>
            <a:r>
              <a:rPr lang="en-US" dirty="0"/>
              <a:t>Bound – Show that it matches with the lower bound using state space collapse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Lower </a:t>
            </a:r>
            <a:r>
              <a:rPr lang="en-US" dirty="0" smtClean="0"/>
              <a:t>Bound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 Universal Lower Bound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𝐾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𝜖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Consider a single queue corresponding to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b="1" i="1">
                            <a:latin typeface="Cambria Math"/>
                          </a:rPr>
                          <m:t>𝑸</m:t>
                        </m:r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b="1" i="1">
                            <a:latin typeface="Cambria Math"/>
                          </a:rPr>
                          <m:t>𝑸</m:t>
                        </m:r>
                      </m:e>
                    </m:d>
                  </m:oMath>
                </a14:m>
                <a:r>
                  <a:rPr lang="en-US" dirty="0"/>
                  <a:t> is sample path wise lower bounded by a single queue,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𝑞</m:t>
                        </m:r>
                      </m:e>
                    </m:acc>
                  </m:oMath>
                </a14:m>
                <a:r>
                  <a:rPr lang="en-US" dirty="0"/>
                  <a:t> with arrivals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i="1">
                        <a:latin typeface="Cambria Math"/>
                      </a:rPr>
                      <m:t>𝑡</m:t>
                    </m:r>
                    <m:r>
                      <a:rPr lang="en-US" i="1">
                        <a:latin typeface="Cambria Math"/>
                      </a:rPr>
                      <m:t>)=</m:t>
                    </m:r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b="1" i="1">
                            <a:latin typeface="Cambria Math"/>
                          </a:rPr>
                          <m:t>𝑨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/>
                  <a:t> in each time slot and departures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. </a:t>
                </a:r>
                <a:endParaRPr lang="en-US" sz="290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1" i="1">
                            <a:latin typeface="Cambria Math"/>
                          </a:rPr>
                          <m:t>𝒄</m:t>
                        </m:r>
                        <m:r>
                          <a:rPr lang="en-US" sz="2600" i="1">
                            <a:latin typeface="Cambria Math"/>
                          </a:rPr>
                          <m:t>,</m:t>
                        </m:r>
                        <m:r>
                          <a:rPr lang="en-US" sz="2600" i="1">
                            <a:latin typeface="Cambria Math"/>
                          </a:rPr>
                          <m:t>𝜇</m:t>
                        </m:r>
                      </m:e>
                    </m:d>
                    <m:r>
                      <a:rPr lang="en-US" sz="2600" i="1">
                        <a:latin typeface="Cambria Math"/>
                      </a:rPr>
                      <m:t>=</m:t>
                    </m:r>
                    <m:r>
                      <a:rPr lang="en-US" sz="2600" i="1">
                        <a:latin typeface="Cambria Math"/>
                      </a:rPr>
                      <m:t>𝑏</m:t>
                    </m:r>
                  </m:oMath>
                </a14:m>
                <a:r>
                  <a:rPr lang="en-US" sz="2600" dirty="0" smtClean="0"/>
                  <a:t> is the boundary</a:t>
                </a:r>
              </a:p>
              <a:p>
                <a:pPr lvl="1"/>
                <a:r>
                  <a:rPr lang="en-US" dirty="0"/>
                  <a:t>Largest possible rate of draining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b="1" i="1">
                            <a:latin typeface="Cambria Math"/>
                          </a:rPr>
                          <m:t>𝑸</m:t>
                        </m:r>
                      </m:e>
                    </m:d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𝑏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2982021" y="5486400"/>
            <a:ext cx="3200400" cy="609600"/>
            <a:chOff x="3200400" y="2286000"/>
            <a:chExt cx="3200400" cy="609600"/>
          </a:xfrm>
        </p:grpSpPr>
        <p:grpSp>
          <p:nvGrpSpPr>
            <p:cNvPr id="6" name="Group 5"/>
            <p:cNvGrpSpPr/>
            <p:nvPr/>
          </p:nvGrpSpPr>
          <p:grpSpPr>
            <a:xfrm>
              <a:off x="4038600" y="2514600"/>
              <a:ext cx="1600200" cy="381000"/>
              <a:chOff x="4038600" y="2514600"/>
              <a:chExt cx="1600200" cy="381000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4038600" y="2514600"/>
                <a:ext cx="1219200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4038600" y="2895600"/>
                <a:ext cx="1219200" cy="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257800" y="2514600"/>
                <a:ext cx="0" cy="381000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5257800" y="2514600"/>
                <a:ext cx="381000" cy="381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200400" y="2286000"/>
              <a:ext cx="685800" cy="457200"/>
              <a:chOff x="3200400" y="2286000"/>
              <a:chExt cx="685800" cy="4572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>
                <a:off x="3200400" y="2743200"/>
                <a:ext cx="6858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3352800" y="2286000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⟨"/>
                              <m:endChr m:val="⟩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1" i="1" smtClean="0">
                                  <a:latin typeface="Cambria Math"/>
                                </a:rPr>
                                <m:t>𝝀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2" name="TextBox 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52800" y="2286000"/>
                    <a:ext cx="381000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r="-53968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Group 7"/>
            <p:cNvGrpSpPr/>
            <p:nvPr/>
          </p:nvGrpSpPr>
          <p:grpSpPr>
            <a:xfrm>
              <a:off x="5715000" y="2286000"/>
              <a:ext cx="685800" cy="457200"/>
              <a:chOff x="5715000" y="2286000"/>
              <a:chExt cx="685800" cy="457200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5715000" y="2743200"/>
                <a:ext cx="6858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5943600" y="2286000"/>
                    <a:ext cx="381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3600" y="2286000"/>
                    <a:ext cx="381000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9416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Space Collapse - Intuition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the heavy traffic limit,</a:t>
            </a:r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MaxWeight</a:t>
            </a:r>
            <a:r>
              <a:rPr lang="en-US" dirty="0" smtClean="0"/>
              <a:t> scheduling, Queue length vector – perpendicular to the boundary</a:t>
            </a:r>
          </a:p>
          <a:p>
            <a:pPr lvl="1"/>
            <a:r>
              <a:rPr lang="en-US" dirty="0" smtClean="0"/>
              <a:t>So that average service rate is on the boundary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505200" y="3740005"/>
            <a:ext cx="2615049" cy="2319210"/>
            <a:chOff x="2816352" y="4267200"/>
            <a:chExt cx="1873123" cy="1886712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2819527" y="4267200"/>
              <a:ext cx="0" cy="18295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2819527" y="6096739"/>
              <a:ext cx="186994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475120" y="4800816"/>
              <a:ext cx="52383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816352" y="4802404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114839" y="6098328"/>
              <a:ext cx="52384" cy="555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114839" y="5486893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2" name="Straight Connector 11"/>
            <p:cNvCxnSpPr>
              <a:stCxn id="9" idx="6"/>
              <a:endCxn id="8" idx="2"/>
            </p:cNvCxnSpPr>
            <p:nvPr/>
          </p:nvCxnSpPr>
          <p:spPr>
            <a:xfrm flipV="1">
              <a:off x="2868736" y="4827814"/>
              <a:ext cx="606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1" idx="1"/>
            </p:cNvCxnSpPr>
            <p:nvPr/>
          </p:nvCxnSpPr>
          <p:spPr>
            <a:xfrm>
              <a:off x="3475120" y="4827814"/>
              <a:ext cx="647656" cy="667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114839" y="5513892"/>
              <a:ext cx="7937" cy="593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/>
          <p:nvPr/>
        </p:nvCxnSpPr>
        <p:spPr>
          <a:xfrm flipV="1">
            <a:off x="3509633" y="4175344"/>
            <a:ext cx="1367360" cy="1813592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541766" y="4175344"/>
            <a:ext cx="1849372" cy="1813592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079543" y="4164193"/>
            <a:ext cx="1178257" cy="917947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359927" flipV="1">
            <a:off x="3852664" y="4469983"/>
            <a:ext cx="1367360" cy="1813592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359927">
            <a:off x="4557120" y="4708056"/>
            <a:ext cx="1594900" cy="1211596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199923" y="3953731"/>
                <a:ext cx="5326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𝑸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923" y="3953731"/>
                <a:ext cx="532678" cy="369332"/>
              </a:xfrm>
              <a:prstGeom prst="rect">
                <a:avLst/>
              </a:prstGeom>
              <a:blipFill rotWithShape="0"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>
          <a:xfrm>
            <a:off x="4770597" y="4735417"/>
            <a:ext cx="73152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5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92 0.20371 L -0.00226 -0.007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608 0.11041 L 3.33333E-6 3.33333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5" y="-5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Space Collapse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17</a:t>
            </a:fld>
            <a:endParaRPr lang="en-US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53340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We show that perpendicular component is bounded, independent of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𝝐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⊥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𝑀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But Parallel component grows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𝜖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>
                    <a:solidFill>
                      <a:srgbClr val="C00000"/>
                    </a:solidFill>
                  </a:rPr>
                  <a:t>Perpendicular</a:t>
                </a:r>
                <a:r>
                  <a:rPr lang="en-US" dirty="0" smtClean="0"/>
                  <a:t> component is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negligible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This is called State space collapse</a:t>
                </a:r>
              </a:p>
              <a:p>
                <a:r>
                  <a:rPr lang="en-US" dirty="0" smtClean="0"/>
                  <a:t>Works only when approaching a non corner point on the boundary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5334000"/>
              </a:xfrm>
              <a:blipFill rotWithShape="0">
                <a:blip r:embed="rId3"/>
                <a:stretch>
                  <a:fillRect l="-224" t="-2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962400" y="3428999"/>
            <a:ext cx="2157849" cy="1905001"/>
            <a:chOff x="2816352" y="4267200"/>
            <a:chExt cx="1873123" cy="1886712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2819527" y="4267200"/>
              <a:ext cx="0" cy="18295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2819527" y="6096739"/>
              <a:ext cx="186994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475120" y="4800816"/>
              <a:ext cx="52383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816352" y="4802404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114839" y="6098328"/>
              <a:ext cx="52384" cy="555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114839" y="5486893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2" name="Straight Connector 11"/>
            <p:cNvCxnSpPr>
              <a:stCxn id="9" idx="6"/>
              <a:endCxn id="8" idx="2"/>
            </p:cNvCxnSpPr>
            <p:nvPr/>
          </p:nvCxnSpPr>
          <p:spPr>
            <a:xfrm flipV="1">
              <a:off x="2868736" y="4827814"/>
              <a:ext cx="606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1" idx="1"/>
            </p:cNvCxnSpPr>
            <p:nvPr/>
          </p:nvCxnSpPr>
          <p:spPr>
            <a:xfrm>
              <a:off x="3475120" y="4827814"/>
              <a:ext cx="647656" cy="667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114839" y="5513892"/>
              <a:ext cx="7937" cy="593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Arrow Connector 14"/>
          <p:cNvCxnSpPr/>
          <p:nvPr/>
        </p:nvCxnSpPr>
        <p:spPr>
          <a:xfrm flipV="1">
            <a:off x="3995726" y="3428999"/>
            <a:ext cx="1871674" cy="1824744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022747" y="3657600"/>
            <a:ext cx="2097502" cy="1629900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822538" y="3428999"/>
            <a:ext cx="297711" cy="304801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488438" y="4075254"/>
                <a:ext cx="988562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𝑸</m:t>
                      </m:r>
                      <m:r>
                        <a:rPr lang="en-US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≈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𝑸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||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8438" y="4075254"/>
                <a:ext cx="988562" cy="394210"/>
              </a:xfrm>
              <a:prstGeom prst="rect">
                <a:avLst/>
              </a:prstGeom>
              <a:blipFill rotWithShape="0">
                <a:blip r:embed="rId4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608682" y="3342343"/>
                <a:ext cx="1146095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||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~</a:t>
                </a:r>
                <a:r>
                  <a:rPr lang="en-US" dirty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type m:val="skw"/>
                        <m:ctrlPr>
                          <a:rPr lang="en-US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𝜖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682" y="3342343"/>
                <a:ext cx="1146095" cy="394210"/>
              </a:xfrm>
              <a:prstGeom prst="rect">
                <a:avLst/>
              </a:prstGeom>
              <a:blipFill rotWithShape="0">
                <a:blip r:embed="rId5"/>
                <a:stretch>
                  <a:fillRect l="-1064" t="-109231" r="-38298" b="-15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971392" y="3288268"/>
                <a:ext cx="16486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/>
                          </a:rPr>
                          <m:t>⊥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 - bounded</a:t>
                </a:r>
                <a:endParaRPr 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1392" y="3288268"/>
                <a:ext cx="164860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74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396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State Space </a:t>
            </a:r>
            <a:r>
              <a:rPr lang="en-US" dirty="0" smtClean="0"/>
              <a:t>Collapse – Across Servers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Arrival rate vector splits into corresponding arrival rate vectors for each of the servers</a:t>
            </a:r>
          </a:p>
          <a:p>
            <a:pPr lvl="1"/>
            <a:r>
              <a:rPr lang="en-US" dirty="0" smtClean="0"/>
              <a:t>Routing policy – JSQ ‘equalizes’ queues at different servers</a:t>
            </a:r>
          </a:p>
          <a:p>
            <a:pPr lvl="1"/>
            <a:r>
              <a:rPr lang="en-US" dirty="0"/>
              <a:t>Identical </a:t>
            </a:r>
            <a:r>
              <a:rPr lang="en-US" dirty="0" smtClean="0"/>
              <a:t>Servers – same service rate, state space collapse</a:t>
            </a:r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743791" y="4693103"/>
            <a:ext cx="1141304" cy="1066618"/>
            <a:chOff x="2816352" y="4267200"/>
            <a:chExt cx="1873123" cy="1886712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2819527" y="4267200"/>
              <a:ext cx="0" cy="18295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2819527" y="6096739"/>
              <a:ext cx="186994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475120" y="4800816"/>
              <a:ext cx="52383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816352" y="4802404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114839" y="6098328"/>
              <a:ext cx="52384" cy="555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114839" y="5486893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2" name="Straight Connector 11"/>
            <p:cNvCxnSpPr>
              <a:stCxn id="9" idx="6"/>
              <a:endCxn id="8" idx="2"/>
            </p:cNvCxnSpPr>
            <p:nvPr/>
          </p:nvCxnSpPr>
          <p:spPr>
            <a:xfrm flipV="1">
              <a:off x="2868736" y="4827814"/>
              <a:ext cx="606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1" idx="1"/>
            </p:cNvCxnSpPr>
            <p:nvPr/>
          </p:nvCxnSpPr>
          <p:spPr>
            <a:xfrm>
              <a:off x="3475120" y="4827814"/>
              <a:ext cx="647656" cy="667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114839" y="5513892"/>
              <a:ext cx="7937" cy="593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6400800" y="4191000"/>
            <a:ext cx="2133600" cy="2178503"/>
            <a:chOff x="2816352" y="4267200"/>
            <a:chExt cx="1873123" cy="1886712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2819527" y="4267200"/>
              <a:ext cx="0" cy="18295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819527" y="6096739"/>
              <a:ext cx="186994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3475120" y="4800816"/>
              <a:ext cx="52383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816352" y="4802404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114839" y="6098328"/>
              <a:ext cx="52384" cy="555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114839" y="5486893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22" name="Straight Connector 21"/>
            <p:cNvCxnSpPr>
              <a:stCxn id="19" idx="6"/>
              <a:endCxn id="18" idx="2"/>
            </p:cNvCxnSpPr>
            <p:nvPr/>
          </p:nvCxnSpPr>
          <p:spPr>
            <a:xfrm flipV="1">
              <a:off x="2868736" y="4827814"/>
              <a:ext cx="606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8" idx="2"/>
              <a:endCxn id="21" idx="1"/>
            </p:cNvCxnSpPr>
            <p:nvPr/>
          </p:nvCxnSpPr>
          <p:spPr>
            <a:xfrm>
              <a:off x="3475120" y="4827814"/>
              <a:ext cx="647656" cy="667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114839" y="5513892"/>
              <a:ext cx="7937" cy="593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2706729" y="4693103"/>
            <a:ext cx="1141304" cy="1066618"/>
            <a:chOff x="2816352" y="4267200"/>
            <a:chExt cx="1873123" cy="1886712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2819527" y="4267200"/>
              <a:ext cx="0" cy="18295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2819527" y="6096739"/>
              <a:ext cx="186994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3475120" y="4800816"/>
              <a:ext cx="52383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816352" y="4802404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114839" y="6098328"/>
              <a:ext cx="52384" cy="555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114839" y="5486893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9" idx="6"/>
              <a:endCxn id="28" idx="2"/>
            </p:cNvCxnSpPr>
            <p:nvPr/>
          </p:nvCxnSpPr>
          <p:spPr>
            <a:xfrm flipV="1">
              <a:off x="2868736" y="4827814"/>
              <a:ext cx="606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8" idx="2"/>
              <a:endCxn id="31" idx="1"/>
            </p:cNvCxnSpPr>
            <p:nvPr/>
          </p:nvCxnSpPr>
          <p:spPr>
            <a:xfrm>
              <a:off x="3475120" y="4827814"/>
              <a:ext cx="647656" cy="667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14839" y="5513892"/>
              <a:ext cx="7937" cy="593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4418547" y="4706139"/>
            <a:ext cx="1141304" cy="1066618"/>
            <a:chOff x="2816352" y="4267200"/>
            <a:chExt cx="1873123" cy="1886712"/>
          </a:xfrm>
        </p:grpSpPr>
        <p:cxnSp>
          <p:nvCxnSpPr>
            <p:cNvPr id="36" name="Straight Arrow Connector 35"/>
            <p:cNvCxnSpPr/>
            <p:nvPr/>
          </p:nvCxnSpPr>
          <p:spPr>
            <a:xfrm flipV="1">
              <a:off x="2819527" y="4267200"/>
              <a:ext cx="0" cy="18295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819527" y="6096739"/>
              <a:ext cx="186994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3475120" y="4800816"/>
              <a:ext cx="52383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816352" y="4802404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114839" y="6098328"/>
              <a:ext cx="52384" cy="555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114839" y="5486893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42" name="Straight Connector 41"/>
            <p:cNvCxnSpPr>
              <a:stCxn id="39" idx="6"/>
              <a:endCxn id="38" idx="2"/>
            </p:cNvCxnSpPr>
            <p:nvPr/>
          </p:nvCxnSpPr>
          <p:spPr>
            <a:xfrm flipV="1">
              <a:off x="2868736" y="4827814"/>
              <a:ext cx="606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8" idx="2"/>
              <a:endCxn id="41" idx="1"/>
            </p:cNvCxnSpPr>
            <p:nvPr/>
          </p:nvCxnSpPr>
          <p:spPr>
            <a:xfrm>
              <a:off x="3475120" y="4827814"/>
              <a:ext cx="647656" cy="667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4114839" y="5513892"/>
              <a:ext cx="7937" cy="593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Arrow Connector 44"/>
          <p:cNvCxnSpPr/>
          <p:nvPr/>
        </p:nvCxnSpPr>
        <p:spPr>
          <a:xfrm>
            <a:off x="7471488" y="4736434"/>
            <a:ext cx="362467" cy="344675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517313" y="4551768"/>
                <a:ext cx="4250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7313" y="4551768"/>
                <a:ext cx="42502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/>
          <p:cNvCxnSpPr/>
          <p:nvPr/>
        </p:nvCxnSpPr>
        <p:spPr>
          <a:xfrm>
            <a:off x="5015554" y="4760725"/>
            <a:ext cx="362467" cy="344675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061379" y="4576059"/>
                <a:ext cx="4250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1379" y="4576059"/>
                <a:ext cx="42502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3276600" y="4738691"/>
            <a:ext cx="362467" cy="344675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322425" y="4554025"/>
                <a:ext cx="4250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425" y="4554025"/>
                <a:ext cx="425021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>
            <a:off x="1303788" y="4760725"/>
            <a:ext cx="362467" cy="344675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349613" y="4576059"/>
                <a:ext cx="4250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613" y="4576059"/>
                <a:ext cx="42502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val 52"/>
          <p:cNvSpPr/>
          <p:nvPr/>
        </p:nvSpPr>
        <p:spPr>
          <a:xfrm>
            <a:off x="7448614" y="5116417"/>
            <a:ext cx="73152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988180" y="5156671"/>
            <a:ext cx="73152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258533" y="5138451"/>
            <a:ext cx="73152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295400" y="5149468"/>
            <a:ext cx="73152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1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Bound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19</a:t>
            </a:fld>
            <a:endParaRPr lang="en-US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5181600"/>
              </a:xfrm>
            </p:spPr>
            <p:txBody>
              <a:bodyPr>
                <a:normAutofit/>
              </a:bodyPr>
              <a:lstStyle/>
              <a:p>
                <a:pPr marL="320040" lvl="1" indent="-320040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</a:pPr>
                <a:r>
                  <a:rPr lang="en-US" sz="2900" dirty="0" smtClean="0"/>
                  <a:t>Because of State Space Collapse, </a:t>
                </a:r>
                <a:r>
                  <a:rPr lang="en-US" sz="2900" dirty="0" err="1" smtClean="0"/>
                  <a:t>MaxWeight</a:t>
                </a:r>
                <a:r>
                  <a:rPr lang="en-US" sz="2900" dirty="0" smtClean="0"/>
                  <a:t> chooses service such that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9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900" b="1" i="1">
                            <a:latin typeface="Cambria Math"/>
                          </a:rPr>
                          <m:t>𝒄</m:t>
                        </m:r>
                        <m:r>
                          <a:rPr lang="en-US" sz="2900" i="1">
                            <a:latin typeface="Cambria Math"/>
                          </a:rPr>
                          <m:t>,</m:t>
                        </m:r>
                        <m:r>
                          <a:rPr lang="en-US" sz="2900" i="1">
                            <a:latin typeface="Cambria Math"/>
                          </a:rPr>
                          <m:t>𝜇</m:t>
                        </m:r>
                      </m:e>
                    </m:d>
                    <m:r>
                      <a:rPr lang="en-US" sz="2900" i="1">
                        <a:latin typeface="Cambria Math"/>
                      </a:rPr>
                      <m:t>=</m:t>
                    </m:r>
                    <m:r>
                      <a:rPr lang="en-US" sz="2900" i="1">
                        <a:latin typeface="Cambria Math"/>
                      </a:rPr>
                      <m:t>𝑏</m:t>
                    </m:r>
                  </m:oMath>
                </a14:m>
                <a:endParaRPr lang="en-US" sz="2900" dirty="0"/>
              </a:p>
              <a:p>
                <a:r>
                  <a:rPr lang="en-US" dirty="0" smtClean="0"/>
                  <a:t>Upper bound similar to lower bound</a:t>
                </a:r>
              </a:p>
              <a:p>
                <a:r>
                  <a:rPr lang="en-US" dirty="0" smtClean="0"/>
                  <a:t>Use Resource </a:t>
                </a:r>
                <a:r>
                  <a:rPr lang="en-US" dirty="0"/>
                  <a:t>pooling</a:t>
                </a:r>
              </a:p>
              <a:p>
                <a:pPr lvl="1"/>
                <a:r>
                  <a:rPr lang="en-US" dirty="0"/>
                  <a:t>Behaves like a single queue as in the lower </a:t>
                </a:r>
                <a:r>
                  <a:rPr lang="en-US" dirty="0" smtClean="0"/>
                  <a:t>bound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2648" y="1600200"/>
                <a:ext cx="8153400" cy="5181600"/>
              </a:xfrm>
              <a:blipFill rotWithShape="0">
                <a:blip r:embed="rId3"/>
                <a:stretch>
                  <a:fillRect l="-449"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733800" y="4527495"/>
            <a:ext cx="1988562" cy="1720905"/>
            <a:chOff x="2816352" y="4267200"/>
            <a:chExt cx="1873123" cy="1886712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2819527" y="4267200"/>
              <a:ext cx="0" cy="18295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2819527" y="6096739"/>
              <a:ext cx="186994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475120" y="4800816"/>
              <a:ext cx="52383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816352" y="4802404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114839" y="6098328"/>
              <a:ext cx="52384" cy="555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114839" y="5486893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2" name="Straight Connector 11"/>
            <p:cNvCxnSpPr>
              <a:stCxn id="9" idx="6"/>
              <a:endCxn id="8" idx="2"/>
            </p:cNvCxnSpPr>
            <p:nvPr/>
          </p:nvCxnSpPr>
          <p:spPr>
            <a:xfrm flipV="1">
              <a:off x="2868736" y="4827814"/>
              <a:ext cx="606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1" idx="1"/>
            </p:cNvCxnSpPr>
            <p:nvPr/>
          </p:nvCxnSpPr>
          <p:spPr>
            <a:xfrm>
              <a:off x="3475120" y="4827814"/>
              <a:ext cx="647656" cy="667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114839" y="5513892"/>
              <a:ext cx="7937" cy="593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Oval 14"/>
          <p:cNvSpPr/>
          <p:nvPr/>
        </p:nvSpPr>
        <p:spPr>
          <a:xfrm>
            <a:off x="4673910" y="5222773"/>
            <a:ext cx="73152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737171" y="5014216"/>
            <a:ext cx="1215829" cy="1179281"/>
          </a:xfrm>
          <a:prstGeom prst="straightConnector1">
            <a:avLst/>
          </a:prstGeom>
          <a:ln w="317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2"/>
          </p:cNvCxnSpPr>
          <p:nvPr/>
        </p:nvCxnSpPr>
        <p:spPr>
          <a:xfrm>
            <a:off x="4673910" y="5260873"/>
            <a:ext cx="104845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737051" y="4884819"/>
                <a:ext cx="174523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n-US" dirty="0" smtClean="0">
                    <a:solidFill>
                      <a:srgbClr val="FF0000"/>
                    </a:solidFill>
                  </a:rPr>
                  <a:t>Service rate 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𝒄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𝜇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/>
                      </a:rPr>
                      <m:t>𝑏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7051" y="4884819"/>
                <a:ext cx="1745238" cy="954107"/>
              </a:xfrm>
              <a:prstGeom prst="rect">
                <a:avLst/>
              </a:prstGeom>
              <a:blipFill rotWithShape="0">
                <a:blip r:embed="rId4"/>
                <a:stretch>
                  <a:fillRect l="-2797" t="-3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954836" y="4646332"/>
                <a:ext cx="5326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𝑸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836" y="4646332"/>
                <a:ext cx="532678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4303153" y="4884067"/>
            <a:ext cx="1030847" cy="954859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2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92 0.20371 L -0.00226 -0.007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33" y="-1055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Work on Cloud </a:t>
            </a:r>
            <a:r>
              <a:rPr lang="en-US" dirty="0" smtClean="0"/>
              <a:t>Computing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Map/Reduce Framework</a:t>
            </a:r>
          </a:p>
          <a:p>
            <a:pPr lvl="1"/>
            <a:r>
              <a:rPr lang="en-US" dirty="0" smtClean="0"/>
              <a:t>PhD student: Zheng (OSU)</a:t>
            </a:r>
          </a:p>
          <a:p>
            <a:pPr lvl="1"/>
            <a:endParaRPr lang="en-US" dirty="0"/>
          </a:p>
          <a:p>
            <a:r>
              <a:rPr lang="en-US" dirty="0" smtClean="0"/>
              <a:t>Infrastructure as a Service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PhD Student: </a:t>
            </a:r>
            <a:r>
              <a:rPr lang="en-US" dirty="0" err="1" smtClean="0">
                <a:solidFill>
                  <a:srgbClr val="0000FF"/>
                </a:solidFill>
              </a:rPr>
              <a:t>Maguluri</a:t>
            </a:r>
            <a:r>
              <a:rPr lang="en-US" dirty="0" smtClean="0">
                <a:solidFill>
                  <a:srgbClr val="0000FF"/>
                </a:solidFill>
              </a:rPr>
              <a:t> (</a:t>
            </a:r>
            <a:r>
              <a:rPr lang="en-US" smtClean="0">
                <a:solidFill>
                  <a:srgbClr val="0000FF"/>
                </a:solidFill>
              </a:rPr>
              <a:t>UIUC</a:t>
            </a:r>
            <a:r>
              <a:rPr lang="en-US" smtClean="0">
                <a:solidFill>
                  <a:srgbClr val="0000FF"/>
                </a:solidFill>
              </a:rPr>
              <a:t>): </a:t>
            </a:r>
            <a:r>
              <a:rPr lang="en-US" sz="2900" dirty="0">
                <a:solidFill>
                  <a:srgbClr val="0000FF"/>
                </a:solidFill>
              </a:rPr>
              <a:t>T</a:t>
            </a:r>
            <a:r>
              <a:rPr lang="en-US" sz="2900" dirty="0" smtClean="0">
                <a:solidFill>
                  <a:srgbClr val="0000FF"/>
                </a:solidFill>
              </a:rPr>
              <a:t>his </a:t>
            </a:r>
            <a:r>
              <a:rPr lang="en-US" sz="2900" dirty="0">
                <a:solidFill>
                  <a:srgbClr val="0000FF"/>
                </a:solidFill>
              </a:rPr>
              <a:t>talk, </a:t>
            </a:r>
            <a:r>
              <a:rPr lang="en-US" sz="2900" dirty="0" smtClean="0">
                <a:solidFill>
                  <a:srgbClr val="0000FF"/>
                </a:solidFill>
              </a:rPr>
              <a:t>answers a question posed by Harry Chang  </a:t>
            </a:r>
            <a:r>
              <a:rPr lang="en-US" sz="2900" dirty="0">
                <a:solidFill>
                  <a:srgbClr val="0000FF"/>
                </a:solidFill>
              </a:rPr>
              <a:t>at the last MURI meeting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 PhD Student: </a:t>
            </a:r>
            <a:r>
              <a:rPr lang="en-US" dirty="0" err="1" smtClean="0"/>
              <a:t>Qiaomin</a:t>
            </a:r>
            <a:r>
              <a:rPr lang="en-US" dirty="0" smtClean="0"/>
              <a:t> </a:t>
            </a:r>
            <a:r>
              <a:rPr lang="en-US" dirty="0" err="1" smtClean="0"/>
              <a:t>Xie</a:t>
            </a:r>
            <a:r>
              <a:rPr lang="en-US" dirty="0" smtClean="0"/>
              <a:t>, MS Student: </a:t>
            </a:r>
            <a:r>
              <a:rPr lang="en-US" dirty="0" err="1" smtClean="0"/>
              <a:t>Xiaobo</a:t>
            </a:r>
            <a:r>
              <a:rPr lang="en-US" dirty="0" smtClean="0"/>
              <a:t> Dong (UIUC)</a:t>
            </a:r>
          </a:p>
          <a:p>
            <a:pPr lvl="2"/>
            <a:r>
              <a:rPr lang="en-US" dirty="0" smtClean="0"/>
              <a:t>Zero-delay </a:t>
            </a:r>
            <a:r>
              <a:rPr lang="en-US" dirty="0" smtClean="0"/>
              <a:t>service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 for Upper Bound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20</a:t>
            </a:fld>
            <a:endParaRPr lang="en-US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-76200" y="1600200"/>
                <a:ext cx="95250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Main Issue in the proof</a:t>
                </a:r>
              </a:p>
              <a:p>
                <a:r>
                  <a:rPr lang="en-US" sz="2800" dirty="0"/>
                  <a:t>To show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𝒄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𝑸</m:t>
                            </m:r>
                            <m:r>
                              <a:rPr lang="en-US" sz="2800" i="1" dirty="0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i="1" dirty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800" i="1" dirty="0">
                                <a:latin typeface="Cambria Math"/>
                              </a:rPr>
                              <m:t>+1)</m:t>
                            </m:r>
                          </m:e>
                        </m:d>
                        <m:d>
                          <m:dPr>
                            <m:begChr m:val="⟨"/>
                            <m:endChr m:val="⟩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/>
                              </a:rPr>
                              <m:t>𝒄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,</m:t>
                            </m:r>
                            <m:r>
                              <a:rPr lang="en-US" sz="2800" b="1" i="1">
                                <a:latin typeface="Cambria Math"/>
                              </a:rPr>
                              <m:t>𝒖</m:t>
                            </m:r>
                            <m:r>
                              <a:rPr lang="en-US" sz="2800" i="1" dirty="0">
                                <a:latin typeface="Cambria Math"/>
                              </a:rPr>
                              <m:t>(</m:t>
                            </m:r>
                            <m:r>
                              <a:rPr lang="en-US" sz="2800" i="1" dirty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800" i="1" dirty="0">
                                <a:latin typeface="Cambria Math"/>
                              </a:rPr>
                              <m:t>)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/>
                  <a:t> is </a:t>
                </a:r>
                <a:r>
                  <a:rPr lang="en-US" sz="2800" dirty="0" smtClean="0"/>
                  <a:t>bounded in steady state</a:t>
                </a:r>
                <a:endParaRPr lang="en-US" sz="28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𝒖</m:t>
                    </m:r>
                  </m:oMath>
                </a14:m>
                <a:r>
                  <a:rPr lang="en-US" sz="2400" dirty="0"/>
                  <a:t> is unused service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2400" i="1" dirty="0">
                        <a:latin typeface="Cambria Math"/>
                      </a:rPr>
                      <m:t>(</m:t>
                    </m:r>
                    <m:r>
                      <a:rPr lang="en-US" sz="2400" i="1" dirty="0">
                        <a:latin typeface="Cambria Math"/>
                      </a:rPr>
                      <m:t>𝑡</m:t>
                    </m:r>
                    <m:r>
                      <a:rPr lang="en-US" sz="2400" i="1" dirty="0">
                        <a:latin typeface="Cambria Math"/>
                      </a:rPr>
                      <m:t>+1)</m:t>
                    </m:r>
                  </m:oMath>
                </a14:m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𝒖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2400" i="1" dirty="0">
                        <a:latin typeface="Cambria Math"/>
                      </a:rPr>
                      <m:t>(</m:t>
                    </m:r>
                    <m:r>
                      <a:rPr lang="en-US" sz="2400" i="1" dirty="0">
                        <a:latin typeface="Cambria Math"/>
                      </a:rPr>
                      <m:t>𝑡</m:t>
                    </m:r>
                    <m:r>
                      <a:rPr lang="en-US" sz="24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is zero </a:t>
                </a:r>
              </a:p>
              <a:p>
                <a:pPr lvl="2"/>
                <a:r>
                  <a:rPr lang="en-US" sz="2000" dirty="0"/>
                  <a:t>Unused service is nonzero only when queue length goes to zero</a:t>
                </a:r>
              </a:p>
              <a:p>
                <a:pPr lvl="1"/>
                <a:r>
                  <a:rPr lang="en-US" sz="2400" dirty="0"/>
                  <a:t>Need to bound the cross terms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𝑸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𝒊</m:t>
                        </m:r>
                      </m:sub>
                    </m:sSub>
                    <m:r>
                      <a:rPr lang="en-US" sz="2400" i="1" dirty="0">
                        <a:latin typeface="Cambria Math"/>
                      </a:rPr>
                      <m:t>(</m:t>
                    </m:r>
                    <m:r>
                      <a:rPr lang="en-US" sz="2400" i="1" dirty="0">
                        <a:latin typeface="Cambria Math"/>
                      </a:rPr>
                      <m:t>𝑡</m:t>
                    </m:r>
                    <m:r>
                      <a:rPr lang="en-US" sz="2400" i="1" dirty="0">
                        <a:latin typeface="Cambria Math"/>
                      </a:rPr>
                      <m:t>+1)</m:t>
                    </m:r>
                  </m:oMath>
                </a14:m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/>
                          </a:rPr>
                          <m:t>𝒖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𝒋</m:t>
                        </m:r>
                      </m:sub>
                    </m:sSub>
                    <m:r>
                      <a:rPr lang="en-US" sz="2400" i="1" dirty="0">
                        <a:latin typeface="Cambria Math"/>
                      </a:rPr>
                      <m:t>(</m:t>
                    </m:r>
                    <m:r>
                      <a:rPr lang="en-US" sz="2400" i="1" dirty="0">
                        <a:latin typeface="Cambria Math"/>
                      </a:rPr>
                      <m:t>𝑡</m:t>
                    </m:r>
                    <m:r>
                      <a:rPr lang="en-US" sz="2400" i="1" dirty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lvl="2"/>
                <a:r>
                  <a:rPr lang="en-US" sz="2000" dirty="0"/>
                  <a:t>Use State Space </a:t>
                </a:r>
                <a:r>
                  <a:rPr lang="en-US" sz="2000" dirty="0" smtClean="0"/>
                  <a:t>Collapse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𝒄</m:t>
                        </m:r>
                        <m:r>
                          <a:rPr lang="en-US" sz="2400" i="1">
                            <a:latin typeface="Cambria Math"/>
                          </a:rPr>
                          <m:t>,</m:t>
                        </m:r>
                        <m:r>
                          <a:rPr lang="en-US" sz="2400" b="1" i="1">
                            <a:latin typeface="Cambria Math"/>
                          </a:rPr>
                          <m:t>𝑸</m:t>
                        </m:r>
                        <m:r>
                          <a:rPr lang="en-US" sz="2400" i="1" dirty="0">
                            <a:latin typeface="Cambria Math"/>
                          </a:rPr>
                          <m:t>(</m:t>
                        </m:r>
                        <m:r>
                          <a:rPr lang="en-US" sz="2400" i="1" dirty="0">
                            <a:latin typeface="Cambria Math"/>
                          </a:rPr>
                          <m:t>𝑡</m:t>
                        </m:r>
                        <m:r>
                          <a:rPr lang="en-US" sz="2400" i="1" dirty="0">
                            <a:latin typeface="Cambria Math"/>
                          </a:rPr>
                          <m:t>+1)</m:t>
                        </m:r>
                      </m:e>
                    </m:d>
                    <m:d>
                      <m:dPr>
                        <m:begChr m:val="⟨"/>
                        <m:endChr m:val="⟩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𝒄</m:t>
                        </m:r>
                        <m:r>
                          <a:rPr lang="en-US" sz="2400" b="1" i="1">
                            <a:latin typeface="Cambria Math"/>
                          </a:rPr>
                          <m:t>,</m:t>
                        </m:r>
                        <m:r>
                          <a:rPr lang="en-US" sz="2400" b="1" i="1">
                            <a:latin typeface="Cambria Math"/>
                          </a:rPr>
                          <m:t>𝒖</m:t>
                        </m:r>
                        <m:r>
                          <a:rPr lang="en-US" sz="2400" i="1" dirty="0">
                            <a:latin typeface="Cambria Math"/>
                          </a:rPr>
                          <m:t>(</m:t>
                        </m:r>
                        <m:r>
                          <a:rPr lang="en-US" sz="2400" i="1" dirty="0">
                            <a:latin typeface="Cambria Math"/>
                          </a:rPr>
                          <m:t>𝑡</m:t>
                        </m:r>
                        <m:r>
                          <a:rPr lang="en-US" sz="2400" i="1" dirty="0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𝑸</m:t>
                        </m:r>
                        <m:d>
                          <m:d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 dirty="0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en-US" sz="2400" i="1" dirty="0">
                            <a:latin typeface="Cambria Math"/>
                          </a:rPr>
                          <m:t>,</m:t>
                        </m:r>
                        <m:r>
                          <a:rPr lang="en-US" sz="2400" b="1" i="1">
                            <a:latin typeface="Cambria Math"/>
                          </a:rPr>
                          <m:t>𝒖</m:t>
                        </m:r>
                        <m:r>
                          <a:rPr lang="en-US" sz="2400" i="1" dirty="0">
                            <a:latin typeface="Cambria Math"/>
                          </a:rPr>
                          <m:t>(</m:t>
                        </m:r>
                        <m:r>
                          <a:rPr lang="en-US" sz="2400" i="1" dirty="0">
                            <a:latin typeface="Cambria Math"/>
                          </a:rPr>
                          <m:t>𝑡</m:t>
                        </m:r>
                        <m:r>
                          <a:rPr lang="en-US" sz="2400" i="1" dirty="0"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sz="2400" i="1" dirty="0">
                        <a:latin typeface="Cambria Math"/>
                      </a:rPr>
                      <m:t>−</m:t>
                    </m:r>
                    <m:d>
                      <m:dPr>
                        <m:begChr m:val="⟨"/>
                        <m:endChr m:val="⟩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𝑸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/>
                              </a:rPr>
                              <m:t>⊥</m:t>
                            </m:r>
                          </m:sub>
                        </m:sSub>
                        <m:d>
                          <m:d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 dirty="0">
                                <a:latin typeface="Cambria Math"/>
                              </a:rPr>
                              <m:t>+1</m:t>
                            </m:r>
                          </m:e>
                        </m:d>
                        <m:r>
                          <a:rPr lang="en-US" sz="2400" b="1" i="1">
                            <a:latin typeface="Cambria Math"/>
                          </a:rPr>
                          <m:t>,</m:t>
                        </m:r>
                        <m:r>
                          <a:rPr lang="en-US" sz="2400" b="1" i="1">
                            <a:latin typeface="Cambria Math"/>
                          </a:rPr>
                          <m:t>𝒖</m:t>
                        </m:r>
                        <m:r>
                          <a:rPr lang="en-US" sz="2400" i="1" dirty="0">
                            <a:latin typeface="Cambria Math"/>
                          </a:rPr>
                          <m:t>(</m:t>
                        </m:r>
                        <m:r>
                          <a:rPr lang="en-US" sz="2400" i="1" dirty="0">
                            <a:latin typeface="Cambria Math"/>
                          </a:rPr>
                          <m:t>𝑡</m:t>
                        </m:r>
                        <m:r>
                          <a:rPr lang="en-US" sz="2400" i="1" dirty="0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endParaRPr lang="en-US" sz="2800" dirty="0" smtClean="0"/>
              </a:p>
              <a:p>
                <a:pPr lvl="1"/>
                <a:r>
                  <a:rPr lang="en-US" sz="2400" dirty="0" smtClean="0"/>
                  <a:t>First term is zero</a:t>
                </a:r>
              </a:p>
              <a:p>
                <a:pPr lvl="1"/>
                <a:r>
                  <a:rPr lang="en-US" sz="2400" dirty="0" smtClean="0"/>
                  <a:t>Second term is bounded from state collapse</a:t>
                </a:r>
                <a:endParaRPr lang="en-US" sz="24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-76200" y="1600200"/>
                <a:ext cx="9525000" cy="5257800"/>
              </a:xfrm>
              <a:blipFill rotWithShape="0">
                <a:blip r:embed="rId2"/>
                <a:stretch>
                  <a:fillRect l="-256" t="-12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694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Routing </a:t>
            </a:r>
            <a:r>
              <a:rPr lang="en-US" dirty="0"/>
              <a:t>-Power of Two </a:t>
            </a:r>
            <a:r>
              <a:rPr lang="en-US" dirty="0" smtClean="0"/>
              <a:t>Choices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-76201" y="1687470"/>
            <a:ext cx="5182369" cy="509432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JSQ routing - Router needs to know the queue lengths at all the </a:t>
            </a:r>
            <a:r>
              <a:rPr lang="en-US" dirty="0" smtClean="0"/>
              <a:t>servers</a:t>
            </a:r>
          </a:p>
          <a:p>
            <a:r>
              <a:rPr lang="en-US" dirty="0" smtClean="0"/>
              <a:t>In each time slot, for each type of jobs, choose two servers, and route to the one with smaller queue</a:t>
            </a:r>
          </a:p>
          <a:p>
            <a:r>
              <a:rPr lang="en-US" dirty="0" smtClean="0"/>
              <a:t>Well studied in the context of load balancing</a:t>
            </a:r>
          </a:p>
          <a:p>
            <a:r>
              <a:rPr lang="en-US" dirty="0" smtClean="0"/>
              <a:t>Throughput optimal</a:t>
            </a:r>
            <a:endParaRPr lang="en-US" sz="2800" dirty="0" smtClean="0"/>
          </a:p>
          <a:p>
            <a:r>
              <a:rPr lang="en-US" dirty="0" smtClean="0"/>
              <a:t>Heavy Traffic Optimal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967878" y="1582351"/>
            <a:ext cx="4099922" cy="5047049"/>
            <a:chOff x="5374353" y="1230868"/>
            <a:chExt cx="4128954" cy="5257800"/>
          </a:xfrm>
        </p:grpSpPr>
        <p:grpSp>
          <p:nvGrpSpPr>
            <p:cNvPr id="6" name="Group 5"/>
            <p:cNvGrpSpPr/>
            <p:nvPr/>
          </p:nvGrpSpPr>
          <p:grpSpPr>
            <a:xfrm>
              <a:off x="6115806" y="2838098"/>
              <a:ext cx="2646048" cy="983571"/>
              <a:chOff x="4937960" y="2360192"/>
              <a:chExt cx="3178639" cy="1565212"/>
            </a:xfrm>
          </p:grpSpPr>
          <p:cxnSp>
            <p:nvCxnSpPr>
              <p:cNvPr id="69" name="Straight Arrow Connector 68"/>
              <p:cNvCxnSpPr/>
              <p:nvPr/>
            </p:nvCxnSpPr>
            <p:spPr>
              <a:xfrm flipH="1">
                <a:off x="4937960" y="2360192"/>
                <a:ext cx="1376319" cy="1565212"/>
              </a:xfrm>
              <a:prstGeom prst="straightConnector1">
                <a:avLst/>
              </a:prstGeom>
              <a:ln w="1905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>
                <a:off x="6314279" y="2360192"/>
                <a:ext cx="294925" cy="1565212"/>
              </a:xfrm>
              <a:prstGeom prst="straightConnector1">
                <a:avLst/>
              </a:prstGeom>
              <a:ln w="1905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>
                <a:off x="6314279" y="2360192"/>
                <a:ext cx="1802320" cy="1565212"/>
              </a:xfrm>
              <a:prstGeom prst="straightConnector1">
                <a:avLst/>
              </a:prstGeom>
              <a:ln w="1905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/>
            <p:cNvGrpSpPr/>
            <p:nvPr/>
          </p:nvGrpSpPr>
          <p:grpSpPr>
            <a:xfrm>
              <a:off x="5374353" y="4892069"/>
              <a:ext cx="4128954" cy="1596599"/>
              <a:chOff x="4557846" y="5121829"/>
              <a:chExt cx="4128954" cy="1596599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4557846" y="5121829"/>
                <a:ext cx="1114162" cy="11383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572638" y="5130722"/>
                <a:ext cx="1114162" cy="11383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6065242" y="5139615"/>
                <a:ext cx="1114162" cy="113833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4566038" y="5619851"/>
                <a:ext cx="262156" cy="64031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4848675" y="5895541"/>
                <a:ext cx="335887" cy="355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6065242" y="6055620"/>
                <a:ext cx="720928" cy="21343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786170" y="5913328"/>
                <a:ext cx="335887" cy="355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4557846" y="6349096"/>
                <a:ext cx="9830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Server 1</a:t>
                </a:r>
                <a:endParaRPr lang="en-US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065242" y="6349096"/>
                <a:ext cx="11299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Server 2</a:t>
                </a:r>
                <a:endParaRPr lang="en-US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7572638" y="6349096"/>
                <a:ext cx="10219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Server 3</a:t>
                </a:r>
                <a:endParaRPr lang="en-US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8416452" y="5610957"/>
                <a:ext cx="262156" cy="64031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679139" y="6037833"/>
                <a:ext cx="720929" cy="21343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374353" y="3828053"/>
              <a:ext cx="2222363" cy="987733"/>
              <a:chOff x="5344313" y="1843179"/>
              <a:chExt cx="5016858" cy="1517787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5409852" y="2649506"/>
                <a:ext cx="262156" cy="64031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057050" y="3076382"/>
                <a:ext cx="720928" cy="21343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7236751" y="2925197"/>
                <a:ext cx="335887" cy="355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9640243" y="2376773"/>
                <a:ext cx="720928" cy="213437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7244943" y="2436068"/>
                <a:ext cx="335887" cy="355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5344313" y="1866900"/>
                <a:ext cx="0" cy="149406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H="1">
                <a:off x="5344313" y="3360965"/>
                <a:ext cx="39323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5737547" y="1866900"/>
                <a:ext cx="0" cy="149406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6851709" y="2649506"/>
                <a:ext cx="0" cy="71146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H="1">
                <a:off x="5999703" y="3360965"/>
                <a:ext cx="8520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999703" y="2578360"/>
                <a:ext cx="0" cy="78260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H="1">
                <a:off x="7662754" y="1843179"/>
                <a:ext cx="16385" cy="151778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>
                <a:off x="7179405" y="3360965"/>
                <a:ext cx="49973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7154232" y="1935233"/>
                <a:ext cx="0" cy="142573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6961632" y="3828053"/>
              <a:ext cx="1034279" cy="972296"/>
              <a:chOff x="5344313" y="1866900"/>
              <a:chExt cx="2334826" cy="1494066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6057050" y="3076382"/>
                <a:ext cx="720928" cy="21343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236751" y="2925197"/>
                <a:ext cx="335887" cy="355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6065242" y="2720652"/>
                <a:ext cx="720929" cy="21343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244943" y="2436068"/>
                <a:ext cx="335887" cy="355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5344313" y="1866900"/>
                <a:ext cx="0" cy="149406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>
                <a:off x="5344313" y="3360965"/>
                <a:ext cx="39323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5737547" y="1866900"/>
                <a:ext cx="0" cy="149406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6851709" y="2375816"/>
                <a:ext cx="5734" cy="98515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999703" y="3360965"/>
                <a:ext cx="8520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5999703" y="2323684"/>
                <a:ext cx="0" cy="103728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7662754" y="2364922"/>
                <a:ext cx="0" cy="9960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7179405" y="3360965"/>
                <a:ext cx="49973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7179404" y="2375816"/>
                <a:ext cx="0" cy="98515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6216632" y="3276600"/>
              <a:ext cx="3194511" cy="1496912"/>
              <a:chOff x="467712" y="1060756"/>
              <a:chExt cx="7211427" cy="230021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409852" y="2649506"/>
                <a:ext cx="262156" cy="64031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057050" y="3076382"/>
                <a:ext cx="720928" cy="21343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7236751" y="2925197"/>
                <a:ext cx="335887" cy="355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409852" y="1866900"/>
                <a:ext cx="262156" cy="640314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065242" y="2720652"/>
                <a:ext cx="720929" cy="21343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67712" y="2041587"/>
                <a:ext cx="335887" cy="35573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5344313" y="1060756"/>
                <a:ext cx="0" cy="2300209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5344313" y="3360965"/>
                <a:ext cx="39323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737546" y="1060756"/>
                <a:ext cx="0" cy="230020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6851711" y="2327800"/>
                <a:ext cx="0" cy="101000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5999703" y="3360963"/>
                <a:ext cx="852006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999703" y="2350441"/>
                <a:ext cx="0" cy="101052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7662754" y="2364922"/>
                <a:ext cx="0" cy="99604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7179405" y="3360965"/>
                <a:ext cx="499734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7179404" y="2375816"/>
                <a:ext cx="0" cy="98515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Arrow Connector 10"/>
            <p:cNvCxnSpPr/>
            <p:nvPr/>
          </p:nvCxnSpPr>
          <p:spPr>
            <a:xfrm>
              <a:off x="7227551" y="1230868"/>
              <a:ext cx="14663" cy="838200"/>
            </a:xfrm>
            <a:prstGeom prst="straightConnector1">
              <a:avLst/>
            </a:prstGeom>
            <a:ln w="19050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6937227" y="2123753"/>
              <a:ext cx="580648" cy="6311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631917" y="2186737"/>
              <a:ext cx="11299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403337" y="3287751"/>
              <a:ext cx="116130" cy="41669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Rectangle 71"/>
          <p:cNvSpPr/>
          <p:nvPr/>
        </p:nvSpPr>
        <p:spPr>
          <a:xfrm>
            <a:off x="6601653" y="1784654"/>
            <a:ext cx="115313" cy="39999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477000" y="1905000"/>
            <a:ext cx="317111" cy="13333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400800" y="3956782"/>
            <a:ext cx="456704" cy="11570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4822902" y="3962400"/>
            <a:ext cx="456704" cy="115708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8127907" y="4249669"/>
            <a:ext cx="628562" cy="8557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716966" y="4249669"/>
            <a:ext cx="598234" cy="8471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324 L -0.0033 0.4027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1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19584 0.3569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92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Two Choices Routing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-18361" y="19812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 Simpler problem</a:t>
            </a:r>
          </a:p>
          <a:p>
            <a:pPr lvl="1"/>
            <a:r>
              <a:rPr lang="en-US" dirty="0" smtClean="0"/>
              <a:t>Servers – each serve one job at a time</a:t>
            </a:r>
          </a:p>
          <a:p>
            <a:pPr lvl="1"/>
            <a:r>
              <a:rPr lang="en-US" dirty="0" smtClean="0"/>
              <a:t>Only one type of job</a:t>
            </a:r>
          </a:p>
          <a:p>
            <a:pPr lvl="1"/>
            <a:r>
              <a:rPr lang="en-US" dirty="0" smtClean="0"/>
              <a:t>Just a bunch of simple queues</a:t>
            </a:r>
          </a:p>
          <a:p>
            <a:pPr lvl="1"/>
            <a:r>
              <a:rPr lang="en-US" dirty="0" smtClean="0"/>
              <a:t>Special case of the previous problem – only Routing problem</a:t>
            </a:r>
          </a:p>
          <a:p>
            <a:r>
              <a:rPr lang="en-US" dirty="0" smtClean="0"/>
              <a:t>Capacity region is a line segment – One dimensional</a:t>
            </a:r>
          </a:p>
          <a:p>
            <a:pPr lvl="1"/>
            <a:r>
              <a:rPr lang="en-US" dirty="0" smtClean="0"/>
              <a:t>Earlier proof does not work – Corner Point</a:t>
            </a:r>
          </a:p>
          <a:p>
            <a:r>
              <a:rPr lang="en-US" dirty="0" smtClean="0"/>
              <a:t>Proved Power of Two Choices is Heavy Traffic Optimal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347160" y="1371600"/>
            <a:ext cx="3568239" cy="1905000"/>
            <a:chOff x="990600" y="2438400"/>
            <a:chExt cx="4191000" cy="2057400"/>
          </a:xfrm>
        </p:grpSpPr>
        <p:grpSp>
          <p:nvGrpSpPr>
            <p:cNvPr id="6" name="Group 21"/>
            <p:cNvGrpSpPr/>
            <p:nvPr/>
          </p:nvGrpSpPr>
          <p:grpSpPr>
            <a:xfrm>
              <a:off x="990600" y="3200400"/>
              <a:ext cx="685800" cy="457200"/>
              <a:chOff x="3200400" y="2286000"/>
              <a:chExt cx="685800" cy="457200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>
                <a:off x="3200400" y="2743200"/>
                <a:ext cx="6858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3352800" y="2286000"/>
                    <a:ext cx="381000" cy="38353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/>
                            </a:rPr>
                            <m:t>𝜆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38" name="TextBox 3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52800" y="2286000"/>
                    <a:ext cx="381000" cy="383537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" name="Group 28"/>
            <p:cNvGrpSpPr/>
            <p:nvPr/>
          </p:nvGrpSpPr>
          <p:grpSpPr>
            <a:xfrm>
              <a:off x="2819400" y="2438400"/>
              <a:ext cx="2362200" cy="609600"/>
              <a:chOff x="2819400" y="2438400"/>
              <a:chExt cx="2362200" cy="609600"/>
            </a:xfrm>
          </p:grpSpPr>
          <p:grpSp>
            <p:nvGrpSpPr>
              <p:cNvPr id="29" name="Group 20"/>
              <p:cNvGrpSpPr/>
              <p:nvPr/>
            </p:nvGrpSpPr>
            <p:grpSpPr>
              <a:xfrm>
                <a:off x="2819400" y="2667000"/>
                <a:ext cx="1600200" cy="381000"/>
                <a:chOff x="4038600" y="2514600"/>
                <a:chExt cx="1600200" cy="381000"/>
              </a:xfrm>
            </p:grpSpPr>
            <p:cxnSp>
              <p:nvCxnSpPr>
                <p:cNvPr id="33" name="Straight Connector 4"/>
                <p:cNvCxnSpPr/>
                <p:nvPr/>
              </p:nvCxnSpPr>
              <p:spPr>
                <a:xfrm>
                  <a:off x="4038600" y="2514600"/>
                  <a:ext cx="1219200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25"/>
                <p:cNvCxnSpPr/>
                <p:nvPr/>
              </p:nvCxnSpPr>
              <p:spPr>
                <a:xfrm>
                  <a:off x="4038600" y="2895600"/>
                  <a:ext cx="1219200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26"/>
                <p:cNvCxnSpPr/>
                <p:nvPr/>
              </p:nvCxnSpPr>
              <p:spPr>
                <a:xfrm>
                  <a:off x="5257800" y="2514600"/>
                  <a:ext cx="0" cy="38100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6" name="Oval 35"/>
                <p:cNvSpPr>
                  <a:spLocks noChangeAspect="1"/>
                </p:cNvSpPr>
                <p:nvPr/>
              </p:nvSpPr>
              <p:spPr>
                <a:xfrm>
                  <a:off x="5257800" y="25146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2"/>
              <p:cNvGrpSpPr/>
              <p:nvPr/>
            </p:nvGrpSpPr>
            <p:grpSpPr>
              <a:xfrm>
                <a:off x="4495800" y="2438400"/>
                <a:ext cx="685800" cy="457200"/>
                <a:chOff x="5715000" y="2286000"/>
                <a:chExt cx="685800" cy="457200"/>
              </a:xfrm>
            </p:grpSpPr>
            <p:cxnSp>
              <p:nvCxnSpPr>
                <p:cNvPr id="31" name="Straight Arrow Connector 30"/>
                <p:cNvCxnSpPr/>
                <p:nvPr/>
              </p:nvCxnSpPr>
              <p:spPr>
                <a:xfrm>
                  <a:off x="5715000" y="2743200"/>
                  <a:ext cx="6858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2" name="TextBox 31"/>
                    <p:cNvSpPr txBox="1"/>
                    <p:nvPr/>
                  </p:nvSpPr>
                  <p:spPr>
                    <a:xfrm>
                      <a:off x="5943600" y="2286000"/>
                      <a:ext cx="381000" cy="38353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 dirty="0">
                                <a:latin typeface="Cambria Math"/>
                                <a:ea typeface="Cambria Math"/>
                                <a:sym typeface="Mathematica1"/>
                              </a:rPr>
                              <m:t>𝜇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32" name="TextBox 3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943600" y="2286000"/>
                      <a:ext cx="381000" cy="383537"/>
                    </a:xfrm>
                    <a:prstGeom prst="rect">
                      <a:avLst/>
                    </a:prstGeom>
                    <a:blipFill rotWithShape="0">
                      <a:blip r:embed="rId4"/>
                      <a:stretch>
                        <a:fillRect b="-86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8" name="Group 29"/>
            <p:cNvGrpSpPr/>
            <p:nvPr/>
          </p:nvGrpSpPr>
          <p:grpSpPr>
            <a:xfrm>
              <a:off x="2819400" y="3124200"/>
              <a:ext cx="2362200" cy="609600"/>
              <a:chOff x="2819400" y="2438400"/>
              <a:chExt cx="2362200" cy="60960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2819400" y="2667000"/>
                <a:ext cx="1600200" cy="381000"/>
                <a:chOff x="4038600" y="2514600"/>
                <a:chExt cx="1600200" cy="381000"/>
              </a:xfrm>
            </p:grpSpPr>
            <p:cxnSp>
              <p:nvCxnSpPr>
                <p:cNvPr id="25" name="Straight Connector 4"/>
                <p:cNvCxnSpPr/>
                <p:nvPr/>
              </p:nvCxnSpPr>
              <p:spPr>
                <a:xfrm>
                  <a:off x="4038600" y="2514600"/>
                  <a:ext cx="1219200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4038600" y="2895600"/>
                  <a:ext cx="1219200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5257800" y="2514600"/>
                  <a:ext cx="0" cy="38100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8" name="Oval 27"/>
                <p:cNvSpPr>
                  <a:spLocks noChangeAspect="1"/>
                </p:cNvSpPr>
                <p:nvPr/>
              </p:nvSpPr>
              <p:spPr>
                <a:xfrm>
                  <a:off x="5257800" y="25146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22"/>
              <p:cNvGrpSpPr/>
              <p:nvPr/>
            </p:nvGrpSpPr>
            <p:grpSpPr>
              <a:xfrm>
                <a:off x="4495800" y="2438400"/>
                <a:ext cx="685800" cy="457200"/>
                <a:chOff x="5715000" y="2286000"/>
                <a:chExt cx="685800" cy="457200"/>
              </a:xfrm>
            </p:grpSpPr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5715000" y="2743200"/>
                  <a:ext cx="6858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4" name="TextBox 23"/>
                    <p:cNvSpPr txBox="1"/>
                    <p:nvPr/>
                  </p:nvSpPr>
                  <p:spPr>
                    <a:xfrm>
                      <a:off x="5943600" y="2286000"/>
                      <a:ext cx="381000" cy="38353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 dirty="0">
                                <a:latin typeface="Cambria Math"/>
                                <a:ea typeface="Cambria Math"/>
                                <a:sym typeface="Mathematica1"/>
                              </a:rPr>
                              <m:t>𝜇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4" name="TextBox 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943600" y="2286000"/>
                      <a:ext cx="381000" cy="383537"/>
                    </a:xfrm>
                    <a:prstGeom prst="rect">
                      <a:avLst/>
                    </a:prstGeom>
                    <a:blipFill rotWithShape="0">
                      <a:blip r:embed="rId5"/>
                      <a:stretch>
                        <a:fillRect b="-86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9" name="Group 38"/>
            <p:cNvGrpSpPr/>
            <p:nvPr/>
          </p:nvGrpSpPr>
          <p:grpSpPr>
            <a:xfrm>
              <a:off x="2819400" y="3886200"/>
              <a:ext cx="2362200" cy="609600"/>
              <a:chOff x="2819400" y="2438400"/>
              <a:chExt cx="2362200" cy="609600"/>
            </a:xfrm>
          </p:grpSpPr>
          <p:grpSp>
            <p:nvGrpSpPr>
              <p:cNvPr id="13" name="Group 20"/>
              <p:cNvGrpSpPr/>
              <p:nvPr/>
            </p:nvGrpSpPr>
            <p:grpSpPr>
              <a:xfrm>
                <a:off x="2819400" y="2667000"/>
                <a:ext cx="1600200" cy="381000"/>
                <a:chOff x="4038600" y="2514600"/>
                <a:chExt cx="1600200" cy="381000"/>
              </a:xfrm>
            </p:grpSpPr>
            <p:cxnSp>
              <p:nvCxnSpPr>
                <p:cNvPr id="17" name="Straight Connector 4"/>
                <p:cNvCxnSpPr/>
                <p:nvPr/>
              </p:nvCxnSpPr>
              <p:spPr>
                <a:xfrm>
                  <a:off x="4038600" y="2514600"/>
                  <a:ext cx="1219200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/>
                <p:nvPr/>
              </p:nvCxnSpPr>
              <p:spPr>
                <a:xfrm>
                  <a:off x="4038600" y="2895600"/>
                  <a:ext cx="1219200" cy="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5257800" y="2514600"/>
                  <a:ext cx="0" cy="381000"/>
                </a:xfrm>
                <a:prstGeom prst="line">
                  <a:avLst/>
                </a:prstGeom>
                <a:ln/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0" name="Oval 19"/>
                <p:cNvSpPr>
                  <a:spLocks noChangeAspect="1"/>
                </p:cNvSpPr>
                <p:nvPr/>
              </p:nvSpPr>
              <p:spPr>
                <a:xfrm>
                  <a:off x="5257800" y="2514600"/>
                  <a:ext cx="381000" cy="3810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22"/>
              <p:cNvGrpSpPr/>
              <p:nvPr/>
            </p:nvGrpSpPr>
            <p:grpSpPr>
              <a:xfrm>
                <a:off x="4495800" y="2438400"/>
                <a:ext cx="685800" cy="457200"/>
                <a:chOff x="5715000" y="2286000"/>
                <a:chExt cx="685800" cy="457200"/>
              </a:xfrm>
            </p:grpSpPr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5715000" y="2743200"/>
                  <a:ext cx="68580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5943600" y="2286000"/>
                      <a:ext cx="381000" cy="38353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 dirty="0">
                                <a:latin typeface="Cambria Math"/>
                                <a:ea typeface="Cambria Math"/>
                                <a:sym typeface="Mathematica1"/>
                              </a:rPr>
                              <m:t>𝜇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16" name="Text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943600" y="2286000"/>
                      <a:ext cx="381000" cy="383537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b="-86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cxnSp>
          <p:nvCxnSpPr>
            <p:cNvPr id="10" name="Straight Arrow Connector 9"/>
            <p:cNvCxnSpPr/>
            <p:nvPr/>
          </p:nvCxnSpPr>
          <p:spPr>
            <a:xfrm flipV="1">
              <a:off x="1905000" y="2895600"/>
              <a:ext cx="685800" cy="60960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905000" y="3657600"/>
              <a:ext cx="762000" cy="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905000" y="3733800"/>
              <a:ext cx="685800" cy="53340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89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Ongoing 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 Identical Servers</a:t>
            </a:r>
          </a:p>
          <a:p>
            <a:pPr lvl="1"/>
            <a:r>
              <a:rPr lang="en-US" dirty="0"/>
              <a:t>State space collapse of each server is not </a:t>
            </a:r>
            <a:r>
              <a:rPr lang="en-US" dirty="0" smtClean="0"/>
              <a:t>clear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Unknown Job Sizes</a:t>
            </a:r>
          </a:p>
          <a:p>
            <a:pPr lvl="1"/>
            <a:r>
              <a:rPr lang="en-US" dirty="0" smtClean="0"/>
              <a:t>Throughput Optimal, Heavy-Traffic Optimality?</a:t>
            </a:r>
            <a:endParaRPr lang="en-US" dirty="0"/>
          </a:p>
          <a:p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048591" y="3245303"/>
            <a:ext cx="1141304" cy="1066618"/>
            <a:chOff x="2816352" y="4267200"/>
            <a:chExt cx="1873123" cy="1886712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2819527" y="4267200"/>
              <a:ext cx="0" cy="18295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2819527" y="6096739"/>
              <a:ext cx="186994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3475120" y="4800816"/>
              <a:ext cx="52383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816352" y="4802404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4114839" y="6098328"/>
              <a:ext cx="52384" cy="555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114839" y="5486893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2" name="Straight Connector 11"/>
            <p:cNvCxnSpPr>
              <a:stCxn id="9" idx="6"/>
              <a:endCxn id="8" idx="2"/>
            </p:cNvCxnSpPr>
            <p:nvPr/>
          </p:nvCxnSpPr>
          <p:spPr>
            <a:xfrm flipV="1">
              <a:off x="2868736" y="4827814"/>
              <a:ext cx="606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2"/>
              <a:endCxn id="11" idx="1"/>
            </p:cNvCxnSpPr>
            <p:nvPr/>
          </p:nvCxnSpPr>
          <p:spPr>
            <a:xfrm>
              <a:off x="3475120" y="4827814"/>
              <a:ext cx="647656" cy="667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114839" y="5513892"/>
              <a:ext cx="7937" cy="593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6705600" y="2743200"/>
            <a:ext cx="2133600" cy="2178503"/>
            <a:chOff x="2816352" y="4267200"/>
            <a:chExt cx="1873123" cy="1886712"/>
          </a:xfrm>
        </p:grpSpPr>
        <p:cxnSp>
          <p:nvCxnSpPr>
            <p:cNvPr id="16" name="Straight Arrow Connector 15"/>
            <p:cNvCxnSpPr/>
            <p:nvPr/>
          </p:nvCxnSpPr>
          <p:spPr>
            <a:xfrm flipV="1">
              <a:off x="2819527" y="4267200"/>
              <a:ext cx="0" cy="18295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819527" y="6096739"/>
              <a:ext cx="186994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3475120" y="4800816"/>
              <a:ext cx="52383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816352" y="4802404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114839" y="6098328"/>
              <a:ext cx="52384" cy="555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4114839" y="5486893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22" name="Straight Connector 21"/>
            <p:cNvCxnSpPr>
              <a:stCxn id="19" idx="6"/>
              <a:endCxn id="18" idx="2"/>
            </p:cNvCxnSpPr>
            <p:nvPr/>
          </p:nvCxnSpPr>
          <p:spPr>
            <a:xfrm flipV="1">
              <a:off x="2868736" y="4827814"/>
              <a:ext cx="606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8" idx="2"/>
              <a:endCxn id="21" idx="1"/>
            </p:cNvCxnSpPr>
            <p:nvPr/>
          </p:nvCxnSpPr>
          <p:spPr>
            <a:xfrm>
              <a:off x="3475120" y="4827814"/>
              <a:ext cx="647656" cy="667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114839" y="5513892"/>
              <a:ext cx="7937" cy="593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3011529" y="3245303"/>
            <a:ext cx="1141304" cy="1066618"/>
            <a:chOff x="2816352" y="4267200"/>
            <a:chExt cx="1873123" cy="1886712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2819527" y="4267200"/>
              <a:ext cx="0" cy="18295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2819527" y="6096739"/>
              <a:ext cx="186994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3475120" y="4800816"/>
              <a:ext cx="52383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2816352" y="4802404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114839" y="6098328"/>
              <a:ext cx="52384" cy="555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114839" y="5486893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9" idx="6"/>
              <a:endCxn id="28" idx="2"/>
            </p:cNvCxnSpPr>
            <p:nvPr/>
          </p:nvCxnSpPr>
          <p:spPr>
            <a:xfrm flipV="1">
              <a:off x="2868736" y="4827814"/>
              <a:ext cx="606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8" idx="2"/>
              <a:endCxn id="31" idx="1"/>
            </p:cNvCxnSpPr>
            <p:nvPr/>
          </p:nvCxnSpPr>
          <p:spPr>
            <a:xfrm>
              <a:off x="3475120" y="4827814"/>
              <a:ext cx="647656" cy="667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4114839" y="5513892"/>
              <a:ext cx="7937" cy="593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4723347" y="3258339"/>
            <a:ext cx="1141304" cy="1066618"/>
            <a:chOff x="2816352" y="4267200"/>
            <a:chExt cx="1873123" cy="1886712"/>
          </a:xfrm>
        </p:grpSpPr>
        <p:cxnSp>
          <p:nvCxnSpPr>
            <p:cNvPr id="36" name="Straight Arrow Connector 35"/>
            <p:cNvCxnSpPr/>
            <p:nvPr/>
          </p:nvCxnSpPr>
          <p:spPr>
            <a:xfrm flipV="1">
              <a:off x="2819527" y="4267200"/>
              <a:ext cx="0" cy="18295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819527" y="6096739"/>
              <a:ext cx="186994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3475120" y="4800816"/>
              <a:ext cx="52383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816352" y="4802404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4114839" y="6098328"/>
              <a:ext cx="52384" cy="555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114839" y="5486893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42" name="Straight Connector 41"/>
            <p:cNvCxnSpPr>
              <a:stCxn id="39" idx="6"/>
              <a:endCxn id="38" idx="2"/>
            </p:cNvCxnSpPr>
            <p:nvPr/>
          </p:nvCxnSpPr>
          <p:spPr>
            <a:xfrm flipV="1">
              <a:off x="2868736" y="4827814"/>
              <a:ext cx="606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8" idx="2"/>
              <a:endCxn id="41" idx="1"/>
            </p:cNvCxnSpPr>
            <p:nvPr/>
          </p:nvCxnSpPr>
          <p:spPr>
            <a:xfrm>
              <a:off x="3475120" y="4827814"/>
              <a:ext cx="647656" cy="667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4114839" y="5513892"/>
              <a:ext cx="7937" cy="593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Arrow Connector 44"/>
          <p:cNvCxnSpPr/>
          <p:nvPr/>
        </p:nvCxnSpPr>
        <p:spPr>
          <a:xfrm>
            <a:off x="7776288" y="3288634"/>
            <a:ext cx="362467" cy="344675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822113" y="3103968"/>
                <a:ext cx="4250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2113" y="3103968"/>
                <a:ext cx="425021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/>
          <p:cNvCxnSpPr/>
          <p:nvPr/>
        </p:nvCxnSpPr>
        <p:spPr>
          <a:xfrm>
            <a:off x="5320354" y="3312925"/>
            <a:ext cx="362467" cy="344675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366179" y="3128259"/>
                <a:ext cx="4250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6179" y="3128259"/>
                <a:ext cx="42502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3581400" y="3290891"/>
            <a:ext cx="362467" cy="344675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627225" y="3106225"/>
                <a:ext cx="4250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225" y="3106225"/>
                <a:ext cx="425021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>
            <a:off x="1608588" y="3312925"/>
            <a:ext cx="362467" cy="344675"/>
          </a:xfrm>
          <a:prstGeom prst="straightConnector1">
            <a:avLst/>
          </a:prstGeom>
          <a:ln w="19050">
            <a:solidFill>
              <a:schemeClr val="accent1">
                <a:lumMod val="75000"/>
              </a:schemeClr>
            </a:solidFill>
            <a:tailEnd type="arrow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654413" y="3128259"/>
                <a:ext cx="4250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/>
                        </a:rPr>
                        <m:t>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4413" y="3128259"/>
                <a:ext cx="42502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val 52"/>
          <p:cNvSpPr/>
          <p:nvPr/>
        </p:nvSpPr>
        <p:spPr>
          <a:xfrm>
            <a:off x="7753414" y="3668617"/>
            <a:ext cx="73152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292980" y="3708871"/>
            <a:ext cx="73152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563333" y="3690651"/>
            <a:ext cx="73152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600200" y="3701668"/>
            <a:ext cx="73152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Directions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Sampling queues is expensive</a:t>
            </a:r>
          </a:p>
          <a:p>
            <a:pPr lvl="1"/>
            <a:r>
              <a:rPr lang="en-US" dirty="0" smtClean="0"/>
              <a:t>How small can we make the sample complexity?</a:t>
            </a:r>
          </a:p>
          <a:p>
            <a:pPr lvl="1"/>
            <a:r>
              <a:rPr lang="en-US" dirty="0" smtClean="0"/>
              <a:t>Smaller than the Power-of-Two choices?</a:t>
            </a:r>
          </a:p>
          <a:p>
            <a:pPr lvl="1"/>
            <a:endParaRPr lang="en-US" dirty="0"/>
          </a:p>
          <a:p>
            <a:r>
              <a:rPr lang="en-US" dirty="0" smtClean="0"/>
              <a:t>Zero-Delay Service</a:t>
            </a:r>
          </a:p>
          <a:p>
            <a:pPr lvl="1"/>
            <a:r>
              <a:rPr lang="en-US" dirty="0" smtClean="0"/>
              <a:t>No queueing is allowed</a:t>
            </a:r>
          </a:p>
          <a:p>
            <a:pPr lvl="1"/>
            <a:r>
              <a:rPr lang="en-US" dirty="0" smtClean="0"/>
              <a:t>Either loss or have an infinite number of servers</a:t>
            </a:r>
          </a:p>
          <a:p>
            <a:pPr lvl="1"/>
            <a:r>
              <a:rPr lang="en-US" dirty="0" smtClean="0"/>
              <a:t>How much does load balancing using a small number of queue lengths help compared to </a:t>
            </a:r>
            <a:r>
              <a:rPr lang="en-US" smtClean="0"/>
              <a:t>random routing?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218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991600" cy="5257799"/>
          </a:xfrm>
        </p:spPr>
        <p:txBody>
          <a:bodyPr>
            <a:normAutofit/>
          </a:bodyPr>
          <a:lstStyle/>
          <a:p>
            <a:r>
              <a:rPr lang="en-US" dirty="0" smtClean="0"/>
              <a:t>A stochastic model to study resource allocation for Cloud Computing</a:t>
            </a:r>
          </a:p>
          <a:p>
            <a:endParaRPr lang="en-US" dirty="0" smtClean="0"/>
          </a:p>
          <a:p>
            <a:r>
              <a:rPr lang="en-US" dirty="0"/>
              <a:t>Throughput Optimal Routing and Scheduling </a:t>
            </a:r>
            <a:r>
              <a:rPr lang="en-US" dirty="0" smtClean="0"/>
              <a:t>Algorithms</a:t>
            </a:r>
            <a:endParaRPr lang="en-US" dirty="0"/>
          </a:p>
          <a:p>
            <a:pPr lvl="1"/>
            <a:r>
              <a:rPr lang="en-US" dirty="0" smtClean="0"/>
              <a:t>Known/Unknown job sizes, with or without </a:t>
            </a:r>
            <a:r>
              <a:rPr lang="en-US" dirty="0" err="1" smtClean="0"/>
              <a:t>premption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Heavy Traffic Optimal Routing and Scheduling Algorithm</a:t>
            </a:r>
          </a:p>
          <a:p>
            <a:pPr lvl="1"/>
            <a:r>
              <a:rPr lang="en-US" dirty="0" smtClean="0"/>
              <a:t>Known </a:t>
            </a:r>
            <a:r>
              <a:rPr lang="en-US" dirty="0" err="1" smtClean="0"/>
              <a:t>jobsizes</a:t>
            </a:r>
            <a:endParaRPr lang="en-US" dirty="0" smtClean="0"/>
          </a:p>
          <a:p>
            <a:pPr lvl="1"/>
            <a:r>
              <a:rPr lang="en-US" dirty="0" smtClean="0"/>
              <a:t>Limited Preemption is allowed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25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65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152400" y="1600199"/>
            <a:ext cx="4666577" cy="50807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cloud of identical servers with limited capacities for different resources like processing power, memory, disk space etc.</a:t>
            </a:r>
          </a:p>
          <a:p>
            <a:r>
              <a:rPr lang="en-US" dirty="0"/>
              <a:t>Jobs (Virtual Machines</a:t>
            </a:r>
            <a:r>
              <a:rPr lang="en-US" dirty="0" smtClean="0"/>
              <a:t>) require certain amount of these resources and certain time for service</a:t>
            </a:r>
          </a:p>
          <a:p>
            <a:r>
              <a:rPr lang="en-US" dirty="0" smtClean="0"/>
              <a:t>Schedule jobs on the cloud meeting the resource constraints on the servers</a:t>
            </a:r>
          </a:p>
          <a:p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680730" y="1829395"/>
            <a:ext cx="4267201" cy="4851528"/>
            <a:chOff x="3725465" y="1524000"/>
            <a:chExt cx="4961335" cy="5196168"/>
          </a:xfrm>
        </p:grpSpPr>
        <p:grpSp>
          <p:nvGrpSpPr>
            <p:cNvPr id="53" name="Group 52"/>
            <p:cNvGrpSpPr/>
            <p:nvPr/>
          </p:nvGrpSpPr>
          <p:grpSpPr>
            <a:xfrm>
              <a:off x="3725465" y="2069068"/>
              <a:ext cx="4961335" cy="4651100"/>
              <a:chOff x="3725465" y="2069068"/>
              <a:chExt cx="4961335" cy="4651100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3886200" y="2362200"/>
                <a:ext cx="4800600" cy="3886200"/>
                <a:chOff x="3886200" y="2362200"/>
                <a:chExt cx="4800600" cy="388620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3886200" y="5010150"/>
                  <a:ext cx="1295400" cy="1219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Rectangle 4"/>
                <p:cNvSpPr/>
                <p:nvPr/>
              </p:nvSpPr>
              <p:spPr>
                <a:xfrm>
                  <a:off x="7391400" y="5019675"/>
                  <a:ext cx="1295400" cy="1219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5638800" y="5029200"/>
                  <a:ext cx="1295400" cy="1219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4876800" y="2362200"/>
                  <a:ext cx="304800" cy="68580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5629275" y="2819400"/>
                  <a:ext cx="838200" cy="22860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7000875" y="2657475"/>
                  <a:ext cx="390525" cy="38100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" name="Straight Arrow Connector 10"/>
                <p:cNvCxnSpPr/>
                <p:nvPr/>
              </p:nvCxnSpPr>
              <p:spPr>
                <a:xfrm flipH="1">
                  <a:off x="4343400" y="3200400"/>
                  <a:ext cx="685800" cy="1752600"/>
                </a:xfrm>
                <a:prstGeom prst="straightConnector1">
                  <a:avLst/>
                </a:prstGeom>
                <a:ln w="19050">
                  <a:solidFill>
                    <a:schemeClr val="accent3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/>
                <p:nvPr/>
              </p:nvCxnSpPr>
              <p:spPr>
                <a:xfrm>
                  <a:off x="5029200" y="3200400"/>
                  <a:ext cx="1257300" cy="1752600"/>
                </a:xfrm>
                <a:prstGeom prst="straightConnector1">
                  <a:avLst/>
                </a:prstGeom>
                <a:ln w="19050">
                  <a:solidFill>
                    <a:schemeClr val="accent3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/>
                <p:cNvCxnSpPr/>
                <p:nvPr/>
              </p:nvCxnSpPr>
              <p:spPr>
                <a:xfrm>
                  <a:off x="5029200" y="3200400"/>
                  <a:ext cx="3009900" cy="1752600"/>
                </a:xfrm>
                <a:prstGeom prst="straightConnector1">
                  <a:avLst/>
                </a:prstGeom>
                <a:ln w="19050">
                  <a:solidFill>
                    <a:schemeClr val="accent3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Arrow Connector 13"/>
                <p:cNvCxnSpPr/>
                <p:nvPr/>
              </p:nvCxnSpPr>
              <p:spPr>
                <a:xfrm flipH="1">
                  <a:off x="4343400" y="3276600"/>
                  <a:ext cx="1600200" cy="1676400"/>
                </a:xfrm>
                <a:prstGeom prst="straightConnector1">
                  <a:avLst/>
                </a:prstGeom>
                <a:ln w="19050">
                  <a:solidFill>
                    <a:schemeClr val="accent3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 flipH="1">
                  <a:off x="6286500" y="3276600"/>
                  <a:ext cx="909638" cy="1600200"/>
                </a:xfrm>
                <a:prstGeom prst="straightConnector1">
                  <a:avLst/>
                </a:prstGeom>
                <a:ln w="19050">
                  <a:solidFill>
                    <a:schemeClr val="accent3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7196138" y="3276600"/>
                  <a:ext cx="804862" cy="1676400"/>
                </a:xfrm>
                <a:prstGeom prst="straightConnector1">
                  <a:avLst/>
                </a:prstGeom>
                <a:ln w="19050">
                  <a:solidFill>
                    <a:schemeClr val="accent3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5943600" y="3276600"/>
                  <a:ext cx="342900" cy="1676400"/>
                </a:xfrm>
                <a:prstGeom prst="straightConnector1">
                  <a:avLst/>
                </a:prstGeom>
                <a:ln w="19050">
                  <a:solidFill>
                    <a:schemeClr val="accent3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/>
                <p:nvPr/>
              </p:nvCxnSpPr>
              <p:spPr>
                <a:xfrm>
                  <a:off x="5943600" y="3276600"/>
                  <a:ext cx="2095500" cy="1676400"/>
                </a:xfrm>
                <a:prstGeom prst="straightConnector1">
                  <a:avLst/>
                </a:prstGeom>
                <a:ln w="19050">
                  <a:solidFill>
                    <a:schemeClr val="accent3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 flipH="1">
                  <a:off x="4343400" y="3276600"/>
                  <a:ext cx="2852738" cy="1676400"/>
                </a:xfrm>
                <a:prstGeom prst="straightConnector1">
                  <a:avLst/>
                </a:prstGeom>
                <a:ln w="19050">
                  <a:solidFill>
                    <a:schemeClr val="accent3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Rectangle 39"/>
                <p:cNvSpPr/>
                <p:nvPr/>
              </p:nvSpPr>
              <p:spPr>
                <a:xfrm>
                  <a:off x="3895725" y="5543550"/>
                  <a:ext cx="304800" cy="68580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224337" y="5838825"/>
                  <a:ext cx="390525" cy="38100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5638800" y="6010275"/>
                  <a:ext cx="838200" cy="22860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6477000" y="5857875"/>
                  <a:ext cx="390525" cy="38100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5" name="TextBox 44"/>
              <p:cNvSpPr txBox="1"/>
              <p:nvPr/>
            </p:nvSpPr>
            <p:spPr>
              <a:xfrm>
                <a:off x="3886200" y="6324600"/>
                <a:ext cx="1143000" cy="395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Server 1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629276" y="6324600"/>
                <a:ext cx="1238249" cy="395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Server 2</a:t>
                </a:r>
                <a:endParaRPr lang="en-US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7353300" y="6324600"/>
                <a:ext cx="1226344" cy="395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Server 3</a:t>
                </a:r>
                <a:endParaRPr lang="en-US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8372475" y="5534025"/>
                <a:ext cx="304800" cy="6858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7515226" y="5991225"/>
                <a:ext cx="838201" cy="228600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725465" y="2520434"/>
                <a:ext cx="12358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Type 1 job</a:t>
                </a:r>
                <a:endParaRPr lang="en-US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524500" y="2069068"/>
                <a:ext cx="12358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Type 2 job</a:t>
                </a:r>
                <a:endParaRPr lang="en-US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353300" y="2634734"/>
                <a:ext cx="12358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Type 3 job</a:t>
                </a:r>
                <a:endParaRPr lang="en-US" dirty="0"/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4876800" y="1524000"/>
              <a:ext cx="304800" cy="6858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638800" y="2438400"/>
              <a:ext cx="838200" cy="2286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010400" y="2133600"/>
              <a:ext cx="390525" cy="3810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800600" y="1524000"/>
              <a:ext cx="0" cy="16002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4800600" y="3124200"/>
              <a:ext cx="4572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257800" y="1524000"/>
              <a:ext cx="0" cy="16002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553200" y="2362200"/>
              <a:ext cx="0" cy="7620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562600" y="3124200"/>
              <a:ext cx="990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562600" y="2286000"/>
              <a:ext cx="0" cy="8382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496175" y="2057400"/>
              <a:ext cx="0" cy="1066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6934201" y="3124200"/>
              <a:ext cx="58102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6934200" y="2069068"/>
              <a:ext cx="0" cy="105513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Cloud Computing – Resource Allocation problem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6201" y="1782150"/>
            <a:ext cx="4949742" cy="49234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Jobs arrive according to an arrival process</a:t>
            </a:r>
          </a:p>
          <a:p>
            <a:pPr lvl="1"/>
            <a:r>
              <a:rPr lang="en-US" dirty="0" smtClean="0"/>
              <a:t>Multiple stages of service</a:t>
            </a:r>
          </a:p>
          <a:p>
            <a:r>
              <a:rPr lang="en-US" dirty="0" smtClean="0"/>
              <a:t>A router/ load balancer routes jobs to the servers</a:t>
            </a:r>
          </a:p>
          <a:p>
            <a:r>
              <a:rPr lang="en-US" dirty="0" smtClean="0"/>
              <a:t>Each server maintains queues for each kind of jobs</a:t>
            </a:r>
          </a:p>
          <a:p>
            <a:pPr lvl="1"/>
            <a:r>
              <a:rPr lang="en-US" dirty="0" smtClean="0"/>
              <a:t>Workload can be known or unknown</a:t>
            </a:r>
          </a:p>
          <a:p>
            <a:r>
              <a:rPr lang="en-US" dirty="0" smtClean="0"/>
              <a:t>Need a routing/ load balancing algorithm and a scheduling algorithm at each server</a:t>
            </a:r>
            <a:endParaRPr lang="en-US" dirty="0"/>
          </a:p>
        </p:txBody>
      </p:sp>
      <p:grpSp>
        <p:nvGrpSpPr>
          <p:cNvPr id="109" name="Group 108"/>
          <p:cNvGrpSpPr/>
          <p:nvPr/>
        </p:nvGrpSpPr>
        <p:grpSpPr>
          <a:xfrm>
            <a:off x="4957306" y="1582351"/>
            <a:ext cx="4110494" cy="5047049"/>
            <a:chOff x="4957306" y="1582351"/>
            <a:chExt cx="4110494" cy="5047049"/>
          </a:xfrm>
        </p:grpSpPr>
        <p:grpSp>
          <p:nvGrpSpPr>
            <p:cNvPr id="110" name="Group 109"/>
            <p:cNvGrpSpPr/>
            <p:nvPr/>
          </p:nvGrpSpPr>
          <p:grpSpPr>
            <a:xfrm>
              <a:off x="4967878" y="1582351"/>
              <a:ext cx="4099922" cy="5047049"/>
              <a:chOff x="5374353" y="1230868"/>
              <a:chExt cx="4128954" cy="5257800"/>
            </a:xfrm>
          </p:grpSpPr>
          <p:grpSp>
            <p:nvGrpSpPr>
              <p:cNvPr id="127" name="Group 126"/>
              <p:cNvGrpSpPr/>
              <p:nvPr/>
            </p:nvGrpSpPr>
            <p:grpSpPr>
              <a:xfrm>
                <a:off x="6115806" y="2838098"/>
                <a:ext cx="2646048" cy="983571"/>
                <a:chOff x="4937960" y="2360192"/>
                <a:chExt cx="3178639" cy="1565212"/>
              </a:xfrm>
            </p:grpSpPr>
            <p:cxnSp>
              <p:nvCxnSpPr>
                <p:cNvPr id="190" name="Straight Arrow Connector 189"/>
                <p:cNvCxnSpPr/>
                <p:nvPr/>
              </p:nvCxnSpPr>
              <p:spPr>
                <a:xfrm flipH="1">
                  <a:off x="4937960" y="2360192"/>
                  <a:ext cx="1376319" cy="1565212"/>
                </a:xfrm>
                <a:prstGeom prst="straightConnector1">
                  <a:avLst/>
                </a:prstGeom>
                <a:ln w="19050">
                  <a:solidFill>
                    <a:schemeClr val="accent3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Arrow Connector 190"/>
                <p:cNvCxnSpPr/>
                <p:nvPr/>
              </p:nvCxnSpPr>
              <p:spPr>
                <a:xfrm>
                  <a:off x="6314279" y="2360192"/>
                  <a:ext cx="294925" cy="1565212"/>
                </a:xfrm>
                <a:prstGeom prst="straightConnector1">
                  <a:avLst/>
                </a:prstGeom>
                <a:ln w="19050">
                  <a:solidFill>
                    <a:schemeClr val="accent3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Arrow Connector 191"/>
                <p:cNvCxnSpPr/>
                <p:nvPr/>
              </p:nvCxnSpPr>
              <p:spPr>
                <a:xfrm>
                  <a:off x="6314279" y="2360192"/>
                  <a:ext cx="1802320" cy="1565212"/>
                </a:xfrm>
                <a:prstGeom prst="straightConnector1">
                  <a:avLst/>
                </a:prstGeom>
                <a:ln w="19050">
                  <a:solidFill>
                    <a:schemeClr val="accent3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8" name="Group 127"/>
              <p:cNvGrpSpPr/>
              <p:nvPr/>
            </p:nvGrpSpPr>
            <p:grpSpPr>
              <a:xfrm>
                <a:off x="5374353" y="4892069"/>
                <a:ext cx="4128954" cy="1596599"/>
                <a:chOff x="4557846" y="5121829"/>
                <a:chExt cx="4128954" cy="1596599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4557846" y="5121829"/>
                  <a:ext cx="1114162" cy="113833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Rectangle 178"/>
                <p:cNvSpPr/>
                <p:nvPr/>
              </p:nvSpPr>
              <p:spPr>
                <a:xfrm>
                  <a:off x="7572638" y="5130722"/>
                  <a:ext cx="1114162" cy="113833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ectangle 179"/>
                <p:cNvSpPr/>
                <p:nvPr/>
              </p:nvSpPr>
              <p:spPr>
                <a:xfrm>
                  <a:off x="6065242" y="5139615"/>
                  <a:ext cx="1114162" cy="113833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4566038" y="5619851"/>
                  <a:ext cx="262156" cy="64031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Rectangle 181"/>
                <p:cNvSpPr/>
                <p:nvPr/>
              </p:nvSpPr>
              <p:spPr>
                <a:xfrm>
                  <a:off x="4848675" y="5895541"/>
                  <a:ext cx="335887" cy="35573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Rectangle 182"/>
                <p:cNvSpPr/>
                <p:nvPr/>
              </p:nvSpPr>
              <p:spPr>
                <a:xfrm>
                  <a:off x="6065242" y="6055620"/>
                  <a:ext cx="720928" cy="21343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6786170" y="5913328"/>
                  <a:ext cx="335887" cy="35573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TextBox 184"/>
                <p:cNvSpPr txBox="1"/>
                <p:nvPr/>
              </p:nvSpPr>
              <p:spPr>
                <a:xfrm>
                  <a:off x="4557846" y="6349096"/>
                  <a:ext cx="98308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Server 1</a:t>
                  </a:r>
                  <a:endParaRPr lang="en-US" dirty="0"/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6065242" y="6349096"/>
                  <a:ext cx="112993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Server 2</a:t>
                  </a:r>
                  <a:endParaRPr lang="en-US" dirty="0"/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7572638" y="6349096"/>
                  <a:ext cx="102199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Server 3</a:t>
                  </a:r>
                  <a:endParaRPr lang="en-US" dirty="0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8416452" y="5610957"/>
                  <a:ext cx="262156" cy="64031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 188"/>
                <p:cNvSpPr/>
                <p:nvPr/>
              </p:nvSpPr>
              <p:spPr>
                <a:xfrm>
                  <a:off x="7679139" y="6037834"/>
                  <a:ext cx="720929" cy="21343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9" name="Group 128"/>
              <p:cNvGrpSpPr/>
              <p:nvPr/>
            </p:nvGrpSpPr>
            <p:grpSpPr>
              <a:xfrm>
                <a:off x="5374353" y="3828053"/>
                <a:ext cx="2222363" cy="987733"/>
                <a:chOff x="5344313" y="1843179"/>
                <a:chExt cx="5016858" cy="1517787"/>
              </a:xfrm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5409852" y="2649506"/>
                  <a:ext cx="262156" cy="64031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Rectangle 164"/>
                <p:cNvSpPr/>
                <p:nvPr/>
              </p:nvSpPr>
              <p:spPr>
                <a:xfrm>
                  <a:off x="6057050" y="3076382"/>
                  <a:ext cx="720928" cy="21343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Rectangle 165"/>
                <p:cNvSpPr/>
                <p:nvPr/>
              </p:nvSpPr>
              <p:spPr>
                <a:xfrm>
                  <a:off x="7236751" y="2925197"/>
                  <a:ext cx="335887" cy="35573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Rectangle 166"/>
                <p:cNvSpPr/>
                <p:nvPr/>
              </p:nvSpPr>
              <p:spPr>
                <a:xfrm>
                  <a:off x="9640243" y="2376773"/>
                  <a:ext cx="720928" cy="21343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Rectangle 167"/>
                <p:cNvSpPr/>
                <p:nvPr/>
              </p:nvSpPr>
              <p:spPr>
                <a:xfrm>
                  <a:off x="7244943" y="2436068"/>
                  <a:ext cx="335887" cy="35573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5344313" y="1866900"/>
                  <a:ext cx="0" cy="149406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 flipH="1">
                  <a:off x="5344313" y="3360965"/>
                  <a:ext cx="393234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>
                  <a:off x="5737547" y="1866900"/>
                  <a:ext cx="0" cy="149406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6851709" y="2649506"/>
                  <a:ext cx="0" cy="71146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 flipH="1">
                  <a:off x="5999703" y="3360965"/>
                  <a:ext cx="85200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5999703" y="2578360"/>
                  <a:ext cx="0" cy="782606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4"/>
                <p:cNvCxnSpPr/>
                <p:nvPr/>
              </p:nvCxnSpPr>
              <p:spPr>
                <a:xfrm flipH="1">
                  <a:off x="7662754" y="1843179"/>
                  <a:ext cx="16385" cy="1517787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flipH="1">
                  <a:off x="7179405" y="3360965"/>
                  <a:ext cx="499734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7154232" y="1935233"/>
                  <a:ext cx="0" cy="1425733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0" name="Group 129"/>
              <p:cNvGrpSpPr/>
              <p:nvPr/>
            </p:nvGrpSpPr>
            <p:grpSpPr>
              <a:xfrm>
                <a:off x="6961632" y="3828053"/>
                <a:ext cx="1034279" cy="972296"/>
                <a:chOff x="5344313" y="1866900"/>
                <a:chExt cx="2334826" cy="1494066"/>
              </a:xfrm>
            </p:grpSpPr>
            <p:sp>
              <p:nvSpPr>
                <p:cNvPr id="151" name="Rectangle 150"/>
                <p:cNvSpPr/>
                <p:nvPr/>
              </p:nvSpPr>
              <p:spPr>
                <a:xfrm>
                  <a:off x="6057050" y="3076382"/>
                  <a:ext cx="720928" cy="21343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7236751" y="2925197"/>
                  <a:ext cx="335887" cy="35573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6065242" y="2720652"/>
                  <a:ext cx="720929" cy="21343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7244943" y="2436068"/>
                  <a:ext cx="335887" cy="35573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5344313" y="1866900"/>
                  <a:ext cx="0" cy="149406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Straight Connector 155"/>
                <p:cNvCxnSpPr/>
                <p:nvPr/>
              </p:nvCxnSpPr>
              <p:spPr>
                <a:xfrm flipH="1">
                  <a:off x="5344313" y="3360965"/>
                  <a:ext cx="393234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5737547" y="1866900"/>
                  <a:ext cx="0" cy="1494065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57"/>
                <p:cNvCxnSpPr/>
                <p:nvPr/>
              </p:nvCxnSpPr>
              <p:spPr>
                <a:xfrm flipH="1">
                  <a:off x="6851709" y="2375816"/>
                  <a:ext cx="5734" cy="98515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58"/>
                <p:cNvCxnSpPr/>
                <p:nvPr/>
              </p:nvCxnSpPr>
              <p:spPr>
                <a:xfrm flipH="1">
                  <a:off x="5999703" y="3360965"/>
                  <a:ext cx="85200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59"/>
                <p:cNvCxnSpPr/>
                <p:nvPr/>
              </p:nvCxnSpPr>
              <p:spPr>
                <a:xfrm>
                  <a:off x="5999703" y="2323684"/>
                  <a:ext cx="0" cy="1037282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>
                  <a:off x="7662754" y="2364922"/>
                  <a:ext cx="0" cy="9960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flipH="1">
                  <a:off x="7179405" y="3360965"/>
                  <a:ext cx="499734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>
                  <a:off x="7179404" y="2375816"/>
                  <a:ext cx="0" cy="98515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1" name="Group 130"/>
              <p:cNvGrpSpPr/>
              <p:nvPr/>
            </p:nvGrpSpPr>
            <p:grpSpPr>
              <a:xfrm>
                <a:off x="6216632" y="3276600"/>
                <a:ext cx="3194511" cy="1496912"/>
                <a:chOff x="467712" y="1060756"/>
                <a:chExt cx="7211427" cy="2300210"/>
              </a:xfrm>
            </p:grpSpPr>
            <p:sp>
              <p:nvSpPr>
                <p:cNvPr id="136" name="Rectangle 135"/>
                <p:cNvSpPr/>
                <p:nvPr/>
              </p:nvSpPr>
              <p:spPr>
                <a:xfrm>
                  <a:off x="5409852" y="2649506"/>
                  <a:ext cx="262156" cy="64031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6057050" y="3076382"/>
                  <a:ext cx="720928" cy="21343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7236751" y="2925197"/>
                  <a:ext cx="335887" cy="35573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5409852" y="1866900"/>
                  <a:ext cx="262156" cy="64031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6065242" y="2720652"/>
                  <a:ext cx="720929" cy="213438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467712" y="2041587"/>
                  <a:ext cx="335887" cy="355730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5344313" y="1060756"/>
                  <a:ext cx="0" cy="2300209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 flipH="1">
                  <a:off x="5344313" y="3360965"/>
                  <a:ext cx="393234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>
                <a:xfrm>
                  <a:off x="5737546" y="1060756"/>
                  <a:ext cx="0" cy="2300208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>
                  <a:off x="6851709" y="2219452"/>
                  <a:ext cx="0" cy="114151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flipH="1">
                  <a:off x="5999703" y="3360965"/>
                  <a:ext cx="852006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flipH="1">
                  <a:off x="5999703" y="2219452"/>
                  <a:ext cx="57347" cy="114151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>
                  <a:off x="7662754" y="2364922"/>
                  <a:ext cx="0" cy="996044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Straight Connector 148"/>
                <p:cNvCxnSpPr/>
                <p:nvPr/>
              </p:nvCxnSpPr>
              <p:spPr>
                <a:xfrm flipH="1">
                  <a:off x="7179405" y="3360965"/>
                  <a:ext cx="499734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Straight Connector 149"/>
                <p:cNvCxnSpPr/>
                <p:nvPr/>
              </p:nvCxnSpPr>
              <p:spPr>
                <a:xfrm>
                  <a:off x="7179404" y="2375816"/>
                  <a:ext cx="0" cy="98515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2" name="Straight Arrow Connector 131"/>
              <p:cNvCxnSpPr/>
              <p:nvPr/>
            </p:nvCxnSpPr>
            <p:spPr>
              <a:xfrm>
                <a:off x="7227551" y="1230868"/>
                <a:ext cx="14663" cy="838200"/>
              </a:xfrm>
              <a:prstGeom prst="straightConnector1">
                <a:avLst/>
              </a:prstGeom>
              <a:ln w="19050">
                <a:solidFill>
                  <a:schemeClr val="accent3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Rectangle 132"/>
              <p:cNvSpPr/>
              <p:nvPr/>
            </p:nvSpPr>
            <p:spPr>
              <a:xfrm>
                <a:off x="6937227" y="2123753"/>
                <a:ext cx="580648" cy="63111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7631917" y="2186737"/>
                <a:ext cx="11299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Router</a:t>
                </a:r>
                <a:endParaRPr lang="en-US" dirty="0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8403337" y="3287751"/>
                <a:ext cx="116130" cy="41669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5348962" y="4743186"/>
              <a:ext cx="1756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sz="16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57306" y="4596161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69025" y="4072699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333959" y="4363852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342403" y="4691981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7918920" y="358745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6896354" y="4710393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892751" y="4497466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895144" y="4302876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70677" y="4698744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5763264" y="4367204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8307264" y="4475403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8319404" y="4682132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8755363" y="4639422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927752" y="4572008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922869" y="4080335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71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of a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153400" cy="5410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Feasible Schedule – satisfies resource constraints of jobs and servers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Server with 30GB Memory</a:t>
            </a:r>
            <a:r>
              <a:rPr lang="en-US" sz="2400" dirty="0"/>
              <a:t>, 30EC2 Computing </a:t>
            </a:r>
            <a:r>
              <a:rPr lang="en-US" sz="2400" dirty="0" smtClean="0"/>
              <a:t>Units, 4000 </a:t>
            </a:r>
            <a:r>
              <a:rPr lang="en-US" sz="2400" dirty="0"/>
              <a:t>GB Storage, </a:t>
            </a:r>
            <a:endParaRPr lang="en-US" sz="2400" dirty="0" smtClean="0"/>
          </a:p>
          <a:p>
            <a:pPr lvl="1"/>
            <a:r>
              <a:rPr lang="en-US" sz="2400" dirty="0" smtClean="0"/>
              <a:t>(2,0,0) is feasible</a:t>
            </a:r>
          </a:p>
          <a:p>
            <a:pPr lvl="1"/>
            <a:r>
              <a:rPr lang="en-US" sz="2400" dirty="0" smtClean="0"/>
              <a:t>(0,2,1) is not feasible – violates Memory constraint</a:t>
            </a:r>
          </a:p>
          <a:p>
            <a:r>
              <a:rPr lang="en-US" sz="2400" dirty="0" smtClean="0"/>
              <a:t>Capacity of a server </a:t>
            </a:r>
          </a:p>
          <a:p>
            <a:pPr lvl="1"/>
            <a:r>
              <a:rPr lang="en-US" sz="2000" dirty="0" smtClean="0"/>
              <a:t>Convex hull of feasible schedules</a:t>
            </a:r>
          </a:p>
          <a:p>
            <a:pPr lvl="1"/>
            <a:r>
              <a:rPr lang="en-US" sz="2000" dirty="0" smtClean="0"/>
              <a:t>Corner points – maximal schedules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707248"/>
              </p:ext>
            </p:extLst>
          </p:nvPr>
        </p:nvGraphicFramePr>
        <p:xfrm>
          <a:off x="685800" y="2362200"/>
          <a:ext cx="7391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285"/>
                <a:gridCol w="1616868"/>
                <a:gridCol w="1963340"/>
                <a:gridCol w="11549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Amazon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EC2 VMs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CPU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 Extra Large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EC2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1690GB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Memory Extra Large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17.1GB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 EC2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 GB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High-CPU</a:t>
                      </a:r>
                      <a:r>
                        <a:rPr lang="en-US" baseline="0" dirty="0" smtClean="0"/>
                        <a:t> Extra Large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EC2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1690GB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7240696" y="5030468"/>
            <a:ext cx="1750904" cy="1675132"/>
            <a:chOff x="2816352" y="4267200"/>
            <a:chExt cx="1873123" cy="1886712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2819527" y="4267200"/>
              <a:ext cx="0" cy="18295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819527" y="6096739"/>
              <a:ext cx="186994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3475120" y="4800816"/>
              <a:ext cx="52383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816352" y="4802404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114839" y="6098328"/>
              <a:ext cx="52384" cy="555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114839" y="5486893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6" name="Straight Connector 15"/>
            <p:cNvCxnSpPr>
              <a:stCxn id="12" idx="6"/>
              <a:endCxn id="11" idx="2"/>
            </p:cNvCxnSpPr>
            <p:nvPr/>
          </p:nvCxnSpPr>
          <p:spPr>
            <a:xfrm flipV="1">
              <a:off x="2868736" y="4827814"/>
              <a:ext cx="606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1" idx="2"/>
              <a:endCxn id="15" idx="1"/>
            </p:cNvCxnSpPr>
            <p:nvPr/>
          </p:nvCxnSpPr>
          <p:spPr>
            <a:xfrm>
              <a:off x="3475120" y="4827814"/>
              <a:ext cx="647656" cy="667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114839" y="5513892"/>
              <a:ext cx="7937" cy="593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450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of a Cloud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Sum of Capacities of all the servers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Corner point in the capacity region of the cloud can be written as a sum of corner points of capacity regions of all the servers</a:t>
            </a:r>
          </a:p>
          <a:p>
            <a:r>
              <a:rPr lang="en-US" dirty="0" smtClean="0"/>
              <a:t>Load of each type of job is the product of its arrival rate and its mean duration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990600" y="2855298"/>
            <a:ext cx="1141304" cy="1066618"/>
            <a:chOff x="2816352" y="4267200"/>
            <a:chExt cx="1873123" cy="1886712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2819527" y="4267200"/>
              <a:ext cx="0" cy="18295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819527" y="6096739"/>
              <a:ext cx="186994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3475120" y="4800816"/>
              <a:ext cx="52383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816352" y="4802404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114839" y="6098328"/>
              <a:ext cx="52384" cy="555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114839" y="5486893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7" name="Straight Connector 16"/>
            <p:cNvCxnSpPr>
              <a:stCxn id="14" idx="6"/>
              <a:endCxn id="13" idx="2"/>
            </p:cNvCxnSpPr>
            <p:nvPr/>
          </p:nvCxnSpPr>
          <p:spPr>
            <a:xfrm flipV="1">
              <a:off x="2868736" y="4827814"/>
              <a:ext cx="606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2"/>
              <a:endCxn id="16" idx="1"/>
            </p:cNvCxnSpPr>
            <p:nvPr/>
          </p:nvCxnSpPr>
          <p:spPr>
            <a:xfrm>
              <a:off x="3475120" y="4827814"/>
              <a:ext cx="647656" cy="667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114839" y="5513892"/>
              <a:ext cx="7937" cy="593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647609" y="1820871"/>
            <a:ext cx="2133600" cy="2178503"/>
            <a:chOff x="2816352" y="4267200"/>
            <a:chExt cx="1873123" cy="1886712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2819527" y="4267200"/>
              <a:ext cx="0" cy="18295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2819527" y="6096739"/>
              <a:ext cx="186994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75120" y="4800816"/>
              <a:ext cx="52383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816352" y="4802404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114839" y="6098328"/>
              <a:ext cx="52384" cy="555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114839" y="5486893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27" name="Straight Connector 26"/>
            <p:cNvCxnSpPr>
              <a:stCxn id="24" idx="6"/>
              <a:endCxn id="23" idx="2"/>
            </p:cNvCxnSpPr>
            <p:nvPr/>
          </p:nvCxnSpPr>
          <p:spPr>
            <a:xfrm flipV="1">
              <a:off x="2868736" y="4827814"/>
              <a:ext cx="606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3" idx="2"/>
              <a:endCxn id="26" idx="1"/>
            </p:cNvCxnSpPr>
            <p:nvPr/>
          </p:nvCxnSpPr>
          <p:spPr>
            <a:xfrm>
              <a:off x="3475120" y="4827814"/>
              <a:ext cx="647656" cy="667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14839" y="5513892"/>
              <a:ext cx="7937" cy="593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2816194" y="2866741"/>
            <a:ext cx="1141304" cy="1066618"/>
            <a:chOff x="2816352" y="4267200"/>
            <a:chExt cx="1873123" cy="1886712"/>
          </a:xfrm>
        </p:grpSpPr>
        <p:cxnSp>
          <p:nvCxnSpPr>
            <p:cNvPr id="41" name="Straight Arrow Connector 40"/>
            <p:cNvCxnSpPr/>
            <p:nvPr/>
          </p:nvCxnSpPr>
          <p:spPr>
            <a:xfrm flipV="1">
              <a:off x="2819527" y="4267200"/>
              <a:ext cx="0" cy="18295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2819527" y="6096739"/>
              <a:ext cx="186994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3475120" y="4800816"/>
              <a:ext cx="52383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2816352" y="4802404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4114839" y="6098328"/>
              <a:ext cx="52384" cy="555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4114839" y="5486893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47" name="Straight Connector 46"/>
            <p:cNvCxnSpPr>
              <a:stCxn id="44" idx="6"/>
              <a:endCxn id="43" idx="2"/>
            </p:cNvCxnSpPr>
            <p:nvPr/>
          </p:nvCxnSpPr>
          <p:spPr>
            <a:xfrm flipV="1">
              <a:off x="2868736" y="4827814"/>
              <a:ext cx="606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43" idx="2"/>
              <a:endCxn id="46" idx="1"/>
            </p:cNvCxnSpPr>
            <p:nvPr/>
          </p:nvCxnSpPr>
          <p:spPr>
            <a:xfrm>
              <a:off x="3475120" y="4827814"/>
              <a:ext cx="647656" cy="667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4114839" y="5513892"/>
              <a:ext cx="7937" cy="593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4665356" y="2868334"/>
            <a:ext cx="1141304" cy="1066618"/>
            <a:chOff x="2816352" y="4267200"/>
            <a:chExt cx="1873123" cy="1886712"/>
          </a:xfrm>
        </p:grpSpPr>
        <p:cxnSp>
          <p:nvCxnSpPr>
            <p:cNvPr id="51" name="Straight Arrow Connector 50"/>
            <p:cNvCxnSpPr/>
            <p:nvPr/>
          </p:nvCxnSpPr>
          <p:spPr>
            <a:xfrm flipV="1">
              <a:off x="2819527" y="4267200"/>
              <a:ext cx="0" cy="182953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2819527" y="6096739"/>
              <a:ext cx="186994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3475120" y="4800816"/>
              <a:ext cx="52383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2816352" y="4802404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4114839" y="6098328"/>
              <a:ext cx="52384" cy="555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114839" y="5486893"/>
              <a:ext cx="52384" cy="5399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57" name="Straight Connector 56"/>
            <p:cNvCxnSpPr>
              <a:stCxn id="54" idx="6"/>
              <a:endCxn id="53" idx="2"/>
            </p:cNvCxnSpPr>
            <p:nvPr/>
          </p:nvCxnSpPr>
          <p:spPr>
            <a:xfrm flipV="1">
              <a:off x="2868736" y="4827814"/>
              <a:ext cx="60638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3" idx="2"/>
              <a:endCxn id="56" idx="1"/>
            </p:cNvCxnSpPr>
            <p:nvPr/>
          </p:nvCxnSpPr>
          <p:spPr>
            <a:xfrm>
              <a:off x="3475120" y="4827814"/>
              <a:ext cx="647656" cy="6670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4114839" y="5513892"/>
              <a:ext cx="7937" cy="593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607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of Optimality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7" y="1600200"/>
            <a:ext cx="7948939" cy="301461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Throughput Optimality</a:t>
            </a:r>
          </a:p>
          <a:p>
            <a:pPr lvl="1"/>
            <a:r>
              <a:rPr lang="en-US" dirty="0" smtClean="0"/>
              <a:t>Any load within the capacity region is </a:t>
            </a:r>
            <a:r>
              <a:rPr lang="en-US" dirty="0" err="1" smtClean="0"/>
              <a:t>stabilizable</a:t>
            </a:r>
            <a:endParaRPr lang="en-US" dirty="0" smtClean="0"/>
          </a:p>
          <a:p>
            <a:pPr lvl="1"/>
            <a:r>
              <a:rPr lang="en-US" dirty="0" smtClean="0"/>
              <a:t>No bound on Delay</a:t>
            </a:r>
          </a:p>
          <a:p>
            <a:r>
              <a:rPr lang="en-US" dirty="0" smtClean="0"/>
              <a:t>Delay Optimality</a:t>
            </a:r>
          </a:p>
          <a:p>
            <a:pPr lvl="1"/>
            <a:r>
              <a:rPr lang="en-US" dirty="0" smtClean="0"/>
              <a:t>Minimize Mean Delay</a:t>
            </a:r>
          </a:p>
          <a:p>
            <a:pPr lvl="1"/>
            <a:r>
              <a:rPr lang="en-US" dirty="0" smtClean="0"/>
              <a:t>Minimize Mean Queue Lengths – Little’s Law</a:t>
            </a:r>
          </a:p>
          <a:p>
            <a:pPr lvl="1"/>
            <a:r>
              <a:rPr lang="en-US" dirty="0" smtClean="0"/>
              <a:t>Analytically intractable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553200" y="3813105"/>
            <a:ext cx="2862146" cy="3044895"/>
            <a:chOff x="6629400" y="3572837"/>
            <a:chExt cx="2862146" cy="3044895"/>
          </a:xfrm>
        </p:grpSpPr>
        <p:grpSp>
          <p:nvGrpSpPr>
            <p:cNvPr id="6" name="Group 5"/>
            <p:cNvGrpSpPr/>
            <p:nvPr/>
          </p:nvGrpSpPr>
          <p:grpSpPr>
            <a:xfrm>
              <a:off x="6629400" y="3572837"/>
              <a:ext cx="2862146" cy="3044895"/>
              <a:chOff x="6629400" y="3572837"/>
              <a:chExt cx="2862146" cy="3044895"/>
            </a:xfrm>
          </p:grpSpPr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6934200" y="3919654"/>
                <a:ext cx="2362200" cy="2057400"/>
                <a:chOff x="2816352" y="4267200"/>
                <a:chExt cx="1873123" cy="1886712"/>
              </a:xfrm>
            </p:grpSpPr>
            <p:cxnSp>
              <p:nvCxnSpPr>
                <p:cNvPr id="21" name="Straight Arrow Connector 20"/>
                <p:cNvCxnSpPr/>
                <p:nvPr/>
              </p:nvCxnSpPr>
              <p:spPr>
                <a:xfrm flipV="1">
                  <a:off x="2819527" y="4267200"/>
                  <a:ext cx="0" cy="1829539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2819527" y="6096739"/>
                  <a:ext cx="1869948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Oval 22"/>
                <p:cNvSpPr/>
                <p:nvPr/>
              </p:nvSpPr>
              <p:spPr>
                <a:xfrm>
                  <a:off x="3475120" y="4800816"/>
                  <a:ext cx="52383" cy="5399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2816352" y="4802404"/>
                  <a:ext cx="52384" cy="5399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4114839" y="6098328"/>
                  <a:ext cx="52384" cy="5558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114839" y="5486893"/>
                  <a:ext cx="52384" cy="53997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>
                    <a:defRPr/>
                  </a:pPr>
                  <a:endParaRPr lang="en-US"/>
                </a:p>
              </p:txBody>
            </p:sp>
            <p:cxnSp>
              <p:nvCxnSpPr>
                <p:cNvPr id="27" name="Straight Connector 26"/>
                <p:cNvCxnSpPr>
                  <a:stCxn id="24" idx="6"/>
                  <a:endCxn id="23" idx="2"/>
                </p:cNvCxnSpPr>
                <p:nvPr/>
              </p:nvCxnSpPr>
              <p:spPr>
                <a:xfrm flipV="1">
                  <a:off x="2868736" y="4827814"/>
                  <a:ext cx="606384" cy="158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>
                  <a:stCxn id="23" idx="2"/>
                  <a:endCxn id="26" idx="1"/>
                </p:cNvCxnSpPr>
                <p:nvPr/>
              </p:nvCxnSpPr>
              <p:spPr>
                <a:xfrm>
                  <a:off x="3475120" y="4827814"/>
                  <a:ext cx="647656" cy="66701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flipV="1">
                  <a:off x="4114839" y="5513892"/>
                  <a:ext cx="7937" cy="59396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Oval 8"/>
              <p:cNvSpPr/>
              <p:nvPr/>
            </p:nvSpPr>
            <p:spPr>
              <a:xfrm>
                <a:off x="7927848" y="4910254"/>
                <a:ext cx="73152" cy="762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Curved Connector 9"/>
              <p:cNvCxnSpPr>
                <a:stCxn id="9" idx="2"/>
              </p:cNvCxnSpPr>
              <p:nvPr/>
            </p:nvCxnSpPr>
            <p:spPr>
              <a:xfrm rot="10800000">
                <a:off x="7382618" y="3767254"/>
                <a:ext cx="545230" cy="1181100"/>
              </a:xfrm>
              <a:prstGeom prst="curvedConnector2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6629400" y="3572837"/>
                <a:ext cx="17192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Arrival rate vector</a:t>
                </a:r>
                <a:endParaRPr lang="en-US" sz="1600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>
                <a:off x="7861322" y="4837011"/>
                <a:ext cx="255980" cy="232064"/>
              </a:xfrm>
              <a:prstGeom prst="line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7964424" y="4707800"/>
                <a:ext cx="255980" cy="232064"/>
              </a:xfrm>
              <a:prstGeom prst="line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7775702" y="4857472"/>
                <a:ext cx="182880" cy="182880"/>
              </a:xfrm>
              <a:prstGeom prst="straightConnector1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  <a:tailEnd type="arrow"/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7989849" y="4640023"/>
                <a:ext cx="182880" cy="182880"/>
              </a:xfrm>
              <a:prstGeom prst="straightConnector1">
                <a:avLst/>
              </a:prstGeom>
              <a:ln w="19050">
                <a:solidFill>
                  <a:schemeClr val="accent2">
                    <a:lumMod val="75000"/>
                  </a:schemeClr>
                </a:solidFill>
                <a:tailEnd type="arrow"/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7989312" y="4903849"/>
                    <a:ext cx="45704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𝝐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89312" y="4903849"/>
                    <a:ext cx="457046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" name="Curved Connector 16"/>
              <p:cNvCxnSpPr>
                <a:stCxn id="16" idx="3"/>
              </p:cNvCxnSpPr>
              <p:nvPr/>
            </p:nvCxnSpPr>
            <p:spPr>
              <a:xfrm>
                <a:off x="8446358" y="5088515"/>
                <a:ext cx="545242" cy="1159885"/>
              </a:xfrm>
              <a:prstGeom prst="curvedConnector2">
                <a:avLst/>
              </a:prstGeom>
              <a:ln w="254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7606137" y="6248400"/>
                    <a:ext cx="188540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lvl="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⟨"/>
                              <m:endChr m:val="⟩"/>
                              <m:ctrlPr>
                                <a:rPr lang="en-US" i="1" smtClean="0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𝒄</m:t>
                              </m:r>
                              <m:r>
                                <a:rPr lang="en-US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accent5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𝜇</m:t>
                              </m:r>
                            </m:e>
                          </m:d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i="1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𝑏</m:t>
                          </m:r>
                        </m:oMath>
                      </m:oMathPara>
                    </a14:m>
                    <a:endParaRPr lang="en-US" dirty="0">
                      <a:solidFill>
                        <a:schemeClr val="accent5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06137" y="6248400"/>
                    <a:ext cx="1885409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327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" name="Straight Arrow Connector 18"/>
              <p:cNvCxnSpPr/>
              <p:nvPr/>
            </p:nvCxnSpPr>
            <p:spPr>
              <a:xfrm>
                <a:off x="8400533" y="4648200"/>
                <a:ext cx="362467" cy="344675"/>
              </a:xfrm>
              <a:prstGeom prst="straightConnector1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  <a:tailEnd type="arrow"/>
              </a:ln>
              <a:scene3d>
                <a:camera prst="orthographicFront">
                  <a:rot lat="0" lon="0" rev="54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8446358" y="4463534"/>
                    <a:ext cx="42502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𝒄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46358" y="4463534"/>
                    <a:ext cx="425021" cy="36933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" name="Oval 6"/>
            <p:cNvSpPr/>
            <p:nvPr/>
          </p:nvSpPr>
          <p:spPr>
            <a:xfrm>
              <a:off x="8077200" y="4778566"/>
              <a:ext cx="73152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609600" y="4495800"/>
            <a:ext cx="5940552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0040" lvl="0" indent="-320040">
              <a:spcBef>
                <a:spcPts val="700"/>
              </a:spcBef>
              <a:buClr>
                <a:srgbClr val="DD8047"/>
              </a:buClr>
              <a:buSzPct val="60000"/>
              <a:buFont typeface="Wingdings"/>
              <a:buChar char=""/>
            </a:pPr>
            <a:r>
              <a:rPr lang="en-US" sz="2500" dirty="0">
                <a:solidFill>
                  <a:prstClr val="black"/>
                </a:solidFill>
              </a:rPr>
              <a:t>Heavy Traffic Optimality</a:t>
            </a:r>
          </a:p>
          <a:p>
            <a:pPr marL="640080" lvl="1" indent="-274320">
              <a:spcBef>
                <a:spcPts val="550"/>
              </a:spcBef>
              <a:buClr>
                <a:srgbClr val="94B6D2"/>
              </a:buClr>
              <a:buSzPct val="70000"/>
              <a:buFont typeface="Wingdings 2"/>
              <a:buChar char=""/>
            </a:pPr>
            <a:r>
              <a:rPr lang="en-US" sz="2200" dirty="0">
                <a:solidFill>
                  <a:prstClr val="black"/>
                </a:solidFill>
              </a:rPr>
              <a:t>Arrival rate is 𝝐 away from the boundary of the capacity region</a:t>
            </a:r>
          </a:p>
          <a:p>
            <a:pPr marL="640080" lvl="1" indent="-274320">
              <a:spcBef>
                <a:spcPts val="550"/>
              </a:spcBef>
              <a:buClr>
                <a:srgbClr val="94B6D2"/>
              </a:buClr>
              <a:buSzPct val="70000"/>
              <a:buFont typeface="Wingdings 2"/>
              <a:buChar char=""/>
            </a:pPr>
            <a:r>
              <a:rPr lang="en-US" sz="2200" dirty="0">
                <a:solidFill>
                  <a:prstClr val="black"/>
                </a:solidFill>
              </a:rPr>
              <a:t>Let 𝝐→𝟎  so that  the arrival rate approaches the boundary, ⟨𝒄,𝜇⟩=𝑏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4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311" y="1412930"/>
            <a:ext cx="8942669" cy="11778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Suppose that preemption is not allowed</a:t>
            </a:r>
          </a:p>
          <a:p>
            <a:pPr lvl="1"/>
            <a:r>
              <a:rPr lang="en-US" sz="2100" dirty="0" smtClean="0"/>
              <a:t>It may be difficult to save the state of a VM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294347" y="2924117"/>
            <a:ext cx="1106328" cy="1092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128265" y="3163301"/>
            <a:ext cx="260313" cy="84863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294347" y="3470472"/>
            <a:ext cx="553164" cy="54146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7881653" y="2028825"/>
            <a:ext cx="1106328" cy="1092708"/>
            <a:chOff x="4669722" y="4518893"/>
            <a:chExt cx="1106328" cy="1092708"/>
          </a:xfrm>
        </p:grpSpPr>
        <p:sp>
          <p:nvSpPr>
            <p:cNvPr id="81" name="Rectangle 80"/>
            <p:cNvSpPr/>
            <p:nvPr/>
          </p:nvSpPr>
          <p:spPr>
            <a:xfrm>
              <a:off x="4669722" y="4518893"/>
              <a:ext cx="1106328" cy="10927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669722" y="5065248"/>
              <a:ext cx="553164" cy="54146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222886" y="5063958"/>
              <a:ext cx="553164" cy="54146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7874950" y="3222117"/>
            <a:ext cx="1106328" cy="1092708"/>
            <a:chOff x="6781800" y="4032780"/>
            <a:chExt cx="1106328" cy="1092708"/>
          </a:xfrm>
        </p:grpSpPr>
        <p:sp>
          <p:nvSpPr>
            <p:cNvPr id="89" name="Rectangle 88"/>
            <p:cNvSpPr/>
            <p:nvPr/>
          </p:nvSpPr>
          <p:spPr>
            <a:xfrm>
              <a:off x="6781800" y="4032780"/>
              <a:ext cx="1106328" cy="10927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615718" y="4271964"/>
              <a:ext cx="260313" cy="84863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6781800" y="4579135"/>
              <a:ext cx="553164" cy="54146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7886603" y="4543425"/>
            <a:ext cx="1106328" cy="1092708"/>
            <a:chOff x="4267200" y="5104388"/>
            <a:chExt cx="1106328" cy="1092708"/>
          </a:xfrm>
        </p:grpSpPr>
        <p:sp>
          <p:nvSpPr>
            <p:cNvPr id="95" name="Rectangle 94"/>
            <p:cNvSpPr/>
            <p:nvPr/>
          </p:nvSpPr>
          <p:spPr>
            <a:xfrm>
              <a:off x="4267200" y="5104388"/>
              <a:ext cx="1106328" cy="10927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4267200" y="5884887"/>
              <a:ext cx="685800" cy="307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5113215" y="5324252"/>
              <a:ext cx="260313" cy="84863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Rounded Rectangle 97"/>
          <p:cNvSpPr/>
          <p:nvPr/>
        </p:nvSpPr>
        <p:spPr>
          <a:xfrm>
            <a:off x="7772398" y="1981200"/>
            <a:ext cx="1295401" cy="1178251"/>
          </a:xfrm>
          <a:prstGeom prst="roundRect">
            <a:avLst>
              <a:gd name="adj" fmla="val 1100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Content Placeholder 3"/>
          <p:cNvSpPr txBox="1">
            <a:spLocks/>
          </p:cNvSpPr>
          <p:nvPr/>
        </p:nvSpPr>
        <p:spPr>
          <a:xfrm>
            <a:off x="45312" y="4897665"/>
            <a:ext cx="7829638" cy="196033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Cannot make Independent scheduling decisions in each time slot</a:t>
            </a:r>
          </a:p>
          <a:p>
            <a:r>
              <a:rPr lang="en-US" sz="2800" dirty="0" smtClean="0"/>
              <a:t>Presented Last Year</a:t>
            </a:r>
          </a:p>
          <a:p>
            <a:pPr lvl="1"/>
            <a:r>
              <a:rPr lang="en-US" sz="2500" dirty="0" err="1" smtClean="0"/>
              <a:t>Nonpreemptive</a:t>
            </a:r>
            <a:r>
              <a:rPr lang="en-US" sz="2500" dirty="0" smtClean="0"/>
              <a:t> Algorithm - Throughput Optimal</a:t>
            </a:r>
          </a:p>
          <a:p>
            <a:pPr lvl="1"/>
            <a:r>
              <a:rPr lang="en-US" sz="2500" dirty="0" smtClean="0"/>
              <a:t>Two cases – Known and Unknown Job sizes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111171" y="3800100"/>
            <a:ext cx="2296429" cy="978725"/>
            <a:chOff x="1111171" y="5241100"/>
            <a:chExt cx="2296429" cy="978725"/>
          </a:xfrm>
        </p:grpSpPr>
        <p:cxnSp>
          <p:nvCxnSpPr>
            <p:cNvPr id="57" name="Straight Connector 56"/>
            <p:cNvCxnSpPr/>
            <p:nvPr/>
          </p:nvCxnSpPr>
          <p:spPr>
            <a:xfrm flipV="1">
              <a:off x="3397173" y="5241101"/>
              <a:ext cx="0" cy="978724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1111171" y="5241100"/>
              <a:ext cx="2296429" cy="978725"/>
              <a:chOff x="1111171" y="5241100"/>
              <a:chExt cx="2296429" cy="978725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3082962" y="5305425"/>
                <a:ext cx="260313" cy="848639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1121600" y="5241100"/>
                <a:ext cx="2286000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111171" y="6219825"/>
                <a:ext cx="2286000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Group 99"/>
          <p:cNvGrpSpPr/>
          <p:nvPr/>
        </p:nvGrpSpPr>
        <p:grpSpPr>
          <a:xfrm>
            <a:off x="154750" y="3226128"/>
            <a:ext cx="3254298" cy="485897"/>
            <a:chOff x="76200" y="4695703"/>
            <a:chExt cx="3254298" cy="485897"/>
          </a:xfrm>
        </p:grpSpPr>
        <p:sp>
          <p:nvSpPr>
            <p:cNvPr id="101" name="Rectangle 100"/>
            <p:cNvSpPr/>
            <p:nvPr/>
          </p:nvSpPr>
          <p:spPr>
            <a:xfrm>
              <a:off x="2590800" y="4800600"/>
              <a:ext cx="685800" cy="307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1752600" y="4800600"/>
              <a:ext cx="685800" cy="307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914400" y="4800600"/>
              <a:ext cx="685800" cy="307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1043050" y="4700650"/>
              <a:ext cx="2286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044496" y="5181600"/>
              <a:ext cx="2286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3330498" y="4695703"/>
              <a:ext cx="0" cy="478641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Rectangle 106"/>
            <p:cNvSpPr/>
            <p:nvPr/>
          </p:nvSpPr>
          <p:spPr>
            <a:xfrm>
              <a:off x="76200" y="4812475"/>
              <a:ext cx="685800" cy="30732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133475" y="2438400"/>
            <a:ext cx="2296429" cy="645225"/>
            <a:chOff x="1133475" y="3879400"/>
            <a:chExt cx="2296429" cy="645225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1143904" y="3879400"/>
              <a:ext cx="2286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133475" y="4524625"/>
              <a:ext cx="2286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419477" y="3879400"/>
              <a:ext cx="0" cy="635395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2180511" y="3933825"/>
              <a:ext cx="553164" cy="541468"/>
              <a:chOff x="2180511" y="3933825"/>
              <a:chExt cx="553164" cy="541468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2180511" y="3933825"/>
                <a:ext cx="553164" cy="541468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349179" y="4024263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50" name="Rectangle 49"/>
          <p:cNvSpPr/>
          <p:nvPr/>
        </p:nvSpPr>
        <p:spPr>
          <a:xfrm>
            <a:off x="2806380" y="2491300"/>
            <a:ext cx="553164" cy="54146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7772399" y="4499425"/>
            <a:ext cx="1323393" cy="1178251"/>
          </a:xfrm>
          <a:prstGeom prst="roundRect">
            <a:avLst>
              <a:gd name="adj" fmla="val 11008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3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98" grpId="0" animBg="1"/>
      <p:bldP spid="109" grpId="0"/>
      <p:bldP spid="66" grpId="0" animBg="1"/>
      <p:bldP spid="6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Preemption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Preempt jobs once every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 time slots</a:t>
                </a:r>
              </a:p>
              <a:p>
                <a:pPr lvl="1"/>
                <a:r>
                  <a:rPr lang="en-US" dirty="0" smtClean="0"/>
                  <a:t>Some jobs easy to preempt</a:t>
                </a:r>
              </a:p>
              <a:p>
                <a:pPr lvl="1"/>
                <a:r>
                  <a:rPr lang="en-US" dirty="0" smtClean="0"/>
                  <a:t>If a job is blocking several others – want to preempt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Every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time </a:t>
                </a:r>
                <a:r>
                  <a:rPr lang="en-US" dirty="0" smtClean="0"/>
                  <a:t>slots, make an independent decision</a:t>
                </a:r>
              </a:p>
              <a:p>
                <a:pPr lvl="1"/>
                <a:r>
                  <a:rPr lang="en-US" dirty="0" smtClean="0"/>
                  <a:t>Based on a discussion with Jim Giles (IBM/Google)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3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270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StudPre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000B0E-F247-42DE-B4C8-953FA55828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EdStudPres</Template>
  <TotalTime>0</TotalTime>
  <Words>1543</Words>
  <Application>Microsoft Office PowerPoint</Application>
  <PresentationFormat>On-screen Show (4:3)</PresentationFormat>
  <Paragraphs>375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Calibri</vt:lpstr>
      <vt:lpstr>Cambria Math</vt:lpstr>
      <vt:lpstr>Mathematica1</vt:lpstr>
      <vt:lpstr>Tw Cen MT</vt:lpstr>
      <vt:lpstr>Wingdings</vt:lpstr>
      <vt:lpstr>Wingdings 2</vt:lpstr>
      <vt:lpstr>EdStudPres</vt:lpstr>
      <vt:lpstr>Control ISSUES IN Cloud Computing: Heavy Traffic Optimality</vt:lpstr>
      <vt:lpstr>Work on Cloud Computing</vt:lpstr>
      <vt:lpstr>Setting</vt:lpstr>
      <vt:lpstr>Cloud Computing – Resource Allocation problem</vt:lpstr>
      <vt:lpstr>Capacity of a server</vt:lpstr>
      <vt:lpstr>Capacity of a Cloud</vt:lpstr>
      <vt:lpstr>Metrics of Optimality</vt:lpstr>
      <vt:lpstr>Preemption</vt:lpstr>
      <vt:lpstr>Limited Preemption</vt:lpstr>
      <vt:lpstr>Scheduling Algorithm</vt:lpstr>
      <vt:lpstr>JSQ Routing</vt:lpstr>
      <vt:lpstr>Throughput Optimality</vt:lpstr>
      <vt:lpstr>Heavy Traffic Optimality</vt:lpstr>
      <vt:lpstr>Heavy Traffic Optimality</vt:lpstr>
      <vt:lpstr>Lower Bound</vt:lpstr>
      <vt:lpstr>State Space Collapse - Intuition</vt:lpstr>
      <vt:lpstr>State Space Collapse</vt:lpstr>
      <vt:lpstr>State Space Collapse – Across Servers</vt:lpstr>
      <vt:lpstr>Upper Bound</vt:lpstr>
      <vt:lpstr>Key Step for Upper Bound</vt:lpstr>
      <vt:lpstr>Simple Routing -Power of Two Choices</vt:lpstr>
      <vt:lpstr>Power of Two Choices Routing</vt:lpstr>
      <vt:lpstr>Ongoing Work</vt:lpstr>
      <vt:lpstr>Other Directions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2012-03-19T15:15:26Z</dcterms:created>
  <dcterms:modified xsi:type="dcterms:W3CDTF">2014-10-07T16:16:13Z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TC101671259990</vt:lpwstr>
  </property>
</Properties>
</file>