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embeddings/oleObject5.bin" ContentType="application/vnd.openxmlformats-officedocument.oleObject"/>
  <Override PartName="/ppt/notesSlides/notesSlide7.xml" ContentType="application/vnd.openxmlformats-officedocument.presentationml.notesSlide+xml"/>
  <Override PartName="/ppt/embeddings/oleObject6.bin" ContentType="application/vnd.openxmlformats-officedocument.oleObject"/>
  <Override PartName="/ppt/notesSlides/notesSlide8.xml" ContentType="application/vnd.openxmlformats-officedocument.presentationml.notesSlide+xml"/>
  <Override PartName="/ppt/embeddings/oleObject7.bin" ContentType="application/vnd.openxmlformats-officedocument.oleObject"/>
  <Override PartName="/ppt/notesSlides/notesSlide9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0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16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17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18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595" r:id="rId3"/>
    <p:sldId id="565" r:id="rId4"/>
    <p:sldId id="579" r:id="rId5"/>
    <p:sldId id="604" r:id="rId6"/>
    <p:sldId id="603" r:id="rId7"/>
    <p:sldId id="601" r:id="rId8"/>
    <p:sldId id="602" r:id="rId9"/>
    <p:sldId id="600" r:id="rId10"/>
    <p:sldId id="560" r:id="rId11"/>
    <p:sldId id="633" r:id="rId12"/>
    <p:sldId id="634" r:id="rId13"/>
    <p:sldId id="635" r:id="rId14"/>
    <p:sldId id="636" r:id="rId15"/>
    <p:sldId id="637" r:id="rId16"/>
    <p:sldId id="638" r:id="rId17"/>
    <p:sldId id="639" r:id="rId18"/>
    <p:sldId id="640" r:id="rId19"/>
    <p:sldId id="641" r:id="rId20"/>
    <p:sldId id="642" r:id="rId21"/>
    <p:sldId id="643" r:id="rId22"/>
    <p:sldId id="644" r:id="rId23"/>
    <p:sldId id="645" r:id="rId24"/>
    <p:sldId id="650" r:id="rId25"/>
    <p:sldId id="559" r:id="rId26"/>
    <p:sldId id="562" r:id="rId27"/>
    <p:sldId id="564" r:id="rId28"/>
    <p:sldId id="572" r:id="rId29"/>
    <p:sldId id="570" r:id="rId30"/>
    <p:sldId id="619" r:id="rId31"/>
    <p:sldId id="620" r:id="rId32"/>
    <p:sldId id="627" r:id="rId33"/>
    <p:sldId id="621" r:id="rId34"/>
    <p:sldId id="629" r:id="rId35"/>
    <p:sldId id="630" r:id="rId36"/>
    <p:sldId id="631" r:id="rId37"/>
    <p:sldId id="632" r:id="rId38"/>
    <p:sldId id="618" r:id="rId39"/>
    <p:sldId id="651" r:id="rId40"/>
    <p:sldId id="399" r:id="rId41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E2B"/>
    <a:srgbClr val="000097"/>
    <a:srgbClr val="0000DA"/>
    <a:srgbClr val="000090"/>
    <a:srgbClr val="95FF23"/>
    <a:srgbClr val="000000"/>
    <a:srgbClr val="61F8DF"/>
    <a:srgbClr val="686868"/>
    <a:srgbClr val="0000D5"/>
    <a:srgbClr val="24F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49" autoAdjust="0"/>
    <p:restoredTop sz="97927" autoAdjust="0"/>
  </p:normalViewPr>
  <p:slideViewPr>
    <p:cSldViewPr>
      <p:cViewPr>
        <p:scale>
          <a:sx n="85" d="100"/>
          <a:sy n="85" d="100"/>
        </p:scale>
        <p:origin x="-424" y="-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6"/>
    </p:cViewPr>
  </p:sorterViewPr>
  <p:notesViewPr>
    <p:cSldViewPr snapToGrid="0" snapToObjects="1">
      <p:cViewPr varScale="1">
        <p:scale>
          <a:sx n="77" d="100"/>
          <a:sy n="77" d="100"/>
        </p:scale>
        <p:origin x="-318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1" Type="http://schemas.openxmlformats.org/officeDocument/2006/relationships/image" Target="../media/image54.emf"/><Relationship Id="rId2" Type="http://schemas.openxmlformats.org/officeDocument/2006/relationships/image" Target="../media/image5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5" Type="http://schemas.openxmlformats.org/officeDocument/2006/relationships/image" Target="../media/image64.emf"/><Relationship Id="rId6" Type="http://schemas.openxmlformats.org/officeDocument/2006/relationships/image" Target="../media/image65.emf"/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Relationship Id="rId2" Type="http://schemas.openxmlformats.org/officeDocument/2006/relationships/image" Target="../media/image7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Relationship Id="rId2" Type="http://schemas.openxmlformats.org/officeDocument/2006/relationships/image" Target="../media/image7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Relationship Id="rId2" Type="http://schemas.openxmlformats.org/officeDocument/2006/relationships/image" Target="../media/image76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4" Type="http://schemas.openxmlformats.org/officeDocument/2006/relationships/image" Target="../media/image81.emf"/><Relationship Id="rId1" Type="http://schemas.openxmlformats.org/officeDocument/2006/relationships/image" Target="../media/image68.emf"/><Relationship Id="rId2" Type="http://schemas.openxmlformats.org/officeDocument/2006/relationships/image" Target="../media/image7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9EEFFA3B-E9C5-4334-9177-63C08FC6A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32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E7DCF0-519A-453B-A5C5-5CA1A99487D9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1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extLst/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1600" dirty="0">
              <a:solidFill>
                <a:srgbClr val="333333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10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Their correlation/</a:t>
            </a:r>
            <a:r>
              <a:rPr lang="en-US" dirty="0" err="1" smtClean="0"/>
              <a:t>dependenices</a:t>
            </a:r>
            <a:r>
              <a:rPr lang="en-US" dirty="0" smtClean="0"/>
              <a:t> give us much more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5DFE-6841-4D79-ACB3-CF8BB7E9A7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75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MRV gives us an indication of dependency structures..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5DFE-6841-4D79-ACB3-CF8BB7E9A7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49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24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25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1E3A25-2C61-4058-ABE9-5830E005B740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26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1E3A25-2C61-4058-ABE9-5830E005B740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27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28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29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39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DB795E-6C33-45E7-BC33-932BAE31863E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2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6DFC90-6957-4252-9C8E-DD06C9647713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40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3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4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5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6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7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8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9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33547-7D96-4BBC-A1F2-30374E843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09730-EBAE-4D8F-BA5D-62C0E0C50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E5B6-7952-4262-9AFE-76F2CA9D2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7D5B5-6294-44C9-B23A-5D7E4D20D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F4082-3C44-439B-97F8-F9A8C26F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09A28-5756-4930-BD12-5C24F34D1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2BD3D-2DDD-4F02-BF5B-10CF4EF26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31ED3-C5D5-4BC9-A754-30CBD5750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44B7D-7D70-4C4D-9BF8-5214574C6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820F1-5D95-40CE-BED3-27CA8C877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7106-A366-44D8-BD50-CCAB21630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54FABDBB-D97B-429A-83A5-004D3383B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5.e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1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41.e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4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38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39.e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40.emf"/><Relationship Id="rId10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44.e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45.e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46.emf"/><Relationship Id="rId10" Type="http://schemas.openxmlformats.org/officeDocument/2006/relationships/oleObject" Target="../embeddings/oleObject21.bin"/><Relationship Id="rId11" Type="http://schemas.openxmlformats.org/officeDocument/2006/relationships/image" Target="../media/image4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48.e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49.emf"/><Relationship Id="rId8" Type="http://schemas.openxmlformats.org/officeDocument/2006/relationships/oleObject" Target="../embeddings/oleObject24.bin"/><Relationship Id="rId9" Type="http://schemas.openxmlformats.org/officeDocument/2006/relationships/image" Target="../media/image50.emf"/><Relationship Id="rId10" Type="http://schemas.openxmlformats.org/officeDocument/2006/relationships/oleObject" Target="../embeddings/oleObject25.bin"/><Relationship Id="rId11" Type="http://schemas.openxmlformats.org/officeDocument/2006/relationships/image" Target="../media/image5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52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5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emf"/><Relationship Id="rId12" Type="http://schemas.openxmlformats.org/officeDocument/2006/relationships/oleObject" Target="../embeddings/oleObject32.bin"/><Relationship Id="rId13" Type="http://schemas.openxmlformats.org/officeDocument/2006/relationships/image" Target="../media/image5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8.bin"/><Relationship Id="rId4" Type="http://schemas.openxmlformats.org/officeDocument/2006/relationships/image" Target="../media/image54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55.emf"/><Relationship Id="rId7" Type="http://schemas.openxmlformats.org/officeDocument/2006/relationships/image" Target="../media/image59.png"/><Relationship Id="rId8" Type="http://schemas.openxmlformats.org/officeDocument/2006/relationships/oleObject" Target="../embeddings/oleObject30.bin"/><Relationship Id="rId9" Type="http://schemas.openxmlformats.org/officeDocument/2006/relationships/image" Target="../media/image56.emf"/><Relationship Id="rId10" Type="http://schemas.openxmlformats.org/officeDocument/2006/relationships/oleObject" Target="../embeddings/oleObject31.bin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7.bin"/><Relationship Id="rId12" Type="http://schemas.openxmlformats.org/officeDocument/2006/relationships/image" Target="../media/image64.emf"/><Relationship Id="rId13" Type="http://schemas.openxmlformats.org/officeDocument/2006/relationships/image" Target="../media/image66.png"/><Relationship Id="rId14" Type="http://schemas.openxmlformats.org/officeDocument/2006/relationships/image" Target="../media/image67.png"/><Relationship Id="rId15" Type="http://schemas.openxmlformats.org/officeDocument/2006/relationships/oleObject" Target="../embeddings/oleObject38.bin"/><Relationship Id="rId16" Type="http://schemas.openxmlformats.org/officeDocument/2006/relationships/oleObject" Target="../embeddings/oleObject39.bin"/><Relationship Id="rId17" Type="http://schemas.openxmlformats.org/officeDocument/2006/relationships/image" Target="../media/image6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3.bin"/><Relationship Id="rId4" Type="http://schemas.openxmlformats.org/officeDocument/2006/relationships/image" Target="../media/image60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61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62.emf"/><Relationship Id="rId9" Type="http://schemas.openxmlformats.org/officeDocument/2006/relationships/oleObject" Target="../embeddings/oleObject36.bin"/><Relationship Id="rId10" Type="http://schemas.openxmlformats.org/officeDocument/2006/relationships/image" Target="../media/image6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67.png"/><Relationship Id="rId5" Type="http://schemas.openxmlformats.org/officeDocument/2006/relationships/image" Target="../media/image66.png"/><Relationship Id="rId6" Type="http://schemas.openxmlformats.org/officeDocument/2006/relationships/oleObject" Target="../embeddings/oleObject40.bin"/><Relationship Id="rId7" Type="http://schemas.openxmlformats.org/officeDocument/2006/relationships/image" Target="../media/image68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68.emf"/><Relationship Id="rId5" Type="http://schemas.openxmlformats.org/officeDocument/2006/relationships/image" Target="../media/image69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oleObject" Target="../embeddings/oleObject42.bin"/><Relationship Id="rId9" Type="http://schemas.openxmlformats.org/officeDocument/2006/relationships/image" Target="../media/image70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oleObject" Target="../embeddings/oleObject43.bin"/><Relationship Id="rId6" Type="http://schemas.openxmlformats.org/officeDocument/2006/relationships/image" Target="../media/image68.emf"/><Relationship Id="rId7" Type="http://schemas.openxmlformats.org/officeDocument/2006/relationships/image" Target="../media/image69.png"/><Relationship Id="rId8" Type="http://schemas.openxmlformats.org/officeDocument/2006/relationships/oleObject" Target="../embeddings/oleObject44.bin"/><Relationship Id="rId9" Type="http://schemas.openxmlformats.org/officeDocument/2006/relationships/image" Target="../media/image73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oleObject" Target="../embeddings/oleObject45.bin"/><Relationship Id="rId6" Type="http://schemas.openxmlformats.org/officeDocument/2006/relationships/image" Target="../media/image68.emf"/><Relationship Id="rId7" Type="http://schemas.openxmlformats.org/officeDocument/2006/relationships/image" Target="../media/image69.png"/><Relationship Id="rId8" Type="http://schemas.openxmlformats.org/officeDocument/2006/relationships/oleObject" Target="../embeddings/oleObject46.bin"/><Relationship Id="rId9" Type="http://schemas.openxmlformats.org/officeDocument/2006/relationships/image" Target="../media/image76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0.emf"/><Relationship Id="rId12" Type="http://schemas.openxmlformats.org/officeDocument/2006/relationships/oleObject" Target="../embeddings/oleObject50.bin"/><Relationship Id="rId13" Type="http://schemas.openxmlformats.org/officeDocument/2006/relationships/image" Target="../media/image81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9.png"/><Relationship Id="rId4" Type="http://schemas.openxmlformats.org/officeDocument/2006/relationships/image" Target="../media/image67.png"/><Relationship Id="rId5" Type="http://schemas.openxmlformats.org/officeDocument/2006/relationships/oleObject" Target="../embeddings/oleObject47.bin"/><Relationship Id="rId6" Type="http://schemas.openxmlformats.org/officeDocument/2006/relationships/image" Target="../media/image68.emf"/><Relationship Id="rId7" Type="http://schemas.openxmlformats.org/officeDocument/2006/relationships/oleObject" Target="../embeddings/oleObject48.bin"/><Relationship Id="rId8" Type="http://schemas.openxmlformats.org/officeDocument/2006/relationships/image" Target="../media/image79.emf"/><Relationship Id="rId9" Type="http://schemas.openxmlformats.org/officeDocument/2006/relationships/image" Target="../media/image82.png"/><Relationship Id="rId10" Type="http://schemas.openxmlformats.org/officeDocument/2006/relationships/oleObject" Target="../embeddings/oleObject4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83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7.emf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65200" y="1295400"/>
            <a:ext cx="8437563" cy="21336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sz="4800" dirty="0" smtClean="0">
                <a:latin typeface="Arial" charset="0"/>
                <a:cs typeface="+mj-cs"/>
              </a:rPr>
              <a:t>Multivariate Heavy Tails </a:t>
            </a:r>
            <a:br>
              <a:rPr lang="en-US" sz="4800" dirty="0" smtClean="0">
                <a:latin typeface="Arial" charset="0"/>
                <a:cs typeface="+mj-cs"/>
              </a:rPr>
            </a:br>
            <a:r>
              <a:rPr lang="en-US" sz="4800" dirty="0" smtClean="0">
                <a:latin typeface="Arial" charset="0"/>
                <a:cs typeface="+mj-cs"/>
              </a:rPr>
              <a:t>and Structural Properties of Complex Networks </a:t>
            </a:r>
            <a:endParaRPr lang="en-US" sz="2400" dirty="0">
              <a:latin typeface="Arial" charset="0"/>
              <a:cs typeface="+mj-cs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581401"/>
            <a:ext cx="7651750" cy="1905000"/>
          </a:xfr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Zhi-Li Zhang &amp; </a:t>
            </a:r>
            <a:r>
              <a:rPr lang="en-US" dirty="0" err="1" smtClean="0">
                <a:solidFill>
                  <a:srgbClr val="000090"/>
                </a:solidFill>
                <a:latin typeface="Arial" charset="0"/>
              </a:rPr>
              <a:t>Golshan</a:t>
            </a: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latin typeface="Arial" charset="0"/>
              </a:rPr>
              <a:t>Golnari</a:t>
            </a: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1200" dirty="0" smtClean="0">
              <a:solidFill>
                <a:srgbClr val="00009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{</a:t>
            </a:r>
            <a:r>
              <a:rPr lang="en-US" sz="2400" dirty="0" err="1" smtClean="0">
                <a:solidFill>
                  <a:srgbClr val="000090"/>
                </a:solidFill>
                <a:latin typeface="Arial" charset="0"/>
              </a:rPr>
              <a:t>zhzhang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, </a:t>
            </a:r>
            <a:r>
              <a:rPr lang="en-US" sz="2400" dirty="0" err="1" smtClean="0">
                <a:solidFill>
                  <a:srgbClr val="000090"/>
                </a:solidFill>
                <a:latin typeface="Arial" charset="0"/>
              </a:rPr>
              <a:t>golnari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}@</a:t>
            </a:r>
            <a:r>
              <a:rPr lang="en-US" sz="2400" dirty="0" err="1" smtClean="0">
                <a:solidFill>
                  <a:srgbClr val="000090"/>
                </a:solidFill>
                <a:latin typeface="Arial" charset="0"/>
              </a:rPr>
              <a:t>cs.umn.edu</a:t>
            </a:r>
            <a:endParaRPr lang="en-US" sz="2400" dirty="0" smtClean="0">
              <a:solidFill>
                <a:srgbClr val="00009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800" dirty="0" smtClean="0">
              <a:solidFill>
                <a:srgbClr val="00009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Dept. of Computer Science &amp; Eng., 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University of Minnesota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2400" dirty="0">
              <a:solidFill>
                <a:srgbClr val="00009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2400" dirty="0" smtClean="0">
              <a:solidFill>
                <a:srgbClr val="00009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800" i="1" dirty="0" smtClean="0">
                <a:solidFill>
                  <a:srgbClr val="FF1E2B"/>
                </a:solidFill>
                <a:latin typeface="Arial" charset="0"/>
              </a:rPr>
              <a:t>Reporting Collaborative Research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800" i="1" dirty="0">
                <a:solidFill>
                  <a:srgbClr val="FF1E2B"/>
                </a:solidFill>
                <a:latin typeface="Arial" charset="0"/>
              </a:rPr>
              <a:t> </a:t>
            </a:r>
            <a:r>
              <a:rPr lang="en-US" sz="2800" i="1" dirty="0" smtClean="0">
                <a:solidFill>
                  <a:srgbClr val="FF1E2B"/>
                </a:solidFill>
                <a:latin typeface="Arial" charset="0"/>
              </a:rPr>
              <a:t>with Sid, Don, Bo, et al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280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3860800" y="304800"/>
            <a:ext cx="59436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defRPr/>
            </a:pP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+mj-cs"/>
              </a:rPr>
              <a:t>MURI Oct 8 Annual Review</a:t>
            </a:r>
            <a:endParaRPr lang="en-US" sz="3200" dirty="0">
              <a:solidFill>
                <a:srgbClr val="FF0000"/>
              </a:solidFill>
              <a:latin typeface="Arial" charset="0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22860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Quest for </a:t>
            </a:r>
            <a:r>
              <a:rPr lang="en-US" altLang="zh-CN" sz="3600" i="1" dirty="0" smtClean="0">
                <a:ea typeface="ＭＳ Ｐゴシック" pitchFamily="34" charset="-128"/>
              </a:rPr>
              <a:t>Multivariate</a:t>
            </a:r>
            <a:r>
              <a:rPr lang="en-US" altLang="zh-CN" sz="3600" dirty="0" smtClean="0">
                <a:ea typeface="ＭＳ Ｐゴシック" pitchFamily="34" charset="-128"/>
              </a:rPr>
              <a:t> “Heavy Tails” in Complex Networks: </a:t>
            </a:r>
            <a:r>
              <a:rPr lang="en-US" altLang="zh-CN" sz="3200" i="1" dirty="0" smtClean="0">
                <a:ea typeface="ＭＳ Ｐゴシック" pitchFamily="34" charset="-128"/>
              </a:rPr>
              <a:t>Two-Pronged </a:t>
            </a:r>
            <a:r>
              <a:rPr lang="en-US" altLang="zh-CN" sz="3200" dirty="0" smtClean="0">
                <a:ea typeface="ＭＳ Ｐゴシック" pitchFamily="34" charset="-128"/>
              </a:rPr>
              <a:t>Approach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24000"/>
            <a:ext cx="9398000" cy="5257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Two intertwined threads of research: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800" i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i="1" dirty="0" smtClean="0"/>
              <a:t>Empirical</a:t>
            </a:r>
            <a:r>
              <a:rPr lang="en-US" sz="2400" dirty="0" smtClean="0"/>
              <a:t> network analysis of  </a:t>
            </a:r>
            <a:r>
              <a:rPr lang="en-US" sz="2400" i="1" dirty="0" smtClean="0"/>
              <a:t>real-world</a:t>
            </a:r>
            <a:r>
              <a:rPr lang="en-US" sz="2400" dirty="0" smtClean="0"/>
              <a:t> networks &amp; </a:t>
            </a:r>
            <a:r>
              <a:rPr lang="en-US" sz="2400" i="1" dirty="0" smtClean="0"/>
              <a:t>simulated</a:t>
            </a:r>
            <a:r>
              <a:rPr lang="en-US" sz="2400" dirty="0" smtClean="0"/>
              <a:t> datasets generated from (generative) network models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Develop (visual) analysis tools that are amenable for network data analysis</a:t>
            </a:r>
          </a:p>
          <a:p>
            <a:pPr lvl="2" eaLnBrk="1" hangingPunct="1">
              <a:lnSpc>
                <a:spcPct val="90000"/>
              </a:lnSpc>
              <a:buFont typeface="Courier New"/>
              <a:buChar char="o"/>
              <a:defRPr/>
            </a:pPr>
            <a:r>
              <a:rPr lang="en-US" sz="2000" dirty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 new “visual” bivariate heavy tail analysis tool using a sequence of log-log plots (similar to </a:t>
            </a:r>
            <a:r>
              <a:rPr lang="en-US" sz="2000" dirty="0" err="1" smtClean="0">
                <a:solidFill>
                  <a:srgbClr val="0000FF"/>
                </a:solidFill>
              </a:rPr>
              <a:t>univariate</a:t>
            </a:r>
            <a:r>
              <a:rPr lang="en-US" sz="2000" dirty="0" smtClean="0">
                <a:solidFill>
                  <a:srgbClr val="0000FF"/>
                </a:solidFill>
              </a:rPr>
              <a:t> log-log plot)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Search and devise </a:t>
            </a:r>
            <a:r>
              <a:rPr lang="en-US" sz="2200" dirty="0">
                <a:solidFill>
                  <a:srgbClr val="000000"/>
                </a:solidFill>
              </a:rPr>
              <a:t>metrics of </a:t>
            </a:r>
            <a:r>
              <a:rPr lang="en-US" sz="2200" dirty="0" smtClean="0">
                <a:solidFill>
                  <a:srgbClr val="000000"/>
                </a:solidFill>
              </a:rPr>
              <a:t>interest, compute &amp; plot them to look for (</a:t>
            </a:r>
            <a:r>
              <a:rPr lang="en-US" sz="2200" dirty="0" err="1" smtClean="0">
                <a:solidFill>
                  <a:srgbClr val="000000"/>
                </a:solidFill>
              </a:rPr>
              <a:t>univariate</a:t>
            </a:r>
            <a:r>
              <a:rPr lang="en-US" sz="2200" dirty="0" smtClean="0">
                <a:solidFill>
                  <a:srgbClr val="000000"/>
                </a:solidFill>
              </a:rPr>
              <a:t> &amp; multivariate) “heavy tails” in network data</a:t>
            </a:r>
            <a:endParaRPr lang="en-US" sz="22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FF"/>
                </a:solidFill>
              </a:rPr>
              <a:t>Compare real networks w/ simulated data for </a:t>
            </a:r>
            <a:r>
              <a:rPr lang="en-US" sz="2200" i="1" dirty="0" smtClean="0">
                <a:solidFill>
                  <a:srgbClr val="0000FF"/>
                </a:solidFill>
              </a:rPr>
              <a:t>structural similarity </a:t>
            </a:r>
            <a:r>
              <a:rPr lang="en-US" sz="2200" dirty="0" smtClean="0">
                <a:solidFill>
                  <a:srgbClr val="0000FF"/>
                </a:solidFill>
              </a:rPr>
              <a:t>analysis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8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i="1" dirty="0" smtClean="0"/>
              <a:t>Constructive</a:t>
            </a:r>
            <a:r>
              <a:rPr lang="en-US" sz="2400" dirty="0" smtClean="0"/>
              <a:t>, </a:t>
            </a:r>
            <a:r>
              <a:rPr lang="en-US" sz="2400" i="1" dirty="0" smtClean="0"/>
              <a:t>analytical</a:t>
            </a:r>
            <a:r>
              <a:rPr lang="en-US" sz="2400" dirty="0" smtClean="0"/>
              <a:t> methods to develop “generative” models for growing networks with multivariate heavy tails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dirty="0" smtClean="0">
                <a:solidFill>
                  <a:srgbClr val="000000"/>
                </a:solidFill>
              </a:rPr>
              <a:t>explicit</a:t>
            </a:r>
            <a:r>
              <a:rPr lang="en-US" sz="2200" dirty="0" smtClean="0">
                <a:solidFill>
                  <a:srgbClr val="000000"/>
                </a:solidFill>
              </a:rPr>
              <a:t> construction of </a:t>
            </a:r>
            <a:r>
              <a:rPr lang="en-US" sz="2200" i="1" dirty="0" smtClean="0">
                <a:solidFill>
                  <a:srgbClr val="000000"/>
                </a:solidFill>
              </a:rPr>
              <a:t>growing</a:t>
            </a:r>
            <a:r>
              <a:rPr lang="en-US" sz="2200" dirty="0" smtClean="0">
                <a:solidFill>
                  <a:srgbClr val="000000"/>
                </a:solidFill>
              </a:rPr>
              <a:t> networks with “interesting” properties</a:t>
            </a:r>
            <a:endParaRPr lang="en-US" sz="22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analytical models &amp; proofs for existence of (multivariate) “heavy-tails”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FF"/>
                </a:solidFill>
              </a:rPr>
              <a:t>Q: structural properties (e.g., “hierarchical structure”) thus constructed “essential” or “universal” for networks with multivariate “heavy tails”? </a:t>
            </a:r>
          </a:p>
          <a:p>
            <a:pPr lvl="1">
              <a:buFont typeface="Arial"/>
              <a:buChar char="•"/>
              <a:defRPr/>
            </a:pPr>
            <a:endParaRPr lang="en-US" sz="800" dirty="0" smtClean="0">
              <a:solidFill>
                <a:srgbClr val="FF0000"/>
              </a:solidFill>
            </a:endParaRPr>
          </a:p>
          <a:p>
            <a:pPr marL="5715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4302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0400" y="2057400"/>
            <a:ext cx="9144000" cy="2600325"/>
          </a:xfrm>
        </p:spPr>
        <p:txBody>
          <a:bodyPr/>
          <a:lstStyle/>
          <a:p>
            <a:pPr>
              <a:spcBef>
                <a:spcPts val="2000"/>
              </a:spcBef>
              <a:buFont typeface="Wingdings" charset="2"/>
              <a:buChar char="§"/>
            </a:pPr>
            <a:r>
              <a:rPr lang="en-US" dirty="0" smtClean="0"/>
              <a:t>MRV (of </a:t>
            </a:r>
            <a:r>
              <a:rPr lang="en-US" dirty="0"/>
              <a:t>joint metrics </a:t>
            </a:r>
            <a:r>
              <a:rPr lang="en-US" dirty="0" smtClean="0"/>
              <a:t>distributions) </a:t>
            </a:r>
            <a:r>
              <a:rPr lang="en-US" dirty="0"/>
              <a:t>as a </a:t>
            </a:r>
            <a:r>
              <a:rPr lang="en-US" i="1" dirty="0"/>
              <a:t>distinctive</a:t>
            </a:r>
            <a:r>
              <a:rPr lang="en-US" dirty="0"/>
              <a:t> network </a:t>
            </a:r>
            <a:r>
              <a:rPr lang="en-US" dirty="0" smtClean="0"/>
              <a:t>characterization of complex net structures </a:t>
            </a:r>
          </a:p>
          <a:p>
            <a:pPr lvl="1">
              <a:spcBef>
                <a:spcPts val="2000"/>
              </a:spcBef>
              <a:buFont typeface="Arial"/>
              <a:buChar char="•"/>
            </a:pPr>
            <a:r>
              <a:rPr lang="en-US" dirty="0" smtClean="0"/>
              <a:t>e.g., degree-degree, degree-clustering coefficient inverse</a:t>
            </a:r>
          </a:p>
          <a:p>
            <a:pPr>
              <a:spcBef>
                <a:spcPts val="2000"/>
              </a:spcBef>
              <a:buFont typeface="Wingdings" charset="2"/>
              <a:buChar char="§"/>
            </a:pPr>
            <a:r>
              <a:rPr lang="en-US" dirty="0"/>
              <a:t>Visualization tool for detecting MRV in </a:t>
            </a:r>
            <a:r>
              <a:rPr lang="en-US" dirty="0" smtClean="0"/>
              <a:t>networks</a:t>
            </a:r>
          </a:p>
          <a:p>
            <a:pPr lvl="1">
              <a:spcBef>
                <a:spcPts val="2000"/>
              </a:spcBef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imilar to </a:t>
            </a:r>
            <a:r>
              <a:rPr lang="en-US" i="1" dirty="0" smtClean="0"/>
              <a:t>log-log plot </a:t>
            </a:r>
            <a:r>
              <a:rPr lang="en-US" dirty="0" smtClean="0"/>
              <a:t>for </a:t>
            </a:r>
            <a:r>
              <a:rPr lang="en-US" dirty="0" err="1" smtClean="0"/>
              <a:t>univariate</a:t>
            </a:r>
            <a:r>
              <a:rPr lang="en-US" dirty="0" smtClean="0"/>
              <a:t> heavy tails, with a sequence of log-log plots in various scales for bivariate distributions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68580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Multivariate Heavy Tails in Complex Networks: Empirical Analysis</a:t>
            </a:r>
            <a:r>
              <a:rPr lang="en-US" altLang="zh-CN" sz="3200" dirty="0" smtClean="0">
                <a:ea typeface="ＭＳ Ｐゴシック" pitchFamily="34" charset="-128"/>
              </a:rPr>
              <a:t> </a:t>
            </a:r>
            <a:br>
              <a:rPr lang="en-US" altLang="zh-CN" sz="3200" dirty="0" smtClean="0">
                <a:ea typeface="ＭＳ Ｐゴシック" pitchFamily="34" charset="-128"/>
              </a:rPr>
            </a:br>
            <a:endParaRPr lang="en-US" altLang="zh-CN" sz="3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766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33400"/>
            <a:ext cx="8636000" cy="12715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Multivariate Heavy-Tail (MRV)</a:t>
            </a:r>
            <a:br>
              <a:rPr lang="en-US" dirty="0" smtClean="0"/>
            </a:br>
            <a:r>
              <a:rPr lang="en-US" sz="3600" b="1" dirty="0" smtClean="0">
                <a:solidFill>
                  <a:schemeClr val="tx1"/>
                </a:solidFill>
              </a:rPr>
              <a:t>Definition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3" y="2057400"/>
            <a:ext cx="9481510" cy="166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114800"/>
            <a:ext cx="9372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8667" y="6604000"/>
            <a:ext cx="9144000" cy="471922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dirty="0" smtClean="0"/>
              <a:t>Hard to say MRV…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7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6600" y="533400"/>
            <a:ext cx="8636000" cy="12715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Multivariate Heavy-Tail (MRV)</a:t>
            </a:r>
            <a:br>
              <a:rPr lang="en-US" dirty="0" smtClean="0"/>
            </a:br>
            <a:r>
              <a:rPr lang="en-US" sz="3600" b="1" dirty="0" smtClean="0">
                <a:solidFill>
                  <a:schemeClr val="tx1"/>
                </a:solidFill>
              </a:rPr>
              <a:t>The </a:t>
            </a:r>
            <a:r>
              <a:rPr lang="en-US" sz="3600" b="1" dirty="0">
                <a:solidFill>
                  <a:schemeClr val="tx1"/>
                </a:solidFill>
              </a:rPr>
              <a:t>math for the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1896533"/>
            <a:ext cx="9144000" cy="5418667"/>
          </a:xfrm>
        </p:spPr>
        <p:txBody>
          <a:bodyPr/>
          <a:lstStyle/>
          <a:p>
            <a:r>
              <a:rPr lang="en-US" sz="2700" dirty="0"/>
              <a:t>Bivariate case (sequential form):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endParaRPr lang="en-US" sz="2700" dirty="0">
              <a:sym typeface="Wingdings" panose="05000000000000000000" pitchFamily="2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2491810"/>
            <a:ext cx="8839200" cy="192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334001"/>
            <a:ext cx="9296400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77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8636000" cy="1271588"/>
          </a:xfrm>
        </p:spPr>
        <p:txBody>
          <a:bodyPr>
            <a:normAutofit fontScale="90000"/>
          </a:bodyPr>
          <a:lstStyle/>
          <a:p>
            <a:r>
              <a:rPr lang="en-US" dirty="0"/>
              <a:t>Multivariate </a:t>
            </a:r>
            <a:r>
              <a:rPr lang="en-US" dirty="0" smtClean="0"/>
              <a:t>Heavy-Tail (MRV)</a:t>
            </a:r>
            <a:r>
              <a:rPr lang="en-US" dirty="0"/>
              <a:t/>
            </a:r>
            <a:br>
              <a:rPr lang="en-US" dirty="0"/>
            </a:br>
            <a:r>
              <a:rPr lang="en-US" sz="3600" b="1" dirty="0">
                <a:solidFill>
                  <a:schemeClr val="tx1"/>
                </a:solidFill>
              </a:rPr>
              <a:t>T</a:t>
            </a:r>
            <a:r>
              <a:rPr lang="en-US" sz="3600" b="1" dirty="0" smtClean="0">
                <a:solidFill>
                  <a:schemeClr val="tx1"/>
                </a:solidFill>
              </a:rPr>
              <a:t>he </a:t>
            </a:r>
            <a:r>
              <a:rPr lang="en-US" sz="3600" b="1" dirty="0">
                <a:solidFill>
                  <a:schemeClr val="tx1"/>
                </a:solidFill>
              </a:rPr>
              <a:t>visualization method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2438400"/>
            <a:ext cx="6553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31800" y="4876800"/>
            <a:ext cx="8145463" cy="609600"/>
            <a:chOff x="584200" y="5486400"/>
            <a:chExt cx="8145463" cy="609600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4280575"/>
                </p:ext>
              </p:extLst>
            </p:nvPr>
          </p:nvGraphicFramePr>
          <p:xfrm>
            <a:off x="1117600" y="5486400"/>
            <a:ext cx="7612063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037" name="Equation" r:id="rId4" imgW="3479800" imgH="203200" progId="Equation.DSMT4">
                    <p:embed/>
                  </p:oleObj>
                </mc:Choice>
                <mc:Fallback>
                  <p:oleObj name="Equation" r:id="rId4" imgW="34798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17600" y="5486400"/>
                          <a:ext cx="7612063" cy="44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Content Placeholder 8"/>
            <p:cNvSpPr txBox="1">
              <a:spLocks/>
            </p:cNvSpPr>
            <p:nvPr/>
          </p:nvSpPr>
          <p:spPr bwMode="auto">
            <a:xfrm>
              <a:off x="584200" y="5486400"/>
              <a:ext cx="1066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2400" dirty="0" smtClean="0">
                  <a:sym typeface="Wingdings"/>
                </a:rPr>
                <a:t></a:t>
              </a:r>
            </a:p>
            <a:p>
              <a:pPr marL="0" indent="0">
                <a:buFontTx/>
                <a:buNone/>
              </a:pPr>
              <a:endParaRPr lang="en-US" dirty="0" smtClean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8000" y="5511800"/>
            <a:ext cx="9093200" cy="1422400"/>
            <a:chOff x="660400" y="5486400"/>
            <a:chExt cx="9093200" cy="1422400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5497832"/>
                </p:ext>
              </p:extLst>
            </p:nvPr>
          </p:nvGraphicFramePr>
          <p:xfrm>
            <a:off x="1041400" y="5562600"/>
            <a:ext cx="8712200" cy="1346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038" name="Equation" r:id="rId6" imgW="4356100" imgH="673100" progId="Equation.DSMT4">
                    <p:embed/>
                  </p:oleObj>
                </mc:Choice>
                <mc:Fallback>
                  <p:oleObj name="Equation" r:id="rId6" imgW="4356100" imgH="673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41400" y="5562600"/>
                          <a:ext cx="8712200" cy="1346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ontent Placeholder 8"/>
            <p:cNvSpPr txBox="1">
              <a:spLocks/>
            </p:cNvSpPr>
            <p:nvPr/>
          </p:nvSpPr>
          <p:spPr bwMode="auto">
            <a:xfrm>
              <a:off x="660400" y="5486400"/>
              <a:ext cx="1066800" cy="60960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SzPct val="80000"/>
                <a:buFont typeface="Wingdings" charset="2"/>
                <a:buChar char="u"/>
              </a:pPr>
              <a:r>
                <a:rPr lang="en-US" sz="2400" dirty="0" smtClean="0">
                  <a:sym typeface="Wingdings"/>
                </a:rPr>
                <a:t> 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8000" y="1783080"/>
            <a:ext cx="8153400" cy="609600"/>
            <a:chOff x="812800" y="1783080"/>
            <a:chExt cx="8153400" cy="609600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6266958"/>
                </p:ext>
              </p:extLst>
            </p:nvPr>
          </p:nvGraphicFramePr>
          <p:xfrm>
            <a:off x="1193800" y="1828800"/>
            <a:ext cx="777240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039" name="Equation" r:id="rId8" imgW="3454400" imgH="165100" progId="Equation.DSMT4">
                    <p:embed/>
                  </p:oleObj>
                </mc:Choice>
                <mc:Fallback>
                  <p:oleObj name="Equation" r:id="rId8" imgW="34544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193800" y="1828800"/>
                          <a:ext cx="7772400" cy="371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Content Placeholder 8"/>
            <p:cNvSpPr txBox="1">
              <a:spLocks/>
            </p:cNvSpPr>
            <p:nvPr/>
          </p:nvSpPr>
          <p:spPr bwMode="auto">
            <a:xfrm>
              <a:off x="812800" y="1783080"/>
              <a:ext cx="1066800" cy="60960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SzPct val="80000"/>
                <a:buFont typeface="Wingdings" charset="2"/>
                <a:buChar char="u"/>
              </a:pPr>
              <a:r>
                <a:rPr lang="en-US" sz="2400" dirty="0" smtClean="0">
                  <a:sym typeface="Wingdings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593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0400" y="152400"/>
            <a:ext cx="8636000" cy="12715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Multivariate Heavy</a:t>
            </a:r>
            <a:r>
              <a:rPr lang="en-US" dirty="0"/>
              <a:t> </a:t>
            </a:r>
            <a:r>
              <a:rPr lang="en-US" dirty="0" smtClean="0"/>
              <a:t>Tail (MRV)</a:t>
            </a:r>
            <a:br>
              <a:rPr lang="en-US" dirty="0" smtClean="0"/>
            </a:br>
            <a:r>
              <a:rPr lang="en-US" sz="3600" b="1" dirty="0">
                <a:solidFill>
                  <a:schemeClr val="tx1"/>
                </a:solidFill>
              </a:rPr>
              <a:t>T</a:t>
            </a:r>
            <a:r>
              <a:rPr lang="en-US" sz="3600" b="1" dirty="0" smtClean="0">
                <a:solidFill>
                  <a:schemeClr val="tx1"/>
                </a:solidFill>
              </a:rPr>
              <a:t>he </a:t>
            </a:r>
            <a:r>
              <a:rPr lang="en-US" sz="3600" b="1" dirty="0">
                <a:solidFill>
                  <a:schemeClr val="tx1"/>
                </a:solidFill>
              </a:rPr>
              <a:t>visualization method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8600" y="1357634"/>
            <a:ext cx="7010400" cy="605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03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533400"/>
            <a:ext cx="8636000" cy="8131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Generative Models</a:t>
            </a:r>
            <a:br>
              <a:rPr lang="en-US" dirty="0" smtClean="0"/>
            </a:br>
            <a:r>
              <a:rPr lang="en-US" sz="3600" b="1" dirty="0" smtClean="0">
                <a:solidFill>
                  <a:schemeClr val="tx1"/>
                </a:solidFill>
              </a:rPr>
              <a:t>Empirical Analysis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828800"/>
            <a:ext cx="8636000" cy="50800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One intuition: Networks are generated </a:t>
            </a:r>
            <a:r>
              <a:rPr lang="en-US" i="1" dirty="0" smtClean="0"/>
              <a:t>hierarchically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m</a:t>
            </a:r>
            <a:r>
              <a:rPr lang="en-US" dirty="0" smtClean="0">
                <a:solidFill>
                  <a:srgbClr val="0000FF"/>
                </a:solidFill>
              </a:rPr>
              <a:t>odules/communities </a:t>
            </a:r>
            <a:r>
              <a:rPr lang="en-US" i="1" dirty="0" smtClean="0">
                <a:solidFill>
                  <a:srgbClr val="0000FF"/>
                </a:solidFill>
              </a:rPr>
              <a:t>recursively</a:t>
            </a:r>
            <a:r>
              <a:rPr lang="en-US" dirty="0" smtClean="0">
                <a:solidFill>
                  <a:srgbClr val="0000FF"/>
                </a:solidFill>
              </a:rPr>
              <a:t> combine/connect to each other to form the larger communities</a:t>
            </a:r>
          </a:p>
          <a:p>
            <a:pPr>
              <a:buFont typeface="Wingdings" charset="2"/>
              <a:buChar char="§"/>
            </a:pPr>
            <a:endParaRPr lang="en-US" sz="2400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But this “combining” process could happen in many different ways </a:t>
            </a:r>
            <a:r>
              <a:rPr lang="en-US" dirty="0" smtClean="0">
                <a:sym typeface="Wingdings" panose="05000000000000000000" pitchFamily="2" charset="2"/>
              </a:rPr>
              <a:t> resulting in different generative models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349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1066800"/>
            <a:ext cx="9059333" cy="5164667"/>
          </a:xfrm>
        </p:spPr>
        <p:txBody>
          <a:bodyPr/>
          <a:lstStyle/>
          <a:p>
            <a:r>
              <a:rPr lang="en-US" sz="2400" dirty="0"/>
              <a:t>The modules combine by connecting the central nodes to peripheral nodes (low-degree nodes</a:t>
            </a:r>
            <a:r>
              <a:rPr lang="en-US" sz="2400" dirty="0" smtClean="0"/>
              <a:t>) of other modules.</a:t>
            </a:r>
          </a:p>
          <a:p>
            <a:r>
              <a:rPr lang="en-US" sz="2400" dirty="0" smtClean="0"/>
              <a:t>Or the modules combine by connecting/merging the central nodes (high-degree nodes) to central nodes of other modules.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59" y="3217334"/>
            <a:ext cx="4640841" cy="337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3124200"/>
            <a:ext cx="3851937" cy="350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3800" y="6629400"/>
            <a:ext cx="3581400" cy="410367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sz="2000" dirty="0" err="1" smtClean="0"/>
              <a:t>Ravasz</a:t>
            </a:r>
            <a:r>
              <a:rPr lang="en-US" sz="2000" dirty="0" smtClean="0"/>
              <a:t> and </a:t>
            </a:r>
            <a:r>
              <a:rPr lang="en-US" sz="2000" dirty="0" err="1" smtClean="0"/>
              <a:t>Barabasi’s</a:t>
            </a:r>
            <a:r>
              <a:rPr lang="en-US" sz="2000" dirty="0" smtClean="0"/>
              <a:t> model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6773333"/>
            <a:ext cx="2963333" cy="410367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sz="2000" dirty="0" err="1" smtClean="0"/>
              <a:t>Dorogovtsev</a:t>
            </a:r>
            <a:r>
              <a:rPr lang="en-US" sz="2000" dirty="0" smtClean="0"/>
              <a:t> et al.’s model 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151466" y="5410200"/>
            <a:ext cx="84667" cy="8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41400" y="5029200"/>
            <a:ext cx="84667" cy="8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61533" y="4876800"/>
            <a:ext cx="84667" cy="8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41400" y="4876800"/>
            <a:ext cx="84667" cy="8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261533" y="5029200"/>
            <a:ext cx="84667" cy="8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61200" y="5030782"/>
            <a:ext cx="84667" cy="8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463167" y="5706533"/>
            <a:ext cx="84667" cy="8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118600" y="3962400"/>
            <a:ext cx="84667" cy="8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356600" y="3964377"/>
            <a:ext cx="84667" cy="8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965200" y="228600"/>
            <a:ext cx="8636000" cy="813153"/>
          </a:xfrm>
        </p:spPr>
        <p:txBody>
          <a:bodyPr>
            <a:normAutofit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31333" y="1270000"/>
            <a:ext cx="8636000" cy="50800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2400" dirty="0" err="1" smtClean="0"/>
              <a:t>Marginals</a:t>
            </a:r>
            <a:r>
              <a:rPr lang="en-US" sz="2400" dirty="0" smtClean="0"/>
              <a:t> </a:t>
            </a:r>
            <a:r>
              <a:rPr lang="en-US" sz="2400" i="1" dirty="0" smtClean="0"/>
              <a:t>alone</a:t>
            </a:r>
            <a:r>
              <a:rPr lang="en-US" sz="2400" dirty="0" smtClean="0"/>
              <a:t> cannot distinguish the distinctive network structures generated from these two different generative models.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55"/>
          <a:stretch/>
        </p:blipFill>
        <p:spPr bwMode="auto">
          <a:xfrm>
            <a:off x="584200" y="2133600"/>
            <a:ext cx="5877479" cy="255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3"/>
          <a:stretch/>
        </p:blipFill>
        <p:spPr bwMode="auto">
          <a:xfrm>
            <a:off x="584200" y="4648200"/>
            <a:ext cx="5982939" cy="256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16000" y="338667"/>
            <a:ext cx="8636000" cy="813153"/>
          </a:xfrm>
        </p:spPr>
        <p:txBody>
          <a:bodyPr>
            <a:normAutofit/>
          </a:bodyPr>
          <a:lstStyle/>
          <a:p>
            <a:r>
              <a:rPr lang="en-US" dirty="0" err="1" smtClean="0"/>
              <a:t>Marginals</a:t>
            </a:r>
            <a:r>
              <a:rPr lang="en-US" dirty="0" smtClean="0"/>
              <a:t> alone are not Helpful…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88667" y="3217333"/>
            <a:ext cx="3048000" cy="8412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dirty="0" err="1" smtClean="0"/>
              <a:t>Ravasz</a:t>
            </a:r>
            <a:r>
              <a:rPr lang="en-US" dirty="0" smtClean="0"/>
              <a:t> and </a:t>
            </a:r>
            <a:r>
              <a:rPr lang="en-US" dirty="0" err="1" smtClean="0"/>
              <a:t>Barabasi’s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1000" y="5757333"/>
            <a:ext cx="2963333" cy="8412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dirty="0" err="1" smtClean="0"/>
              <a:t>Dorogovtsev</a:t>
            </a:r>
            <a:r>
              <a:rPr lang="en-US" dirty="0" smtClean="0"/>
              <a:t> et al.’s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2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143000"/>
            <a:ext cx="9144000" cy="5080000"/>
          </a:xfrm>
        </p:spPr>
        <p:txBody>
          <a:bodyPr/>
          <a:lstStyle/>
          <a:p>
            <a:r>
              <a:rPr lang="en-US" sz="2400" dirty="0" smtClean="0"/>
              <a:t>MRVs (of different joint metrics distributions) are able to distinguish these networks generated from different generative models.</a:t>
            </a:r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89000" y="228600"/>
            <a:ext cx="8636000" cy="813153"/>
          </a:xfrm>
        </p:spPr>
        <p:txBody>
          <a:bodyPr>
            <a:normAutofit/>
          </a:bodyPr>
          <a:lstStyle/>
          <a:p>
            <a:r>
              <a:rPr lang="en-US" dirty="0" smtClean="0"/>
              <a:t>MRVs are more Informative!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73333" y="3196760"/>
            <a:ext cx="3048000" cy="8412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dirty="0" err="1" smtClean="0"/>
              <a:t>Ravasz</a:t>
            </a:r>
            <a:r>
              <a:rPr lang="en-US" dirty="0" smtClean="0"/>
              <a:t> and </a:t>
            </a:r>
            <a:r>
              <a:rPr lang="en-US" dirty="0" err="1" smtClean="0"/>
              <a:t>Barabasi’s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1000" y="5757333"/>
            <a:ext cx="2963333" cy="8412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dirty="0" err="1" smtClean="0"/>
              <a:t>Dorogovtsev</a:t>
            </a:r>
            <a:r>
              <a:rPr lang="en-US" dirty="0" smtClean="0"/>
              <a:t> et al.’s model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6"/>
          <a:stretch/>
        </p:blipFill>
        <p:spPr bwMode="auto">
          <a:xfrm>
            <a:off x="355600" y="1981200"/>
            <a:ext cx="322035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7"/>
          <a:stretch/>
        </p:blipFill>
        <p:spPr bwMode="auto">
          <a:xfrm>
            <a:off x="338667" y="4572000"/>
            <a:ext cx="3228893" cy="260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894" y="4572000"/>
            <a:ext cx="2991305" cy="260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"/>
          <a:stretch/>
        </p:blipFill>
        <p:spPr bwMode="auto">
          <a:xfrm>
            <a:off x="3556000" y="2057401"/>
            <a:ext cx="28701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79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-7620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itchFamily="34" charset="-128"/>
              </a:rPr>
              <a:t>Outline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914400"/>
            <a:ext cx="8915400" cy="5097463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/>
              <a:t>Motivation: Central Questions &amp; Overview</a:t>
            </a:r>
          </a:p>
          <a:p>
            <a:pPr lvl="1">
              <a:buFont typeface="Arial"/>
              <a:buChar char="•"/>
              <a:defRPr/>
            </a:pPr>
            <a:r>
              <a:rPr lang="en-US" sz="2400" dirty="0" smtClean="0"/>
              <a:t>Structural Properties of Complex Networks</a:t>
            </a:r>
          </a:p>
          <a:p>
            <a:pPr lvl="1">
              <a:buFont typeface="Arial"/>
              <a:buChar char="•"/>
              <a:defRPr/>
            </a:pPr>
            <a:r>
              <a:rPr lang="en-US" sz="2400" dirty="0" smtClean="0"/>
              <a:t>Multivariate Analysis and Multivariate Heavy Tails  </a:t>
            </a:r>
          </a:p>
          <a:p>
            <a:pPr>
              <a:buFont typeface="Wingdings" charset="2"/>
              <a:buChar char="§"/>
              <a:defRPr/>
            </a:pPr>
            <a:r>
              <a:rPr lang="en-US" sz="2800" dirty="0" smtClean="0"/>
              <a:t>Network Data Analysis: Search for MRVs?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2400" dirty="0" smtClean="0"/>
              <a:t>Existing studies focus on </a:t>
            </a:r>
            <a:r>
              <a:rPr lang="en-US" sz="2400" dirty="0" err="1" smtClean="0"/>
              <a:t>univariate</a:t>
            </a:r>
            <a:r>
              <a:rPr lang="en-US" sz="2400" dirty="0" smtClean="0"/>
              <a:t> heavy tails in one or more metrics (i.e., “power laws” in marginal distributions only)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2400" dirty="0" smtClean="0"/>
              <a:t>Developing “visual” analysis tool for uncovering MRVs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2400" dirty="0" smtClean="0"/>
              <a:t>MRVs better characterization for complex &amp; diverse structures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800" dirty="0" smtClean="0"/>
              <a:t>Generative &amp; Analytical Models for Growing Networks with Multivariate Heavy Tails (MRVs)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General </a:t>
            </a:r>
            <a:r>
              <a:rPr lang="en-US" sz="2400" i="1" dirty="0" smtClean="0"/>
              <a:t>recursive</a:t>
            </a:r>
            <a:r>
              <a:rPr lang="en-US" sz="2400" dirty="0" smtClean="0"/>
              <a:t> recipes for constructing networks w/ MRVs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(</a:t>
            </a:r>
            <a:r>
              <a:rPr lang="en-US" sz="2400" dirty="0"/>
              <a:t>S</a:t>
            </a:r>
            <a:r>
              <a:rPr lang="en-US" sz="2400" dirty="0" smtClean="0"/>
              <a:t>tochastic) </a:t>
            </a:r>
            <a:r>
              <a:rPr lang="en-US" sz="2400" i="1" dirty="0" err="1" smtClean="0"/>
              <a:t>Kronecker</a:t>
            </a:r>
            <a:r>
              <a:rPr lang="en-US" sz="2400" i="1" dirty="0" smtClean="0"/>
              <a:t> graph</a:t>
            </a:r>
            <a:r>
              <a:rPr lang="en-US" sz="2400" dirty="0" smtClean="0"/>
              <a:t>s as a specific (but powerful) family of mathematical models for networks with MRVs </a:t>
            </a:r>
          </a:p>
          <a:p>
            <a:pPr marL="0" indent="0">
              <a:buNone/>
              <a:defRPr/>
            </a:pPr>
            <a:endParaRPr lang="en-US" sz="2400" dirty="0" smtClean="0"/>
          </a:p>
          <a:p>
            <a:pPr marL="457200" lvl="1" indent="0">
              <a:buNone/>
              <a:defRPr/>
            </a:pPr>
            <a:r>
              <a:rPr lang="en-US" sz="2600" dirty="0" smtClean="0"/>
              <a:t>  </a:t>
            </a:r>
          </a:p>
          <a:p>
            <a:pPr marL="0" indent="0">
              <a:buFontTx/>
              <a:buNone/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   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en-US" sz="900" dirty="0">
              <a:ea typeface="+mn-ea"/>
              <a:cs typeface="+mn-cs"/>
            </a:endParaRPr>
          </a:p>
          <a:p>
            <a:pPr>
              <a:defRPr/>
            </a:pPr>
            <a:endParaRPr lang="en-US" sz="3100" dirty="0"/>
          </a:p>
          <a:p>
            <a:pPr lvl="1">
              <a:buFont typeface="Wingdings" pitchFamily="2" charset="2"/>
              <a:buNone/>
              <a:defRPr/>
            </a:pPr>
            <a:endParaRPr lang="en-US" sz="900" dirty="0"/>
          </a:p>
          <a:p>
            <a:pPr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31040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7" y="254000"/>
            <a:ext cx="8636000" cy="982487"/>
          </a:xfrm>
        </p:spPr>
        <p:txBody>
          <a:bodyPr/>
          <a:lstStyle/>
          <a:p>
            <a:r>
              <a:rPr lang="en-US" dirty="0" smtClean="0"/>
              <a:t>“Self-Similar”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1219200"/>
            <a:ext cx="9144000" cy="5984341"/>
          </a:xfrm>
        </p:spPr>
        <p:txBody>
          <a:bodyPr/>
          <a:lstStyle/>
          <a:p>
            <a:r>
              <a:rPr lang="en-US" dirty="0" smtClean="0"/>
              <a:t>Many generative models have been proposed to capture “self-similar” structures of networks.</a:t>
            </a:r>
          </a:p>
          <a:p>
            <a:r>
              <a:rPr lang="en-US" sz="2700" dirty="0"/>
              <a:t>These models are completely different in their structure and the way they are generated:</a:t>
            </a:r>
          </a:p>
          <a:p>
            <a:pPr lvl="1"/>
            <a:r>
              <a:rPr lang="en-US" sz="2200" dirty="0" err="1"/>
              <a:t>Ravasz</a:t>
            </a:r>
            <a:r>
              <a:rPr lang="en-US" sz="2200" dirty="0"/>
              <a:t> and </a:t>
            </a:r>
            <a:r>
              <a:rPr lang="en-US" sz="2200" dirty="0" err="1" smtClean="0"/>
              <a:t>Barabasi</a:t>
            </a:r>
            <a:r>
              <a:rPr lang="en-US" sz="2200" dirty="0" smtClean="0"/>
              <a:t>: </a:t>
            </a:r>
            <a:r>
              <a:rPr lang="en-US" sz="2200" dirty="0"/>
              <a:t>based on the relation between degree</a:t>
            </a:r>
            <a:br>
              <a:rPr lang="en-US" sz="2200" dirty="0"/>
            </a:br>
            <a:r>
              <a:rPr lang="en-US" sz="2200" dirty="0"/>
              <a:t>and clustering coefficient:</a:t>
            </a:r>
          </a:p>
          <a:p>
            <a:pPr lvl="1"/>
            <a:r>
              <a:rPr lang="en-US" sz="2200" dirty="0" err="1"/>
              <a:t>Dorogovtsev</a:t>
            </a:r>
            <a:r>
              <a:rPr lang="en-US" sz="2200" dirty="0"/>
              <a:t> et al</a:t>
            </a:r>
            <a:r>
              <a:rPr lang="en-US" sz="2200" dirty="0" smtClean="0"/>
              <a:t>.: </a:t>
            </a:r>
            <a:r>
              <a:rPr lang="en-US" sz="2200" dirty="0"/>
              <a:t>power-law degree dist.</a:t>
            </a:r>
            <a:br>
              <a:rPr lang="en-US" sz="2200" dirty="0"/>
            </a:br>
            <a:r>
              <a:rPr lang="en-US" sz="2200" dirty="0"/>
              <a:t>With exponent: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Chen et al</a:t>
            </a:r>
            <a:r>
              <a:rPr lang="en-US" sz="2200" dirty="0" smtClean="0"/>
              <a:t>.: </a:t>
            </a:r>
            <a:r>
              <a:rPr lang="en-US" sz="2200" dirty="0"/>
              <a:t>zero clustering coefficient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 err="1"/>
              <a:t>Zhongzhi</a:t>
            </a:r>
            <a:r>
              <a:rPr lang="en-US" sz="2200" dirty="0"/>
              <a:t> Zhang et al</a:t>
            </a:r>
            <a:r>
              <a:rPr lang="en-US" sz="2200" dirty="0" smtClean="0"/>
              <a:t>.: </a:t>
            </a:r>
            <a:r>
              <a:rPr lang="en-US" sz="2200" dirty="0"/>
              <a:t>based on the relation between the </a:t>
            </a:r>
            <a:br>
              <a:rPr lang="en-US" sz="2200" dirty="0"/>
            </a:br>
            <a:r>
              <a:rPr lang="en-US" sz="2200" dirty="0"/>
              <a:t>exponent of degree dist. and strength dist.: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933" y="3505200"/>
            <a:ext cx="1354667" cy="37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1"/>
          <a:stretch/>
        </p:blipFill>
        <p:spPr bwMode="auto">
          <a:xfrm>
            <a:off x="8128000" y="4706647"/>
            <a:ext cx="1299452" cy="124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219" y="3017739"/>
            <a:ext cx="1306181" cy="124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3810000"/>
            <a:ext cx="1207794" cy="119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279" y="4343400"/>
            <a:ext cx="1830521" cy="2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6629400"/>
            <a:ext cx="1849711" cy="58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6011334"/>
            <a:ext cx="1507750" cy="132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315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7" y="254000"/>
            <a:ext cx="8636000" cy="982487"/>
          </a:xfrm>
        </p:spPr>
        <p:txBody>
          <a:bodyPr/>
          <a:lstStyle/>
          <a:p>
            <a:r>
              <a:rPr lang="en-US" dirty="0" smtClean="0"/>
              <a:t>“Self-similarity”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1295400"/>
            <a:ext cx="9144000" cy="5984341"/>
          </a:xfrm>
        </p:spPr>
        <p:txBody>
          <a:bodyPr/>
          <a:lstStyle/>
          <a:p>
            <a:r>
              <a:rPr lang="en-US" sz="2800" dirty="0" smtClean="0"/>
              <a:t>But what is “self-similarity”?</a:t>
            </a:r>
          </a:p>
          <a:p>
            <a:pPr lvl="1"/>
            <a:r>
              <a:rPr lang="en-US" sz="2400" dirty="0" smtClean="0"/>
              <a:t>Is it a good characterization for networks? </a:t>
            </a:r>
          </a:p>
          <a:p>
            <a:pPr lvl="1"/>
            <a:r>
              <a:rPr lang="en-US" sz="2400" dirty="0" smtClean="0"/>
              <a:t>How can it distinguish networks with different generative models from each other? 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Among the real networks, Internet (at AS level) and protein interaction network are two popular ones known to have “self-similar” structure. 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But is “self-similarity” a sufficient characterization to describe both networks with? How their differences can be captured?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1164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8636000" cy="11518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Multivariate Heavy Tails</a:t>
            </a:r>
            <a:br>
              <a:rPr lang="en-US" dirty="0" smtClean="0"/>
            </a:br>
            <a:r>
              <a:rPr lang="en-US" sz="3600" b="1" dirty="0">
                <a:solidFill>
                  <a:schemeClr val="tx1"/>
                </a:solidFill>
              </a:rPr>
              <a:t>D</a:t>
            </a:r>
            <a:r>
              <a:rPr lang="en-US" sz="3600" b="1" dirty="0" smtClean="0">
                <a:solidFill>
                  <a:schemeClr val="tx1"/>
                </a:solidFill>
              </a:rPr>
              <a:t>istinctive </a:t>
            </a:r>
            <a:r>
              <a:rPr lang="en-US" sz="3600" b="1" dirty="0">
                <a:solidFill>
                  <a:schemeClr val="tx1"/>
                </a:solidFill>
              </a:rPr>
              <a:t>characterization for </a:t>
            </a:r>
            <a:r>
              <a:rPr lang="en-US" sz="3600" b="1" dirty="0" smtClean="0">
                <a:solidFill>
                  <a:schemeClr val="tx1"/>
                </a:solidFill>
              </a:rPr>
              <a:t>real networks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5600" y="1371600"/>
            <a:ext cx="9482667" cy="5926667"/>
          </a:xfrm>
        </p:spPr>
        <p:txBody>
          <a:bodyPr>
            <a:normAutofit/>
          </a:bodyPr>
          <a:lstStyle/>
          <a:p>
            <a:r>
              <a:rPr lang="en-US" sz="2700" dirty="0"/>
              <a:t>MRV provides better characterization of real </a:t>
            </a:r>
            <a:r>
              <a:rPr lang="en-US" sz="2700" dirty="0" smtClean="0"/>
              <a:t>network </a:t>
            </a:r>
            <a:r>
              <a:rPr lang="en-US" sz="2700" dirty="0"/>
              <a:t>structures</a:t>
            </a:r>
          </a:p>
          <a:p>
            <a:endParaRPr lang="en-US" sz="2700" dirty="0"/>
          </a:p>
          <a:p>
            <a:endParaRPr lang="en-US" sz="2700" dirty="0"/>
          </a:p>
          <a:p>
            <a:endParaRPr lang="en-US" sz="2700" dirty="0"/>
          </a:p>
          <a:p>
            <a:endParaRPr lang="en-US" sz="2700" dirty="0"/>
          </a:p>
          <a:p>
            <a:endParaRPr lang="en-US" sz="2700" dirty="0"/>
          </a:p>
          <a:p>
            <a:endParaRPr lang="en-US" sz="2700" dirty="0"/>
          </a:p>
          <a:p>
            <a:endParaRPr lang="en-US" sz="2700" dirty="0"/>
          </a:p>
          <a:p>
            <a:endParaRPr lang="en-US" sz="27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057400"/>
            <a:ext cx="8382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800600"/>
            <a:ext cx="9014351" cy="256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13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2667" y="1608667"/>
            <a:ext cx="9059333" cy="456353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300" dirty="0" smtClean="0"/>
              <a:t>Based on the MRV results, we suggest: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Ravasz’s</a:t>
            </a:r>
            <a:r>
              <a:rPr lang="en-US" sz="2800" dirty="0" smtClean="0">
                <a:solidFill>
                  <a:schemeClr val="tx1"/>
                </a:solidFill>
              </a:rPr>
              <a:t> model as a good generative model for PIN dataset (MRV of </a:t>
            </a:r>
            <a:r>
              <a:rPr lang="en-US" sz="2800" dirty="0" err="1" smtClean="0">
                <a:solidFill>
                  <a:schemeClr val="tx1"/>
                </a:solidFill>
              </a:rPr>
              <a:t>deg</a:t>
            </a:r>
            <a:r>
              <a:rPr lang="en-US" sz="2800" dirty="0" smtClean="0">
                <a:solidFill>
                  <a:schemeClr val="tx1"/>
                </a:solidFill>
              </a:rPr>
              <a:t>-CCI)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Dorogovtsev’s</a:t>
            </a:r>
            <a:r>
              <a:rPr lang="en-US" sz="2800" dirty="0" smtClean="0">
                <a:solidFill>
                  <a:schemeClr val="tx1"/>
                </a:solidFill>
              </a:rPr>
              <a:t> model to be a better fit for Internet AS dataset (MRV of </a:t>
            </a:r>
            <a:r>
              <a:rPr lang="en-US" sz="2800" dirty="0" err="1" smtClean="0">
                <a:solidFill>
                  <a:schemeClr val="tx1"/>
                </a:solidFill>
              </a:rPr>
              <a:t>deg</a:t>
            </a:r>
            <a:r>
              <a:rPr lang="en-US" sz="2800" dirty="0" smtClean="0">
                <a:solidFill>
                  <a:schemeClr val="tx1"/>
                </a:solidFill>
              </a:rPr>
              <a:t>-CCI and </a:t>
            </a:r>
            <a:r>
              <a:rPr lang="en-US" sz="2800" dirty="0" err="1" smtClean="0">
                <a:solidFill>
                  <a:schemeClr val="tx1"/>
                </a:solidFill>
              </a:rPr>
              <a:t>deg-deg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We </a:t>
            </a:r>
            <a:r>
              <a:rPr lang="en-US" sz="2800" dirty="0" smtClean="0"/>
              <a:t>speculate </a:t>
            </a:r>
            <a:r>
              <a:rPr lang="en-US" sz="2800" dirty="0"/>
              <a:t>that networks with the same MRVs tend to have similar </a:t>
            </a:r>
            <a:r>
              <a:rPr lang="en-US" sz="2800" dirty="0" smtClean="0"/>
              <a:t>structures </a:t>
            </a:r>
            <a:r>
              <a:rPr lang="en-US" sz="2800" dirty="0"/>
              <a:t>and </a:t>
            </a:r>
            <a:r>
              <a:rPr lang="en-US" sz="2800" dirty="0" smtClean="0"/>
              <a:t>perhaps undergo similar formation process.</a:t>
            </a:r>
            <a:endParaRPr lang="en-US" sz="2800" dirty="0"/>
          </a:p>
          <a:p>
            <a:pPr marL="0" indent="0">
              <a:buNone/>
            </a:pPr>
            <a:endParaRPr lang="en-US" sz="11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3276600"/>
            <a:ext cx="219825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82" y="3276600"/>
            <a:ext cx="16761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8000" y="254000"/>
            <a:ext cx="8636000" cy="11518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Multivariate </a:t>
            </a:r>
            <a:r>
              <a:rPr lang="en-US" dirty="0"/>
              <a:t>H</a:t>
            </a:r>
            <a:r>
              <a:rPr lang="en-US" dirty="0" smtClean="0"/>
              <a:t>eavy Tails</a:t>
            </a:r>
            <a:br>
              <a:rPr lang="en-US" dirty="0" smtClean="0"/>
            </a:br>
            <a:r>
              <a:rPr lang="en-US" sz="3600" b="1" dirty="0" smtClean="0">
                <a:solidFill>
                  <a:schemeClr val="tx1"/>
                </a:solidFill>
              </a:rPr>
              <a:t>a distinctive </a:t>
            </a:r>
            <a:r>
              <a:rPr lang="en-US" sz="3600" b="1" dirty="0">
                <a:solidFill>
                  <a:schemeClr val="tx1"/>
                </a:solidFill>
              </a:rPr>
              <a:t>characterization for networks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0400" y="6066775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By studying different MRVs (using joint distributions of different metrics), we are able to better reveal and distinguish diverse and complex network structures!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22801" y="4800600"/>
            <a:ext cx="1600200" cy="3488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sz="1600" dirty="0" err="1" smtClean="0"/>
              <a:t>Ravasz’s</a:t>
            </a:r>
            <a:r>
              <a:rPr lang="en-US" sz="1600" dirty="0" smtClean="0"/>
              <a:t> model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698166" y="4800599"/>
            <a:ext cx="2496633" cy="3488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sz="1600" dirty="0" err="1" smtClean="0"/>
              <a:t>Dorogovtsev</a:t>
            </a:r>
            <a:r>
              <a:rPr lang="en-US" sz="1600" dirty="0" smtClean="0"/>
              <a:t> et al.’s model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2060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22860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Quest for </a:t>
            </a:r>
            <a:r>
              <a:rPr lang="en-US" altLang="zh-CN" sz="3600" i="1" dirty="0" smtClean="0">
                <a:ea typeface="ＭＳ Ｐゴシック" pitchFamily="34" charset="-128"/>
              </a:rPr>
              <a:t>Multivariate</a:t>
            </a:r>
            <a:r>
              <a:rPr lang="en-US" altLang="zh-CN" sz="3600" dirty="0" smtClean="0">
                <a:ea typeface="ＭＳ Ｐゴシック" pitchFamily="34" charset="-128"/>
              </a:rPr>
              <a:t> “Heavy Tails” in Complex Networks: </a:t>
            </a:r>
            <a:r>
              <a:rPr lang="en-US" altLang="zh-CN" sz="3200" i="1" dirty="0" smtClean="0">
                <a:ea typeface="ＭＳ Ｐゴシック" pitchFamily="34" charset="-128"/>
              </a:rPr>
              <a:t>Two-Pronged </a:t>
            </a:r>
            <a:r>
              <a:rPr lang="en-US" altLang="zh-CN" sz="3200" dirty="0" smtClean="0">
                <a:ea typeface="ＭＳ Ｐゴシック" pitchFamily="34" charset="-128"/>
              </a:rPr>
              <a:t>Approach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24000"/>
            <a:ext cx="9398000" cy="5257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Two intertwined threads of research: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800" i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i="1" dirty="0" smtClean="0"/>
              <a:t>Empirical</a:t>
            </a:r>
            <a:r>
              <a:rPr lang="en-US" sz="2400" dirty="0" smtClean="0"/>
              <a:t> network analysis of  </a:t>
            </a:r>
            <a:r>
              <a:rPr lang="en-US" sz="2400" i="1" dirty="0" smtClean="0"/>
              <a:t>real-world</a:t>
            </a:r>
            <a:r>
              <a:rPr lang="en-US" sz="2400" dirty="0" smtClean="0"/>
              <a:t> networks &amp; </a:t>
            </a:r>
            <a:r>
              <a:rPr lang="en-US" sz="2400" i="1" dirty="0" smtClean="0"/>
              <a:t>simulated</a:t>
            </a:r>
            <a:r>
              <a:rPr lang="en-US" sz="2400" dirty="0" smtClean="0"/>
              <a:t> datasets generated from (generative) network models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Develop (visual) analysis tools that are amenable for network data analysis</a:t>
            </a:r>
          </a:p>
          <a:p>
            <a:pPr lvl="2" eaLnBrk="1" hangingPunct="1">
              <a:lnSpc>
                <a:spcPct val="90000"/>
              </a:lnSpc>
              <a:buFont typeface="Courier New"/>
              <a:buChar char="o"/>
              <a:defRPr/>
            </a:pPr>
            <a:r>
              <a:rPr lang="en-US" sz="2000" dirty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 new “visual” bivariate heavy tail analysis tool using a sequence of log-log plots (similar to </a:t>
            </a:r>
            <a:r>
              <a:rPr lang="en-US" sz="2000" dirty="0" err="1" smtClean="0">
                <a:solidFill>
                  <a:srgbClr val="0000FF"/>
                </a:solidFill>
              </a:rPr>
              <a:t>univariate</a:t>
            </a:r>
            <a:r>
              <a:rPr lang="en-US" sz="2000" dirty="0" smtClean="0">
                <a:solidFill>
                  <a:srgbClr val="0000FF"/>
                </a:solidFill>
              </a:rPr>
              <a:t> log-log plot)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Search and devise </a:t>
            </a:r>
            <a:r>
              <a:rPr lang="en-US" sz="2200" dirty="0">
                <a:solidFill>
                  <a:srgbClr val="000000"/>
                </a:solidFill>
              </a:rPr>
              <a:t>metrics of </a:t>
            </a:r>
            <a:r>
              <a:rPr lang="en-US" sz="2200" dirty="0" smtClean="0">
                <a:solidFill>
                  <a:srgbClr val="000000"/>
                </a:solidFill>
              </a:rPr>
              <a:t>interest, compute &amp; plot them to look for (</a:t>
            </a:r>
            <a:r>
              <a:rPr lang="en-US" sz="2200" dirty="0" err="1" smtClean="0">
                <a:solidFill>
                  <a:srgbClr val="000000"/>
                </a:solidFill>
              </a:rPr>
              <a:t>univariate</a:t>
            </a:r>
            <a:r>
              <a:rPr lang="en-US" sz="2200" dirty="0" smtClean="0">
                <a:solidFill>
                  <a:srgbClr val="000000"/>
                </a:solidFill>
              </a:rPr>
              <a:t> &amp; multivariate) “heavy tails” in network data</a:t>
            </a:r>
            <a:endParaRPr lang="en-US" sz="22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FF"/>
                </a:solidFill>
              </a:rPr>
              <a:t>Compare real networks w/ simulated data for </a:t>
            </a:r>
            <a:r>
              <a:rPr lang="en-US" sz="2200" i="1" dirty="0" smtClean="0">
                <a:solidFill>
                  <a:srgbClr val="0000FF"/>
                </a:solidFill>
              </a:rPr>
              <a:t>structural similarity </a:t>
            </a:r>
            <a:r>
              <a:rPr lang="en-US" sz="2200" dirty="0" smtClean="0">
                <a:solidFill>
                  <a:srgbClr val="0000FF"/>
                </a:solidFill>
              </a:rPr>
              <a:t>analysis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8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i="1" dirty="0" smtClean="0"/>
              <a:t>Constructive</a:t>
            </a:r>
            <a:r>
              <a:rPr lang="en-US" sz="2400" dirty="0" smtClean="0"/>
              <a:t>, </a:t>
            </a:r>
            <a:r>
              <a:rPr lang="en-US" sz="2400" i="1" dirty="0" smtClean="0"/>
              <a:t>analytical</a:t>
            </a:r>
            <a:r>
              <a:rPr lang="en-US" sz="2400" dirty="0" smtClean="0"/>
              <a:t> methods to develop “generative” models for growing networks with multivariate heavy tails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dirty="0" smtClean="0">
                <a:solidFill>
                  <a:srgbClr val="000000"/>
                </a:solidFill>
              </a:rPr>
              <a:t>explicit</a:t>
            </a:r>
            <a:r>
              <a:rPr lang="en-US" sz="2200" dirty="0" smtClean="0">
                <a:solidFill>
                  <a:srgbClr val="000000"/>
                </a:solidFill>
              </a:rPr>
              <a:t> construction of </a:t>
            </a:r>
            <a:r>
              <a:rPr lang="en-US" sz="2200" i="1" dirty="0" smtClean="0">
                <a:solidFill>
                  <a:srgbClr val="000000"/>
                </a:solidFill>
              </a:rPr>
              <a:t>growing</a:t>
            </a:r>
            <a:r>
              <a:rPr lang="en-US" sz="2200" dirty="0" smtClean="0">
                <a:solidFill>
                  <a:srgbClr val="000000"/>
                </a:solidFill>
              </a:rPr>
              <a:t> networks with “interesting” properties</a:t>
            </a:r>
            <a:endParaRPr lang="en-US" sz="22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analytical models &amp; proofs for existence of (multivariate) “heavy-tails”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FF"/>
                </a:solidFill>
              </a:rPr>
              <a:t>Q: structural properties (e.g., “hierarchical structure”) thus constructed “essential” or “universal” for networks with multivariate “heavy tails”? </a:t>
            </a:r>
          </a:p>
          <a:p>
            <a:pPr lvl="1">
              <a:buFont typeface="Arial"/>
              <a:buChar char="•"/>
              <a:defRPr/>
            </a:pPr>
            <a:endParaRPr lang="en-US" sz="800" dirty="0" smtClean="0">
              <a:solidFill>
                <a:srgbClr val="FF0000"/>
              </a:solidFill>
            </a:endParaRPr>
          </a:p>
          <a:p>
            <a:pPr marL="5715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717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67733"/>
            <a:ext cx="92202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Growing Networks w/ Multivariate Heavy Tails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200" b="1" dirty="0" smtClean="0">
                <a:solidFill>
                  <a:schemeClr val="tx1"/>
                </a:solidFill>
                <a:ea typeface="ＭＳ Ｐゴシック" pitchFamily="34" charset="-128"/>
              </a:rPr>
              <a:t>A General (Deterministic) Recipe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143000"/>
            <a:ext cx="9398000" cy="1905000"/>
          </a:xfrm>
        </p:spPr>
        <p:txBody>
          <a:bodyPr/>
          <a:lstStyle/>
          <a:p>
            <a:pPr marL="0" indent="0">
              <a:buNone/>
              <a:defRPr/>
            </a:pPr>
            <a:endParaRPr lang="en-US" sz="800" dirty="0" smtClean="0"/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Quick recap of the approach &amp; research started last year</a:t>
            </a:r>
          </a:p>
          <a:p>
            <a:pPr marL="342900" lvl="1" indent="-342900"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0090"/>
                </a:solidFill>
              </a:rPr>
              <a:t>Basic idea: </a:t>
            </a:r>
            <a:r>
              <a:rPr lang="en-US" sz="2200" dirty="0">
                <a:solidFill>
                  <a:srgbClr val="000090"/>
                </a:solidFill>
              </a:rPr>
              <a:t>instead of adding one node/edge at a time, growing at </a:t>
            </a:r>
            <a:r>
              <a:rPr lang="en-US" sz="2200" i="1" dirty="0">
                <a:solidFill>
                  <a:srgbClr val="000090"/>
                </a:solidFill>
              </a:rPr>
              <a:t>network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level, via a </a:t>
            </a:r>
            <a:r>
              <a:rPr lang="en-US" sz="2200" i="1" dirty="0" smtClean="0">
                <a:solidFill>
                  <a:srgbClr val="000090"/>
                </a:solidFill>
              </a:rPr>
              <a:t>recursive</a:t>
            </a:r>
            <a:r>
              <a:rPr lang="en-US" sz="2200" dirty="0" smtClean="0">
                <a:solidFill>
                  <a:srgbClr val="000090"/>
                </a:solidFill>
              </a:rPr>
              <a:t> construction starting with a base graph </a:t>
            </a:r>
            <a:r>
              <a:rPr lang="en-US" sz="2200" i="1" dirty="0" smtClean="0">
                <a:solidFill>
                  <a:srgbClr val="000090"/>
                </a:solidFill>
              </a:rPr>
              <a:t>G</a:t>
            </a:r>
            <a:r>
              <a:rPr lang="en-US" sz="2200" i="1" baseline="-25000" dirty="0" smtClean="0">
                <a:solidFill>
                  <a:srgbClr val="000090"/>
                </a:solidFill>
              </a:rPr>
              <a:t>1</a:t>
            </a:r>
          </a:p>
          <a:p>
            <a:pPr marL="742950" lvl="2" indent="-342900">
              <a:buFont typeface="Arial"/>
              <a:buChar char="•"/>
              <a:defRPr/>
            </a:pPr>
            <a:r>
              <a:rPr lang="en-US" sz="2000" dirty="0" smtClean="0"/>
              <a:t>properties </a:t>
            </a:r>
            <a:r>
              <a:rPr lang="en-US" sz="2000" dirty="0"/>
              <a:t>of  </a:t>
            </a:r>
            <a:r>
              <a:rPr lang="en-US" sz="2000" i="1" dirty="0" smtClean="0"/>
              <a:t>G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 </a:t>
            </a:r>
            <a:r>
              <a:rPr lang="en-US" sz="2000" dirty="0" smtClean="0"/>
              <a:t>&amp; construction process </a:t>
            </a:r>
            <a:r>
              <a:rPr lang="en-US" sz="2000" dirty="0" smtClean="0">
                <a:sym typeface="Wingdings"/>
              </a:rPr>
              <a:t> whether/what MRVs emerge</a:t>
            </a:r>
          </a:p>
          <a:p>
            <a:pPr marL="400050" lvl="2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200" dirty="0" smtClean="0">
              <a:solidFill>
                <a:srgbClr val="FF0000"/>
              </a:solidFill>
            </a:endParaRPr>
          </a:p>
          <a:p>
            <a:pPr lvl="1">
              <a:buFont typeface="Arial"/>
              <a:buChar char="•"/>
              <a:defRPr/>
            </a:pPr>
            <a:endParaRPr lang="en-US" sz="800" dirty="0" smtClean="0">
              <a:solidFill>
                <a:srgbClr val="FF0000"/>
              </a:solidFill>
            </a:endParaRPr>
          </a:p>
          <a:p>
            <a:pPr marL="5715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79400" y="3048000"/>
            <a:ext cx="939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Basic  </a:t>
            </a:r>
            <a:r>
              <a:rPr lang="en-US" sz="2400" i="1" dirty="0" smtClean="0">
                <a:solidFill>
                  <a:srgbClr val="0000FF"/>
                </a:solidFill>
              </a:rPr>
              <a:t>Recursive</a:t>
            </a:r>
            <a:r>
              <a:rPr lang="en-US" sz="2400" dirty="0" smtClean="0">
                <a:solidFill>
                  <a:srgbClr val="0000FF"/>
                </a:solidFill>
              </a:rPr>
              <a:t> Recipe for “Self-Similar” Growing Networks </a:t>
            </a:r>
          </a:p>
          <a:p>
            <a:pPr lvl="1">
              <a:buFont typeface="Arial"/>
              <a:buChar char="•"/>
              <a:defRPr/>
            </a:pPr>
            <a:r>
              <a:rPr lang="en-US" sz="2200" dirty="0" smtClean="0"/>
              <a:t>Step 1 (t=1): start with a base network </a:t>
            </a:r>
            <a:r>
              <a:rPr lang="en-US" sz="2200" i="1" dirty="0" smtClean="0"/>
              <a:t>G</a:t>
            </a:r>
            <a:r>
              <a:rPr lang="en-US" sz="2200" i="1" baseline="-25000" dirty="0" smtClean="0"/>
              <a:t>1</a:t>
            </a:r>
            <a:r>
              <a:rPr lang="en-US" sz="2200" dirty="0" smtClean="0"/>
              <a:t>    </a:t>
            </a:r>
          </a:p>
          <a:p>
            <a:pPr lvl="1">
              <a:buFont typeface="Arial"/>
              <a:buChar char="•"/>
              <a:defRPr/>
            </a:pPr>
            <a:r>
              <a:rPr lang="en-US" sz="2200" dirty="0" smtClean="0"/>
              <a:t>Step t (t=2, …): take </a:t>
            </a:r>
            <a:r>
              <a:rPr lang="en-US" sz="2200" i="1" dirty="0" smtClean="0"/>
              <a:t>c</a:t>
            </a:r>
            <a:r>
              <a:rPr lang="en-US" sz="2200" dirty="0" smtClean="0"/>
              <a:t> replicas of the network, </a:t>
            </a:r>
            <a:r>
              <a:rPr lang="en-US" sz="2200" i="1" dirty="0" smtClean="0"/>
              <a:t>G</a:t>
            </a:r>
            <a:r>
              <a:rPr lang="en-US" sz="2200" i="1" baseline="-25000" dirty="0" smtClean="0"/>
              <a:t>t-1</a:t>
            </a:r>
            <a:r>
              <a:rPr lang="en-US" sz="2200" dirty="0" smtClean="0"/>
              <a:t>, constructed at </a:t>
            </a:r>
            <a:r>
              <a:rPr lang="en-US" sz="2400" dirty="0" smtClean="0"/>
              <a:t>step t-1, and “glue” them through a sequence of </a:t>
            </a:r>
            <a:r>
              <a:rPr lang="en-US" sz="2400" i="1" dirty="0" smtClean="0"/>
              <a:t>basic</a:t>
            </a:r>
            <a:r>
              <a:rPr lang="en-US" sz="2400" dirty="0" smtClean="0"/>
              <a:t> operations:</a:t>
            </a:r>
          </a:p>
          <a:p>
            <a:pPr lvl="2">
              <a:buSzPct val="70000"/>
              <a:buFont typeface="Courier New"/>
              <a:buChar char="o"/>
              <a:defRPr/>
            </a:pPr>
            <a:r>
              <a:rPr lang="en-US" sz="2200" i="1" dirty="0" smtClean="0"/>
              <a:t>node identification</a:t>
            </a:r>
            <a:r>
              <a:rPr lang="en-US" sz="2200" dirty="0" smtClean="0"/>
              <a:t>: select on</a:t>
            </a:r>
            <a:r>
              <a:rPr lang="en-US" sz="2200" i="1" dirty="0" smtClean="0"/>
              <a:t>e</a:t>
            </a:r>
            <a:r>
              <a:rPr lang="en-US" sz="2200" dirty="0" smtClean="0"/>
              <a:t> node from two replicas, identify them  </a:t>
            </a:r>
          </a:p>
          <a:p>
            <a:pPr lvl="2">
              <a:buSzPct val="70000"/>
              <a:buFont typeface="Courier New"/>
              <a:buChar char="o"/>
              <a:defRPr/>
            </a:pPr>
            <a:r>
              <a:rPr lang="en-US" sz="2200" i="1" dirty="0" smtClean="0"/>
              <a:t>edge addition</a:t>
            </a:r>
            <a:r>
              <a:rPr lang="en-US" sz="2200" dirty="0" smtClean="0"/>
              <a:t>: add an edge between two replicas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3200" y="5562600"/>
            <a:ext cx="939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dirty="0" smtClean="0"/>
              <a:t>Depending </a:t>
            </a:r>
            <a:r>
              <a:rPr lang="en-US" sz="2400" dirty="0"/>
              <a:t>on metrics of interest, we can </a:t>
            </a:r>
            <a:r>
              <a:rPr lang="en-US" sz="2400" dirty="0" smtClean="0"/>
              <a:t>generate “</a:t>
            </a:r>
            <a:r>
              <a:rPr lang="en-US" sz="2400" dirty="0"/>
              <a:t>self-similar” </a:t>
            </a:r>
            <a:r>
              <a:rPr lang="en-US" sz="2400" dirty="0" smtClean="0"/>
              <a:t>growing </a:t>
            </a:r>
            <a:r>
              <a:rPr lang="en-US" sz="2400" dirty="0"/>
              <a:t>networks with certain </a:t>
            </a:r>
            <a:r>
              <a:rPr lang="en-US" sz="2400" i="1" dirty="0"/>
              <a:t>interesting</a:t>
            </a:r>
            <a:r>
              <a:rPr lang="en-US" sz="2400" dirty="0"/>
              <a:t> structural properties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/>
              <a:t>e</a:t>
            </a:r>
            <a:r>
              <a:rPr lang="en-US" sz="2000" dirty="0" smtClean="0"/>
              <a:t>.g.,  growing networks with </a:t>
            </a:r>
            <a:r>
              <a:rPr lang="en-US" sz="2000" i="1" dirty="0" smtClean="0"/>
              <a:t>“heavy-tailed” </a:t>
            </a:r>
            <a:r>
              <a:rPr lang="en-US" sz="2000" dirty="0" smtClean="0"/>
              <a:t>distance &amp; </a:t>
            </a:r>
            <a:r>
              <a:rPr lang="en-US" sz="2000" dirty="0" err="1" smtClean="0"/>
              <a:t>betweenness</a:t>
            </a:r>
            <a:r>
              <a:rPr lang="en-US" sz="2000" dirty="0" smtClean="0"/>
              <a:t> metrics</a:t>
            </a:r>
            <a:r>
              <a:rPr lang="en-US" sz="2000" i="1" dirty="0" smtClean="0"/>
              <a:t>, “heavy-tailed” </a:t>
            </a:r>
            <a:r>
              <a:rPr lang="en-US" sz="2000" dirty="0" smtClean="0"/>
              <a:t>degree &amp; clustering coefficient distr., …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3093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26988"/>
            <a:ext cx="92202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“Toy” Examples: </a:t>
            </a:r>
            <a:r>
              <a:rPr lang="en-US" altLang="zh-CN" sz="3600" dirty="0" err="1" smtClean="0">
                <a:ea typeface="ＭＳ Ｐゴシック" pitchFamily="34" charset="-128"/>
              </a:rPr>
              <a:t>Sierpinksi</a:t>
            </a:r>
            <a:r>
              <a:rPr lang="en-US" altLang="zh-CN" sz="3600" dirty="0" smtClean="0">
                <a:ea typeface="ＭＳ Ｐゴシック" pitchFamily="34" charset="-128"/>
              </a:rPr>
              <a:t> Gaskets &amp; Variants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03200" y="1066800"/>
            <a:ext cx="7620000" cy="1447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err="1" smtClean="0"/>
              <a:t>Sierpinksi</a:t>
            </a:r>
            <a:r>
              <a:rPr lang="en-US" sz="2600" dirty="0" smtClean="0"/>
              <a:t> gaskets  as a family of growing networks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start with a 3-node triangle (a triad)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dirty="0"/>
              <a:t>s</a:t>
            </a:r>
            <a:r>
              <a:rPr lang="en-US" sz="2200" i="1" dirty="0" smtClean="0"/>
              <a:t>elf-similar </a:t>
            </a:r>
            <a:r>
              <a:rPr lang="en-US" sz="2200" dirty="0" smtClean="0"/>
              <a:t>structure: from </a:t>
            </a:r>
            <a:r>
              <a:rPr lang="en-US" sz="2200" i="1" dirty="0" smtClean="0"/>
              <a:t>t</a:t>
            </a:r>
            <a:r>
              <a:rPr lang="en-US" sz="2200" dirty="0" smtClean="0"/>
              <a:t> to </a:t>
            </a:r>
            <a:r>
              <a:rPr lang="en-US" sz="2200" i="1" dirty="0" smtClean="0"/>
              <a:t>t+1</a:t>
            </a:r>
            <a:r>
              <a:rPr lang="en-US" sz="2200" dirty="0" smtClean="0"/>
              <a:t>: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2200" dirty="0"/>
              <a:t> </a:t>
            </a:r>
            <a:r>
              <a:rPr lang="en-US" sz="2200" dirty="0" smtClean="0"/>
              <a:t>replicate itself three times, and 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2200" dirty="0" smtClean="0"/>
              <a:t>“merge” at two of the three corner nodes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03200" y="3124200"/>
            <a:ext cx="6781800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smtClean="0">
                <a:sym typeface="Wingdings"/>
              </a:rPr>
              <a:t>Properties of </a:t>
            </a:r>
            <a:r>
              <a:rPr lang="en-US" sz="2600" dirty="0" err="1" smtClean="0">
                <a:sym typeface="Wingdings"/>
              </a:rPr>
              <a:t>Sierpinski</a:t>
            </a:r>
            <a:r>
              <a:rPr lang="en-US" sz="2600" dirty="0" smtClean="0">
                <a:sym typeface="Wingdings"/>
              </a:rPr>
              <a:t> Gasket of order t</a:t>
            </a:r>
            <a:endParaRPr lang="en-US" sz="2600" dirty="0">
              <a:sym typeface="Wingdings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600" dirty="0" smtClean="0">
                <a:cs typeface="ＭＳ Ｐゴシック" charset="0"/>
                <a:sym typeface="Wingdings"/>
              </a:rPr>
              <a:t>    </a:t>
            </a:r>
            <a:r>
              <a:rPr lang="en-US" sz="2400" i="1" dirty="0" smtClean="0">
                <a:solidFill>
                  <a:srgbClr val="0000FF"/>
                </a:solidFill>
                <a:cs typeface="ＭＳ Ｐゴシック" charset="0"/>
                <a:sym typeface="Wingdings"/>
              </a:rPr>
              <a:t>can be derived analytically thru recursion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10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</a:t>
            </a:r>
            <a:endParaRPr lang="en-US" sz="2200" baseline="-25000" dirty="0" smtClean="0">
              <a:cs typeface="ＭＳ Ｐゴシック" charset="0"/>
              <a:sym typeface="Wingdings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985000" y="4648200"/>
            <a:ext cx="32766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err="1" smtClean="0">
                <a:solidFill>
                  <a:srgbClr val="3366FF"/>
                </a:solidFill>
              </a:rPr>
              <a:t>Sierpinksi</a:t>
            </a:r>
            <a:r>
              <a:rPr lang="en-US" sz="2000" dirty="0" smtClean="0">
                <a:solidFill>
                  <a:srgbClr val="3366FF"/>
                </a:solidFill>
              </a:rPr>
              <a:t> gaskets of order </a:t>
            </a:r>
            <a:r>
              <a:rPr lang="en-US" sz="2000" i="1" dirty="0" smtClean="0">
                <a:solidFill>
                  <a:srgbClr val="3366FF"/>
                </a:solidFill>
              </a:rPr>
              <a:t>t</a:t>
            </a:r>
            <a:endParaRPr lang="en-US" sz="2000" dirty="0" smtClean="0">
              <a:solidFill>
                <a:srgbClr val="3366FF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689600" y="1600200"/>
            <a:ext cx="1295400" cy="1219200"/>
            <a:chOff x="5689600" y="1676400"/>
            <a:chExt cx="1295400" cy="1219200"/>
          </a:xfrm>
        </p:grpSpPr>
        <p:grpSp>
          <p:nvGrpSpPr>
            <p:cNvPr id="8" name="Group 7"/>
            <p:cNvGrpSpPr/>
            <p:nvPr/>
          </p:nvGrpSpPr>
          <p:grpSpPr>
            <a:xfrm>
              <a:off x="5689600" y="1676400"/>
              <a:ext cx="1295400" cy="990600"/>
              <a:chOff x="5537200" y="2057400"/>
              <a:chExt cx="1295400" cy="990600"/>
            </a:xfrm>
          </p:grpSpPr>
          <p:sp>
            <p:nvSpPr>
              <p:cNvPr id="4" name="Isosceles Triangle 3"/>
              <p:cNvSpPr/>
              <p:nvPr/>
            </p:nvSpPr>
            <p:spPr>
              <a:xfrm>
                <a:off x="5842000" y="2286000"/>
                <a:ext cx="609600" cy="457200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3"/>
              <p:cNvSpPr txBox="1">
                <a:spLocks noChangeArrowheads="1"/>
              </p:cNvSpPr>
              <p:nvPr/>
            </p:nvSpPr>
            <p:spPr bwMode="auto">
              <a:xfrm>
                <a:off x="5994400" y="2057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4" name="Rectangle 3"/>
              <p:cNvSpPr txBox="1">
                <a:spLocks noChangeArrowheads="1"/>
              </p:cNvSpPr>
              <p:nvPr/>
            </p:nvSpPr>
            <p:spPr bwMode="auto">
              <a:xfrm>
                <a:off x="5537200" y="2743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5" name="Rectangle 3"/>
              <p:cNvSpPr txBox="1">
                <a:spLocks noChangeArrowheads="1"/>
              </p:cNvSpPr>
              <p:nvPr/>
            </p:nvSpPr>
            <p:spPr bwMode="auto">
              <a:xfrm>
                <a:off x="6299200" y="2743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sp>
          <p:nvSpPr>
            <p:cNvPr id="46" name="Rectangle 3"/>
            <p:cNvSpPr txBox="1">
              <a:spLocks noChangeArrowheads="1"/>
            </p:cNvSpPr>
            <p:nvPr/>
          </p:nvSpPr>
          <p:spPr bwMode="auto">
            <a:xfrm>
              <a:off x="5994400" y="2514600"/>
              <a:ext cx="685800" cy="381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000" dirty="0" smtClean="0">
                  <a:solidFill>
                    <a:srgbClr val="3366FF"/>
                  </a:solidFill>
                </a:rPr>
                <a:t>t =1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061200" y="1447800"/>
            <a:ext cx="1447800" cy="1371600"/>
            <a:chOff x="7899400" y="1600200"/>
            <a:chExt cx="1447800" cy="1371600"/>
          </a:xfrm>
        </p:grpSpPr>
        <p:grpSp>
          <p:nvGrpSpPr>
            <p:cNvPr id="9" name="Group 8"/>
            <p:cNvGrpSpPr/>
            <p:nvPr/>
          </p:nvGrpSpPr>
          <p:grpSpPr>
            <a:xfrm>
              <a:off x="7899400" y="1600200"/>
              <a:ext cx="1447800" cy="1066800"/>
              <a:chOff x="6832600" y="1981200"/>
              <a:chExt cx="1447800" cy="10668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7061200" y="2209800"/>
                <a:ext cx="762000" cy="609600"/>
                <a:chOff x="7061200" y="2209800"/>
                <a:chExt cx="762000" cy="609600"/>
              </a:xfrm>
            </p:grpSpPr>
            <p:sp>
              <p:nvSpPr>
                <p:cNvPr id="19" name="Isosceles Triangle 18"/>
                <p:cNvSpPr/>
                <p:nvPr/>
              </p:nvSpPr>
              <p:spPr>
                <a:xfrm>
                  <a:off x="7242048" y="22098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Isosceles Triangle 19"/>
                <p:cNvSpPr/>
                <p:nvPr/>
              </p:nvSpPr>
              <p:spPr>
                <a:xfrm>
                  <a:off x="7061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Isosceles Triangle 20"/>
                <p:cNvSpPr/>
                <p:nvPr/>
              </p:nvSpPr>
              <p:spPr>
                <a:xfrm>
                  <a:off x="7442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Rectangle 3"/>
              <p:cNvSpPr txBox="1">
                <a:spLocks noChangeArrowheads="1"/>
              </p:cNvSpPr>
              <p:nvPr/>
            </p:nvSpPr>
            <p:spPr bwMode="auto">
              <a:xfrm>
                <a:off x="7289800" y="1981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0" name="Rectangle 3"/>
              <p:cNvSpPr txBox="1">
                <a:spLocks noChangeArrowheads="1"/>
              </p:cNvSpPr>
              <p:nvPr/>
            </p:nvSpPr>
            <p:spPr bwMode="auto">
              <a:xfrm>
                <a:off x="6832600" y="2743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3" name="Rectangle 3"/>
              <p:cNvSpPr txBox="1">
                <a:spLocks noChangeArrowheads="1"/>
              </p:cNvSpPr>
              <p:nvPr/>
            </p:nvSpPr>
            <p:spPr bwMode="auto">
              <a:xfrm>
                <a:off x="7747000" y="2743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sp>
          <p:nvSpPr>
            <p:cNvPr id="52" name="Rectangle 3"/>
            <p:cNvSpPr txBox="1">
              <a:spLocks noChangeArrowheads="1"/>
            </p:cNvSpPr>
            <p:nvPr/>
          </p:nvSpPr>
          <p:spPr bwMode="auto">
            <a:xfrm>
              <a:off x="8280400" y="2590800"/>
              <a:ext cx="685800" cy="381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000" dirty="0" smtClean="0">
                  <a:solidFill>
                    <a:srgbClr val="3366FF"/>
                  </a:solidFill>
                </a:rPr>
                <a:t>t =2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280400" y="1371600"/>
            <a:ext cx="1676400" cy="1524000"/>
            <a:chOff x="4013200" y="3429000"/>
            <a:chExt cx="1524000" cy="1295400"/>
          </a:xfrm>
        </p:grpSpPr>
        <p:grpSp>
          <p:nvGrpSpPr>
            <p:cNvPr id="47" name="Group 46"/>
            <p:cNvGrpSpPr/>
            <p:nvPr/>
          </p:nvGrpSpPr>
          <p:grpSpPr>
            <a:xfrm>
              <a:off x="4013200" y="3429000"/>
              <a:ext cx="1524000" cy="990600"/>
              <a:chOff x="5994400" y="3505200"/>
              <a:chExt cx="1524000" cy="99060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6473952" y="3733800"/>
                <a:ext cx="381000" cy="304800"/>
                <a:chOff x="7061200" y="2209800"/>
                <a:chExt cx="762000" cy="609600"/>
              </a:xfrm>
            </p:grpSpPr>
            <p:sp>
              <p:nvSpPr>
                <p:cNvPr id="23" name="Isosceles Triangle 22"/>
                <p:cNvSpPr/>
                <p:nvPr/>
              </p:nvSpPr>
              <p:spPr>
                <a:xfrm>
                  <a:off x="7242048" y="22098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Isosceles Triangle 23"/>
                <p:cNvSpPr/>
                <p:nvPr/>
              </p:nvSpPr>
              <p:spPr>
                <a:xfrm>
                  <a:off x="7061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Isosceles Triangle 24"/>
                <p:cNvSpPr/>
                <p:nvPr/>
              </p:nvSpPr>
              <p:spPr>
                <a:xfrm>
                  <a:off x="7442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6299200" y="4038600"/>
                <a:ext cx="381000" cy="304800"/>
                <a:chOff x="7061200" y="2209800"/>
                <a:chExt cx="762000" cy="609600"/>
              </a:xfrm>
            </p:grpSpPr>
            <p:sp>
              <p:nvSpPr>
                <p:cNvPr id="27" name="Isosceles Triangle 26"/>
                <p:cNvSpPr/>
                <p:nvPr/>
              </p:nvSpPr>
              <p:spPr>
                <a:xfrm>
                  <a:off x="7242048" y="22098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/>
                <p:cNvSpPr/>
                <p:nvPr/>
              </p:nvSpPr>
              <p:spPr>
                <a:xfrm>
                  <a:off x="7061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Isosceles Triangle 28"/>
                <p:cNvSpPr/>
                <p:nvPr/>
              </p:nvSpPr>
              <p:spPr>
                <a:xfrm>
                  <a:off x="7442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6680200" y="4038600"/>
                <a:ext cx="381000" cy="304800"/>
                <a:chOff x="7061200" y="2209800"/>
                <a:chExt cx="762000" cy="609600"/>
              </a:xfrm>
            </p:grpSpPr>
            <p:sp>
              <p:nvSpPr>
                <p:cNvPr id="31" name="Isosceles Triangle 30"/>
                <p:cNvSpPr/>
                <p:nvPr/>
              </p:nvSpPr>
              <p:spPr>
                <a:xfrm>
                  <a:off x="7242048" y="22098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Isosceles Triangle 31"/>
                <p:cNvSpPr/>
                <p:nvPr/>
              </p:nvSpPr>
              <p:spPr>
                <a:xfrm>
                  <a:off x="7061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Isosceles Triangle 32"/>
                <p:cNvSpPr/>
                <p:nvPr/>
              </p:nvSpPr>
              <p:spPr>
                <a:xfrm>
                  <a:off x="7442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" name="Rectangle 3"/>
              <p:cNvSpPr txBox="1">
                <a:spLocks noChangeArrowheads="1"/>
              </p:cNvSpPr>
              <p:nvPr/>
            </p:nvSpPr>
            <p:spPr bwMode="auto">
              <a:xfrm>
                <a:off x="6527800" y="3505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2" name="Rectangle 3"/>
              <p:cNvSpPr txBox="1">
                <a:spLocks noChangeArrowheads="1"/>
              </p:cNvSpPr>
              <p:nvPr/>
            </p:nvSpPr>
            <p:spPr bwMode="auto">
              <a:xfrm>
                <a:off x="5994400" y="41910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5" name="Rectangle 3"/>
              <p:cNvSpPr txBox="1">
                <a:spLocks noChangeArrowheads="1"/>
              </p:cNvSpPr>
              <p:nvPr/>
            </p:nvSpPr>
            <p:spPr bwMode="auto">
              <a:xfrm>
                <a:off x="6985000" y="41910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sp>
          <p:nvSpPr>
            <p:cNvPr id="53" name="Rectangle 3"/>
            <p:cNvSpPr txBox="1">
              <a:spLocks noChangeArrowheads="1"/>
            </p:cNvSpPr>
            <p:nvPr/>
          </p:nvSpPr>
          <p:spPr bwMode="auto">
            <a:xfrm>
              <a:off x="4394200" y="4343400"/>
              <a:ext cx="685800" cy="381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000" dirty="0" smtClean="0">
                  <a:solidFill>
                    <a:srgbClr val="3366FF"/>
                  </a:solidFill>
                </a:rPr>
                <a:t>t =3</a:t>
              </a:r>
            </a:p>
          </p:txBody>
        </p:sp>
      </p:grp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6832600" y="3352800"/>
            <a:ext cx="16764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rgbClr val="0000FF"/>
                </a:solidFill>
              </a:rPr>
              <a:t>……</a:t>
            </a: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9347200" y="3276600"/>
            <a:ext cx="1143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rgbClr val="3366FF"/>
                </a:solidFill>
              </a:rPr>
              <a:t>…..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5600" y="4038600"/>
            <a:ext cx="5272087" cy="533400"/>
            <a:chOff x="355600" y="4038600"/>
            <a:chExt cx="5272087" cy="533400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2444216"/>
                </p:ext>
              </p:extLst>
            </p:nvPr>
          </p:nvGraphicFramePr>
          <p:xfrm>
            <a:off x="660400" y="4038600"/>
            <a:ext cx="4967287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167" name="Equation" r:id="rId4" imgW="3111500" imgH="203200" progId="Equation.DSMT4">
                    <p:embed/>
                  </p:oleObj>
                </mc:Choice>
                <mc:Fallback>
                  <p:oleObj name="Equation" r:id="rId4" imgW="3111500" imgH="203200" progId="Equation.DSMT4">
                    <p:embed/>
                    <p:pic>
                      <p:nvPicPr>
                        <p:cNvPr id="0" name="Picture 2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400" y="4038600"/>
                          <a:ext cx="4967287" cy="390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Rectangle 3"/>
            <p:cNvSpPr txBox="1">
              <a:spLocks noChangeArrowheads="1"/>
            </p:cNvSpPr>
            <p:nvPr/>
          </p:nvSpPr>
          <p:spPr bwMode="auto">
            <a:xfrm>
              <a:off x="355600" y="4038600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Arial"/>
                <a:buChar char="•"/>
                <a:defRPr/>
              </a:pPr>
              <a:r>
                <a:rPr lang="en-US" sz="2200" dirty="0">
                  <a:sym typeface="Wingdings"/>
                </a:rPr>
                <a:t> </a:t>
              </a:r>
              <a:endParaRPr lang="en-US" sz="2200" dirty="0" smtClean="0">
                <a:solidFill>
                  <a:srgbClr val="0000FF"/>
                </a:solidFill>
                <a:sym typeface="Wingdings"/>
              </a:endParaRP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55600" y="4545013"/>
            <a:ext cx="6400800" cy="542099"/>
            <a:chOff x="652272" y="5002213"/>
            <a:chExt cx="6400800" cy="542099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053747"/>
                </p:ext>
              </p:extLst>
            </p:nvPr>
          </p:nvGraphicFramePr>
          <p:xfrm>
            <a:off x="958660" y="5002213"/>
            <a:ext cx="6094412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168" name="Equation" r:id="rId6" imgW="3822700" imgH="203200" progId="Equation.DSMT4">
                    <p:embed/>
                  </p:oleObj>
                </mc:Choice>
                <mc:Fallback>
                  <p:oleObj name="Equation" r:id="rId6" imgW="3822700" imgH="203200" progId="Equation.DSMT4">
                    <p:embed/>
                    <p:pic>
                      <p:nvPicPr>
                        <p:cNvPr id="0" name="Picture 2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8660" y="5002213"/>
                          <a:ext cx="6094412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Rectangle 3"/>
            <p:cNvSpPr txBox="1">
              <a:spLocks noChangeArrowheads="1"/>
            </p:cNvSpPr>
            <p:nvPr/>
          </p:nvSpPr>
          <p:spPr bwMode="auto">
            <a:xfrm>
              <a:off x="652272" y="5010912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Arial"/>
                <a:buChar char="•"/>
                <a:defRPr/>
              </a:pPr>
              <a:r>
                <a:rPr lang="en-US" sz="2200" dirty="0">
                  <a:sym typeface="Wingdings"/>
                </a:rPr>
                <a:t> </a:t>
              </a:r>
              <a:endParaRPr lang="en-US" sz="2200" dirty="0" smtClean="0">
                <a:solidFill>
                  <a:srgbClr val="0000FF"/>
                </a:solidFill>
                <a:sym typeface="Wingdings"/>
              </a:endParaRP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66712" y="5045075"/>
            <a:ext cx="8883651" cy="547687"/>
            <a:chOff x="660400" y="6157913"/>
            <a:chExt cx="8883651" cy="547687"/>
          </a:xfrm>
        </p:grpSpPr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8080136"/>
                </p:ext>
              </p:extLst>
            </p:nvPr>
          </p:nvGraphicFramePr>
          <p:xfrm>
            <a:off x="938213" y="6157913"/>
            <a:ext cx="860583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169" name="Equation" r:id="rId8" imgW="5397500" imgH="203200" progId="Equation.DSMT4">
                    <p:embed/>
                  </p:oleObj>
                </mc:Choice>
                <mc:Fallback>
                  <p:oleObj name="Equation" r:id="rId8" imgW="5397500" imgH="203200" progId="Equation.DSMT4">
                    <p:embed/>
                    <p:pic>
                      <p:nvPicPr>
                        <p:cNvPr id="0" name="Picture 2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8213" y="6157913"/>
                          <a:ext cx="8605838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Rectangle 3"/>
            <p:cNvSpPr txBox="1">
              <a:spLocks noChangeArrowheads="1"/>
            </p:cNvSpPr>
            <p:nvPr/>
          </p:nvSpPr>
          <p:spPr bwMode="auto">
            <a:xfrm>
              <a:off x="660400" y="6172200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Arial"/>
                <a:buChar char="•"/>
                <a:defRPr/>
              </a:pPr>
              <a:r>
                <a:rPr lang="en-US" sz="2200" dirty="0">
                  <a:sym typeface="Wingdings"/>
                </a:rPr>
                <a:t> </a:t>
              </a:r>
              <a:endParaRPr lang="en-US" sz="2200" dirty="0" smtClean="0">
                <a:solidFill>
                  <a:srgbClr val="0000FF"/>
                </a:solidFill>
                <a:sym typeface="Wingdings"/>
              </a:endParaRP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061200" y="2667000"/>
            <a:ext cx="2743200" cy="2057400"/>
            <a:chOff x="6908800" y="6096000"/>
            <a:chExt cx="2743200" cy="2057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985000" y="6191772"/>
              <a:ext cx="2362200" cy="1885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tangle 3"/>
            <p:cNvSpPr txBox="1">
              <a:spLocks noChangeArrowheads="1"/>
            </p:cNvSpPr>
            <p:nvPr/>
          </p:nvSpPr>
          <p:spPr bwMode="auto">
            <a:xfrm>
              <a:off x="8051800" y="60960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1200" i="1" dirty="0" smtClean="0">
                  <a:solidFill>
                    <a:schemeClr val="tx1"/>
                  </a:solidFill>
                </a:rPr>
                <a:t>O</a:t>
              </a:r>
              <a:r>
                <a:rPr lang="en-US" sz="1600" baseline="-25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1" name="Rectangle 3"/>
            <p:cNvSpPr txBox="1">
              <a:spLocks noChangeArrowheads="1"/>
            </p:cNvSpPr>
            <p:nvPr/>
          </p:nvSpPr>
          <p:spPr bwMode="auto">
            <a:xfrm>
              <a:off x="6908800" y="7846218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1200" i="1" dirty="0" smtClean="0">
                  <a:solidFill>
                    <a:schemeClr val="tx1"/>
                  </a:solidFill>
                </a:rPr>
                <a:t>O</a:t>
              </a:r>
              <a:r>
                <a:rPr lang="en-US" sz="1600" baseline="-25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4" name="Rectangle 3"/>
            <p:cNvSpPr txBox="1">
              <a:spLocks noChangeArrowheads="1"/>
            </p:cNvSpPr>
            <p:nvPr/>
          </p:nvSpPr>
          <p:spPr bwMode="auto">
            <a:xfrm>
              <a:off x="9118600" y="7846218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1200" i="1" dirty="0" smtClean="0">
                  <a:solidFill>
                    <a:schemeClr val="tx1"/>
                  </a:solidFill>
                </a:rPr>
                <a:t>O</a:t>
              </a:r>
              <a:r>
                <a:rPr lang="en-US" sz="1600" baseline="-25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9" name="Rectangle 3"/>
            <p:cNvSpPr txBox="1">
              <a:spLocks noChangeArrowheads="1"/>
            </p:cNvSpPr>
            <p:nvPr/>
          </p:nvSpPr>
          <p:spPr bwMode="auto">
            <a:xfrm>
              <a:off x="7289800" y="69342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1800" i="1" dirty="0">
                  <a:solidFill>
                    <a:srgbClr val="FF0000"/>
                  </a:solidFill>
                </a:rPr>
                <a:t>g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72" name="Rectangle 3"/>
            <p:cNvSpPr txBox="1">
              <a:spLocks noChangeArrowheads="1"/>
            </p:cNvSpPr>
            <p:nvPr/>
          </p:nvSpPr>
          <p:spPr bwMode="auto">
            <a:xfrm>
              <a:off x="8737600" y="68580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1800" i="1" dirty="0" smtClean="0">
                  <a:solidFill>
                    <a:srgbClr val="FF6600"/>
                  </a:solidFill>
                </a:rPr>
                <a:t>g</a:t>
              </a:r>
              <a:r>
                <a:rPr lang="en-US" sz="2400" baseline="-25000" dirty="0" smtClean="0">
                  <a:solidFill>
                    <a:srgbClr val="FF6600"/>
                  </a:solidFill>
                </a:rPr>
                <a:t>2</a:t>
              </a:r>
            </a:p>
          </p:txBody>
        </p:sp>
        <p:sp>
          <p:nvSpPr>
            <p:cNvPr id="73" name="Rectangle 3"/>
            <p:cNvSpPr txBox="1">
              <a:spLocks noChangeArrowheads="1"/>
            </p:cNvSpPr>
            <p:nvPr/>
          </p:nvSpPr>
          <p:spPr bwMode="auto">
            <a:xfrm>
              <a:off x="8051800" y="78486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1800" i="1" dirty="0" smtClean="0">
                  <a:solidFill>
                    <a:srgbClr val="FF6600"/>
                  </a:solidFill>
                </a:rPr>
                <a:t>g</a:t>
              </a:r>
              <a:r>
                <a:rPr lang="en-US" sz="2400" baseline="-25000" dirty="0" smtClean="0">
                  <a:solidFill>
                    <a:srgbClr val="FF6600"/>
                  </a:solidFill>
                </a:rPr>
                <a:t>3</a:t>
              </a:r>
            </a:p>
          </p:txBody>
        </p:sp>
      </p:grp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670629"/>
              </p:ext>
            </p:extLst>
          </p:nvPr>
        </p:nvGraphicFramePr>
        <p:xfrm>
          <a:off x="812800" y="5562600"/>
          <a:ext cx="8670925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170" name="Equation" r:id="rId11" imgW="5016500" imgH="647700" progId="Equation.DSMT4">
                  <p:embed/>
                </p:oleObj>
              </mc:Choice>
              <mc:Fallback>
                <p:oleObj name="Equation" r:id="rId11" imgW="50165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5562600"/>
                        <a:ext cx="8670925" cy="11318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154948"/>
              </p:ext>
            </p:extLst>
          </p:nvPr>
        </p:nvGraphicFramePr>
        <p:xfrm>
          <a:off x="736600" y="6477000"/>
          <a:ext cx="795496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171" name="Equation" r:id="rId13" imgW="4406900" imgH="444500" progId="Equation.DSMT4">
                  <p:embed/>
                </p:oleObj>
              </mc:Choice>
              <mc:Fallback>
                <p:oleObj name="Equation" r:id="rId13" imgW="4406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6477000"/>
                        <a:ext cx="7954963" cy="938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360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-152400"/>
            <a:ext cx="92202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Variants of </a:t>
            </a:r>
            <a:r>
              <a:rPr lang="en-US" altLang="zh-CN" sz="3600" dirty="0" err="1" smtClean="0">
                <a:ea typeface="ＭＳ Ｐゴシック" pitchFamily="34" charset="-128"/>
              </a:rPr>
              <a:t>Sierpinksi</a:t>
            </a:r>
            <a:r>
              <a:rPr lang="en-US" altLang="zh-CN" sz="3600" dirty="0" smtClean="0">
                <a:ea typeface="ＭＳ Ｐゴシック" pitchFamily="34" charset="-128"/>
              </a:rPr>
              <a:t> Gasket Network Models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27000" y="838200"/>
            <a:ext cx="9601200" cy="2514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smtClean="0"/>
              <a:t>From the basic </a:t>
            </a:r>
            <a:r>
              <a:rPr lang="en-US" sz="2600" dirty="0" err="1" smtClean="0"/>
              <a:t>Sierpinksi</a:t>
            </a:r>
            <a:r>
              <a:rPr lang="en-US" sz="2600" dirty="0" smtClean="0"/>
              <a:t> gasket network construction, we can also construct growing networks with </a:t>
            </a:r>
            <a:r>
              <a:rPr lang="en-US" sz="2600" i="1" dirty="0" smtClean="0"/>
              <a:t>heavy-tail </a:t>
            </a:r>
            <a:r>
              <a:rPr lang="en-US" sz="2600" dirty="0" smtClean="0"/>
              <a:t>degrees/cluster </a:t>
            </a:r>
            <a:r>
              <a:rPr lang="en-US" sz="2600" dirty="0" err="1" smtClean="0"/>
              <a:t>coeff</a:t>
            </a:r>
            <a:r>
              <a:rPr lang="en-US" sz="2600" dirty="0" smtClean="0"/>
              <a:t>.’s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start with a 3-node triangle, but at step t (t=2, …), introduce </a:t>
            </a:r>
            <a:r>
              <a:rPr lang="en-US" sz="2200" i="1" dirty="0" smtClean="0"/>
              <a:t>edge additions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/>
              <a:t>s</a:t>
            </a:r>
            <a:r>
              <a:rPr lang="en-US" sz="2200" dirty="0" smtClean="0"/>
              <a:t>tep t: take three replicas of the network at step t-1,  “merge” at two of the three corner nodes; then add edges from </a:t>
            </a:r>
            <a:r>
              <a:rPr lang="en-US" sz="2200" i="1" dirty="0" smtClean="0"/>
              <a:t>o</a:t>
            </a:r>
            <a:r>
              <a:rPr lang="en-US" sz="2200" i="1" baseline="-25000" dirty="0" smtClean="0"/>
              <a:t>1</a:t>
            </a:r>
            <a:r>
              <a:rPr lang="en-US" sz="2200" dirty="0" smtClean="0"/>
              <a:t> to all nodes on the bottom line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200" dirty="0" smtClean="0"/>
          </a:p>
        </p:txBody>
      </p:sp>
      <p:grpSp>
        <p:nvGrpSpPr>
          <p:cNvPr id="51" name="Group 50"/>
          <p:cNvGrpSpPr/>
          <p:nvPr/>
        </p:nvGrpSpPr>
        <p:grpSpPr>
          <a:xfrm>
            <a:off x="5232400" y="2590800"/>
            <a:ext cx="1295400" cy="1219200"/>
            <a:chOff x="5689600" y="1676400"/>
            <a:chExt cx="1295400" cy="1219200"/>
          </a:xfrm>
        </p:grpSpPr>
        <p:grpSp>
          <p:nvGrpSpPr>
            <p:cNvPr id="8" name="Group 7"/>
            <p:cNvGrpSpPr/>
            <p:nvPr/>
          </p:nvGrpSpPr>
          <p:grpSpPr>
            <a:xfrm>
              <a:off x="5689600" y="1676400"/>
              <a:ext cx="1295400" cy="990600"/>
              <a:chOff x="5537200" y="2057400"/>
              <a:chExt cx="1295400" cy="990600"/>
            </a:xfrm>
          </p:grpSpPr>
          <p:sp>
            <p:nvSpPr>
              <p:cNvPr id="4" name="Isosceles Triangle 3"/>
              <p:cNvSpPr/>
              <p:nvPr/>
            </p:nvSpPr>
            <p:spPr>
              <a:xfrm>
                <a:off x="5994400" y="2286000"/>
                <a:ext cx="609600" cy="457200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3"/>
              <p:cNvSpPr txBox="1">
                <a:spLocks noChangeArrowheads="1"/>
              </p:cNvSpPr>
              <p:nvPr/>
            </p:nvSpPr>
            <p:spPr bwMode="auto">
              <a:xfrm>
                <a:off x="5994400" y="2057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4" name="Rectangle 3"/>
              <p:cNvSpPr txBox="1">
                <a:spLocks noChangeArrowheads="1"/>
              </p:cNvSpPr>
              <p:nvPr/>
            </p:nvSpPr>
            <p:spPr bwMode="auto">
              <a:xfrm>
                <a:off x="5537200" y="2743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5" name="Rectangle 3"/>
              <p:cNvSpPr txBox="1">
                <a:spLocks noChangeArrowheads="1"/>
              </p:cNvSpPr>
              <p:nvPr/>
            </p:nvSpPr>
            <p:spPr bwMode="auto">
              <a:xfrm>
                <a:off x="6299200" y="2743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sp>
          <p:nvSpPr>
            <p:cNvPr id="46" name="Rectangle 3"/>
            <p:cNvSpPr txBox="1">
              <a:spLocks noChangeArrowheads="1"/>
            </p:cNvSpPr>
            <p:nvPr/>
          </p:nvSpPr>
          <p:spPr bwMode="auto">
            <a:xfrm>
              <a:off x="5994400" y="2514600"/>
              <a:ext cx="685800" cy="381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000" dirty="0" smtClean="0">
                  <a:solidFill>
                    <a:schemeClr val="tx1"/>
                  </a:solidFill>
                </a:rPr>
                <a:t>t =1</a:t>
              </a:r>
            </a:p>
          </p:txBody>
        </p:sp>
      </p:grp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9423400" y="5181600"/>
            <a:ext cx="16764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rgbClr val="0000FF"/>
                </a:solidFill>
              </a:rPr>
              <a:t>……</a:t>
            </a:r>
          </a:p>
        </p:txBody>
      </p:sp>
      <p:grpSp>
        <p:nvGrpSpPr>
          <p:cNvPr id="153625" name="Group 153624"/>
          <p:cNvGrpSpPr/>
          <p:nvPr/>
        </p:nvGrpSpPr>
        <p:grpSpPr>
          <a:xfrm>
            <a:off x="6223000" y="2514600"/>
            <a:ext cx="2209800" cy="1752600"/>
            <a:chOff x="580189" y="3869267"/>
            <a:chExt cx="2598822" cy="1905000"/>
          </a:xfrm>
        </p:grpSpPr>
        <p:sp>
          <p:nvSpPr>
            <p:cNvPr id="52" name="Rectangle 3"/>
            <p:cNvSpPr txBox="1">
              <a:spLocks noChangeArrowheads="1"/>
            </p:cNvSpPr>
            <p:nvPr/>
          </p:nvSpPr>
          <p:spPr bwMode="auto">
            <a:xfrm>
              <a:off x="1346200" y="5181600"/>
              <a:ext cx="1082842" cy="59266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000" dirty="0" smtClean="0">
                  <a:solidFill>
                    <a:schemeClr val="tx1"/>
                  </a:solidFill>
                </a:rPr>
                <a:t>t =2</a:t>
              </a:r>
            </a:p>
          </p:txBody>
        </p:sp>
        <p:grpSp>
          <p:nvGrpSpPr>
            <p:cNvPr id="153624" name="Group 153623"/>
            <p:cNvGrpSpPr/>
            <p:nvPr/>
          </p:nvGrpSpPr>
          <p:grpSpPr>
            <a:xfrm>
              <a:off x="580189" y="3869267"/>
              <a:ext cx="2598822" cy="1617133"/>
              <a:chOff x="580189" y="3869267"/>
              <a:chExt cx="2598822" cy="1617133"/>
            </a:xfrm>
          </p:grpSpPr>
          <p:sp>
            <p:nvSpPr>
              <p:cNvPr id="38" name="Rectangle 3"/>
              <p:cNvSpPr txBox="1">
                <a:spLocks noChangeArrowheads="1"/>
              </p:cNvSpPr>
              <p:nvPr/>
            </p:nvSpPr>
            <p:spPr bwMode="auto">
              <a:xfrm>
                <a:off x="1418389" y="3869267"/>
                <a:ext cx="842211" cy="47413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0" name="Rectangle 3"/>
              <p:cNvSpPr txBox="1">
                <a:spLocks noChangeArrowheads="1"/>
              </p:cNvSpPr>
              <p:nvPr/>
            </p:nvSpPr>
            <p:spPr bwMode="auto">
              <a:xfrm>
                <a:off x="580189" y="5012267"/>
                <a:ext cx="842211" cy="47413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3" name="Rectangle 3"/>
              <p:cNvSpPr txBox="1">
                <a:spLocks noChangeArrowheads="1"/>
              </p:cNvSpPr>
              <p:nvPr/>
            </p:nvSpPr>
            <p:spPr bwMode="auto">
              <a:xfrm>
                <a:off x="2336800" y="4953000"/>
                <a:ext cx="842211" cy="47413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  <p:grpSp>
            <p:nvGrpSpPr>
              <p:cNvPr id="153619" name="Group 153618"/>
              <p:cNvGrpSpPr/>
              <p:nvPr/>
            </p:nvGrpSpPr>
            <p:grpSpPr>
              <a:xfrm>
                <a:off x="889000" y="4114800"/>
                <a:ext cx="1447800" cy="1040661"/>
                <a:chOff x="3708400" y="4639733"/>
                <a:chExt cx="1874308" cy="1421661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3708400" y="4648200"/>
                  <a:ext cx="1848853" cy="1380067"/>
                  <a:chOff x="7061200" y="2209800"/>
                  <a:chExt cx="762000" cy="609600"/>
                </a:xfrm>
              </p:grpSpPr>
              <p:sp>
                <p:nvSpPr>
                  <p:cNvPr id="19" name="Isosceles Triangle 18"/>
                  <p:cNvSpPr/>
                  <p:nvPr/>
                </p:nvSpPr>
                <p:spPr>
                  <a:xfrm>
                    <a:off x="7242048" y="2209800"/>
                    <a:ext cx="381000" cy="304800"/>
                  </a:xfrm>
                  <a:prstGeom prst="triangl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Isosceles Triangle 19"/>
                  <p:cNvSpPr/>
                  <p:nvPr/>
                </p:nvSpPr>
                <p:spPr>
                  <a:xfrm>
                    <a:off x="7061200" y="2514600"/>
                    <a:ext cx="381000" cy="304800"/>
                  </a:xfrm>
                  <a:prstGeom prst="triangl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Isosceles Triangle 20"/>
                  <p:cNvSpPr/>
                  <p:nvPr/>
                </p:nvSpPr>
                <p:spPr>
                  <a:xfrm>
                    <a:off x="7442200" y="2514600"/>
                    <a:ext cx="381000" cy="304800"/>
                  </a:xfrm>
                  <a:prstGeom prst="triangl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3615" name="Freeform 153614"/>
                <p:cNvSpPr/>
                <p:nvPr/>
              </p:nvSpPr>
              <p:spPr>
                <a:xfrm>
                  <a:off x="4605867" y="4656667"/>
                  <a:ext cx="976841" cy="1404727"/>
                </a:xfrm>
                <a:custGeom>
                  <a:avLst/>
                  <a:gdLst>
                    <a:gd name="connsiteX0" fmla="*/ 0 w 976841"/>
                    <a:gd name="connsiteY0" fmla="*/ 0 h 1404727"/>
                    <a:gd name="connsiteX1" fmla="*/ 745066 w 976841"/>
                    <a:gd name="connsiteY1" fmla="*/ 541866 h 1404727"/>
                    <a:gd name="connsiteX2" fmla="*/ 965200 w 976841"/>
                    <a:gd name="connsiteY2" fmla="*/ 1354666 h 1404727"/>
                    <a:gd name="connsiteX3" fmla="*/ 948266 w 976841"/>
                    <a:gd name="connsiteY3" fmla="*/ 1320800 h 1404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841" h="1404727">
                      <a:moveTo>
                        <a:pt x="0" y="0"/>
                      </a:moveTo>
                      <a:cubicBezTo>
                        <a:pt x="292099" y="158044"/>
                        <a:pt x="584199" y="316088"/>
                        <a:pt x="745066" y="541866"/>
                      </a:cubicBezTo>
                      <a:cubicBezTo>
                        <a:pt x="905933" y="767644"/>
                        <a:pt x="931333" y="1224844"/>
                        <a:pt x="965200" y="1354666"/>
                      </a:cubicBezTo>
                      <a:cubicBezTo>
                        <a:pt x="999067" y="1484488"/>
                        <a:pt x="948266" y="1320800"/>
                        <a:pt x="948266" y="1320800"/>
                      </a:cubicBezTo>
                    </a:path>
                  </a:pathLst>
                </a:custGeom>
                <a:ln w="1270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616" name="Freeform 153615"/>
                <p:cNvSpPr/>
                <p:nvPr/>
              </p:nvSpPr>
              <p:spPr>
                <a:xfrm>
                  <a:off x="3725333" y="4639733"/>
                  <a:ext cx="880534" cy="1354667"/>
                </a:xfrm>
                <a:custGeom>
                  <a:avLst/>
                  <a:gdLst>
                    <a:gd name="connsiteX0" fmla="*/ 880534 w 880534"/>
                    <a:gd name="connsiteY0" fmla="*/ 0 h 1354667"/>
                    <a:gd name="connsiteX1" fmla="*/ 203200 w 880534"/>
                    <a:gd name="connsiteY1" fmla="*/ 575734 h 1354667"/>
                    <a:gd name="connsiteX2" fmla="*/ 0 w 880534"/>
                    <a:gd name="connsiteY2" fmla="*/ 1354667 h 1354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0534" h="1354667">
                      <a:moveTo>
                        <a:pt x="880534" y="0"/>
                      </a:moveTo>
                      <a:cubicBezTo>
                        <a:pt x="615245" y="174978"/>
                        <a:pt x="349956" y="349956"/>
                        <a:pt x="203200" y="575734"/>
                      </a:cubicBezTo>
                      <a:cubicBezTo>
                        <a:pt x="56444" y="801512"/>
                        <a:pt x="0" y="1354667"/>
                        <a:pt x="0" y="1354667"/>
                      </a:cubicBezTo>
                    </a:path>
                  </a:pathLst>
                </a:custGeom>
                <a:ln w="1270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3618" name="Straight Connector 153617"/>
                <p:cNvCxnSpPr>
                  <a:stCxn id="19" idx="0"/>
                  <a:endCxn id="21" idx="2"/>
                </p:cNvCxnSpPr>
                <p:nvPr/>
              </p:nvCxnSpPr>
              <p:spPr>
                <a:xfrm>
                  <a:off x="4609408" y="4648200"/>
                  <a:ext cx="23419" cy="1380068"/>
                </a:xfrm>
                <a:prstGeom prst="line">
                  <a:avLst/>
                </a:prstGeom>
                <a:ln w="1270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7" name="Group 96"/>
          <p:cNvGrpSpPr/>
          <p:nvPr/>
        </p:nvGrpSpPr>
        <p:grpSpPr>
          <a:xfrm>
            <a:off x="7289800" y="2667000"/>
            <a:ext cx="3101340" cy="2505635"/>
            <a:chOff x="2054860" y="3733800"/>
            <a:chExt cx="3101340" cy="2505635"/>
          </a:xfrm>
        </p:grpSpPr>
        <p:sp>
          <p:nvSpPr>
            <p:cNvPr id="53" name="Rectangle 3"/>
            <p:cNvSpPr txBox="1">
              <a:spLocks noChangeArrowheads="1"/>
            </p:cNvSpPr>
            <p:nvPr/>
          </p:nvSpPr>
          <p:spPr bwMode="auto">
            <a:xfrm>
              <a:off x="3258820" y="5791200"/>
              <a:ext cx="754380" cy="44823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000" dirty="0" smtClean="0">
                  <a:solidFill>
                    <a:schemeClr val="tx1"/>
                  </a:solidFill>
                </a:rPr>
                <a:t>t =3</a:t>
              </a: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2054860" y="3733800"/>
              <a:ext cx="3101340" cy="2187388"/>
              <a:chOff x="2054860" y="3733800"/>
              <a:chExt cx="3101340" cy="2187388"/>
            </a:xfrm>
          </p:grpSpPr>
          <p:sp>
            <p:nvSpPr>
              <p:cNvPr id="152" name="Rectangle 3"/>
              <p:cNvSpPr txBox="1">
                <a:spLocks noChangeArrowheads="1"/>
              </p:cNvSpPr>
              <p:nvPr/>
            </p:nvSpPr>
            <p:spPr bwMode="auto">
              <a:xfrm>
                <a:off x="3274060" y="3733800"/>
                <a:ext cx="586740" cy="35858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3" name="Rectangle 3"/>
              <p:cNvSpPr txBox="1">
                <a:spLocks noChangeArrowheads="1"/>
              </p:cNvSpPr>
              <p:nvPr/>
            </p:nvSpPr>
            <p:spPr bwMode="auto">
              <a:xfrm>
                <a:off x="2054860" y="5486400"/>
                <a:ext cx="586740" cy="35858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54" name="Rectangle 3"/>
              <p:cNvSpPr txBox="1">
                <a:spLocks noChangeArrowheads="1"/>
              </p:cNvSpPr>
              <p:nvPr/>
            </p:nvSpPr>
            <p:spPr bwMode="auto">
              <a:xfrm>
                <a:off x="4569460" y="5562600"/>
                <a:ext cx="586740" cy="35858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  <p:grpSp>
            <p:nvGrpSpPr>
              <p:cNvPr id="153631" name="Group 153630"/>
              <p:cNvGrpSpPr/>
              <p:nvPr/>
            </p:nvGrpSpPr>
            <p:grpSpPr>
              <a:xfrm>
                <a:off x="2413000" y="4038600"/>
                <a:ext cx="2209801" cy="1651000"/>
                <a:chOff x="2413000" y="4038600"/>
                <a:chExt cx="2209801" cy="1651000"/>
              </a:xfrm>
            </p:grpSpPr>
            <p:grpSp>
              <p:nvGrpSpPr>
                <p:cNvPr id="117" name="Group 116"/>
                <p:cNvGrpSpPr/>
                <p:nvPr/>
              </p:nvGrpSpPr>
              <p:grpSpPr>
                <a:xfrm>
                  <a:off x="2931259" y="4038600"/>
                  <a:ext cx="1101301" cy="844047"/>
                  <a:chOff x="3708400" y="4639733"/>
                  <a:chExt cx="1874308" cy="1421661"/>
                </a:xfrm>
              </p:grpSpPr>
              <p:grpSp>
                <p:nvGrpSpPr>
                  <p:cNvPr id="118" name="Group 117"/>
                  <p:cNvGrpSpPr/>
                  <p:nvPr/>
                </p:nvGrpSpPr>
                <p:grpSpPr>
                  <a:xfrm>
                    <a:off x="3708400" y="4648200"/>
                    <a:ext cx="1848853" cy="1380067"/>
                    <a:chOff x="7061200" y="2209800"/>
                    <a:chExt cx="762000" cy="609600"/>
                  </a:xfrm>
                </p:grpSpPr>
                <p:sp>
                  <p:nvSpPr>
                    <p:cNvPr id="122" name="Isosceles Triangle 121"/>
                    <p:cNvSpPr/>
                    <p:nvPr/>
                  </p:nvSpPr>
                  <p:spPr>
                    <a:xfrm>
                      <a:off x="7242048" y="22098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3" name="Isosceles Triangle 122"/>
                    <p:cNvSpPr/>
                    <p:nvPr/>
                  </p:nvSpPr>
                  <p:spPr>
                    <a:xfrm>
                      <a:off x="7061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Isosceles Triangle 123"/>
                    <p:cNvSpPr/>
                    <p:nvPr/>
                  </p:nvSpPr>
                  <p:spPr>
                    <a:xfrm>
                      <a:off x="7442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19" name="Freeform 118"/>
                  <p:cNvSpPr/>
                  <p:nvPr/>
                </p:nvSpPr>
                <p:spPr>
                  <a:xfrm>
                    <a:off x="4605867" y="4656667"/>
                    <a:ext cx="976841" cy="1404727"/>
                  </a:xfrm>
                  <a:custGeom>
                    <a:avLst/>
                    <a:gdLst>
                      <a:gd name="connsiteX0" fmla="*/ 0 w 976841"/>
                      <a:gd name="connsiteY0" fmla="*/ 0 h 1404727"/>
                      <a:gd name="connsiteX1" fmla="*/ 745066 w 976841"/>
                      <a:gd name="connsiteY1" fmla="*/ 541866 h 1404727"/>
                      <a:gd name="connsiteX2" fmla="*/ 965200 w 976841"/>
                      <a:gd name="connsiteY2" fmla="*/ 1354666 h 1404727"/>
                      <a:gd name="connsiteX3" fmla="*/ 948266 w 976841"/>
                      <a:gd name="connsiteY3" fmla="*/ 1320800 h 140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6841" h="1404727">
                        <a:moveTo>
                          <a:pt x="0" y="0"/>
                        </a:moveTo>
                        <a:cubicBezTo>
                          <a:pt x="292099" y="158044"/>
                          <a:pt x="584199" y="316088"/>
                          <a:pt x="745066" y="541866"/>
                        </a:cubicBezTo>
                        <a:cubicBezTo>
                          <a:pt x="905933" y="767644"/>
                          <a:pt x="931333" y="1224844"/>
                          <a:pt x="965200" y="1354666"/>
                        </a:cubicBezTo>
                        <a:cubicBezTo>
                          <a:pt x="999067" y="1484488"/>
                          <a:pt x="948266" y="1320800"/>
                          <a:pt x="948266" y="1320800"/>
                        </a:cubicBezTo>
                      </a:path>
                    </a:pathLst>
                  </a:cu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 119"/>
                  <p:cNvSpPr/>
                  <p:nvPr/>
                </p:nvSpPr>
                <p:spPr>
                  <a:xfrm>
                    <a:off x="3725333" y="4639733"/>
                    <a:ext cx="880534" cy="1354667"/>
                  </a:xfrm>
                  <a:custGeom>
                    <a:avLst/>
                    <a:gdLst>
                      <a:gd name="connsiteX0" fmla="*/ 880534 w 880534"/>
                      <a:gd name="connsiteY0" fmla="*/ 0 h 1354667"/>
                      <a:gd name="connsiteX1" fmla="*/ 203200 w 880534"/>
                      <a:gd name="connsiteY1" fmla="*/ 575734 h 1354667"/>
                      <a:gd name="connsiteX2" fmla="*/ 0 w 880534"/>
                      <a:gd name="connsiteY2" fmla="*/ 1354667 h 1354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80534" h="1354667">
                        <a:moveTo>
                          <a:pt x="880534" y="0"/>
                        </a:moveTo>
                        <a:cubicBezTo>
                          <a:pt x="615245" y="174978"/>
                          <a:pt x="349956" y="349956"/>
                          <a:pt x="203200" y="575734"/>
                        </a:cubicBezTo>
                        <a:cubicBezTo>
                          <a:pt x="56444" y="801512"/>
                          <a:pt x="0" y="1354667"/>
                          <a:pt x="0" y="1354667"/>
                        </a:cubicBezTo>
                      </a:path>
                    </a:pathLst>
                  </a:cu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1" name="Straight Connector 120"/>
                  <p:cNvCxnSpPr>
                    <a:stCxn id="122" idx="0"/>
                    <a:endCxn id="124" idx="2"/>
                  </p:cNvCxnSpPr>
                  <p:nvPr/>
                </p:nvCxnSpPr>
                <p:spPr>
                  <a:xfrm>
                    <a:off x="4609408" y="4648200"/>
                    <a:ext cx="23419" cy="1380068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5" name="Group 124"/>
                <p:cNvGrpSpPr/>
                <p:nvPr/>
              </p:nvGrpSpPr>
              <p:grpSpPr>
                <a:xfrm>
                  <a:off x="2413000" y="4844814"/>
                  <a:ext cx="1101301" cy="844047"/>
                  <a:chOff x="3708400" y="4639733"/>
                  <a:chExt cx="1874308" cy="1421661"/>
                </a:xfrm>
              </p:grpSpPr>
              <p:grpSp>
                <p:nvGrpSpPr>
                  <p:cNvPr id="126" name="Group 125"/>
                  <p:cNvGrpSpPr/>
                  <p:nvPr/>
                </p:nvGrpSpPr>
                <p:grpSpPr>
                  <a:xfrm>
                    <a:off x="3708400" y="4648200"/>
                    <a:ext cx="1848853" cy="1380067"/>
                    <a:chOff x="7061200" y="2209800"/>
                    <a:chExt cx="762000" cy="609600"/>
                  </a:xfrm>
                </p:grpSpPr>
                <p:sp>
                  <p:nvSpPr>
                    <p:cNvPr id="130" name="Isosceles Triangle 129"/>
                    <p:cNvSpPr/>
                    <p:nvPr/>
                  </p:nvSpPr>
                  <p:spPr>
                    <a:xfrm>
                      <a:off x="7242048" y="22098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" name="Isosceles Triangle 130"/>
                    <p:cNvSpPr/>
                    <p:nvPr/>
                  </p:nvSpPr>
                  <p:spPr>
                    <a:xfrm>
                      <a:off x="7061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Isosceles Triangle 131"/>
                    <p:cNvSpPr/>
                    <p:nvPr/>
                  </p:nvSpPr>
                  <p:spPr>
                    <a:xfrm>
                      <a:off x="7442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27" name="Freeform 126"/>
                  <p:cNvSpPr/>
                  <p:nvPr/>
                </p:nvSpPr>
                <p:spPr>
                  <a:xfrm>
                    <a:off x="4605867" y="4656667"/>
                    <a:ext cx="976841" cy="1404727"/>
                  </a:xfrm>
                  <a:custGeom>
                    <a:avLst/>
                    <a:gdLst>
                      <a:gd name="connsiteX0" fmla="*/ 0 w 976841"/>
                      <a:gd name="connsiteY0" fmla="*/ 0 h 1404727"/>
                      <a:gd name="connsiteX1" fmla="*/ 745066 w 976841"/>
                      <a:gd name="connsiteY1" fmla="*/ 541866 h 1404727"/>
                      <a:gd name="connsiteX2" fmla="*/ 965200 w 976841"/>
                      <a:gd name="connsiteY2" fmla="*/ 1354666 h 1404727"/>
                      <a:gd name="connsiteX3" fmla="*/ 948266 w 976841"/>
                      <a:gd name="connsiteY3" fmla="*/ 1320800 h 140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6841" h="1404727">
                        <a:moveTo>
                          <a:pt x="0" y="0"/>
                        </a:moveTo>
                        <a:cubicBezTo>
                          <a:pt x="292099" y="158044"/>
                          <a:pt x="584199" y="316088"/>
                          <a:pt x="745066" y="541866"/>
                        </a:cubicBezTo>
                        <a:cubicBezTo>
                          <a:pt x="905933" y="767644"/>
                          <a:pt x="931333" y="1224844"/>
                          <a:pt x="965200" y="1354666"/>
                        </a:cubicBezTo>
                        <a:cubicBezTo>
                          <a:pt x="999067" y="1484488"/>
                          <a:pt x="948266" y="1320800"/>
                          <a:pt x="948266" y="1320800"/>
                        </a:cubicBezTo>
                      </a:path>
                    </a:pathLst>
                  </a:cu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Freeform 127"/>
                  <p:cNvSpPr/>
                  <p:nvPr/>
                </p:nvSpPr>
                <p:spPr>
                  <a:xfrm>
                    <a:off x="3725333" y="4639733"/>
                    <a:ext cx="880534" cy="1354667"/>
                  </a:xfrm>
                  <a:custGeom>
                    <a:avLst/>
                    <a:gdLst>
                      <a:gd name="connsiteX0" fmla="*/ 880534 w 880534"/>
                      <a:gd name="connsiteY0" fmla="*/ 0 h 1354667"/>
                      <a:gd name="connsiteX1" fmla="*/ 203200 w 880534"/>
                      <a:gd name="connsiteY1" fmla="*/ 575734 h 1354667"/>
                      <a:gd name="connsiteX2" fmla="*/ 0 w 880534"/>
                      <a:gd name="connsiteY2" fmla="*/ 1354667 h 1354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80534" h="1354667">
                        <a:moveTo>
                          <a:pt x="880534" y="0"/>
                        </a:moveTo>
                        <a:cubicBezTo>
                          <a:pt x="615245" y="174978"/>
                          <a:pt x="349956" y="349956"/>
                          <a:pt x="203200" y="575734"/>
                        </a:cubicBezTo>
                        <a:cubicBezTo>
                          <a:pt x="56444" y="801512"/>
                          <a:pt x="0" y="1354667"/>
                          <a:pt x="0" y="1354667"/>
                        </a:cubicBezTo>
                      </a:path>
                    </a:pathLst>
                  </a:custGeom>
                  <a:ln w="12700" cmpd="sng">
                    <a:solidFill>
                      <a:srgbClr val="000000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9" name="Straight Connector 128"/>
                  <p:cNvCxnSpPr>
                    <a:stCxn id="130" idx="0"/>
                    <a:endCxn id="132" idx="2"/>
                  </p:cNvCxnSpPr>
                  <p:nvPr/>
                </p:nvCxnSpPr>
                <p:spPr>
                  <a:xfrm>
                    <a:off x="4609408" y="4648200"/>
                    <a:ext cx="23419" cy="1380068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3514301" y="4842511"/>
                  <a:ext cx="1101301" cy="844047"/>
                  <a:chOff x="3708400" y="4639733"/>
                  <a:chExt cx="1874308" cy="1421661"/>
                </a:xfrm>
              </p:grpSpPr>
              <p:grpSp>
                <p:nvGrpSpPr>
                  <p:cNvPr id="134" name="Group 133"/>
                  <p:cNvGrpSpPr/>
                  <p:nvPr/>
                </p:nvGrpSpPr>
                <p:grpSpPr>
                  <a:xfrm>
                    <a:off x="3708400" y="4648200"/>
                    <a:ext cx="1848853" cy="1380067"/>
                    <a:chOff x="7061200" y="2209800"/>
                    <a:chExt cx="762000" cy="609600"/>
                  </a:xfrm>
                </p:grpSpPr>
                <p:sp>
                  <p:nvSpPr>
                    <p:cNvPr id="138" name="Isosceles Triangle 137"/>
                    <p:cNvSpPr/>
                    <p:nvPr/>
                  </p:nvSpPr>
                  <p:spPr>
                    <a:xfrm>
                      <a:off x="7242048" y="22098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" name="Isosceles Triangle 138"/>
                    <p:cNvSpPr/>
                    <p:nvPr/>
                  </p:nvSpPr>
                  <p:spPr>
                    <a:xfrm>
                      <a:off x="7061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" name="Isosceles Triangle 139"/>
                    <p:cNvSpPr/>
                    <p:nvPr/>
                  </p:nvSpPr>
                  <p:spPr>
                    <a:xfrm>
                      <a:off x="7442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35" name="Freeform 134"/>
                  <p:cNvSpPr/>
                  <p:nvPr/>
                </p:nvSpPr>
                <p:spPr>
                  <a:xfrm>
                    <a:off x="4605867" y="4656667"/>
                    <a:ext cx="976841" cy="1404727"/>
                  </a:xfrm>
                  <a:custGeom>
                    <a:avLst/>
                    <a:gdLst>
                      <a:gd name="connsiteX0" fmla="*/ 0 w 976841"/>
                      <a:gd name="connsiteY0" fmla="*/ 0 h 1404727"/>
                      <a:gd name="connsiteX1" fmla="*/ 745066 w 976841"/>
                      <a:gd name="connsiteY1" fmla="*/ 541866 h 1404727"/>
                      <a:gd name="connsiteX2" fmla="*/ 965200 w 976841"/>
                      <a:gd name="connsiteY2" fmla="*/ 1354666 h 1404727"/>
                      <a:gd name="connsiteX3" fmla="*/ 948266 w 976841"/>
                      <a:gd name="connsiteY3" fmla="*/ 1320800 h 140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6841" h="1404727">
                        <a:moveTo>
                          <a:pt x="0" y="0"/>
                        </a:moveTo>
                        <a:cubicBezTo>
                          <a:pt x="292099" y="158044"/>
                          <a:pt x="584199" y="316088"/>
                          <a:pt x="745066" y="541866"/>
                        </a:cubicBezTo>
                        <a:cubicBezTo>
                          <a:pt x="905933" y="767644"/>
                          <a:pt x="931333" y="1224844"/>
                          <a:pt x="965200" y="1354666"/>
                        </a:cubicBezTo>
                        <a:cubicBezTo>
                          <a:pt x="999067" y="1484488"/>
                          <a:pt x="948266" y="1320800"/>
                          <a:pt x="948266" y="1320800"/>
                        </a:cubicBezTo>
                      </a:path>
                    </a:pathLst>
                  </a:cu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Freeform 135"/>
                  <p:cNvSpPr/>
                  <p:nvPr/>
                </p:nvSpPr>
                <p:spPr>
                  <a:xfrm>
                    <a:off x="3725333" y="4639733"/>
                    <a:ext cx="880534" cy="1354667"/>
                  </a:xfrm>
                  <a:custGeom>
                    <a:avLst/>
                    <a:gdLst>
                      <a:gd name="connsiteX0" fmla="*/ 880534 w 880534"/>
                      <a:gd name="connsiteY0" fmla="*/ 0 h 1354667"/>
                      <a:gd name="connsiteX1" fmla="*/ 203200 w 880534"/>
                      <a:gd name="connsiteY1" fmla="*/ 575734 h 1354667"/>
                      <a:gd name="connsiteX2" fmla="*/ 0 w 880534"/>
                      <a:gd name="connsiteY2" fmla="*/ 1354667 h 1354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80534" h="1354667">
                        <a:moveTo>
                          <a:pt x="880534" y="0"/>
                        </a:moveTo>
                        <a:cubicBezTo>
                          <a:pt x="615245" y="174978"/>
                          <a:pt x="349956" y="349956"/>
                          <a:pt x="203200" y="575734"/>
                        </a:cubicBezTo>
                        <a:cubicBezTo>
                          <a:pt x="56444" y="801512"/>
                          <a:pt x="0" y="1354667"/>
                          <a:pt x="0" y="1354667"/>
                        </a:cubicBezTo>
                      </a:path>
                    </a:pathLst>
                  </a:cu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7" name="Straight Connector 136"/>
                  <p:cNvCxnSpPr>
                    <a:stCxn id="138" idx="0"/>
                    <a:endCxn id="140" idx="2"/>
                  </p:cNvCxnSpPr>
                  <p:nvPr/>
                </p:nvCxnSpPr>
                <p:spPr>
                  <a:xfrm>
                    <a:off x="4609408" y="4648200"/>
                    <a:ext cx="23419" cy="1380068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3620" name="Freeform 153619"/>
                <p:cNvSpPr/>
                <p:nvPr/>
              </p:nvSpPr>
              <p:spPr>
                <a:xfrm>
                  <a:off x="3471113" y="4051397"/>
                  <a:ext cx="1151688" cy="1586835"/>
                </a:xfrm>
                <a:custGeom>
                  <a:avLst/>
                  <a:gdLst>
                    <a:gd name="connsiteX0" fmla="*/ 0 w 1354667"/>
                    <a:gd name="connsiteY0" fmla="*/ 0 h 2099734"/>
                    <a:gd name="connsiteX1" fmla="*/ 1049867 w 1354667"/>
                    <a:gd name="connsiteY1" fmla="*/ 795867 h 2099734"/>
                    <a:gd name="connsiteX2" fmla="*/ 1354667 w 1354667"/>
                    <a:gd name="connsiteY2" fmla="*/ 2099734 h 2099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54667" h="2099734">
                      <a:moveTo>
                        <a:pt x="0" y="0"/>
                      </a:moveTo>
                      <a:cubicBezTo>
                        <a:pt x="412044" y="222955"/>
                        <a:pt x="824089" y="445911"/>
                        <a:pt x="1049867" y="795867"/>
                      </a:cubicBezTo>
                      <a:cubicBezTo>
                        <a:pt x="1275645" y="1145823"/>
                        <a:pt x="1354667" y="2099734"/>
                        <a:pt x="1354667" y="2099734"/>
                      </a:cubicBezTo>
                    </a:path>
                  </a:pathLst>
                </a:custGeom>
                <a:ln w="1905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621" name="Freeform 153620"/>
                <p:cNvSpPr/>
                <p:nvPr/>
              </p:nvSpPr>
              <p:spPr>
                <a:xfrm>
                  <a:off x="2420198" y="4064194"/>
                  <a:ext cx="1050915" cy="1599631"/>
                </a:xfrm>
                <a:custGeom>
                  <a:avLst/>
                  <a:gdLst>
                    <a:gd name="connsiteX0" fmla="*/ 1236133 w 1236133"/>
                    <a:gd name="connsiteY0" fmla="*/ 0 h 2116666"/>
                    <a:gd name="connsiteX1" fmla="*/ 203200 w 1236133"/>
                    <a:gd name="connsiteY1" fmla="*/ 863600 h 2116666"/>
                    <a:gd name="connsiteX2" fmla="*/ 0 w 1236133"/>
                    <a:gd name="connsiteY2" fmla="*/ 2116666 h 2116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36133" h="2116666">
                      <a:moveTo>
                        <a:pt x="1236133" y="0"/>
                      </a:moveTo>
                      <a:cubicBezTo>
                        <a:pt x="822677" y="255411"/>
                        <a:pt x="409222" y="510822"/>
                        <a:pt x="203200" y="863600"/>
                      </a:cubicBezTo>
                      <a:cubicBezTo>
                        <a:pt x="-2822" y="1216378"/>
                        <a:pt x="36689" y="1907822"/>
                        <a:pt x="0" y="2116666"/>
                      </a:cubicBezTo>
                    </a:path>
                  </a:pathLst>
                </a:custGeom>
                <a:ln w="1905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622" name="Freeform 153621"/>
                <p:cNvSpPr/>
                <p:nvPr/>
              </p:nvSpPr>
              <p:spPr>
                <a:xfrm>
                  <a:off x="3341279" y="4102586"/>
                  <a:ext cx="144230" cy="1574037"/>
                </a:xfrm>
                <a:custGeom>
                  <a:avLst/>
                  <a:gdLst>
                    <a:gd name="connsiteX0" fmla="*/ 135784 w 169650"/>
                    <a:gd name="connsiteY0" fmla="*/ 0 h 2082800"/>
                    <a:gd name="connsiteX1" fmla="*/ 317 w 169650"/>
                    <a:gd name="connsiteY1" fmla="*/ 999066 h 2082800"/>
                    <a:gd name="connsiteX2" fmla="*/ 169650 w 169650"/>
                    <a:gd name="connsiteY2" fmla="*/ 2082800 h 2082800"/>
                    <a:gd name="connsiteX3" fmla="*/ 169650 w 169650"/>
                    <a:gd name="connsiteY3" fmla="*/ 2082800 h 2082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650" h="2082800">
                      <a:moveTo>
                        <a:pt x="135784" y="0"/>
                      </a:moveTo>
                      <a:cubicBezTo>
                        <a:pt x="65228" y="325966"/>
                        <a:pt x="-5327" y="651933"/>
                        <a:pt x="317" y="999066"/>
                      </a:cubicBezTo>
                      <a:cubicBezTo>
                        <a:pt x="5961" y="1346199"/>
                        <a:pt x="169650" y="2082800"/>
                        <a:pt x="169650" y="2082800"/>
                      </a:cubicBezTo>
                      <a:lnTo>
                        <a:pt x="169650" y="2082800"/>
                      </a:lnTo>
                    </a:path>
                  </a:pathLst>
                </a:custGeom>
                <a:ln w="1905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629" name="Freeform 153628"/>
                <p:cNvSpPr/>
                <p:nvPr/>
              </p:nvSpPr>
              <p:spPr>
                <a:xfrm>
                  <a:off x="3488267" y="4064000"/>
                  <a:ext cx="575733" cy="1591733"/>
                </a:xfrm>
                <a:custGeom>
                  <a:avLst/>
                  <a:gdLst>
                    <a:gd name="connsiteX0" fmla="*/ 0 w 575733"/>
                    <a:gd name="connsiteY0" fmla="*/ 0 h 1591733"/>
                    <a:gd name="connsiteX1" fmla="*/ 254000 w 575733"/>
                    <a:gd name="connsiteY1" fmla="*/ 948267 h 1591733"/>
                    <a:gd name="connsiteX2" fmla="*/ 474133 w 575733"/>
                    <a:gd name="connsiteY2" fmla="*/ 1337733 h 1591733"/>
                    <a:gd name="connsiteX3" fmla="*/ 575733 w 575733"/>
                    <a:gd name="connsiteY3" fmla="*/ 1591733 h 1591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5733" h="1591733">
                      <a:moveTo>
                        <a:pt x="0" y="0"/>
                      </a:moveTo>
                      <a:cubicBezTo>
                        <a:pt x="87489" y="362656"/>
                        <a:pt x="174978" y="725312"/>
                        <a:pt x="254000" y="948267"/>
                      </a:cubicBezTo>
                      <a:cubicBezTo>
                        <a:pt x="333022" y="1171222"/>
                        <a:pt x="420511" y="1230489"/>
                        <a:pt x="474133" y="1337733"/>
                      </a:cubicBezTo>
                      <a:cubicBezTo>
                        <a:pt x="527755" y="1444977"/>
                        <a:pt x="575733" y="1591733"/>
                        <a:pt x="575733" y="1591733"/>
                      </a:cubicBezTo>
                    </a:path>
                  </a:pathLst>
                </a:custGeom>
                <a:ln w="1905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630" name="Freeform 153629"/>
                <p:cNvSpPr/>
                <p:nvPr/>
              </p:nvSpPr>
              <p:spPr>
                <a:xfrm>
                  <a:off x="2946400" y="4064000"/>
                  <a:ext cx="508000" cy="1625600"/>
                </a:xfrm>
                <a:custGeom>
                  <a:avLst/>
                  <a:gdLst>
                    <a:gd name="connsiteX0" fmla="*/ 508000 w 508000"/>
                    <a:gd name="connsiteY0" fmla="*/ 0 h 1625600"/>
                    <a:gd name="connsiteX1" fmla="*/ 270933 w 508000"/>
                    <a:gd name="connsiteY1" fmla="*/ 948267 h 1625600"/>
                    <a:gd name="connsiteX2" fmla="*/ 0 w 508000"/>
                    <a:gd name="connsiteY2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8000" h="1625600">
                      <a:moveTo>
                        <a:pt x="508000" y="0"/>
                      </a:moveTo>
                      <a:cubicBezTo>
                        <a:pt x="431800" y="338667"/>
                        <a:pt x="355600" y="677334"/>
                        <a:pt x="270933" y="948267"/>
                      </a:cubicBezTo>
                      <a:cubicBezTo>
                        <a:pt x="186266" y="1219200"/>
                        <a:pt x="0" y="1625600"/>
                        <a:pt x="0" y="1625600"/>
                      </a:cubicBezTo>
                    </a:path>
                  </a:pathLst>
                </a:custGeom>
                <a:ln w="1905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aphicFrame>
        <p:nvGraphicFramePr>
          <p:cNvPr id="176" name="Object 1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686443"/>
              </p:ext>
            </p:extLst>
          </p:nvPr>
        </p:nvGraphicFramePr>
        <p:xfrm>
          <a:off x="584200" y="2819400"/>
          <a:ext cx="50942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64" name="Equation" r:id="rId4" imgW="2819400" imgH="457200" progId="Equation.DSMT4">
                  <p:embed/>
                </p:oleObj>
              </mc:Choice>
              <mc:Fallback>
                <p:oleObj name="Equation" r:id="rId4" imgW="2819400" imgH="45720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2819400"/>
                        <a:ext cx="509428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9" name="Group 98"/>
          <p:cNvGrpSpPr/>
          <p:nvPr/>
        </p:nvGrpSpPr>
        <p:grpSpPr>
          <a:xfrm>
            <a:off x="110565" y="3733800"/>
            <a:ext cx="6341035" cy="781050"/>
            <a:chOff x="-2570162" y="6172200"/>
            <a:chExt cx="6341035" cy="781050"/>
          </a:xfrm>
        </p:grpSpPr>
        <p:graphicFrame>
          <p:nvGraphicFramePr>
            <p:cNvPr id="178" name="Object 1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9276722"/>
                </p:ext>
              </p:extLst>
            </p:nvPr>
          </p:nvGraphicFramePr>
          <p:xfrm>
            <a:off x="-2160028" y="6226175"/>
            <a:ext cx="5930901" cy="727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265" name="Equation" r:id="rId6" imgW="3721100" imgH="393700" progId="Equation.DSMT4">
                    <p:embed/>
                  </p:oleObj>
                </mc:Choice>
                <mc:Fallback>
                  <p:oleObj name="Equation" r:id="rId6" imgW="3721100" imgH="393700" progId="Equation.DSMT4">
                    <p:embed/>
                    <p:pic>
                      <p:nvPicPr>
                        <p:cNvPr id="0" name="Picture 2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160028" y="6226175"/>
                          <a:ext cx="5930901" cy="727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9" name="Rectangle 3"/>
            <p:cNvSpPr txBox="1">
              <a:spLocks noChangeArrowheads="1"/>
            </p:cNvSpPr>
            <p:nvPr/>
          </p:nvSpPr>
          <p:spPr bwMode="auto">
            <a:xfrm>
              <a:off x="-2570162" y="6172200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Wingdings" charset="2"/>
                <a:buChar char="§"/>
                <a:defRPr/>
              </a:pPr>
              <a:r>
                <a:rPr lang="en-US" sz="2200" dirty="0">
                  <a:sym typeface="Wingdings"/>
                </a:rPr>
                <a:t> </a:t>
              </a:r>
              <a:endParaRPr lang="en-US" sz="2200" dirty="0" smtClean="0">
                <a:solidFill>
                  <a:srgbClr val="0000FF"/>
                </a:solidFill>
                <a:sym typeface="Wingdings"/>
              </a:endParaRP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</p:grpSp>
      <p:graphicFrame>
        <p:nvGraphicFramePr>
          <p:cNvPr id="182" name="Object 1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652231"/>
              </p:ext>
            </p:extLst>
          </p:nvPr>
        </p:nvGraphicFramePr>
        <p:xfrm>
          <a:off x="431800" y="4191000"/>
          <a:ext cx="669448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66" name="Equation" r:id="rId8" imgW="3708400" imgH="482600" progId="Equation.DSMT4">
                  <p:embed/>
                </p:oleObj>
              </mc:Choice>
              <mc:Fallback>
                <p:oleObj name="Equation" r:id="rId8" imgW="3708400" imgH="48260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4191000"/>
                        <a:ext cx="6694488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Rectangle 3"/>
          <p:cNvSpPr txBox="1">
            <a:spLocks noChangeArrowheads="1"/>
          </p:cNvSpPr>
          <p:nvPr/>
        </p:nvSpPr>
        <p:spPr bwMode="auto">
          <a:xfrm>
            <a:off x="127000" y="2819400"/>
            <a:ext cx="8382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SzPct val="98000"/>
              <a:buFont typeface="Wingdings" charset="2"/>
              <a:buChar char="§"/>
              <a:defRPr/>
            </a:pPr>
            <a:r>
              <a:rPr lang="en-US" sz="2200" dirty="0">
                <a:sym typeface="Wingdings"/>
              </a:rPr>
              <a:t> </a:t>
            </a:r>
            <a:endParaRPr lang="en-US" sz="2200" dirty="0" smtClean="0">
              <a:solidFill>
                <a:srgbClr val="0000FF"/>
              </a:solidFill>
              <a:sym typeface="Wingdings"/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10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</a:t>
            </a:r>
            <a:endParaRPr lang="en-US" sz="2200" baseline="-25000" dirty="0" smtClean="0">
              <a:cs typeface="ＭＳ Ｐゴシック" charset="0"/>
              <a:sym typeface="Wingdings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613400" y="5029200"/>
            <a:ext cx="1295400" cy="1219200"/>
            <a:chOff x="5689600" y="1676400"/>
            <a:chExt cx="1295400" cy="1219200"/>
          </a:xfrm>
        </p:grpSpPr>
        <p:grpSp>
          <p:nvGrpSpPr>
            <p:cNvPr id="85" name="Group 84"/>
            <p:cNvGrpSpPr/>
            <p:nvPr/>
          </p:nvGrpSpPr>
          <p:grpSpPr>
            <a:xfrm>
              <a:off x="5689600" y="1676400"/>
              <a:ext cx="1295400" cy="990600"/>
              <a:chOff x="5537200" y="2057400"/>
              <a:chExt cx="1295400" cy="990600"/>
            </a:xfrm>
          </p:grpSpPr>
          <p:sp>
            <p:nvSpPr>
              <p:cNvPr id="87" name="Isosceles Triangle 86"/>
              <p:cNvSpPr/>
              <p:nvPr/>
            </p:nvSpPr>
            <p:spPr>
              <a:xfrm>
                <a:off x="5842000" y="2286000"/>
                <a:ext cx="609600" cy="457200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3"/>
              <p:cNvSpPr txBox="1">
                <a:spLocks noChangeArrowheads="1"/>
              </p:cNvSpPr>
              <p:nvPr/>
            </p:nvSpPr>
            <p:spPr bwMode="auto">
              <a:xfrm>
                <a:off x="5994400" y="2057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9" name="Rectangle 3"/>
              <p:cNvSpPr txBox="1">
                <a:spLocks noChangeArrowheads="1"/>
              </p:cNvSpPr>
              <p:nvPr/>
            </p:nvSpPr>
            <p:spPr bwMode="auto">
              <a:xfrm>
                <a:off x="5537200" y="2743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0" name="Rectangle 3"/>
              <p:cNvSpPr txBox="1">
                <a:spLocks noChangeArrowheads="1"/>
              </p:cNvSpPr>
              <p:nvPr/>
            </p:nvSpPr>
            <p:spPr bwMode="auto">
              <a:xfrm>
                <a:off x="6299200" y="2743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sp>
          <p:nvSpPr>
            <p:cNvPr id="86" name="Rectangle 3"/>
            <p:cNvSpPr txBox="1">
              <a:spLocks noChangeArrowheads="1"/>
            </p:cNvSpPr>
            <p:nvPr/>
          </p:nvSpPr>
          <p:spPr bwMode="auto">
            <a:xfrm>
              <a:off x="5994400" y="2514600"/>
              <a:ext cx="685800" cy="381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000" dirty="0" smtClean="0">
                  <a:solidFill>
                    <a:schemeClr val="tx1"/>
                  </a:solidFill>
                </a:rPr>
                <a:t>t =1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604000" y="4800600"/>
            <a:ext cx="2209800" cy="1752600"/>
            <a:chOff x="580189" y="3869267"/>
            <a:chExt cx="2598822" cy="1905000"/>
          </a:xfrm>
        </p:grpSpPr>
        <p:sp>
          <p:nvSpPr>
            <p:cNvPr id="92" name="Rectangle 3"/>
            <p:cNvSpPr txBox="1">
              <a:spLocks noChangeArrowheads="1"/>
            </p:cNvSpPr>
            <p:nvPr/>
          </p:nvSpPr>
          <p:spPr bwMode="auto">
            <a:xfrm>
              <a:off x="1117876" y="5181600"/>
              <a:ext cx="1082843" cy="59266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000" b="1" dirty="0" smtClean="0">
                  <a:solidFill>
                    <a:schemeClr val="tx1"/>
                  </a:solidFill>
                </a:rPr>
                <a:t>t =2</a:t>
              </a: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580189" y="3869267"/>
              <a:ext cx="2598822" cy="1617133"/>
              <a:chOff x="580189" y="3869267"/>
              <a:chExt cx="2598822" cy="1617133"/>
            </a:xfrm>
          </p:grpSpPr>
          <p:sp>
            <p:nvSpPr>
              <p:cNvPr id="94" name="Rectangle 3"/>
              <p:cNvSpPr txBox="1">
                <a:spLocks noChangeArrowheads="1"/>
              </p:cNvSpPr>
              <p:nvPr/>
            </p:nvSpPr>
            <p:spPr bwMode="auto">
              <a:xfrm>
                <a:off x="1418389" y="3869267"/>
                <a:ext cx="842211" cy="47413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5" name="Rectangle 3"/>
              <p:cNvSpPr txBox="1">
                <a:spLocks noChangeArrowheads="1"/>
              </p:cNvSpPr>
              <p:nvPr/>
            </p:nvSpPr>
            <p:spPr bwMode="auto">
              <a:xfrm>
                <a:off x="580189" y="5012267"/>
                <a:ext cx="842211" cy="47413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0" name="Rectangle 3"/>
              <p:cNvSpPr txBox="1">
                <a:spLocks noChangeArrowheads="1"/>
              </p:cNvSpPr>
              <p:nvPr/>
            </p:nvSpPr>
            <p:spPr bwMode="auto">
              <a:xfrm>
                <a:off x="2336800" y="4953000"/>
                <a:ext cx="842211" cy="47413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  <p:grpSp>
            <p:nvGrpSpPr>
              <p:cNvPr id="102" name="Group 101"/>
              <p:cNvGrpSpPr/>
              <p:nvPr/>
            </p:nvGrpSpPr>
            <p:grpSpPr>
              <a:xfrm>
                <a:off x="888999" y="4114801"/>
                <a:ext cx="1428137" cy="1016413"/>
                <a:chOff x="3708400" y="4639733"/>
                <a:chExt cx="1848853" cy="1388535"/>
              </a:xfrm>
            </p:grpSpPr>
            <p:grpSp>
              <p:nvGrpSpPr>
                <p:cNvPr id="103" name="Group 102"/>
                <p:cNvGrpSpPr/>
                <p:nvPr/>
              </p:nvGrpSpPr>
              <p:grpSpPr>
                <a:xfrm>
                  <a:off x="3708400" y="4648200"/>
                  <a:ext cx="1848853" cy="1380067"/>
                  <a:chOff x="7061200" y="2209800"/>
                  <a:chExt cx="762000" cy="609600"/>
                </a:xfrm>
              </p:grpSpPr>
              <p:sp>
                <p:nvSpPr>
                  <p:cNvPr id="106" name="Isosceles Triangle 105"/>
                  <p:cNvSpPr/>
                  <p:nvPr/>
                </p:nvSpPr>
                <p:spPr>
                  <a:xfrm>
                    <a:off x="7242048" y="2209800"/>
                    <a:ext cx="381000" cy="304800"/>
                  </a:xfrm>
                  <a:prstGeom prst="triangl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Isosceles Triangle 106"/>
                  <p:cNvSpPr/>
                  <p:nvPr/>
                </p:nvSpPr>
                <p:spPr>
                  <a:xfrm>
                    <a:off x="7061200" y="2514600"/>
                    <a:ext cx="381000" cy="304800"/>
                  </a:xfrm>
                  <a:prstGeom prst="triangl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Isosceles Triangle 107"/>
                  <p:cNvSpPr/>
                  <p:nvPr/>
                </p:nvSpPr>
                <p:spPr>
                  <a:xfrm>
                    <a:off x="7442200" y="2514600"/>
                    <a:ext cx="381000" cy="304800"/>
                  </a:xfrm>
                  <a:prstGeom prst="triangle">
                    <a:avLst/>
                  </a:prstGeom>
                  <a:noFill/>
                  <a:ln w="12700">
                    <a:solidFill>
                      <a:srgbClr val="95FF23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4" name="Freeform 103"/>
                <p:cNvSpPr/>
                <p:nvPr/>
              </p:nvSpPr>
              <p:spPr>
                <a:xfrm>
                  <a:off x="3725333" y="4639733"/>
                  <a:ext cx="880534" cy="1354667"/>
                </a:xfrm>
                <a:custGeom>
                  <a:avLst/>
                  <a:gdLst>
                    <a:gd name="connsiteX0" fmla="*/ 880534 w 880534"/>
                    <a:gd name="connsiteY0" fmla="*/ 0 h 1354667"/>
                    <a:gd name="connsiteX1" fmla="*/ 203200 w 880534"/>
                    <a:gd name="connsiteY1" fmla="*/ 575734 h 1354667"/>
                    <a:gd name="connsiteX2" fmla="*/ 0 w 880534"/>
                    <a:gd name="connsiteY2" fmla="*/ 1354667 h 1354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0534" h="1354667">
                      <a:moveTo>
                        <a:pt x="880534" y="0"/>
                      </a:moveTo>
                      <a:cubicBezTo>
                        <a:pt x="615245" y="174978"/>
                        <a:pt x="349956" y="349956"/>
                        <a:pt x="203200" y="575734"/>
                      </a:cubicBezTo>
                      <a:cubicBezTo>
                        <a:pt x="56444" y="801512"/>
                        <a:pt x="0" y="1354667"/>
                        <a:pt x="0" y="1354667"/>
                      </a:cubicBezTo>
                    </a:path>
                  </a:pathLst>
                </a:custGeom>
                <a:ln w="1270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5" name="Straight Connector 104"/>
                <p:cNvCxnSpPr>
                  <a:stCxn id="106" idx="0"/>
                  <a:endCxn id="108" idx="2"/>
                </p:cNvCxnSpPr>
                <p:nvPr/>
              </p:nvCxnSpPr>
              <p:spPr>
                <a:xfrm>
                  <a:off x="4609408" y="4648200"/>
                  <a:ext cx="23419" cy="1380068"/>
                </a:xfrm>
                <a:prstGeom prst="line">
                  <a:avLst/>
                </a:prstGeom>
                <a:ln w="1270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9" name="Group 108"/>
          <p:cNvGrpSpPr/>
          <p:nvPr/>
        </p:nvGrpSpPr>
        <p:grpSpPr>
          <a:xfrm>
            <a:off x="7289800" y="5181600"/>
            <a:ext cx="3120081" cy="2520870"/>
            <a:chOff x="11023600" y="5191823"/>
            <a:chExt cx="3120081" cy="2520870"/>
          </a:xfrm>
        </p:grpSpPr>
        <p:grpSp>
          <p:nvGrpSpPr>
            <p:cNvPr id="110" name="Group 109"/>
            <p:cNvGrpSpPr/>
            <p:nvPr/>
          </p:nvGrpSpPr>
          <p:grpSpPr>
            <a:xfrm>
              <a:off x="11023600" y="5191823"/>
              <a:ext cx="3120081" cy="2520870"/>
              <a:chOff x="2054860" y="3743690"/>
              <a:chExt cx="3023507" cy="2438002"/>
            </a:xfrm>
          </p:grpSpPr>
          <p:sp>
            <p:nvSpPr>
              <p:cNvPr id="112" name="Rectangle 3"/>
              <p:cNvSpPr txBox="1">
                <a:spLocks noChangeArrowheads="1"/>
              </p:cNvSpPr>
              <p:nvPr/>
            </p:nvSpPr>
            <p:spPr bwMode="auto">
              <a:xfrm>
                <a:off x="3258820" y="5733457"/>
                <a:ext cx="754380" cy="44823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t =3</a:t>
                </a:r>
              </a:p>
            </p:txBody>
          </p:sp>
          <p:grpSp>
            <p:nvGrpSpPr>
              <p:cNvPr id="113" name="Group 112"/>
              <p:cNvGrpSpPr/>
              <p:nvPr/>
            </p:nvGrpSpPr>
            <p:grpSpPr>
              <a:xfrm>
                <a:off x="2054860" y="3743690"/>
                <a:ext cx="3023507" cy="2177498"/>
                <a:chOff x="2054860" y="3743690"/>
                <a:chExt cx="3023507" cy="2177498"/>
              </a:xfrm>
            </p:grpSpPr>
            <p:sp>
              <p:nvSpPr>
                <p:cNvPr id="114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3314156" y="3743690"/>
                  <a:ext cx="586740" cy="3585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rgbClr val="000090"/>
                      </a:solidFill>
                      <a:latin typeface="+mn-lt"/>
                      <a:ea typeface="ＭＳ Ｐゴシック" charset="0"/>
                      <a:cs typeface="ＭＳ Ｐゴシック" charset="0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 eaLnBrk="1" hangingPunct="1">
                    <a:lnSpc>
                      <a:spcPct val="90000"/>
                    </a:lnSpc>
                    <a:buNone/>
                    <a:defRPr/>
                  </a:pPr>
                  <a:r>
                    <a:rPr lang="en-US" sz="1200" i="1" dirty="0" smtClean="0">
                      <a:solidFill>
                        <a:schemeClr val="tx1"/>
                      </a:solidFill>
                    </a:rPr>
                    <a:t>O</a:t>
                  </a:r>
                  <a:r>
                    <a:rPr lang="en-US" sz="1600" baseline="-25000" dirty="0" smtClean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15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2054860" y="5486400"/>
                  <a:ext cx="586740" cy="3585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rgbClr val="000090"/>
                      </a:solidFill>
                      <a:latin typeface="+mn-lt"/>
                      <a:ea typeface="ＭＳ Ｐゴシック" charset="0"/>
                      <a:cs typeface="ＭＳ Ｐゴシック" charset="0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 eaLnBrk="1" hangingPunct="1">
                    <a:lnSpc>
                      <a:spcPct val="90000"/>
                    </a:lnSpc>
                    <a:buNone/>
                    <a:defRPr/>
                  </a:pPr>
                  <a:r>
                    <a:rPr lang="en-US" sz="1200" i="1" dirty="0" smtClean="0">
                      <a:solidFill>
                        <a:schemeClr val="tx1"/>
                      </a:solidFill>
                    </a:rPr>
                    <a:t>O</a:t>
                  </a:r>
                  <a:r>
                    <a:rPr lang="en-US" sz="1600" baseline="-25000" dirty="0" smtClean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116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4491627" y="5562600"/>
                  <a:ext cx="586740" cy="3585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rgbClr val="000090"/>
                      </a:solidFill>
                      <a:latin typeface="+mn-lt"/>
                      <a:ea typeface="ＭＳ Ｐゴシック" charset="0"/>
                      <a:cs typeface="ＭＳ Ｐゴシック" charset="0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 eaLnBrk="1" hangingPunct="1">
                    <a:lnSpc>
                      <a:spcPct val="90000"/>
                    </a:lnSpc>
                    <a:buNone/>
                    <a:defRPr/>
                  </a:pPr>
                  <a:r>
                    <a:rPr lang="en-US" sz="1200" i="1" dirty="0" smtClean="0">
                      <a:solidFill>
                        <a:schemeClr val="tx1"/>
                      </a:solidFill>
                    </a:rPr>
                    <a:t>O</a:t>
                  </a:r>
                  <a:r>
                    <a:rPr lang="en-US" sz="1600" baseline="-25000" dirty="0" smtClean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grpSp>
              <p:nvGrpSpPr>
                <p:cNvPr id="141" name="Group 140"/>
                <p:cNvGrpSpPr/>
                <p:nvPr/>
              </p:nvGrpSpPr>
              <p:grpSpPr>
                <a:xfrm>
                  <a:off x="2413000" y="4038600"/>
                  <a:ext cx="2187645" cy="1651000"/>
                  <a:chOff x="2413000" y="4038600"/>
                  <a:chExt cx="2187645" cy="1651000"/>
                </a:xfrm>
              </p:grpSpPr>
              <p:grpSp>
                <p:nvGrpSpPr>
                  <p:cNvPr id="142" name="Group 141"/>
                  <p:cNvGrpSpPr/>
                  <p:nvPr/>
                </p:nvGrpSpPr>
                <p:grpSpPr>
                  <a:xfrm>
                    <a:off x="2931259" y="4038600"/>
                    <a:ext cx="1086344" cy="824380"/>
                    <a:chOff x="3708400" y="4639733"/>
                    <a:chExt cx="1848853" cy="1388535"/>
                  </a:xfrm>
                </p:grpSpPr>
                <p:grpSp>
                  <p:nvGrpSpPr>
                    <p:cNvPr id="159" name="Group 158"/>
                    <p:cNvGrpSpPr/>
                    <p:nvPr/>
                  </p:nvGrpSpPr>
                  <p:grpSpPr>
                    <a:xfrm>
                      <a:off x="3708400" y="4648200"/>
                      <a:ext cx="1848853" cy="1380067"/>
                      <a:chOff x="7061200" y="2209800"/>
                      <a:chExt cx="762000" cy="609600"/>
                    </a:xfrm>
                  </p:grpSpPr>
                  <p:sp>
                    <p:nvSpPr>
                      <p:cNvPr id="162" name="Isosceles Triangle 161"/>
                      <p:cNvSpPr/>
                      <p:nvPr/>
                    </p:nvSpPr>
                    <p:spPr>
                      <a:xfrm>
                        <a:off x="7242048" y="2209800"/>
                        <a:ext cx="381000" cy="304800"/>
                      </a:xfrm>
                      <a:prstGeom prst="triangl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3" name="Isosceles Triangle 162"/>
                      <p:cNvSpPr/>
                      <p:nvPr/>
                    </p:nvSpPr>
                    <p:spPr>
                      <a:xfrm>
                        <a:off x="7061200" y="2514600"/>
                        <a:ext cx="381000" cy="304800"/>
                      </a:xfrm>
                      <a:prstGeom prst="triangl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4" name="Isosceles Triangle 163"/>
                      <p:cNvSpPr/>
                      <p:nvPr/>
                    </p:nvSpPr>
                    <p:spPr>
                      <a:xfrm>
                        <a:off x="7442200" y="2514600"/>
                        <a:ext cx="381000" cy="304800"/>
                      </a:xfrm>
                      <a:prstGeom prst="triangle">
                        <a:avLst/>
                      </a:prstGeom>
                      <a:noFill/>
                      <a:ln w="12700">
                        <a:solidFill>
                          <a:srgbClr val="CCFFC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3725333" y="4639733"/>
                      <a:ext cx="880534" cy="1354667"/>
                    </a:xfrm>
                    <a:custGeom>
                      <a:avLst/>
                      <a:gdLst>
                        <a:gd name="connsiteX0" fmla="*/ 880534 w 880534"/>
                        <a:gd name="connsiteY0" fmla="*/ 0 h 1354667"/>
                        <a:gd name="connsiteX1" fmla="*/ 203200 w 880534"/>
                        <a:gd name="connsiteY1" fmla="*/ 575734 h 1354667"/>
                        <a:gd name="connsiteX2" fmla="*/ 0 w 880534"/>
                        <a:gd name="connsiteY2" fmla="*/ 1354667 h 1354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80534" h="1354667">
                          <a:moveTo>
                            <a:pt x="880534" y="0"/>
                          </a:moveTo>
                          <a:cubicBezTo>
                            <a:pt x="615245" y="174978"/>
                            <a:pt x="349956" y="349956"/>
                            <a:pt x="203200" y="575734"/>
                          </a:cubicBezTo>
                          <a:cubicBezTo>
                            <a:pt x="56444" y="801512"/>
                            <a:pt x="0" y="1354667"/>
                            <a:pt x="0" y="1354667"/>
                          </a:cubicBezTo>
                        </a:path>
                      </a:pathLst>
                    </a:custGeom>
                    <a:ln w="12700" cmpd="sng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61" name="Straight Connector 160"/>
                    <p:cNvCxnSpPr>
                      <a:stCxn id="162" idx="0"/>
                      <a:endCxn id="164" idx="2"/>
                    </p:cNvCxnSpPr>
                    <p:nvPr/>
                  </p:nvCxnSpPr>
                  <p:spPr>
                    <a:xfrm>
                      <a:off x="4609408" y="4648200"/>
                      <a:ext cx="23419" cy="1380068"/>
                    </a:xfrm>
                    <a:prstGeom prst="line">
                      <a:avLst/>
                    </a:prstGeom>
                    <a:ln w="12700" cmpd="sng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3" name="Group 142"/>
                  <p:cNvGrpSpPr/>
                  <p:nvPr/>
                </p:nvGrpSpPr>
                <p:grpSpPr>
                  <a:xfrm>
                    <a:off x="2413000" y="4844814"/>
                    <a:ext cx="1086344" cy="824380"/>
                    <a:chOff x="3708400" y="4639733"/>
                    <a:chExt cx="1848853" cy="1388535"/>
                  </a:xfrm>
                </p:grpSpPr>
                <p:grpSp>
                  <p:nvGrpSpPr>
                    <p:cNvPr id="150" name="Group 149"/>
                    <p:cNvGrpSpPr/>
                    <p:nvPr/>
                  </p:nvGrpSpPr>
                  <p:grpSpPr>
                    <a:xfrm>
                      <a:off x="3708400" y="4648200"/>
                      <a:ext cx="1848853" cy="1380067"/>
                      <a:chOff x="7061200" y="2209800"/>
                      <a:chExt cx="762000" cy="609600"/>
                    </a:xfrm>
                  </p:grpSpPr>
                  <p:sp>
                    <p:nvSpPr>
                      <p:cNvPr id="156" name="Isosceles Triangle 155"/>
                      <p:cNvSpPr/>
                      <p:nvPr/>
                    </p:nvSpPr>
                    <p:spPr>
                      <a:xfrm>
                        <a:off x="7242048" y="2209800"/>
                        <a:ext cx="381000" cy="304800"/>
                      </a:xfrm>
                      <a:prstGeom prst="triangl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7" name="Isosceles Triangle 156"/>
                      <p:cNvSpPr/>
                      <p:nvPr/>
                    </p:nvSpPr>
                    <p:spPr>
                      <a:xfrm>
                        <a:off x="7061200" y="2514600"/>
                        <a:ext cx="381000" cy="304800"/>
                      </a:xfrm>
                      <a:prstGeom prst="triangl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8" name="Isosceles Triangle 157"/>
                      <p:cNvSpPr/>
                      <p:nvPr/>
                    </p:nvSpPr>
                    <p:spPr>
                      <a:xfrm>
                        <a:off x="7442200" y="2514600"/>
                        <a:ext cx="381000" cy="304800"/>
                      </a:xfrm>
                      <a:prstGeom prst="triangle">
                        <a:avLst/>
                      </a:prstGeom>
                      <a:noFill/>
                      <a:ln w="12700">
                        <a:solidFill>
                          <a:srgbClr val="CCFFC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51" name="Freeform 150"/>
                    <p:cNvSpPr/>
                    <p:nvPr/>
                  </p:nvSpPr>
                  <p:spPr>
                    <a:xfrm>
                      <a:off x="3725333" y="4639733"/>
                      <a:ext cx="880534" cy="1354667"/>
                    </a:xfrm>
                    <a:custGeom>
                      <a:avLst/>
                      <a:gdLst>
                        <a:gd name="connsiteX0" fmla="*/ 880534 w 880534"/>
                        <a:gd name="connsiteY0" fmla="*/ 0 h 1354667"/>
                        <a:gd name="connsiteX1" fmla="*/ 203200 w 880534"/>
                        <a:gd name="connsiteY1" fmla="*/ 575734 h 1354667"/>
                        <a:gd name="connsiteX2" fmla="*/ 0 w 880534"/>
                        <a:gd name="connsiteY2" fmla="*/ 1354667 h 1354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80534" h="1354667">
                          <a:moveTo>
                            <a:pt x="880534" y="0"/>
                          </a:moveTo>
                          <a:cubicBezTo>
                            <a:pt x="615245" y="174978"/>
                            <a:pt x="349956" y="349956"/>
                            <a:pt x="203200" y="575734"/>
                          </a:cubicBezTo>
                          <a:cubicBezTo>
                            <a:pt x="56444" y="801512"/>
                            <a:pt x="0" y="1354667"/>
                            <a:pt x="0" y="1354667"/>
                          </a:cubicBezTo>
                        </a:path>
                      </a:pathLst>
                    </a:custGeom>
                    <a:ln w="12700" cmpd="sng">
                      <a:solidFill>
                        <a:srgbClr val="000000"/>
                      </a:solidFill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55" name="Straight Connector 154"/>
                    <p:cNvCxnSpPr>
                      <a:stCxn id="156" idx="0"/>
                      <a:endCxn id="158" idx="2"/>
                    </p:cNvCxnSpPr>
                    <p:nvPr/>
                  </p:nvCxnSpPr>
                  <p:spPr>
                    <a:xfrm>
                      <a:off x="4609408" y="4648200"/>
                      <a:ext cx="23419" cy="1380068"/>
                    </a:xfrm>
                    <a:prstGeom prst="line">
                      <a:avLst/>
                    </a:prstGeom>
                    <a:ln w="12700" cmpd="sng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4" name="Group 143"/>
                  <p:cNvGrpSpPr/>
                  <p:nvPr/>
                </p:nvGrpSpPr>
                <p:grpSpPr>
                  <a:xfrm>
                    <a:off x="3514301" y="4847537"/>
                    <a:ext cx="1086344" cy="819352"/>
                    <a:chOff x="7061200" y="2209800"/>
                    <a:chExt cx="762000" cy="609600"/>
                  </a:xfrm>
                </p:grpSpPr>
                <p:sp>
                  <p:nvSpPr>
                    <p:cNvPr id="147" name="Isosceles Triangle 146"/>
                    <p:cNvSpPr/>
                    <p:nvPr/>
                  </p:nvSpPr>
                  <p:spPr>
                    <a:xfrm>
                      <a:off x="7242048" y="22098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rgbClr val="95FF2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8" name="Isosceles Triangle 147"/>
                    <p:cNvSpPr/>
                    <p:nvPr/>
                  </p:nvSpPr>
                  <p:spPr>
                    <a:xfrm>
                      <a:off x="7061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rgbClr val="95FF2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" name="Isosceles Triangle 148"/>
                    <p:cNvSpPr/>
                    <p:nvPr/>
                  </p:nvSpPr>
                  <p:spPr>
                    <a:xfrm>
                      <a:off x="7442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rgbClr val="95FF2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5" name="Freeform 144"/>
                  <p:cNvSpPr/>
                  <p:nvPr/>
                </p:nvSpPr>
                <p:spPr>
                  <a:xfrm>
                    <a:off x="2420198" y="4064194"/>
                    <a:ext cx="1050915" cy="1599631"/>
                  </a:xfrm>
                  <a:custGeom>
                    <a:avLst/>
                    <a:gdLst>
                      <a:gd name="connsiteX0" fmla="*/ 1236133 w 1236133"/>
                      <a:gd name="connsiteY0" fmla="*/ 0 h 2116666"/>
                      <a:gd name="connsiteX1" fmla="*/ 203200 w 1236133"/>
                      <a:gd name="connsiteY1" fmla="*/ 863600 h 2116666"/>
                      <a:gd name="connsiteX2" fmla="*/ 0 w 1236133"/>
                      <a:gd name="connsiteY2" fmla="*/ 2116666 h 2116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6133" h="2116666">
                        <a:moveTo>
                          <a:pt x="1236133" y="0"/>
                        </a:moveTo>
                        <a:cubicBezTo>
                          <a:pt x="822677" y="255411"/>
                          <a:pt x="409222" y="510822"/>
                          <a:pt x="203200" y="863600"/>
                        </a:cubicBezTo>
                        <a:cubicBezTo>
                          <a:pt x="-2822" y="1216378"/>
                          <a:pt x="36689" y="1907822"/>
                          <a:pt x="0" y="2116666"/>
                        </a:cubicBezTo>
                      </a:path>
                    </a:pathLst>
                  </a:custGeom>
                  <a:ln w="19050" cmpd="sng"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Freeform 145"/>
                  <p:cNvSpPr/>
                  <p:nvPr/>
                </p:nvSpPr>
                <p:spPr>
                  <a:xfrm>
                    <a:off x="2946400" y="4064000"/>
                    <a:ext cx="508000" cy="1625600"/>
                  </a:xfrm>
                  <a:custGeom>
                    <a:avLst/>
                    <a:gdLst>
                      <a:gd name="connsiteX0" fmla="*/ 508000 w 508000"/>
                      <a:gd name="connsiteY0" fmla="*/ 0 h 1625600"/>
                      <a:gd name="connsiteX1" fmla="*/ 270933 w 508000"/>
                      <a:gd name="connsiteY1" fmla="*/ 948267 h 1625600"/>
                      <a:gd name="connsiteX2" fmla="*/ 0 w 508000"/>
                      <a:gd name="connsiteY2" fmla="*/ 1625600 h 162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08000" h="1625600">
                        <a:moveTo>
                          <a:pt x="508000" y="0"/>
                        </a:moveTo>
                        <a:cubicBezTo>
                          <a:pt x="431800" y="338667"/>
                          <a:pt x="355600" y="677334"/>
                          <a:pt x="270933" y="948267"/>
                        </a:cubicBezTo>
                        <a:cubicBezTo>
                          <a:pt x="186266" y="1219200"/>
                          <a:pt x="0" y="1625600"/>
                          <a:pt x="0" y="1625600"/>
                        </a:cubicBezTo>
                      </a:path>
                    </a:pathLst>
                  </a:custGeom>
                  <a:ln w="19050" cmpd="sng"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11" name="Freeform 110"/>
            <p:cNvSpPr/>
            <p:nvPr/>
          </p:nvSpPr>
          <p:spPr>
            <a:xfrm>
              <a:off x="12471400" y="5486400"/>
              <a:ext cx="220691" cy="1642533"/>
            </a:xfrm>
            <a:custGeom>
              <a:avLst/>
              <a:gdLst>
                <a:gd name="connsiteX0" fmla="*/ 0 w 220691"/>
                <a:gd name="connsiteY0" fmla="*/ 0 h 1642533"/>
                <a:gd name="connsiteX1" fmla="*/ 220133 w 220691"/>
                <a:gd name="connsiteY1" fmla="*/ 982133 h 1642533"/>
                <a:gd name="connsiteX2" fmla="*/ 67733 w 220691"/>
                <a:gd name="connsiteY2" fmla="*/ 1642533 h 164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691" h="1642533">
                  <a:moveTo>
                    <a:pt x="0" y="0"/>
                  </a:moveTo>
                  <a:cubicBezTo>
                    <a:pt x="104422" y="354189"/>
                    <a:pt x="208844" y="708378"/>
                    <a:pt x="220133" y="982133"/>
                  </a:cubicBezTo>
                  <a:cubicBezTo>
                    <a:pt x="231422" y="1255889"/>
                    <a:pt x="67733" y="1642533"/>
                    <a:pt x="67733" y="1642533"/>
                  </a:cubicBezTo>
                </a:path>
              </a:pathLst>
            </a:custGeom>
            <a:ln w="19050" cmpd="sng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65" name="Object 1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870562"/>
              </p:ext>
            </p:extLst>
          </p:nvPr>
        </p:nvGraphicFramePr>
        <p:xfrm>
          <a:off x="854075" y="5562600"/>
          <a:ext cx="6007100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67" name="Equation" r:id="rId10" imgW="3327400" imgH="952500" progId="Equation.DSMT4">
                  <p:embed/>
                </p:oleObj>
              </mc:Choice>
              <mc:Fallback>
                <p:oleObj name="Equation" r:id="rId10" imgW="33274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5562600"/>
                        <a:ext cx="6007100" cy="175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" name="Rectangle 3"/>
          <p:cNvSpPr txBox="1">
            <a:spLocks noChangeArrowheads="1"/>
          </p:cNvSpPr>
          <p:nvPr/>
        </p:nvSpPr>
        <p:spPr bwMode="auto">
          <a:xfrm>
            <a:off x="203200" y="5029200"/>
            <a:ext cx="6019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SzPct val="98000"/>
              <a:buFont typeface="Wingdings" charset="2"/>
              <a:buChar char="§"/>
              <a:defRPr/>
            </a:pPr>
            <a:r>
              <a:rPr lang="en-US" sz="2200" dirty="0" smtClean="0">
                <a:sym typeface="Wingdings"/>
              </a:rPr>
              <a:t>MRV in joint degree, CCI and distance metrics </a:t>
            </a:r>
            <a:endParaRPr lang="en-US" sz="2200" dirty="0" smtClean="0">
              <a:solidFill>
                <a:srgbClr val="0000FF"/>
              </a:solidFill>
              <a:sym typeface="Wingdings"/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10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</a:t>
            </a:r>
            <a:endParaRPr lang="en-US" sz="2200" baseline="-25000" dirty="0" smtClean="0">
              <a:cs typeface="ＭＳ Ｐゴシック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49843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83" grpId="0"/>
      <p:bldP spid="1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67733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Key Observations/Insights: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Whence come (Multivariate) “Heavy Tails”?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219200"/>
            <a:ext cx="93980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SzPct val="60000"/>
              <a:buFont typeface="Wingdings" charset="2"/>
              <a:buChar char="u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We need to ensure the following properties hold:</a:t>
            </a:r>
            <a:endParaRPr lang="en-US" sz="2400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30200" y="4572000"/>
            <a:ext cx="939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60000"/>
              <a:buFont typeface="Wingdings" charset="2"/>
              <a:buChar char="u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Emergence of (</a:t>
            </a:r>
            <a:r>
              <a:rPr lang="en-US" sz="2400" dirty="0" err="1" smtClean="0">
                <a:solidFill>
                  <a:srgbClr val="FF0000"/>
                </a:solidFill>
              </a:rPr>
              <a:t>univariate</a:t>
            </a:r>
            <a:r>
              <a:rPr lang="en-US" sz="2400" dirty="0" smtClean="0">
                <a:solidFill>
                  <a:srgbClr val="FF0000"/>
                </a:solidFill>
              </a:rPr>
              <a:t> &amp; multivariate) “heavy tails”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60400" y="1828800"/>
            <a:ext cx="8382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SzPct val="98000"/>
              <a:buFont typeface="Wingdings" charset="2"/>
              <a:buChar char="§"/>
              <a:defRPr/>
            </a:pPr>
            <a:r>
              <a:rPr lang="en-US" sz="2200" dirty="0">
                <a:sym typeface="Wingdings"/>
              </a:rPr>
              <a:t> </a:t>
            </a:r>
            <a:endParaRPr lang="en-US" sz="2200" dirty="0" smtClean="0">
              <a:solidFill>
                <a:srgbClr val="0000FF"/>
              </a:solidFill>
              <a:sym typeface="Wingdings"/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10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</a:t>
            </a:r>
            <a:endParaRPr lang="en-US" sz="2200" baseline="-25000" dirty="0" smtClean="0">
              <a:cs typeface="ＭＳ Ｐゴシック" charset="0"/>
              <a:sym typeface="Wingding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463779"/>
              </p:ext>
            </p:extLst>
          </p:nvPr>
        </p:nvGraphicFramePr>
        <p:xfrm>
          <a:off x="1062038" y="2733675"/>
          <a:ext cx="881856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077" name="Equation" r:id="rId4" imgW="5537200" imgH="431800" progId="Equation.DSMT4">
                  <p:embed/>
                </p:oleObj>
              </mc:Choice>
              <mc:Fallback>
                <p:oleObj name="Equation" r:id="rId4" imgW="5537200" imgH="431800" progId="Equation.DSMT4">
                  <p:embed/>
                  <p:pic>
                    <p:nvPicPr>
                      <p:cNvPr id="0" name="Picture 3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2733675"/>
                        <a:ext cx="8818562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715007"/>
              </p:ext>
            </p:extLst>
          </p:nvPr>
        </p:nvGraphicFramePr>
        <p:xfrm>
          <a:off x="1008063" y="3284538"/>
          <a:ext cx="8415337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078" name="Equation" r:id="rId6" imgW="5284440" imgH="658080" progId="">
                  <p:embed/>
                </p:oleObj>
              </mc:Choice>
              <mc:Fallback>
                <p:oleObj name="Equation" r:id="rId6" imgW="5284440" imgH="658080" progId="">
                  <p:embed/>
                  <p:pic>
                    <p:nvPicPr>
                      <p:cNvPr id="0" name="Picture 3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3284538"/>
                        <a:ext cx="8415337" cy="1211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60400" y="2743200"/>
            <a:ext cx="8382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SzPct val="98000"/>
              <a:buFont typeface="Wingdings" charset="2"/>
              <a:buChar char="§"/>
              <a:defRPr/>
            </a:pPr>
            <a:r>
              <a:rPr lang="en-US" sz="2200" dirty="0">
                <a:sym typeface="Wingdings"/>
              </a:rPr>
              <a:t> </a:t>
            </a:r>
            <a:endParaRPr lang="en-US" sz="2200" dirty="0" smtClean="0">
              <a:solidFill>
                <a:srgbClr val="0000FF"/>
              </a:solidFill>
              <a:sym typeface="Wingdings"/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10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</a:t>
            </a:r>
            <a:endParaRPr lang="en-US" sz="2200" baseline="-25000" dirty="0" smtClean="0">
              <a:cs typeface="ＭＳ Ｐゴシック" charset="0"/>
              <a:sym typeface="Wingdings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454000"/>
              </p:ext>
            </p:extLst>
          </p:nvPr>
        </p:nvGraphicFramePr>
        <p:xfrm>
          <a:off x="725488" y="5173663"/>
          <a:ext cx="8924925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079" name="Equation" r:id="rId8" imgW="5600700" imgH="685800" progId="Equation.DSMT4">
                  <p:embed/>
                </p:oleObj>
              </mc:Choice>
              <mc:Fallback>
                <p:oleObj name="Equation" r:id="rId8" imgW="5600700" imgH="685800" progId="Equation.DSMT4">
                  <p:embed/>
                  <p:pic>
                    <p:nvPicPr>
                      <p:cNvPr id="0" name="Picture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5173663"/>
                        <a:ext cx="8924925" cy="1250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0400" y="6521864"/>
            <a:ext cx="88046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Justification: </a:t>
            </a:r>
            <a:r>
              <a:rPr lang="en-US" sz="2000" dirty="0">
                <a:solidFill>
                  <a:srgbClr val="3366FF"/>
                </a:solidFill>
              </a:rPr>
              <a:t>“</a:t>
            </a:r>
            <a:r>
              <a:rPr lang="en-US" sz="2000" i="1" dirty="0">
                <a:solidFill>
                  <a:srgbClr val="3366FF"/>
                </a:solidFill>
              </a:rPr>
              <a:t>Characterization of Multivariate Heavy-tailed Distribution </a:t>
            </a:r>
            <a:r>
              <a:rPr lang="en-US" sz="2000" i="1" dirty="0" smtClean="0">
                <a:solidFill>
                  <a:srgbClr val="3366FF"/>
                </a:solidFill>
              </a:rPr>
              <a:t>Families</a:t>
            </a:r>
          </a:p>
          <a:p>
            <a:r>
              <a:rPr lang="en-US" sz="2000" i="1" dirty="0">
                <a:solidFill>
                  <a:srgbClr val="3366FF"/>
                </a:solidFill>
              </a:rPr>
              <a:t> </a:t>
            </a:r>
            <a:r>
              <a:rPr lang="en-US" sz="2000" i="1" dirty="0" smtClean="0">
                <a:solidFill>
                  <a:srgbClr val="3366FF"/>
                </a:solidFill>
              </a:rPr>
              <a:t>                         </a:t>
            </a:r>
            <a:r>
              <a:rPr lang="en-US" sz="2000" i="1" dirty="0">
                <a:solidFill>
                  <a:srgbClr val="3366FF"/>
                </a:solidFill>
              </a:rPr>
              <a:t>via Copula</a:t>
            </a:r>
            <a:r>
              <a:rPr lang="en-US" sz="2000" dirty="0">
                <a:solidFill>
                  <a:srgbClr val="3366FF"/>
                </a:solidFill>
              </a:rPr>
              <a:t>” by </a:t>
            </a:r>
            <a:r>
              <a:rPr lang="en-US" sz="2000" dirty="0" err="1">
                <a:solidFill>
                  <a:srgbClr val="3366FF"/>
                </a:solidFill>
              </a:rPr>
              <a:t>Chengguo</a:t>
            </a:r>
            <a:r>
              <a:rPr lang="en-US" sz="2000" dirty="0">
                <a:solidFill>
                  <a:srgbClr val="3366FF"/>
                </a:solidFill>
              </a:rPr>
              <a:t> </a:t>
            </a:r>
            <a:r>
              <a:rPr lang="en-US" sz="2000" dirty="0" err="1">
                <a:solidFill>
                  <a:srgbClr val="3366FF"/>
                </a:solidFill>
              </a:rPr>
              <a:t>Weng</a:t>
            </a:r>
            <a:r>
              <a:rPr lang="en-US" sz="2000" dirty="0">
                <a:solidFill>
                  <a:srgbClr val="3366FF"/>
                </a:solidFill>
              </a:rPr>
              <a:t> &amp; Yi Zhang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228727"/>
              </p:ext>
            </p:extLst>
          </p:nvPr>
        </p:nvGraphicFramePr>
        <p:xfrm>
          <a:off x="1028700" y="1828800"/>
          <a:ext cx="7223760" cy="1211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080" name="Equation" r:id="rId10" imgW="4013200" imgH="673100" progId="Equation.DSMT4">
                  <p:embed/>
                </p:oleObj>
              </mc:Choice>
              <mc:Fallback>
                <p:oleObj name="Equation" r:id="rId10" imgW="4013200" imgH="67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28700" y="1828800"/>
                        <a:ext cx="7223760" cy="1211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2742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67733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ea typeface="ＭＳ Ｐゴシック" pitchFamily="34" charset="-128"/>
              </a:rPr>
              <a:t>Generalized </a:t>
            </a:r>
            <a:r>
              <a:rPr lang="en-US" altLang="zh-CN" sz="3200" i="1" dirty="0" smtClean="0">
                <a:ea typeface="ＭＳ Ｐゴシック" pitchFamily="34" charset="-128"/>
              </a:rPr>
              <a:t>Deterministic (Probabilistic) </a:t>
            </a:r>
            <a:r>
              <a:rPr lang="en-US" altLang="zh-CN" sz="3200" dirty="0" smtClean="0">
                <a:ea typeface="ＭＳ Ｐゴシック" pitchFamily="34" charset="-128"/>
              </a:rPr>
              <a:t>Recipes for Growing Networks w/ (Multivariate) Heavy Tails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143000"/>
            <a:ext cx="93980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SzPct val="60000"/>
              <a:buFont typeface="Wingdings" charset="2"/>
              <a:buChar char="u"/>
              <a:defRPr/>
            </a:pPr>
            <a:r>
              <a:rPr lang="en-US" sz="2400" dirty="0" smtClean="0"/>
              <a:t>Generalized </a:t>
            </a:r>
            <a:r>
              <a:rPr lang="en-US" sz="2400" i="1" dirty="0"/>
              <a:t>Recursive</a:t>
            </a:r>
            <a:r>
              <a:rPr lang="en-US" sz="2400" dirty="0"/>
              <a:t> Recipe for </a:t>
            </a:r>
            <a:r>
              <a:rPr lang="en-US" sz="2400" dirty="0" smtClean="0"/>
              <a:t>“Hierarchical” </a:t>
            </a:r>
            <a:r>
              <a:rPr lang="en-US" sz="2400" dirty="0"/>
              <a:t>Growing </a:t>
            </a:r>
            <a:r>
              <a:rPr lang="en-US" sz="2400" dirty="0" smtClean="0"/>
              <a:t>Networks: </a:t>
            </a:r>
            <a:endParaRPr lang="en-US" sz="2400" dirty="0"/>
          </a:p>
          <a:p>
            <a:pPr marL="457200" lvl="1" indent="0">
              <a:buNone/>
              <a:defRPr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55600" y="3429000"/>
            <a:ext cx="939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 smtClean="0">
              <a:solidFill>
                <a:schemeClr val="hlink"/>
              </a:solidFill>
            </a:endParaRPr>
          </a:p>
          <a:p>
            <a:pPr lvl="2">
              <a:buFont typeface="Arial"/>
              <a:buChar char="•"/>
              <a:defRPr/>
            </a:pPr>
            <a:r>
              <a:rPr lang="en-US" sz="2200" i="1" dirty="0" smtClean="0"/>
              <a:t>node identification</a:t>
            </a:r>
            <a:r>
              <a:rPr lang="en-US" sz="2200" dirty="0" smtClean="0"/>
              <a:t>: select on</a:t>
            </a:r>
            <a:r>
              <a:rPr lang="en-US" sz="2200" i="1" dirty="0" smtClean="0"/>
              <a:t>e</a:t>
            </a:r>
            <a:r>
              <a:rPr lang="en-US" sz="2200" dirty="0" smtClean="0"/>
              <a:t> node from two replicas, identify them  </a:t>
            </a:r>
          </a:p>
          <a:p>
            <a:pPr lvl="2">
              <a:buFont typeface="Arial"/>
              <a:buChar char="•"/>
              <a:defRPr/>
            </a:pPr>
            <a:r>
              <a:rPr lang="en-US" sz="2200" i="1" dirty="0" smtClean="0"/>
              <a:t>edge addition</a:t>
            </a:r>
            <a:r>
              <a:rPr lang="en-US" sz="2200" dirty="0" smtClean="0"/>
              <a:t>:  add an edge between two replicas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31800" y="4800600"/>
            <a:ext cx="939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60000"/>
              <a:buFont typeface="Wingdings" charset="2"/>
              <a:buChar char="u"/>
              <a:defRPr/>
            </a:pPr>
            <a:r>
              <a:rPr lang="en-US" sz="2400" dirty="0" smtClean="0"/>
              <a:t>Metrics of interest determine how node identification and edge addition operations should be performed operations </a:t>
            </a:r>
            <a:endParaRPr lang="en-US" sz="2400" dirty="0"/>
          </a:p>
          <a:p>
            <a:pPr lvl="1">
              <a:buFont typeface="Arial"/>
              <a:buChar char="•"/>
              <a:defRPr/>
            </a:pPr>
            <a:r>
              <a:rPr lang="en-US" sz="2400" dirty="0"/>
              <a:t>e</a:t>
            </a:r>
            <a:r>
              <a:rPr lang="en-US" sz="2400" dirty="0" smtClean="0"/>
              <a:t>.g.,  using “preferential attachment” </a:t>
            </a:r>
            <a:r>
              <a:rPr lang="en-US" sz="2400" dirty="0" smtClean="0">
                <a:sym typeface="Wingdings"/>
              </a:rPr>
              <a:t> power law degree distr.</a:t>
            </a:r>
          </a:p>
          <a:p>
            <a:pPr>
              <a:buSzPct val="60000"/>
              <a:buFont typeface="Wingdings" charset="2"/>
              <a:buChar char="u"/>
              <a:defRPr/>
            </a:pPr>
            <a:r>
              <a:rPr lang="en-US" sz="2400" dirty="0"/>
              <a:t>s</a:t>
            </a:r>
            <a:r>
              <a:rPr lang="en-US" sz="2400" dirty="0" smtClean="0"/>
              <a:t>tep t from step t-1: conditionally independent; we can derive system “evolutional” equations for metrics of interest </a:t>
            </a:r>
            <a:r>
              <a:rPr lang="en-US" sz="2400" i="1" dirty="0" smtClean="0"/>
              <a:t>recursively</a:t>
            </a:r>
            <a:endParaRPr lang="en-US" sz="2400" i="1" dirty="0"/>
          </a:p>
          <a:p>
            <a:pPr marL="0" indent="0">
              <a:buNone/>
              <a:defRPr/>
            </a:pP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 -- </a:t>
            </a:r>
            <a:r>
              <a:rPr lang="en-US" sz="2400" i="1" dirty="0" smtClean="0">
                <a:solidFill>
                  <a:srgbClr val="0000FF"/>
                </a:solidFill>
                <a:sym typeface="Wingdings"/>
              </a:rPr>
              <a:t>can also be applied to generate directed or signed growing networks</a:t>
            </a:r>
            <a:endParaRPr lang="en-US" sz="24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84200" y="1828800"/>
            <a:ext cx="8382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SzPct val="98000"/>
              <a:buFont typeface="Wingdings" charset="2"/>
              <a:buChar char="§"/>
              <a:defRPr/>
            </a:pPr>
            <a:r>
              <a:rPr lang="en-US" sz="2200" dirty="0">
                <a:sym typeface="Wingdings"/>
              </a:rPr>
              <a:t> </a:t>
            </a:r>
            <a:endParaRPr lang="en-US" sz="2200" dirty="0" smtClean="0">
              <a:solidFill>
                <a:srgbClr val="0000FF"/>
              </a:solidFill>
              <a:sym typeface="Wingdings"/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10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</a:t>
            </a:r>
            <a:endParaRPr lang="en-US" sz="2200" baseline="-25000" dirty="0" smtClean="0">
              <a:cs typeface="ＭＳ Ｐゴシック" charset="0"/>
              <a:sym typeface="Wingding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903719"/>
              </p:ext>
            </p:extLst>
          </p:nvPr>
        </p:nvGraphicFramePr>
        <p:xfrm>
          <a:off x="869950" y="1828800"/>
          <a:ext cx="8553450" cy="210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52" name="Equation" r:id="rId4" imgW="4735800" imgH="1152000" progId="">
                  <p:embed/>
                </p:oleObj>
              </mc:Choice>
              <mc:Fallback>
                <p:oleObj name="Equation" r:id="rId4" imgW="4735800" imgH="1152000" progId="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1828800"/>
                        <a:ext cx="8553450" cy="210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704575"/>
              </p:ext>
            </p:extLst>
          </p:nvPr>
        </p:nvGraphicFramePr>
        <p:xfrm>
          <a:off x="1228725" y="4379912"/>
          <a:ext cx="857567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53" name="Equation" r:id="rId6" imgW="4754160" imgH="429480" progId="">
                  <p:embed/>
                </p:oleObj>
              </mc:Choice>
              <mc:Fallback>
                <p:oleObj name="Equation" r:id="rId6" imgW="4754160" imgH="429480" progId="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4379912"/>
                        <a:ext cx="8575675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84200" y="2286000"/>
            <a:ext cx="8382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SzPct val="98000"/>
              <a:buFont typeface="Wingdings" charset="2"/>
              <a:buChar char="§"/>
              <a:defRPr/>
            </a:pPr>
            <a:r>
              <a:rPr lang="en-US" sz="2200" dirty="0">
                <a:sym typeface="Wingdings"/>
              </a:rPr>
              <a:t> </a:t>
            </a:r>
            <a:endParaRPr lang="en-US" sz="2200" dirty="0" smtClean="0">
              <a:solidFill>
                <a:srgbClr val="0000FF"/>
              </a:solidFill>
              <a:sym typeface="Wingdings"/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10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</a:t>
            </a:r>
            <a:endParaRPr lang="en-US" sz="2200" baseline="-25000" dirty="0" smtClean="0">
              <a:cs typeface="ＭＳ Ｐゴシック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5909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22860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itchFamily="34" charset="-128"/>
              </a:rPr>
              <a:t>Central Questions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219200"/>
            <a:ext cx="93980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smtClean="0"/>
              <a:t>Networks </a:t>
            </a:r>
            <a:r>
              <a:rPr lang="en-US" sz="2600" dirty="0"/>
              <a:t>are “by nature” </a:t>
            </a:r>
            <a:r>
              <a:rPr lang="en-US" sz="2600" dirty="0" smtClean="0"/>
              <a:t>multivariate </a:t>
            </a:r>
            <a:r>
              <a:rPr lang="en-US" sz="2600" dirty="0"/>
              <a:t>entities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formed by </a:t>
            </a:r>
            <a:r>
              <a:rPr lang="en-US" sz="2400" i="1" dirty="0">
                <a:solidFill>
                  <a:srgbClr val="000000"/>
                </a:solidFill>
              </a:rPr>
              <a:t>n</a:t>
            </a:r>
            <a:r>
              <a:rPr lang="en-US" sz="2400" dirty="0">
                <a:solidFill>
                  <a:srgbClr val="000000"/>
                </a:solidFill>
              </a:rPr>
              <a:t> nodes and </a:t>
            </a:r>
            <a:r>
              <a:rPr lang="en-US" sz="2400" i="1" dirty="0">
                <a:solidFill>
                  <a:srgbClr val="000000"/>
                </a:solidFill>
              </a:rPr>
              <a:t>m </a:t>
            </a:r>
            <a:r>
              <a:rPr lang="en-US" sz="2400" dirty="0">
                <a:solidFill>
                  <a:srgbClr val="000000"/>
                </a:solidFill>
              </a:rPr>
              <a:t>edges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connected in various manners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edges may be directed, and/or have weights, signs, …  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§"/>
              <a:defRPr/>
            </a:pPr>
            <a:r>
              <a:rPr lang="en-US" sz="2600" i="1" dirty="0" smtClean="0">
                <a:solidFill>
                  <a:srgbClr val="0000FF"/>
                </a:solidFill>
              </a:rPr>
              <a:t>Objective</a:t>
            </a:r>
            <a:r>
              <a:rPr lang="en-US" sz="2600" i="1" dirty="0">
                <a:solidFill>
                  <a:srgbClr val="0000FF"/>
                </a:solidFill>
              </a:rPr>
              <a:t>:</a:t>
            </a:r>
            <a:r>
              <a:rPr lang="en-US" sz="2600" dirty="0">
                <a:solidFill>
                  <a:srgbClr val="0000FF"/>
                </a:solidFill>
              </a:rPr>
              <a:t> bring a “</a:t>
            </a:r>
            <a:r>
              <a:rPr lang="en-US" sz="2600" dirty="0" smtClean="0">
                <a:solidFill>
                  <a:srgbClr val="0000FF"/>
                </a:solidFill>
              </a:rPr>
              <a:t>multivariate </a:t>
            </a:r>
            <a:r>
              <a:rPr lang="en-US" sz="2600" dirty="0">
                <a:solidFill>
                  <a:srgbClr val="0000FF"/>
                </a:solidFill>
              </a:rPr>
              <a:t>analysis” perspective to study </a:t>
            </a:r>
            <a:r>
              <a:rPr lang="en-US" sz="2600" i="1" dirty="0">
                <a:solidFill>
                  <a:srgbClr val="0000FF"/>
                </a:solidFill>
              </a:rPr>
              <a:t>structural </a:t>
            </a:r>
            <a:r>
              <a:rPr lang="en-US" sz="2600" dirty="0">
                <a:solidFill>
                  <a:srgbClr val="0000FF"/>
                </a:solidFill>
              </a:rPr>
              <a:t>properties </a:t>
            </a:r>
            <a:r>
              <a:rPr lang="en-US" sz="2600">
                <a:solidFill>
                  <a:srgbClr val="0000FF"/>
                </a:solidFill>
              </a:rPr>
              <a:t>of </a:t>
            </a:r>
            <a:r>
              <a:rPr lang="en-US" sz="2600" smtClean="0">
                <a:solidFill>
                  <a:srgbClr val="0000FF"/>
                </a:solidFill>
              </a:rPr>
              <a:t>complex networks</a:t>
            </a:r>
            <a:endParaRPr lang="en-US" sz="2600" dirty="0">
              <a:solidFill>
                <a:srgbClr val="0000FF"/>
              </a:solidFill>
            </a:endParaRPr>
          </a:p>
          <a:p>
            <a:pPr lvl="1">
              <a:buFont typeface="Arial"/>
              <a:buChar char="•"/>
              <a:defRPr/>
            </a:pPr>
            <a:r>
              <a:rPr lang="en-US" sz="2400" dirty="0"/>
              <a:t>In particular, understand roles and impact of </a:t>
            </a:r>
            <a:r>
              <a:rPr lang="en-US" sz="2400" dirty="0" smtClean="0">
                <a:solidFill>
                  <a:srgbClr val="FF0000"/>
                </a:solidFill>
              </a:rPr>
              <a:t>multivariate </a:t>
            </a:r>
            <a:r>
              <a:rPr lang="en-US" sz="2400" dirty="0">
                <a:solidFill>
                  <a:srgbClr val="FF0000"/>
                </a:solidFill>
              </a:rPr>
              <a:t>heavy </a:t>
            </a:r>
            <a:r>
              <a:rPr lang="en-US" sz="2400" dirty="0" smtClean="0">
                <a:solidFill>
                  <a:srgbClr val="FF0000"/>
                </a:solidFill>
              </a:rPr>
              <a:t>tails</a:t>
            </a:r>
          </a:p>
          <a:p>
            <a:pPr lvl="1">
              <a:buFont typeface="Arial"/>
              <a:buChar char="•"/>
              <a:defRPr/>
            </a:pPr>
            <a:endParaRPr lang="en-US" sz="800" dirty="0" smtClean="0">
              <a:solidFill>
                <a:srgbClr val="FF0000"/>
              </a:solidFill>
            </a:endParaRPr>
          </a:p>
          <a:p>
            <a:pPr marL="5715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1800" y="3810000"/>
            <a:ext cx="939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 smtClean="0">
              <a:solidFill>
                <a:schemeClr val="hlink"/>
              </a:solidFill>
            </a:endParaRPr>
          </a:p>
          <a:p>
            <a:pPr lvl="1">
              <a:buFont typeface="Arial"/>
              <a:buChar char="•"/>
              <a:defRPr/>
            </a:pPr>
            <a:endParaRPr lang="en-US" sz="8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3000" dirty="0" smtClean="0">
                <a:solidFill>
                  <a:srgbClr val="FF0000"/>
                </a:solidFill>
              </a:rPr>
              <a:t>What are  (possible) manifestations of </a:t>
            </a:r>
            <a:r>
              <a:rPr lang="en-US" sz="3000" i="1" dirty="0" smtClean="0">
                <a:solidFill>
                  <a:srgbClr val="FF0000"/>
                </a:solidFill>
              </a:rPr>
              <a:t>multivariate “</a:t>
            </a:r>
            <a:r>
              <a:rPr lang="en-US" sz="3000" dirty="0" smtClean="0">
                <a:solidFill>
                  <a:srgbClr val="FF0000"/>
                </a:solidFill>
              </a:rPr>
              <a:t>heavy tail” phenomena in complex networks?</a:t>
            </a:r>
          </a:p>
          <a:p>
            <a:pPr lvl="1">
              <a:defRPr/>
            </a:pPr>
            <a:r>
              <a:rPr lang="en-US" dirty="0">
                <a:solidFill>
                  <a:srgbClr val="000090"/>
                </a:solidFill>
              </a:rPr>
              <a:t>b</a:t>
            </a:r>
            <a:r>
              <a:rPr lang="en-US" dirty="0" smtClean="0">
                <a:solidFill>
                  <a:srgbClr val="000090"/>
                </a:solidFill>
              </a:rPr>
              <a:t>eyond (</a:t>
            </a:r>
            <a:r>
              <a:rPr lang="en-US" dirty="0" err="1" smtClean="0">
                <a:solidFill>
                  <a:srgbClr val="000090"/>
                </a:solidFill>
              </a:rPr>
              <a:t>univariate</a:t>
            </a:r>
            <a:r>
              <a:rPr lang="en-US" dirty="0" smtClean="0">
                <a:solidFill>
                  <a:srgbClr val="000090"/>
                </a:solidFill>
              </a:rPr>
              <a:t> or multivariate) “heavy-tailed” degree distributions</a:t>
            </a:r>
          </a:p>
          <a:p>
            <a:pPr>
              <a:defRPr/>
            </a:pPr>
            <a:r>
              <a:rPr lang="en-US" sz="3000" dirty="0" smtClean="0">
                <a:solidFill>
                  <a:srgbClr val="FF0000"/>
                </a:solidFill>
              </a:rPr>
              <a:t>And what can they tell us about the </a:t>
            </a:r>
            <a:r>
              <a:rPr lang="en-US" sz="3000" i="1" dirty="0" smtClean="0">
                <a:solidFill>
                  <a:srgbClr val="FF0000"/>
                </a:solidFill>
              </a:rPr>
              <a:t>structural</a:t>
            </a:r>
            <a:r>
              <a:rPr lang="en-US" sz="3000" dirty="0" smtClean="0">
                <a:solidFill>
                  <a:srgbClr val="FF0000"/>
                </a:solidFill>
              </a:rPr>
              <a:t> properties of complex networks?</a:t>
            </a:r>
          </a:p>
          <a:p>
            <a:pPr marL="457200" lvl="1" indent="0">
              <a:buFontTx/>
              <a:buNone/>
              <a:defRPr/>
            </a:pPr>
            <a:endParaRPr lang="en-US" sz="22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 smtClean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05283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23812"/>
            <a:ext cx="8915400" cy="1271588"/>
          </a:xfrm>
        </p:spPr>
        <p:txBody>
          <a:bodyPr/>
          <a:lstStyle/>
          <a:p>
            <a:r>
              <a:rPr lang="en-US" sz="4000" dirty="0" smtClean="0"/>
              <a:t>Quest for Generative Graph Models for Complex Networks w/ MRVs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5000" y="1217612"/>
            <a:ext cx="8636000" cy="343058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The general (deterministic) recursive recipe for growing networks:</a:t>
            </a:r>
          </a:p>
          <a:p>
            <a:pPr>
              <a:buFont typeface="Wingdings" charset="2"/>
              <a:buChar char="§"/>
            </a:pPr>
            <a:r>
              <a:rPr lang="en-US" sz="2200" dirty="0" smtClean="0"/>
              <a:t>Advantages: 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flexible and full control of construction process to obtain desired MRVs, useful for generating synthetic network datasets for numerical </a:t>
            </a:r>
            <a:r>
              <a:rPr lang="en-US" sz="2000" dirty="0" smtClean="0"/>
              <a:t>analysis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analytical </a:t>
            </a:r>
            <a:r>
              <a:rPr lang="en-US" sz="2000" dirty="0"/>
              <a:t>results straightforward through </a:t>
            </a:r>
            <a:r>
              <a:rPr lang="en-US" sz="2000" dirty="0" smtClean="0"/>
              <a:t>recursion</a:t>
            </a:r>
          </a:p>
          <a:p>
            <a:pPr>
              <a:buFont typeface="Wingdings" charset="2"/>
              <a:buChar char="§"/>
            </a:pPr>
            <a:r>
              <a:rPr lang="en-US" sz="2200" dirty="0" smtClean="0"/>
              <a:t>Disadvantages: 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hard to handle once we go from deterministic to probabilistic versions 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nalytical results </a:t>
            </a:r>
            <a:r>
              <a:rPr lang="en-US" sz="2000" i="1" dirty="0" smtClean="0"/>
              <a:t>specific</a:t>
            </a:r>
            <a:r>
              <a:rPr lang="en-US" sz="2000" dirty="0" smtClean="0"/>
              <a:t> to each explicit construction, hard to use to match against real-world network datasets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5000" y="4495800"/>
            <a:ext cx="8636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Current ongoing research: (stochastic) </a:t>
            </a:r>
            <a:r>
              <a:rPr lang="en-US" sz="2400" dirty="0" err="1" smtClean="0">
                <a:solidFill>
                  <a:srgbClr val="FF0000"/>
                </a:solidFill>
              </a:rPr>
              <a:t>Kronecker</a:t>
            </a:r>
            <a:r>
              <a:rPr lang="en-US" sz="2400" dirty="0" smtClean="0">
                <a:solidFill>
                  <a:srgbClr val="FF0000"/>
                </a:solidFill>
              </a:rPr>
              <a:t> product networks</a:t>
            </a:r>
          </a:p>
          <a:p>
            <a:pPr>
              <a:buFont typeface="Wingdings" charset="2"/>
              <a:buChar char="§"/>
            </a:pPr>
            <a:r>
              <a:rPr lang="en-US" sz="2200" dirty="0" smtClean="0"/>
              <a:t>A specific (&amp; mathematically well-defined) framework for recursive construction of families of growing network models 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b</a:t>
            </a:r>
            <a:r>
              <a:rPr lang="en-US" sz="2000" dirty="0" smtClean="0"/>
              <a:t>ased on </a:t>
            </a:r>
            <a:r>
              <a:rPr lang="en-US" sz="2000" dirty="0" err="1" smtClean="0"/>
              <a:t>Kronecker</a:t>
            </a:r>
            <a:r>
              <a:rPr lang="en-US" sz="2000" dirty="0" smtClean="0"/>
              <a:t> product of (adjacency) matrices </a:t>
            </a:r>
            <a:r>
              <a:rPr lang="en-US" sz="2000" dirty="0" smtClean="0">
                <a:sym typeface="Wingdings"/>
              </a:rPr>
              <a:t> tensor algebra </a:t>
            </a:r>
            <a:endParaRPr lang="en-US" sz="2000" dirty="0" smtClean="0"/>
          </a:p>
          <a:p>
            <a:pPr>
              <a:buFont typeface="Wingdings" charset="2"/>
              <a:buChar char="§"/>
            </a:pPr>
            <a:r>
              <a:rPr lang="en-US" sz="2200" i="1" dirty="0"/>
              <a:t>d</a:t>
            </a:r>
            <a:r>
              <a:rPr lang="en-US" sz="2200" i="1" dirty="0" smtClean="0"/>
              <a:t>eterministic</a:t>
            </a:r>
            <a:r>
              <a:rPr lang="en-US" sz="2200" dirty="0" smtClean="0"/>
              <a:t> </a:t>
            </a:r>
            <a:r>
              <a:rPr lang="en-US" sz="2200" dirty="0" err="1" smtClean="0"/>
              <a:t>Kronecker</a:t>
            </a:r>
            <a:r>
              <a:rPr lang="en-US" sz="2200" dirty="0" smtClean="0"/>
              <a:t> product graphs has a long history (since 60s)</a:t>
            </a:r>
          </a:p>
          <a:p>
            <a:pPr>
              <a:buFont typeface="Wingdings" charset="2"/>
              <a:buChar char="§"/>
            </a:pPr>
            <a:r>
              <a:rPr lang="en-US" sz="2200" i="1" dirty="0" smtClean="0"/>
              <a:t>stochastic</a:t>
            </a:r>
            <a:r>
              <a:rPr lang="en-US" sz="2200" dirty="0" smtClean="0"/>
              <a:t> </a:t>
            </a:r>
            <a:r>
              <a:rPr lang="en-US" sz="2200" dirty="0" err="1" smtClean="0"/>
              <a:t>Kronecker</a:t>
            </a:r>
            <a:r>
              <a:rPr lang="en-US" sz="2200" dirty="0" smtClean="0"/>
              <a:t> product graphs: proposed by </a:t>
            </a:r>
            <a:r>
              <a:rPr lang="en-US" sz="2200" dirty="0" err="1" smtClean="0"/>
              <a:t>Leskovec</a:t>
            </a:r>
            <a:r>
              <a:rPr lang="en-US" sz="2200" dirty="0" smtClean="0"/>
              <a:t> </a:t>
            </a:r>
            <a:r>
              <a:rPr lang="en-US" sz="2200" i="1" dirty="0" smtClean="0"/>
              <a:t>et al </a:t>
            </a:r>
            <a:r>
              <a:rPr lang="en-US" sz="2200" dirty="0" smtClean="0"/>
              <a:t>‘05 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c</a:t>
            </a:r>
            <a:r>
              <a:rPr lang="en-US" sz="2000" dirty="0" smtClean="0">
                <a:solidFill>
                  <a:srgbClr val="0000FF"/>
                </a:solidFill>
              </a:rPr>
              <a:t>laimed to match (average &amp; marginal) statistics of many real networks</a:t>
            </a:r>
          </a:p>
        </p:txBody>
      </p:sp>
    </p:spTree>
    <p:extLst>
      <p:ext uri="{BB962C8B-B14F-4D97-AF65-F5344CB8AC3E}">
        <p14:creationId xmlns:p14="http://schemas.microsoft.com/office/powerpoint/2010/main" val="106534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52400"/>
            <a:ext cx="8636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(Deterministic) </a:t>
            </a:r>
            <a:r>
              <a:rPr lang="en-US" dirty="0" err="1" smtClean="0"/>
              <a:t>Kronecker</a:t>
            </a:r>
            <a:r>
              <a:rPr lang="en-US" dirty="0" smtClean="0"/>
              <a:t> Graphs</a:t>
            </a:r>
            <a:br>
              <a:rPr lang="en-US" dirty="0" smtClean="0"/>
            </a:b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228986"/>
              </p:ext>
            </p:extLst>
          </p:nvPr>
        </p:nvGraphicFramePr>
        <p:xfrm>
          <a:off x="584200" y="1295400"/>
          <a:ext cx="862965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80" name="Equation" r:id="rId3" imgW="3835400" imgH="914400" progId="Equation.DSMT4">
                  <p:embed/>
                </p:oleObj>
              </mc:Choice>
              <mc:Fallback>
                <p:oleObj name="Equation" r:id="rId3" imgW="38354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4200" y="1295400"/>
                        <a:ext cx="8629650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4200" y="833735"/>
            <a:ext cx="150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Definition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84200" y="3805535"/>
            <a:ext cx="7200900" cy="1604665"/>
            <a:chOff x="584200" y="3500735"/>
            <a:chExt cx="7200900" cy="1604665"/>
          </a:xfrm>
        </p:grpSpPr>
        <p:sp>
          <p:nvSpPr>
            <p:cNvPr id="7" name="TextBox 6"/>
            <p:cNvSpPr txBox="1"/>
            <p:nvPr/>
          </p:nvSpPr>
          <p:spPr>
            <a:xfrm>
              <a:off x="584200" y="3500735"/>
              <a:ext cx="670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Recall: </a:t>
              </a:r>
              <a:r>
                <a:rPr lang="en-US" b="1" dirty="0" err="1" smtClean="0"/>
                <a:t>Kronecker</a:t>
              </a:r>
              <a:r>
                <a:rPr lang="en-US" b="1" dirty="0" smtClean="0"/>
                <a:t> (tensor) product of matrices: </a:t>
              </a:r>
              <a:endParaRPr lang="en-US" b="1" dirty="0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7750007"/>
                </p:ext>
              </p:extLst>
            </p:nvPr>
          </p:nvGraphicFramePr>
          <p:xfrm>
            <a:off x="1803400" y="4229100"/>
            <a:ext cx="3124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981" name="Equation" r:id="rId5" imgW="1562100" imgH="241300" progId="Equation.DSMT4">
                    <p:embed/>
                  </p:oleObj>
                </mc:Choice>
                <mc:Fallback>
                  <p:oleObj name="Equation" r:id="rId5" imgW="1562100" imgH="241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803400" y="4229100"/>
                          <a:ext cx="3124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27600" y="3924300"/>
              <a:ext cx="2857500" cy="1181100"/>
            </a:xfrm>
            <a:prstGeom prst="rect">
              <a:avLst/>
            </a:prstGeom>
          </p:spPr>
        </p:pic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750506"/>
              </p:ext>
            </p:extLst>
          </p:nvPr>
        </p:nvGraphicFramePr>
        <p:xfrm>
          <a:off x="965200" y="6400800"/>
          <a:ext cx="8610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82" name="Equation" r:id="rId8" imgW="4305300" imgH="444500" progId="Equation.DSMT4">
                  <p:embed/>
                </p:oleObj>
              </mc:Choice>
              <mc:Fallback>
                <p:oleObj name="Equation" r:id="rId8" imgW="43053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5200" y="6400800"/>
                        <a:ext cx="86106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117794"/>
              </p:ext>
            </p:extLst>
          </p:nvPr>
        </p:nvGraphicFramePr>
        <p:xfrm>
          <a:off x="685800" y="5410200"/>
          <a:ext cx="9474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83" name="Equation" r:id="rId10" imgW="4737100" imgH="444500" progId="Equation.DSMT4">
                  <p:embed/>
                </p:oleObj>
              </mc:Choice>
              <mc:Fallback>
                <p:oleObj name="Equation" r:id="rId10" imgW="47371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5800" y="5410200"/>
                        <a:ext cx="94742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15195"/>
              </p:ext>
            </p:extLst>
          </p:nvPr>
        </p:nvGraphicFramePr>
        <p:xfrm>
          <a:off x="584200" y="3295650"/>
          <a:ext cx="74295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84" name="Equation" r:id="rId12" imgW="3302000" imgH="228600" progId="Equation.DSMT4">
                  <p:embed/>
                </p:oleObj>
              </mc:Choice>
              <mc:Fallback>
                <p:oleObj name="Equation" r:id="rId12" imgW="3302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4200" y="3295650"/>
                        <a:ext cx="74295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486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52400"/>
            <a:ext cx="8636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Stochastic </a:t>
            </a:r>
            <a:r>
              <a:rPr lang="en-US" dirty="0" err="1" smtClean="0"/>
              <a:t>Kronecker</a:t>
            </a:r>
            <a:r>
              <a:rPr lang="en-US" dirty="0" smtClean="0"/>
              <a:t> Graphs</a:t>
            </a:r>
            <a:br>
              <a:rPr lang="en-US" dirty="0" smtClean="0"/>
            </a:b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011071"/>
              </p:ext>
            </p:extLst>
          </p:nvPr>
        </p:nvGraphicFramePr>
        <p:xfrm>
          <a:off x="431800" y="990600"/>
          <a:ext cx="90424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107" name="Equation" r:id="rId3" imgW="4521200" imgH="901700" progId="Equation.DSMT4">
                  <p:embed/>
                </p:oleObj>
              </mc:Choice>
              <mc:Fallback>
                <p:oleObj name="Equation" r:id="rId3" imgW="4521200" imgH="901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990600"/>
                        <a:ext cx="9042400" cy="180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670368"/>
              </p:ext>
            </p:extLst>
          </p:nvPr>
        </p:nvGraphicFramePr>
        <p:xfrm>
          <a:off x="660400" y="2514600"/>
          <a:ext cx="8051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108" name="Equation" r:id="rId5" imgW="4025900" imgH="228600" progId="Equation.DSMT4">
                  <p:embed/>
                </p:oleObj>
              </mc:Choice>
              <mc:Fallback>
                <p:oleObj name="Equation" r:id="rId5" imgW="4025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0400" y="2514600"/>
                        <a:ext cx="8051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431800" y="3505200"/>
            <a:ext cx="9525000" cy="1447800"/>
            <a:chOff x="431800" y="3505200"/>
            <a:chExt cx="9525000" cy="1447800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431800" y="3581400"/>
              <a:ext cx="95250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2400" dirty="0" err="1" smtClean="0">
                  <a:solidFill>
                    <a:schemeClr val="tx1"/>
                  </a:solidFill>
                </a:rPr>
                <a:t>Lesskovec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i="1" dirty="0" smtClean="0">
                  <a:solidFill>
                    <a:schemeClr val="tx1"/>
                  </a:solidFill>
                </a:rPr>
                <a:t>et al: </a:t>
              </a:r>
              <a:r>
                <a:rPr lang="en-US" sz="2400" dirty="0" smtClean="0">
                  <a:solidFill>
                    <a:schemeClr val="tx1"/>
                  </a:solidFill>
                </a:rPr>
                <a:t>focus on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Kronecker</a:t>
              </a:r>
              <a:r>
                <a:rPr lang="en-US" sz="2400" dirty="0" smtClean="0">
                  <a:solidFill>
                    <a:schemeClr val="tx1"/>
                  </a:solidFill>
                </a:rPr>
                <a:t> power graphs</a:t>
              </a:r>
            </a:p>
            <a:p>
              <a:pPr>
                <a:buFont typeface="Wingdings" charset="2"/>
                <a:buChar char="§"/>
              </a:pPr>
              <a:r>
                <a:rPr lang="en-US" sz="2200" dirty="0"/>
                <a:t>e</a:t>
              </a:r>
              <a:r>
                <a:rPr lang="en-US" sz="2200" dirty="0" smtClean="0"/>
                <a:t>sp. with a 2-node base graph (thus a 2x2 base matrix with four parameters)  </a:t>
              </a:r>
            </a:p>
            <a:p>
              <a:pPr lvl="1">
                <a:buFont typeface="Arial"/>
                <a:buChar char="•"/>
              </a:pPr>
              <a:r>
                <a:rPr lang="en-US" sz="2000" dirty="0">
                  <a:solidFill>
                    <a:srgbClr val="0000FF"/>
                  </a:solidFill>
                  <a:sym typeface="Wingdings"/>
                </a:rPr>
                <a:t>d</a:t>
              </a:r>
              <a:r>
                <a:rPr lang="en-US" sz="2000" dirty="0" smtClean="0">
                  <a:solidFill>
                    <a:srgbClr val="0000FF"/>
                  </a:solidFill>
                  <a:sym typeface="Wingdings"/>
                </a:rPr>
                <a:t>eveloped ML method for parameter estimation</a:t>
              </a:r>
            </a:p>
            <a:p>
              <a:pPr lvl="1">
                <a:buFont typeface="Arial"/>
                <a:buChar char="•"/>
              </a:pPr>
              <a:r>
                <a:rPr lang="en-US" sz="2000" dirty="0">
                  <a:solidFill>
                    <a:srgbClr val="0000FF"/>
                  </a:solidFill>
                  <a:sym typeface="Wingdings"/>
                </a:rPr>
                <a:t>f</a:t>
              </a:r>
              <a:r>
                <a:rPr lang="en-US" sz="2000" dirty="0" smtClean="0">
                  <a:solidFill>
                    <a:srgbClr val="0000FF"/>
                  </a:solidFill>
                  <a:sym typeface="Wingdings"/>
                </a:rPr>
                <a:t>itted to a number of real world network datasets</a:t>
              </a:r>
              <a:endParaRPr lang="en-US" sz="2000" dirty="0" smtClean="0">
                <a:solidFill>
                  <a:srgbClr val="0000FF"/>
                </a:solidFill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5514135"/>
                </p:ext>
              </p:extLst>
            </p:nvPr>
          </p:nvGraphicFramePr>
          <p:xfrm>
            <a:off x="4711700" y="3505200"/>
            <a:ext cx="1143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4109" name="Equation" r:id="rId7" imgW="114300" imgH="165100" progId="Equation.DSMT4">
                    <p:embed/>
                  </p:oleObj>
                </mc:Choice>
                <mc:Fallback>
                  <p:oleObj name="Equation" r:id="rId7" imgW="1143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711700" y="3505200"/>
                          <a:ext cx="114300" cy="165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6471890"/>
                </p:ext>
              </p:extLst>
            </p:nvPr>
          </p:nvGraphicFramePr>
          <p:xfrm>
            <a:off x="6756400" y="3657600"/>
            <a:ext cx="28956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4110" name="Equation" r:id="rId9" imgW="1447800" imgH="228600" progId="Equation.DSMT4">
                    <p:embed/>
                  </p:oleObj>
                </mc:Choice>
                <mc:Fallback>
                  <p:oleObj name="Equation" r:id="rId9" imgW="14478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756400" y="3657600"/>
                          <a:ext cx="28956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718778"/>
              </p:ext>
            </p:extLst>
          </p:nvPr>
        </p:nvGraphicFramePr>
        <p:xfrm>
          <a:off x="2032000" y="2717800"/>
          <a:ext cx="7696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111" name="Equation" r:id="rId11" imgW="3848100" imgH="431800" progId="Equation.DSMT4">
                  <p:embed/>
                </p:oleObj>
              </mc:Choice>
              <mc:Fallback>
                <p:oleObj name="Equation" r:id="rId11" imgW="3848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32000" y="2717800"/>
                        <a:ext cx="76962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3800" y="4572000"/>
            <a:ext cx="1056122" cy="9869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04000" y="4343400"/>
            <a:ext cx="2057400" cy="1479577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55600" y="6096000"/>
            <a:ext cx="9372600" cy="1371600"/>
            <a:chOff x="355600" y="5943600"/>
            <a:chExt cx="9372600" cy="1371600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 bwMode="auto">
            <a:xfrm>
              <a:off x="355600" y="5943600"/>
              <a:ext cx="9372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Font typeface="Wingdings" charset="2"/>
                <a:buChar char="§"/>
              </a:pPr>
              <a:r>
                <a:rPr lang="en-US" sz="2200" dirty="0" smtClean="0"/>
                <a:t>Mathematically proved that (evolution of) </a:t>
              </a:r>
              <a:r>
                <a:rPr lang="en-US" sz="2200" dirty="0" err="1" smtClean="0"/>
                <a:t>Kronecker</a:t>
              </a:r>
              <a:r>
                <a:rPr lang="en-US" sz="2200" dirty="0" smtClean="0"/>
                <a:t> power graphs  </a:t>
              </a:r>
            </a:p>
            <a:p>
              <a:pPr lvl="1">
                <a:buFont typeface="Arial"/>
                <a:buChar char="•"/>
              </a:pPr>
              <a:r>
                <a:rPr lang="en-US" sz="2000" dirty="0" smtClean="0">
                  <a:solidFill>
                    <a:srgbClr val="0000FF"/>
                  </a:solidFill>
                  <a:sym typeface="Wingdings"/>
                </a:rPr>
                <a:t>satisfy “edge densification” laws: </a:t>
              </a:r>
            </a:p>
            <a:p>
              <a:pPr lvl="1">
                <a:buFont typeface="Arial"/>
                <a:buChar char="•"/>
              </a:pPr>
              <a:r>
                <a:rPr lang="en-US" sz="2000" dirty="0">
                  <a:solidFill>
                    <a:srgbClr val="0000FF"/>
                  </a:solidFill>
                  <a:sym typeface="Wingdings"/>
                </a:rPr>
                <a:t>h</a:t>
              </a:r>
              <a:r>
                <a:rPr lang="en-US" sz="2000" dirty="0" smtClean="0">
                  <a:solidFill>
                    <a:srgbClr val="0000FF"/>
                  </a:solidFill>
                  <a:sym typeface="Wingdings"/>
                </a:rPr>
                <a:t>ave bounded (effective) network diameters</a:t>
              </a:r>
              <a:endParaRPr lang="en-US" sz="2000" dirty="0" smtClean="0">
                <a:solidFill>
                  <a:srgbClr val="0000FF"/>
                </a:solidFill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2610143"/>
                </p:ext>
              </p:extLst>
            </p:nvPr>
          </p:nvGraphicFramePr>
          <p:xfrm>
            <a:off x="4914900" y="6172200"/>
            <a:ext cx="1143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4112" name="Equation" r:id="rId15" imgW="114300" imgH="165100" progId="Equation.DSMT4">
                    <p:embed/>
                  </p:oleObj>
                </mc:Choice>
                <mc:Fallback>
                  <p:oleObj name="Equation" r:id="rId15" imgW="1143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914900" y="6172200"/>
                          <a:ext cx="114300" cy="165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0598335"/>
                </p:ext>
              </p:extLst>
            </p:nvPr>
          </p:nvGraphicFramePr>
          <p:xfrm>
            <a:off x="4699000" y="6355080"/>
            <a:ext cx="3332480" cy="365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4113" name="Equation" r:id="rId16" imgW="2082800" imgH="228600" progId="Equation.DSMT4">
                    <p:embed/>
                  </p:oleObj>
                </mc:Choice>
                <mc:Fallback>
                  <p:oleObj name="Equation" r:id="rId16" imgW="20828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699000" y="6355080"/>
                          <a:ext cx="3332480" cy="3657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23"/>
          <p:cNvSpPr txBox="1"/>
          <p:nvPr/>
        </p:nvSpPr>
        <p:spPr>
          <a:xfrm>
            <a:off x="660400" y="5235714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And compared (average &amp; marginal) statistics of real networks with generated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Kronecker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power graphs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3863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600" y="3886200"/>
            <a:ext cx="3860276" cy="2311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990600"/>
            <a:ext cx="9372600" cy="28194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err="1" smtClean="0"/>
              <a:t>Kronecker</a:t>
            </a:r>
            <a:r>
              <a:rPr lang="en-US" sz="2400" dirty="0" smtClean="0"/>
              <a:t> power graphs with 2x2 base graph can help explain &amp; distinguish core-periphery and hierarchical (“community”) structures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0400" y="-128588"/>
            <a:ext cx="8636000" cy="1271588"/>
          </a:xfrm>
        </p:spPr>
        <p:txBody>
          <a:bodyPr>
            <a:normAutofit/>
          </a:bodyPr>
          <a:lstStyle/>
          <a:p>
            <a:r>
              <a:rPr lang="en-US" dirty="0" err="1" smtClean="0"/>
              <a:t>Kronecker</a:t>
            </a:r>
            <a:r>
              <a:rPr lang="en-US" dirty="0" smtClean="0"/>
              <a:t> Graphs</a:t>
            </a:r>
            <a:r>
              <a:rPr lang="en-US" dirty="0"/>
              <a:t> </a:t>
            </a:r>
            <a:r>
              <a:rPr lang="en-US" dirty="0" smtClean="0"/>
              <a:t>and MRVs?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200" y="1905000"/>
            <a:ext cx="2057400" cy="1479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200" y="1905000"/>
            <a:ext cx="1304622" cy="121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75400" y="6324600"/>
            <a:ext cx="3503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c</a:t>
            </a:r>
            <a:r>
              <a:rPr lang="en-US" sz="1800" b="1" dirty="0" smtClean="0"/>
              <a:t>ore-periphery: with </a:t>
            </a:r>
          </a:p>
          <a:p>
            <a:pPr algn="ctr"/>
            <a:r>
              <a:rPr lang="en-US" sz="1800" b="1" dirty="0" smtClean="0"/>
              <a:t>jerry-fish or onion-like structures</a:t>
            </a:r>
            <a:endParaRPr lang="en-US" sz="18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660400" y="3657600"/>
            <a:ext cx="6391275" cy="457200"/>
            <a:chOff x="508000" y="1828800"/>
            <a:chExt cx="6391275" cy="457200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508000" y="1828800"/>
              <a:ext cx="914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Font typeface="Wingdings" charset="2"/>
                <a:buChar char="§"/>
              </a:pPr>
              <a:r>
                <a:rPr lang="en-US" sz="2400" dirty="0" smtClean="0"/>
                <a:t> </a:t>
              </a:r>
              <a:endParaRPr lang="en-US" sz="2200" dirty="0" smtClean="0">
                <a:solidFill>
                  <a:srgbClr val="0000FF"/>
                </a:solidFill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66757"/>
                </p:ext>
              </p:extLst>
            </p:nvPr>
          </p:nvGraphicFramePr>
          <p:xfrm>
            <a:off x="812800" y="1828800"/>
            <a:ext cx="608647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" name="Equation" r:id="rId6" imgW="2705100" imgH="203200" progId="Equation.DSMT4">
                    <p:embed/>
                  </p:oleObj>
                </mc:Choice>
                <mc:Fallback>
                  <p:oleObj name="Equation" r:id="rId6" imgW="27051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12800" y="1828800"/>
                          <a:ext cx="6086475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08000" y="4114800"/>
            <a:ext cx="6781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 typeface="Arial"/>
              <a:buChar char="•"/>
            </a:pPr>
            <a:r>
              <a:rPr lang="en-US" sz="2200" dirty="0" smtClean="0">
                <a:solidFill>
                  <a:srgbClr val="0000FF"/>
                </a:solidFill>
              </a:rPr>
              <a:t>with power-law degree distribution</a:t>
            </a:r>
          </a:p>
          <a:p>
            <a:pPr lvl="1">
              <a:buFont typeface="Arial"/>
              <a:buChar char="•"/>
            </a:pPr>
            <a:r>
              <a:rPr lang="en-US" sz="2200" dirty="0">
                <a:solidFill>
                  <a:srgbClr val="0000FF"/>
                </a:solidFill>
              </a:rPr>
              <a:t>w</a:t>
            </a:r>
            <a:r>
              <a:rPr lang="en-US" sz="2200" dirty="0" smtClean="0">
                <a:solidFill>
                  <a:srgbClr val="0000FF"/>
                </a:solidFill>
              </a:rPr>
              <a:t>ith different </a:t>
            </a:r>
            <a:r>
              <a:rPr lang="en-US" sz="2200" i="1" dirty="0" smtClean="0">
                <a:solidFill>
                  <a:srgbClr val="0000FF"/>
                </a:solidFill>
              </a:rPr>
              <a:t>b</a:t>
            </a:r>
            <a:r>
              <a:rPr lang="en-US" sz="2200" dirty="0" smtClean="0">
                <a:solidFill>
                  <a:srgbClr val="0000FF"/>
                </a:solidFill>
              </a:rPr>
              <a:t> &amp; c values,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rgbClr val="0000FF"/>
                </a:solidFill>
              </a:rPr>
              <a:t>d</a:t>
            </a:r>
            <a:r>
              <a:rPr lang="en-US" sz="2200" dirty="0" smtClean="0">
                <a:solidFill>
                  <a:srgbClr val="0000FF"/>
                </a:solidFill>
              </a:rPr>
              <a:t>egree-degree MRV may also emerge  </a:t>
            </a:r>
          </a:p>
        </p:txBody>
      </p:sp>
    </p:spTree>
    <p:extLst>
      <p:ext uri="{BB962C8B-B14F-4D97-AF65-F5344CB8AC3E}">
        <p14:creationId xmlns:p14="http://schemas.microsoft.com/office/powerpoint/2010/main" val="424225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355600" y="1828800"/>
            <a:ext cx="6781800" cy="1905000"/>
            <a:chOff x="279400" y="1828800"/>
            <a:chExt cx="6781800" cy="1905000"/>
          </a:xfrm>
        </p:grpSpPr>
        <p:grpSp>
          <p:nvGrpSpPr>
            <p:cNvPr id="48" name="Group 47"/>
            <p:cNvGrpSpPr/>
            <p:nvPr/>
          </p:nvGrpSpPr>
          <p:grpSpPr>
            <a:xfrm>
              <a:off x="508000" y="1828800"/>
              <a:ext cx="6391275" cy="457200"/>
              <a:chOff x="508000" y="1828800"/>
              <a:chExt cx="6391275" cy="457200"/>
            </a:xfrm>
          </p:grpSpPr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508000" y="1828800"/>
                <a:ext cx="9144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Wingdings" charset="2"/>
                  <a:buChar char="§"/>
                </a:pPr>
                <a:r>
                  <a:rPr lang="en-US" sz="2400" dirty="0" smtClean="0"/>
                  <a:t> </a:t>
                </a:r>
                <a:endParaRPr lang="en-US" sz="2200" dirty="0" smtClean="0">
                  <a:solidFill>
                    <a:srgbClr val="0000FF"/>
                  </a:solidFill>
                </a:endParaRPr>
              </a:p>
            </p:txBody>
          </p:sp>
          <p:graphicFrame>
            <p:nvGraphicFramePr>
              <p:cNvPr id="46" name="Object 4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97144599"/>
                  </p:ext>
                </p:extLst>
              </p:nvPr>
            </p:nvGraphicFramePr>
            <p:xfrm>
              <a:off x="812800" y="1828800"/>
              <a:ext cx="6086475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4907" name="Equation" r:id="rId3" imgW="2705100" imgH="203200" progId="Equation.DSMT4">
                      <p:embed/>
                    </p:oleObj>
                  </mc:Choice>
                  <mc:Fallback>
                    <p:oleObj name="Equation" r:id="rId3" imgW="2705100" imgH="203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812800" y="1828800"/>
                            <a:ext cx="6086475" cy="457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7" name="Content Placeholder 2"/>
            <p:cNvSpPr txBox="1">
              <a:spLocks/>
            </p:cNvSpPr>
            <p:nvPr/>
          </p:nvSpPr>
          <p:spPr bwMode="auto">
            <a:xfrm>
              <a:off x="279400" y="2286000"/>
              <a:ext cx="67818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1">
                <a:buFont typeface="Arial"/>
                <a:buChar char="•"/>
              </a:pPr>
              <a:r>
                <a:rPr lang="en-US" sz="2200" dirty="0" smtClean="0">
                  <a:solidFill>
                    <a:srgbClr val="0000FF"/>
                  </a:solidFill>
                </a:rPr>
                <a:t>with power-law degree distribution</a:t>
              </a:r>
            </a:p>
            <a:p>
              <a:pPr lvl="1">
                <a:buFont typeface="Arial"/>
                <a:buChar char="•"/>
              </a:pPr>
              <a:r>
                <a:rPr lang="en-US" sz="2200" dirty="0">
                  <a:solidFill>
                    <a:srgbClr val="0000FF"/>
                  </a:solidFill>
                </a:rPr>
                <a:t>w</a:t>
              </a:r>
              <a:r>
                <a:rPr lang="en-US" sz="2200" dirty="0" smtClean="0">
                  <a:solidFill>
                    <a:srgbClr val="0000FF"/>
                  </a:solidFill>
                </a:rPr>
                <a:t>ith different </a:t>
              </a:r>
              <a:r>
                <a:rPr lang="en-US" sz="2200" i="1" dirty="0" smtClean="0">
                  <a:solidFill>
                    <a:srgbClr val="0000FF"/>
                  </a:solidFill>
                </a:rPr>
                <a:t>b</a:t>
              </a:r>
              <a:r>
                <a:rPr lang="en-US" sz="2200" dirty="0" smtClean="0">
                  <a:solidFill>
                    <a:srgbClr val="0000FF"/>
                  </a:solidFill>
                </a:rPr>
                <a:t> &amp; c values,</a:t>
              </a:r>
            </a:p>
            <a:p>
              <a:pPr marL="457200" lvl="1" indent="0">
                <a:buNone/>
              </a:pPr>
              <a:r>
                <a:rPr lang="en-US" sz="2200" dirty="0">
                  <a:solidFill>
                    <a:srgbClr val="0000FF"/>
                  </a:solidFill>
                </a:rPr>
                <a:t>d</a:t>
              </a:r>
              <a:r>
                <a:rPr lang="en-US" sz="2200" dirty="0" smtClean="0">
                  <a:solidFill>
                    <a:srgbClr val="0000FF"/>
                  </a:solidFill>
                </a:rPr>
                <a:t>egree-degree MRV may also emerge  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2200" y="1896246"/>
            <a:ext cx="2438400" cy="17613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990600"/>
            <a:ext cx="9372600" cy="28194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err="1" smtClean="0"/>
              <a:t>Kronecker</a:t>
            </a:r>
            <a:r>
              <a:rPr lang="en-US" sz="2400" dirty="0" smtClean="0"/>
              <a:t> power graphs with 2x2 base graph can help explain &amp; distinguish core-periphery and hierarchical (“community”) structures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0400" y="-128588"/>
            <a:ext cx="8636000" cy="1271588"/>
          </a:xfrm>
        </p:spPr>
        <p:txBody>
          <a:bodyPr>
            <a:normAutofit/>
          </a:bodyPr>
          <a:lstStyle/>
          <a:p>
            <a:r>
              <a:rPr lang="en-US" dirty="0" err="1" smtClean="0"/>
              <a:t>Kronecker</a:t>
            </a:r>
            <a:r>
              <a:rPr lang="en-US" dirty="0" smtClean="0"/>
              <a:t> Graphs</a:t>
            </a:r>
            <a:r>
              <a:rPr lang="en-US" dirty="0"/>
              <a:t> </a:t>
            </a:r>
            <a:r>
              <a:rPr lang="en-US" dirty="0" smtClean="0"/>
              <a:t>and MRVs?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343400"/>
            <a:ext cx="396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4191000"/>
            <a:ext cx="4267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683650"/>
              </p:ext>
            </p:extLst>
          </p:nvPr>
        </p:nvGraphicFramePr>
        <p:xfrm>
          <a:off x="3556000" y="3581400"/>
          <a:ext cx="21351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908" name="Equation" r:id="rId8" imgW="1460500" imgH="495300" progId="Equation.DSMT4">
                  <p:embed/>
                </p:oleObj>
              </mc:Choice>
              <mc:Fallback>
                <p:oleObj name="Equation" r:id="rId8" imgW="14605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56000" y="3581400"/>
                        <a:ext cx="2135188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5613400" y="2438400"/>
            <a:ext cx="1752600" cy="1524001"/>
            <a:chOff x="3937000" y="3124200"/>
            <a:chExt cx="1862554" cy="1757065"/>
          </a:xfrm>
        </p:grpSpPr>
        <p:sp>
          <p:nvSpPr>
            <p:cNvPr id="12" name="Oval 11"/>
            <p:cNvSpPr/>
            <p:nvPr/>
          </p:nvSpPr>
          <p:spPr>
            <a:xfrm>
              <a:off x="4241800" y="3733800"/>
              <a:ext cx="5334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080000" y="4191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Curved Connector 18"/>
            <p:cNvCxnSpPr>
              <a:stCxn id="12" idx="7"/>
              <a:endCxn id="13" idx="0"/>
            </p:cNvCxnSpPr>
            <p:nvPr/>
          </p:nvCxnSpPr>
          <p:spPr>
            <a:xfrm rot="16200000" flipH="1">
              <a:off x="4731519" y="3766320"/>
              <a:ext cx="390245" cy="459115"/>
            </a:xfrm>
            <a:prstGeom prst="curvedConnector3">
              <a:avLst>
                <a:gd name="adj1" fmla="val -1064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>
              <a:stCxn id="12" idx="2"/>
              <a:endCxn id="12" idx="0"/>
            </p:cNvCxnSpPr>
            <p:nvPr/>
          </p:nvCxnSpPr>
          <p:spPr>
            <a:xfrm rot="10800000" flipH="1">
              <a:off x="4241800" y="3733800"/>
              <a:ext cx="266700" cy="228600"/>
            </a:xfrm>
            <a:prstGeom prst="curvedConnector4">
              <a:avLst>
                <a:gd name="adj1" fmla="val -85714"/>
                <a:gd name="adj2" fmla="val 200000"/>
              </a:avLst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>
              <a:stCxn id="13" idx="3"/>
              <a:endCxn id="13" idx="7"/>
            </p:cNvCxnSpPr>
            <p:nvPr/>
          </p:nvCxnSpPr>
          <p:spPr>
            <a:xfrm rot="5400000" flipH="1" flipV="1">
              <a:off x="5102318" y="4213318"/>
              <a:ext cx="107764" cy="107764"/>
            </a:xfrm>
            <a:prstGeom prst="curvedConnector5">
              <a:avLst>
                <a:gd name="adj1" fmla="val -212130"/>
                <a:gd name="adj2" fmla="val 332840"/>
                <a:gd name="adj3" fmla="val 145754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urved Connector 38"/>
            <p:cNvCxnSpPr>
              <a:stCxn id="12" idx="3"/>
              <a:endCxn id="13" idx="3"/>
            </p:cNvCxnSpPr>
            <p:nvPr/>
          </p:nvCxnSpPr>
          <p:spPr>
            <a:xfrm rot="16200000" flipH="1">
              <a:off x="4612598" y="3831361"/>
              <a:ext cx="197037" cy="782403"/>
            </a:xfrm>
            <a:prstGeom prst="curvedConnector3">
              <a:avLst>
                <a:gd name="adj1" fmla="val 227346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937000" y="3124200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61000" y="41910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80000" y="3505200"/>
              <a:ext cx="3212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18000" y="44196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852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4038600"/>
            <a:ext cx="4746091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238288"/>
            <a:ext cx="3810000" cy="303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355600" y="1828800"/>
            <a:ext cx="6781800" cy="1905000"/>
            <a:chOff x="279400" y="1828800"/>
            <a:chExt cx="6781800" cy="1905000"/>
          </a:xfrm>
        </p:grpSpPr>
        <p:grpSp>
          <p:nvGrpSpPr>
            <p:cNvPr id="48" name="Group 47"/>
            <p:cNvGrpSpPr/>
            <p:nvPr/>
          </p:nvGrpSpPr>
          <p:grpSpPr>
            <a:xfrm>
              <a:off x="508000" y="1828800"/>
              <a:ext cx="6391275" cy="457200"/>
              <a:chOff x="508000" y="1828800"/>
              <a:chExt cx="6391275" cy="457200"/>
            </a:xfrm>
          </p:grpSpPr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508000" y="1828800"/>
                <a:ext cx="9144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Wingdings" charset="2"/>
                  <a:buChar char="§"/>
                </a:pPr>
                <a:r>
                  <a:rPr lang="en-US" sz="2400" dirty="0" smtClean="0"/>
                  <a:t> </a:t>
                </a:r>
                <a:endParaRPr lang="en-US" sz="2200" dirty="0" smtClean="0">
                  <a:solidFill>
                    <a:srgbClr val="0000FF"/>
                  </a:solidFill>
                </a:endParaRPr>
              </a:p>
            </p:txBody>
          </p:sp>
          <p:graphicFrame>
            <p:nvGraphicFramePr>
              <p:cNvPr id="46" name="Object 4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63577320"/>
                  </p:ext>
                </p:extLst>
              </p:nvPr>
            </p:nvGraphicFramePr>
            <p:xfrm>
              <a:off x="812800" y="1828800"/>
              <a:ext cx="6086475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5928" name="Equation" r:id="rId5" imgW="2705100" imgH="203200" progId="Equation.DSMT4">
                      <p:embed/>
                    </p:oleObj>
                  </mc:Choice>
                  <mc:Fallback>
                    <p:oleObj name="Equation" r:id="rId5" imgW="2705100" imgH="203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812800" y="1828800"/>
                            <a:ext cx="6086475" cy="457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7" name="Content Placeholder 2"/>
            <p:cNvSpPr txBox="1">
              <a:spLocks/>
            </p:cNvSpPr>
            <p:nvPr/>
          </p:nvSpPr>
          <p:spPr bwMode="auto">
            <a:xfrm>
              <a:off x="279400" y="2286000"/>
              <a:ext cx="67818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1">
                <a:buFont typeface="Arial"/>
                <a:buChar char="•"/>
              </a:pPr>
              <a:r>
                <a:rPr lang="en-US" sz="2200" dirty="0" smtClean="0">
                  <a:solidFill>
                    <a:srgbClr val="0000FF"/>
                  </a:solidFill>
                </a:rPr>
                <a:t>with power-law degree distribution</a:t>
              </a:r>
            </a:p>
            <a:p>
              <a:pPr lvl="1">
                <a:buFont typeface="Arial"/>
                <a:buChar char="•"/>
              </a:pPr>
              <a:r>
                <a:rPr lang="en-US" sz="2200" dirty="0">
                  <a:solidFill>
                    <a:srgbClr val="0000FF"/>
                  </a:solidFill>
                </a:rPr>
                <a:t>w</a:t>
              </a:r>
              <a:r>
                <a:rPr lang="en-US" sz="2200" dirty="0" smtClean="0">
                  <a:solidFill>
                    <a:srgbClr val="0000FF"/>
                  </a:solidFill>
                </a:rPr>
                <a:t>ith different </a:t>
              </a:r>
              <a:r>
                <a:rPr lang="en-US" sz="2200" i="1" dirty="0" smtClean="0">
                  <a:solidFill>
                    <a:srgbClr val="0000FF"/>
                  </a:solidFill>
                </a:rPr>
                <a:t>b</a:t>
              </a:r>
              <a:r>
                <a:rPr lang="en-US" sz="2200" dirty="0" smtClean="0">
                  <a:solidFill>
                    <a:srgbClr val="0000FF"/>
                  </a:solidFill>
                </a:rPr>
                <a:t> &amp; c values,</a:t>
              </a:r>
            </a:p>
            <a:p>
              <a:pPr marL="457200" lvl="1" indent="0">
                <a:buNone/>
              </a:pPr>
              <a:r>
                <a:rPr lang="en-US" sz="2200" dirty="0">
                  <a:solidFill>
                    <a:srgbClr val="0000FF"/>
                  </a:solidFill>
                </a:rPr>
                <a:t>d</a:t>
              </a:r>
              <a:r>
                <a:rPr lang="en-US" sz="2200" dirty="0" smtClean="0">
                  <a:solidFill>
                    <a:srgbClr val="0000FF"/>
                  </a:solidFill>
                </a:rPr>
                <a:t>egree-degree MRV may also emerge  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2200" y="1896246"/>
            <a:ext cx="2438400" cy="17613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990600"/>
            <a:ext cx="9372600" cy="28194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err="1" smtClean="0"/>
              <a:t>Kronecker</a:t>
            </a:r>
            <a:r>
              <a:rPr lang="en-US" sz="2400" dirty="0" smtClean="0"/>
              <a:t> power graphs with 2x2 base graph can help explain &amp; distinguish core-periphery and hierarchical (“community”) structures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0400" y="-128588"/>
            <a:ext cx="8636000" cy="1271588"/>
          </a:xfrm>
        </p:spPr>
        <p:txBody>
          <a:bodyPr>
            <a:normAutofit/>
          </a:bodyPr>
          <a:lstStyle/>
          <a:p>
            <a:r>
              <a:rPr lang="en-US" dirty="0" err="1" smtClean="0"/>
              <a:t>Kronecker</a:t>
            </a:r>
            <a:r>
              <a:rPr lang="en-US" dirty="0" smtClean="0"/>
              <a:t> Graphs</a:t>
            </a:r>
            <a:r>
              <a:rPr lang="en-US" dirty="0"/>
              <a:t> </a:t>
            </a:r>
            <a:r>
              <a:rPr lang="en-US" dirty="0" smtClean="0"/>
              <a:t>and MRVs?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765865"/>
              </p:ext>
            </p:extLst>
          </p:nvPr>
        </p:nvGraphicFramePr>
        <p:xfrm>
          <a:off x="3556000" y="3581400"/>
          <a:ext cx="21351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929" name="Equation" r:id="rId8" imgW="1460500" imgH="495300" progId="Equation.DSMT4">
                  <p:embed/>
                </p:oleObj>
              </mc:Choice>
              <mc:Fallback>
                <p:oleObj name="Equation" r:id="rId8" imgW="14605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56000" y="3581400"/>
                        <a:ext cx="2135188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5613400" y="2438400"/>
            <a:ext cx="1752600" cy="1524001"/>
            <a:chOff x="3937000" y="3124200"/>
            <a:chExt cx="1862554" cy="1757065"/>
          </a:xfrm>
        </p:grpSpPr>
        <p:sp>
          <p:nvSpPr>
            <p:cNvPr id="12" name="Oval 11"/>
            <p:cNvSpPr/>
            <p:nvPr/>
          </p:nvSpPr>
          <p:spPr>
            <a:xfrm>
              <a:off x="4241800" y="3733800"/>
              <a:ext cx="5334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080000" y="4191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Curved Connector 18"/>
            <p:cNvCxnSpPr>
              <a:stCxn id="12" idx="7"/>
              <a:endCxn id="13" idx="0"/>
            </p:cNvCxnSpPr>
            <p:nvPr/>
          </p:nvCxnSpPr>
          <p:spPr>
            <a:xfrm rot="16200000" flipH="1">
              <a:off x="4731519" y="3766320"/>
              <a:ext cx="390245" cy="459115"/>
            </a:xfrm>
            <a:prstGeom prst="curvedConnector3">
              <a:avLst>
                <a:gd name="adj1" fmla="val -1064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>
              <a:stCxn id="12" idx="2"/>
              <a:endCxn id="12" idx="0"/>
            </p:cNvCxnSpPr>
            <p:nvPr/>
          </p:nvCxnSpPr>
          <p:spPr>
            <a:xfrm rot="10800000" flipH="1">
              <a:off x="4241800" y="3733800"/>
              <a:ext cx="266700" cy="228600"/>
            </a:xfrm>
            <a:prstGeom prst="curvedConnector4">
              <a:avLst>
                <a:gd name="adj1" fmla="val -85714"/>
                <a:gd name="adj2" fmla="val 200000"/>
              </a:avLst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>
              <a:stCxn id="13" idx="3"/>
              <a:endCxn id="13" idx="7"/>
            </p:cNvCxnSpPr>
            <p:nvPr/>
          </p:nvCxnSpPr>
          <p:spPr>
            <a:xfrm rot="5400000" flipH="1" flipV="1">
              <a:off x="5102318" y="4213318"/>
              <a:ext cx="107764" cy="107764"/>
            </a:xfrm>
            <a:prstGeom prst="curvedConnector5">
              <a:avLst>
                <a:gd name="adj1" fmla="val -212130"/>
                <a:gd name="adj2" fmla="val 332840"/>
                <a:gd name="adj3" fmla="val 145754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urved Connector 38"/>
            <p:cNvCxnSpPr>
              <a:stCxn id="12" idx="3"/>
              <a:endCxn id="13" idx="3"/>
            </p:cNvCxnSpPr>
            <p:nvPr/>
          </p:nvCxnSpPr>
          <p:spPr>
            <a:xfrm rot="16200000" flipH="1">
              <a:off x="4612598" y="3831361"/>
              <a:ext cx="197037" cy="782403"/>
            </a:xfrm>
            <a:prstGeom prst="curvedConnector3">
              <a:avLst>
                <a:gd name="adj1" fmla="val 227346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937000" y="3124200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61000" y="41910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80000" y="3505200"/>
              <a:ext cx="3212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18000" y="44196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63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038600"/>
            <a:ext cx="472262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191000"/>
            <a:ext cx="441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355600" y="1828800"/>
            <a:ext cx="6781800" cy="1905000"/>
            <a:chOff x="279400" y="1828800"/>
            <a:chExt cx="6781800" cy="1905000"/>
          </a:xfrm>
        </p:grpSpPr>
        <p:grpSp>
          <p:nvGrpSpPr>
            <p:cNvPr id="48" name="Group 47"/>
            <p:cNvGrpSpPr/>
            <p:nvPr/>
          </p:nvGrpSpPr>
          <p:grpSpPr>
            <a:xfrm>
              <a:off x="508000" y="1828800"/>
              <a:ext cx="6391275" cy="457200"/>
              <a:chOff x="508000" y="1828800"/>
              <a:chExt cx="6391275" cy="457200"/>
            </a:xfrm>
          </p:grpSpPr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508000" y="1828800"/>
                <a:ext cx="9144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Wingdings" charset="2"/>
                  <a:buChar char="§"/>
                </a:pPr>
                <a:r>
                  <a:rPr lang="en-US" sz="2400" dirty="0" smtClean="0"/>
                  <a:t> </a:t>
                </a:r>
                <a:endParaRPr lang="en-US" sz="2200" dirty="0" smtClean="0">
                  <a:solidFill>
                    <a:srgbClr val="0000FF"/>
                  </a:solidFill>
                </a:endParaRPr>
              </a:p>
            </p:txBody>
          </p:sp>
          <p:graphicFrame>
            <p:nvGraphicFramePr>
              <p:cNvPr id="46" name="Object 4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17598415"/>
                  </p:ext>
                </p:extLst>
              </p:nvPr>
            </p:nvGraphicFramePr>
            <p:xfrm>
              <a:off x="812800" y="1828800"/>
              <a:ext cx="6086475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6950" name="Equation" r:id="rId5" imgW="2705100" imgH="203200" progId="Equation.DSMT4">
                      <p:embed/>
                    </p:oleObj>
                  </mc:Choice>
                  <mc:Fallback>
                    <p:oleObj name="Equation" r:id="rId5" imgW="2705100" imgH="203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812800" y="1828800"/>
                            <a:ext cx="6086475" cy="457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7" name="Content Placeholder 2"/>
            <p:cNvSpPr txBox="1">
              <a:spLocks/>
            </p:cNvSpPr>
            <p:nvPr/>
          </p:nvSpPr>
          <p:spPr bwMode="auto">
            <a:xfrm>
              <a:off x="279400" y="2286000"/>
              <a:ext cx="67818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1">
                <a:buFont typeface="Arial"/>
                <a:buChar char="•"/>
              </a:pPr>
              <a:r>
                <a:rPr lang="en-US" sz="2200" dirty="0" smtClean="0">
                  <a:solidFill>
                    <a:srgbClr val="0000FF"/>
                  </a:solidFill>
                </a:rPr>
                <a:t>with power-law degree distribution</a:t>
              </a:r>
            </a:p>
            <a:p>
              <a:pPr lvl="1">
                <a:buFont typeface="Arial"/>
                <a:buChar char="•"/>
              </a:pPr>
              <a:r>
                <a:rPr lang="en-US" sz="2200" dirty="0">
                  <a:solidFill>
                    <a:srgbClr val="0000FF"/>
                  </a:solidFill>
                </a:rPr>
                <a:t>w</a:t>
              </a:r>
              <a:r>
                <a:rPr lang="en-US" sz="2200" dirty="0" smtClean="0">
                  <a:solidFill>
                    <a:srgbClr val="0000FF"/>
                  </a:solidFill>
                </a:rPr>
                <a:t>ith different </a:t>
              </a:r>
              <a:r>
                <a:rPr lang="en-US" sz="2200" i="1" dirty="0" smtClean="0">
                  <a:solidFill>
                    <a:srgbClr val="0000FF"/>
                  </a:solidFill>
                </a:rPr>
                <a:t>b</a:t>
              </a:r>
              <a:r>
                <a:rPr lang="en-US" sz="2200" dirty="0" smtClean="0">
                  <a:solidFill>
                    <a:srgbClr val="0000FF"/>
                  </a:solidFill>
                </a:rPr>
                <a:t> &amp; c values,</a:t>
              </a:r>
            </a:p>
            <a:p>
              <a:pPr marL="457200" lvl="1" indent="0">
                <a:buNone/>
              </a:pPr>
              <a:r>
                <a:rPr lang="en-US" sz="2200" dirty="0">
                  <a:solidFill>
                    <a:srgbClr val="0000FF"/>
                  </a:solidFill>
                </a:rPr>
                <a:t>d</a:t>
              </a:r>
              <a:r>
                <a:rPr lang="en-US" sz="2200" dirty="0" smtClean="0">
                  <a:solidFill>
                    <a:srgbClr val="0000FF"/>
                  </a:solidFill>
                </a:rPr>
                <a:t>egree-degree MRV may also emerge  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2200" y="1896246"/>
            <a:ext cx="2438400" cy="17613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990600"/>
            <a:ext cx="9372600" cy="28194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err="1" smtClean="0"/>
              <a:t>Kronecker</a:t>
            </a:r>
            <a:r>
              <a:rPr lang="en-US" sz="2400" dirty="0" smtClean="0"/>
              <a:t> power graphs with 2x2 base graph can help explain &amp; distinguish core-periphery and hierarchical (“community”) structures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0400" y="-128588"/>
            <a:ext cx="8636000" cy="1271588"/>
          </a:xfrm>
        </p:spPr>
        <p:txBody>
          <a:bodyPr>
            <a:normAutofit/>
          </a:bodyPr>
          <a:lstStyle/>
          <a:p>
            <a:r>
              <a:rPr lang="en-US" dirty="0" err="1" smtClean="0"/>
              <a:t>Kronecker</a:t>
            </a:r>
            <a:r>
              <a:rPr lang="en-US" dirty="0" smtClean="0"/>
              <a:t> Graphs</a:t>
            </a:r>
            <a:r>
              <a:rPr lang="en-US" dirty="0"/>
              <a:t> </a:t>
            </a:r>
            <a:r>
              <a:rPr lang="en-US" dirty="0" smtClean="0"/>
              <a:t>and MRVs?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680263"/>
              </p:ext>
            </p:extLst>
          </p:nvPr>
        </p:nvGraphicFramePr>
        <p:xfrm>
          <a:off x="3556000" y="3581400"/>
          <a:ext cx="21351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51" name="Equation" r:id="rId8" imgW="1460500" imgH="495300" progId="Equation.DSMT4">
                  <p:embed/>
                </p:oleObj>
              </mc:Choice>
              <mc:Fallback>
                <p:oleObj name="Equation" r:id="rId8" imgW="14605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56000" y="3581400"/>
                        <a:ext cx="2135188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5613400" y="2438400"/>
            <a:ext cx="1752600" cy="1524001"/>
            <a:chOff x="3937000" y="3124200"/>
            <a:chExt cx="1862554" cy="1757065"/>
          </a:xfrm>
        </p:grpSpPr>
        <p:sp>
          <p:nvSpPr>
            <p:cNvPr id="12" name="Oval 11"/>
            <p:cNvSpPr/>
            <p:nvPr/>
          </p:nvSpPr>
          <p:spPr>
            <a:xfrm>
              <a:off x="4241800" y="3733800"/>
              <a:ext cx="5334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080000" y="4191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Curved Connector 18"/>
            <p:cNvCxnSpPr>
              <a:stCxn id="12" idx="7"/>
              <a:endCxn id="13" idx="0"/>
            </p:cNvCxnSpPr>
            <p:nvPr/>
          </p:nvCxnSpPr>
          <p:spPr>
            <a:xfrm rot="16200000" flipH="1">
              <a:off x="4731519" y="3766320"/>
              <a:ext cx="390245" cy="459115"/>
            </a:xfrm>
            <a:prstGeom prst="curvedConnector3">
              <a:avLst>
                <a:gd name="adj1" fmla="val -1064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>
              <a:stCxn id="12" idx="2"/>
              <a:endCxn id="12" idx="0"/>
            </p:cNvCxnSpPr>
            <p:nvPr/>
          </p:nvCxnSpPr>
          <p:spPr>
            <a:xfrm rot="10800000" flipH="1">
              <a:off x="4241800" y="3733800"/>
              <a:ext cx="266700" cy="228600"/>
            </a:xfrm>
            <a:prstGeom prst="curvedConnector4">
              <a:avLst>
                <a:gd name="adj1" fmla="val -85714"/>
                <a:gd name="adj2" fmla="val 200000"/>
              </a:avLst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>
              <a:stCxn id="13" idx="3"/>
              <a:endCxn id="13" idx="7"/>
            </p:cNvCxnSpPr>
            <p:nvPr/>
          </p:nvCxnSpPr>
          <p:spPr>
            <a:xfrm rot="5400000" flipH="1" flipV="1">
              <a:off x="5102318" y="4213318"/>
              <a:ext cx="107764" cy="107764"/>
            </a:xfrm>
            <a:prstGeom prst="curvedConnector5">
              <a:avLst>
                <a:gd name="adj1" fmla="val -212130"/>
                <a:gd name="adj2" fmla="val 332840"/>
                <a:gd name="adj3" fmla="val 145754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urved Connector 38"/>
            <p:cNvCxnSpPr>
              <a:stCxn id="12" idx="3"/>
              <a:endCxn id="13" idx="3"/>
            </p:cNvCxnSpPr>
            <p:nvPr/>
          </p:nvCxnSpPr>
          <p:spPr>
            <a:xfrm rot="16200000" flipH="1">
              <a:off x="4612598" y="3831361"/>
              <a:ext cx="197037" cy="782403"/>
            </a:xfrm>
            <a:prstGeom prst="curvedConnector3">
              <a:avLst>
                <a:gd name="adj1" fmla="val 227346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937000" y="3124200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61000" y="41910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80000" y="3505200"/>
              <a:ext cx="3212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18000" y="44196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7394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400" y="1752600"/>
            <a:ext cx="3479276" cy="20832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990600"/>
            <a:ext cx="9372600" cy="28194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err="1" smtClean="0"/>
              <a:t>Kronecker</a:t>
            </a:r>
            <a:r>
              <a:rPr lang="en-US" sz="2400" dirty="0" smtClean="0"/>
              <a:t> power graphs with 2x2 base graph can help explain &amp; distinguish core-periphery and hierarchical (“community”) structures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0400" y="-128588"/>
            <a:ext cx="8636000" cy="1271588"/>
          </a:xfrm>
        </p:spPr>
        <p:txBody>
          <a:bodyPr>
            <a:normAutofit/>
          </a:bodyPr>
          <a:lstStyle/>
          <a:p>
            <a:r>
              <a:rPr lang="en-US" dirty="0" err="1" smtClean="0"/>
              <a:t>Kronecker</a:t>
            </a:r>
            <a:r>
              <a:rPr lang="en-US" dirty="0" smtClean="0"/>
              <a:t> Graphs</a:t>
            </a:r>
            <a:r>
              <a:rPr lang="en-US" dirty="0"/>
              <a:t> </a:t>
            </a:r>
            <a:r>
              <a:rPr lang="en-US" dirty="0" smtClean="0"/>
              <a:t>and MRVs?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200" y="4267200"/>
            <a:ext cx="2057400" cy="14795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32592" y="5715000"/>
            <a:ext cx="3076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b</a:t>
            </a:r>
            <a:r>
              <a:rPr lang="en-US" sz="1800" b="1" dirty="0" smtClean="0"/>
              <a:t>ase graph with communities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5600" y="1905000"/>
            <a:ext cx="6781800" cy="1905000"/>
            <a:chOff x="279400" y="1828800"/>
            <a:chExt cx="6781800" cy="1905000"/>
          </a:xfrm>
        </p:grpSpPr>
        <p:grpSp>
          <p:nvGrpSpPr>
            <p:cNvPr id="10" name="Group 9"/>
            <p:cNvGrpSpPr/>
            <p:nvPr/>
          </p:nvGrpSpPr>
          <p:grpSpPr>
            <a:xfrm>
              <a:off x="508000" y="1828800"/>
              <a:ext cx="6391275" cy="457200"/>
              <a:chOff x="508000" y="1828800"/>
              <a:chExt cx="6391275" cy="457200"/>
            </a:xfrm>
          </p:grpSpPr>
          <p:sp>
            <p:nvSpPr>
              <p:cNvPr id="12" name="Content Placeholder 2"/>
              <p:cNvSpPr txBox="1">
                <a:spLocks/>
              </p:cNvSpPr>
              <p:nvPr/>
            </p:nvSpPr>
            <p:spPr bwMode="auto">
              <a:xfrm>
                <a:off x="508000" y="1828800"/>
                <a:ext cx="9144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Wingdings" charset="2"/>
                  <a:buChar char="§"/>
                </a:pPr>
                <a:r>
                  <a:rPr lang="en-US" sz="2400" dirty="0" smtClean="0"/>
                  <a:t> </a:t>
                </a:r>
                <a:endParaRPr lang="en-US" sz="2200" dirty="0" smtClean="0">
                  <a:solidFill>
                    <a:srgbClr val="0000FF"/>
                  </a:solidFill>
                </a:endParaRPr>
              </a:p>
            </p:txBody>
          </p:sp>
          <p:graphicFrame>
            <p:nvGraphicFramePr>
              <p:cNvPr id="13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6315885"/>
                  </p:ext>
                </p:extLst>
              </p:nvPr>
            </p:nvGraphicFramePr>
            <p:xfrm>
              <a:off x="812800" y="1828800"/>
              <a:ext cx="6086475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8026" name="Equation" r:id="rId5" imgW="2705100" imgH="203200" progId="Equation.DSMT4">
                      <p:embed/>
                    </p:oleObj>
                  </mc:Choice>
                  <mc:Fallback>
                    <p:oleObj name="Equation" r:id="rId5" imgW="2705100" imgH="203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812800" y="1828800"/>
                            <a:ext cx="6086475" cy="457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279400" y="2286000"/>
              <a:ext cx="67818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1">
                <a:buFont typeface="Arial"/>
                <a:buChar char="•"/>
              </a:pPr>
              <a:r>
                <a:rPr lang="en-US" sz="2200" dirty="0" smtClean="0">
                  <a:solidFill>
                    <a:srgbClr val="0000FF"/>
                  </a:solidFill>
                </a:rPr>
                <a:t>with power-law degree distribution</a:t>
              </a:r>
            </a:p>
            <a:p>
              <a:pPr lvl="1">
                <a:buFont typeface="Arial"/>
                <a:buChar char="•"/>
              </a:pPr>
              <a:r>
                <a:rPr lang="en-US" sz="2200" dirty="0">
                  <a:solidFill>
                    <a:srgbClr val="0000FF"/>
                  </a:solidFill>
                </a:rPr>
                <a:t>w</a:t>
              </a:r>
              <a:r>
                <a:rPr lang="en-US" sz="2200" dirty="0" smtClean="0">
                  <a:solidFill>
                    <a:srgbClr val="0000FF"/>
                  </a:solidFill>
                </a:rPr>
                <a:t>ith different </a:t>
              </a:r>
              <a:r>
                <a:rPr lang="en-US" sz="2200" i="1" dirty="0" smtClean="0">
                  <a:solidFill>
                    <a:srgbClr val="0000FF"/>
                  </a:solidFill>
                </a:rPr>
                <a:t>b</a:t>
              </a:r>
              <a:r>
                <a:rPr lang="en-US" sz="2200" dirty="0" smtClean="0">
                  <a:solidFill>
                    <a:srgbClr val="0000FF"/>
                  </a:solidFill>
                </a:rPr>
                <a:t> &amp; c values,</a:t>
              </a:r>
            </a:p>
            <a:p>
              <a:pPr marL="457200" lvl="1" indent="0">
                <a:buNone/>
              </a:pPr>
              <a:r>
                <a:rPr lang="en-US" sz="2200" dirty="0">
                  <a:solidFill>
                    <a:srgbClr val="0000FF"/>
                  </a:solidFill>
                </a:rPr>
                <a:t>d</a:t>
              </a:r>
              <a:r>
                <a:rPr lang="en-US" sz="2200" dirty="0" smtClean="0">
                  <a:solidFill>
                    <a:srgbClr val="0000FF"/>
                  </a:solidFill>
                </a:rPr>
                <a:t>egree-degree MRV may also emerge 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8000" y="3810000"/>
            <a:ext cx="7958138" cy="457200"/>
            <a:chOff x="508000" y="1828800"/>
            <a:chExt cx="7958138" cy="457200"/>
          </a:xfrm>
        </p:grpSpPr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508000" y="1828800"/>
              <a:ext cx="914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Font typeface="Wingdings" charset="2"/>
                <a:buChar char="§"/>
              </a:pPr>
              <a:r>
                <a:rPr lang="en-US" sz="2400" dirty="0" smtClean="0"/>
                <a:t> </a:t>
              </a:r>
              <a:endParaRPr lang="en-US" sz="2200" dirty="0" smtClean="0">
                <a:solidFill>
                  <a:srgbClr val="0000FF"/>
                </a:solidFill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36566"/>
                </p:ext>
              </p:extLst>
            </p:nvPr>
          </p:nvGraphicFramePr>
          <p:xfrm>
            <a:off x="808038" y="1828800"/>
            <a:ext cx="76581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8027" name="Equation" r:id="rId7" imgW="3403600" imgH="203200" progId="Equation.DSMT4">
                    <p:embed/>
                  </p:oleObj>
                </mc:Choice>
                <mc:Fallback>
                  <p:oleObj name="Equation" r:id="rId7" imgW="34036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08038" y="1828800"/>
                          <a:ext cx="76581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79400" y="4267200"/>
            <a:ext cx="6781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 typeface="Arial"/>
              <a:buChar char="•"/>
            </a:pPr>
            <a:r>
              <a:rPr lang="en-US" sz="2200" dirty="0">
                <a:solidFill>
                  <a:srgbClr val="0000FF"/>
                </a:solidFill>
              </a:rPr>
              <a:t>b</a:t>
            </a:r>
            <a:r>
              <a:rPr lang="en-US" sz="2200" dirty="0" smtClean="0">
                <a:solidFill>
                  <a:srgbClr val="0000FF"/>
                </a:solidFill>
              </a:rPr>
              <a:t>ut we have difficulty in obtaining power-law degree distribution!  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99" y="5029200"/>
            <a:ext cx="362766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641313"/>
              </p:ext>
            </p:extLst>
          </p:nvPr>
        </p:nvGraphicFramePr>
        <p:xfrm>
          <a:off x="4699000" y="4953000"/>
          <a:ext cx="21351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028" name="Equation" r:id="rId10" imgW="1460500" imgH="495300" progId="Equation.DSMT4">
                  <p:embed/>
                </p:oleObj>
              </mc:Choice>
              <mc:Fallback>
                <p:oleObj name="Equation" r:id="rId10" imgW="14605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99000" y="4953000"/>
                        <a:ext cx="2135188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880180"/>
              </p:ext>
            </p:extLst>
          </p:nvPr>
        </p:nvGraphicFramePr>
        <p:xfrm>
          <a:off x="5181600" y="6248400"/>
          <a:ext cx="46228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029" name="Equation" r:id="rId12" imgW="2311400" imgH="622300" progId="Equation.DSMT4">
                  <p:embed/>
                </p:oleObj>
              </mc:Choice>
              <mc:Fallback>
                <p:oleObj name="Equation" r:id="rId12" imgW="2311400" imgH="62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181600" y="6248400"/>
                        <a:ext cx="4622800" cy="124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791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38667"/>
            <a:ext cx="8636000" cy="1100667"/>
          </a:xfrm>
        </p:spPr>
        <p:txBody>
          <a:bodyPr>
            <a:normAutofit fontScale="90000"/>
          </a:bodyPr>
          <a:lstStyle/>
          <a:p>
            <a:r>
              <a:rPr lang="en-US" sz="4900" dirty="0" err="1" smtClean="0"/>
              <a:t>Knonecker</a:t>
            </a:r>
            <a:r>
              <a:rPr lang="en-US" sz="4900" dirty="0" smtClean="0"/>
              <a:t> Graphs &amp; MRVs</a:t>
            </a:r>
            <a:br>
              <a:rPr lang="en-US" sz="4900" dirty="0" smtClean="0"/>
            </a:br>
            <a:r>
              <a:rPr lang="en-US" sz="3100" b="1" dirty="0">
                <a:solidFill>
                  <a:schemeClr val="tx1"/>
                </a:solidFill>
              </a:rPr>
              <a:t>Ongoing and Future </a:t>
            </a:r>
            <a:r>
              <a:rPr lang="en-US" sz="3100" b="1" dirty="0" smtClean="0">
                <a:solidFill>
                  <a:schemeClr val="tx1"/>
                </a:solidFill>
              </a:rPr>
              <a:t>Work</a:t>
            </a: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6400" y="1447800"/>
            <a:ext cx="8636000" cy="6096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/>
              <a:t>Investigating </a:t>
            </a:r>
            <a:r>
              <a:rPr lang="en-US" sz="2400" dirty="0" err="1" smtClean="0"/>
              <a:t>Kronecker</a:t>
            </a:r>
            <a:r>
              <a:rPr lang="en-US" sz="2400" dirty="0" smtClean="0"/>
              <a:t> product graphs of the form: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31800" y="3962400"/>
            <a:ext cx="9525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600" dirty="0" smtClean="0"/>
              <a:t>Tuning the parameters, able to “regenerate” previously mentioned models</a:t>
            </a:r>
          </a:p>
          <a:p>
            <a:pPr lvl="1">
              <a:buFont typeface="Arial"/>
              <a:buChar char="•"/>
            </a:pPr>
            <a:r>
              <a:rPr lang="en-US" sz="2200" dirty="0"/>
              <a:t>e</a:t>
            </a:r>
            <a:r>
              <a:rPr lang="en-US" sz="2200" dirty="0" smtClean="0"/>
              <a:t>.g., connection between </a:t>
            </a:r>
            <a:r>
              <a:rPr lang="en-US" sz="2200" dirty="0" err="1" smtClean="0"/>
              <a:t>Ravasz</a:t>
            </a:r>
            <a:r>
              <a:rPr lang="en-US" sz="2200" dirty="0" smtClean="0"/>
              <a:t> &amp; </a:t>
            </a:r>
            <a:r>
              <a:rPr lang="en-US" sz="2200" dirty="0" err="1" smtClean="0"/>
              <a:t>Barabasi’s</a:t>
            </a:r>
            <a:r>
              <a:rPr lang="en-US" sz="2200" dirty="0" smtClean="0"/>
              <a:t> model &amp; base star shape graph</a:t>
            </a:r>
          </a:p>
          <a:p>
            <a:pPr>
              <a:buFont typeface="Wingdings" charset="2"/>
              <a:buChar char="§"/>
            </a:pPr>
            <a:r>
              <a:rPr lang="en-US" sz="2400" dirty="0" smtClean="0"/>
              <a:t>We are studying what kind of base graphs with what properties result in different MRVs </a:t>
            </a:r>
            <a:r>
              <a:rPr lang="en-US" sz="2400" dirty="0">
                <a:sym typeface="Wingdings"/>
              </a:rPr>
              <a:t> provide </a:t>
            </a:r>
            <a:r>
              <a:rPr lang="en-US" sz="2400" dirty="0" smtClean="0">
                <a:sym typeface="Wingdings"/>
              </a:rPr>
              <a:t>insight to &amp; </a:t>
            </a:r>
            <a:r>
              <a:rPr lang="en-US" sz="2400" dirty="0">
                <a:sym typeface="Wingdings"/>
              </a:rPr>
              <a:t>interpretation of structure </a:t>
            </a:r>
            <a:r>
              <a:rPr lang="en-US" sz="2400" dirty="0" smtClean="0">
                <a:sym typeface="Wingdings"/>
              </a:rPr>
              <a:t>formation</a:t>
            </a:r>
            <a:endParaRPr lang="en-US" sz="2400" dirty="0" smtClean="0"/>
          </a:p>
          <a:p>
            <a:pPr lvl="1">
              <a:buFont typeface="Arial"/>
              <a:buChar char="•"/>
            </a:pPr>
            <a:r>
              <a:rPr lang="en-US" sz="2200" dirty="0" smtClean="0"/>
              <a:t>Examples: star-shape base graph results in </a:t>
            </a:r>
            <a:r>
              <a:rPr lang="en-US" sz="2200" dirty="0" err="1" smtClean="0"/>
              <a:t>deg</a:t>
            </a:r>
            <a:r>
              <a:rPr lang="en-US" sz="2200" dirty="0" smtClean="0"/>
              <a:t>-CCI, and triangle-shape base graph results in </a:t>
            </a:r>
            <a:r>
              <a:rPr lang="en-US" sz="2200" dirty="0" err="1" smtClean="0"/>
              <a:t>deg-deg</a:t>
            </a:r>
            <a:r>
              <a:rPr lang="en-US" sz="2200" dirty="0" smtClean="0"/>
              <a:t> MRV</a:t>
            </a:r>
          </a:p>
          <a:p>
            <a:pPr>
              <a:buFont typeface="Wingdings" charset="2"/>
              <a:buChar char="§"/>
            </a:pPr>
            <a:r>
              <a:rPr lang="en-US" sz="2600" dirty="0" smtClean="0"/>
              <a:t>Attempt to </a:t>
            </a:r>
            <a:r>
              <a:rPr lang="en-US" sz="2600" i="1" dirty="0" smtClean="0"/>
              <a:t>analytically</a:t>
            </a:r>
            <a:r>
              <a:rPr lang="en-US" sz="2600" dirty="0" smtClean="0"/>
              <a:t> establish stochastic </a:t>
            </a:r>
            <a:r>
              <a:rPr lang="en-US" sz="2600" dirty="0" err="1" smtClean="0"/>
              <a:t>Kronecker</a:t>
            </a:r>
            <a:r>
              <a:rPr lang="en-US" sz="2600" dirty="0" smtClean="0"/>
              <a:t> network models with MRVs, and quantify the conditions under which they emerge</a:t>
            </a:r>
          </a:p>
          <a:p>
            <a:pPr>
              <a:buFont typeface="Wingdings" charset="2"/>
              <a:buChar char="§"/>
            </a:pPr>
            <a:r>
              <a:rPr lang="en-US" sz="2600" dirty="0" smtClean="0"/>
              <a:t>introduce </a:t>
            </a:r>
            <a:r>
              <a:rPr lang="en-US" sz="2600" i="1" dirty="0" smtClean="0"/>
              <a:t>node identification </a:t>
            </a:r>
            <a:r>
              <a:rPr lang="en-US" sz="2600" dirty="0" smtClean="0"/>
              <a:t>via “quotient” (or projection) operator?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281871"/>
              </p:ext>
            </p:extLst>
          </p:nvPr>
        </p:nvGraphicFramePr>
        <p:xfrm>
          <a:off x="889000" y="1905000"/>
          <a:ext cx="8153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969" name="Equation" r:id="rId3" imgW="4076700" imgH="647700" progId="Equation.DSMT4">
                  <p:embed/>
                </p:oleObj>
              </mc:Choice>
              <mc:Fallback>
                <p:oleObj name="Equation" r:id="rId3" imgW="40767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000" y="1905000"/>
                        <a:ext cx="81534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36600" y="2743200"/>
            <a:ext cx="9067800" cy="127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dirty="0">
                <a:solidFill>
                  <a:srgbClr val="0000FF"/>
                </a:solidFill>
              </a:rPr>
              <a:t>m</a:t>
            </a:r>
            <a:r>
              <a:rPr lang="en-US" sz="2200" dirty="0" smtClean="0">
                <a:solidFill>
                  <a:srgbClr val="0000FF"/>
                </a:solidFill>
              </a:rPr>
              <a:t>atrix </a:t>
            </a:r>
            <a:r>
              <a:rPr lang="en-US" sz="2200" i="1" dirty="0" smtClean="0">
                <a:solidFill>
                  <a:srgbClr val="0000FF"/>
                </a:solidFill>
              </a:rPr>
              <a:t>A</a:t>
            </a:r>
            <a:r>
              <a:rPr lang="en-US" sz="2200" dirty="0" smtClean="0">
                <a:solidFill>
                  <a:srgbClr val="0000FF"/>
                </a:solidFill>
              </a:rPr>
              <a:t>: replicate the base graph (and </a:t>
            </a:r>
            <a:r>
              <a:rPr lang="en-US" sz="2200" i="1" dirty="0" err="1" smtClean="0">
                <a:solidFill>
                  <a:srgbClr val="0000FF"/>
                </a:solidFill>
              </a:rPr>
              <a:t>k</a:t>
            </a:r>
            <a:r>
              <a:rPr lang="en-US" sz="2200" dirty="0" err="1" smtClean="0">
                <a:solidFill>
                  <a:srgbClr val="0000FF"/>
                </a:solidFill>
              </a:rPr>
              <a:t>th</a:t>
            </a:r>
            <a:r>
              <a:rPr lang="en-US" sz="2200" dirty="0" smtClean="0">
                <a:solidFill>
                  <a:srgbClr val="0000FF"/>
                </a:solidFill>
              </a:rPr>
              <a:t>-step graph) and add additional edges to inter-connect the replicas  =&gt; mirror our earlier general recipe</a:t>
            </a:r>
          </a:p>
          <a:p>
            <a:r>
              <a:rPr lang="en-US" sz="2200" dirty="0">
                <a:solidFill>
                  <a:srgbClr val="0000FF"/>
                </a:solidFill>
              </a:rPr>
              <a:t>b</a:t>
            </a:r>
            <a:r>
              <a:rPr lang="en-US" sz="2200" dirty="0" smtClean="0">
                <a:solidFill>
                  <a:srgbClr val="0000FF"/>
                </a:solidFill>
              </a:rPr>
              <a:t>oth </a:t>
            </a:r>
            <a:r>
              <a:rPr lang="en-US" sz="2200" i="1" dirty="0" smtClean="0">
                <a:solidFill>
                  <a:srgbClr val="0000FF"/>
                </a:solidFill>
              </a:rPr>
              <a:t>B</a:t>
            </a:r>
            <a:r>
              <a:rPr lang="en-US" sz="2200" dirty="0" smtClean="0">
                <a:solidFill>
                  <a:srgbClr val="0000FF"/>
                </a:solidFill>
              </a:rPr>
              <a:t> and </a:t>
            </a:r>
            <a:r>
              <a:rPr lang="en-US" sz="2200" i="1" dirty="0" smtClean="0">
                <a:solidFill>
                  <a:srgbClr val="0000FF"/>
                </a:solidFill>
              </a:rPr>
              <a:t>A</a:t>
            </a:r>
            <a:r>
              <a:rPr lang="en-US" sz="2200" dirty="0" smtClean="0">
                <a:solidFill>
                  <a:srgbClr val="0000FF"/>
                </a:solidFill>
              </a:rPr>
              <a:t> determine what MRVs may emerge</a:t>
            </a:r>
          </a:p>
        </p:txBody>
      </p:sp>
    </p:spTree>
    <p:extLst>
      <p:ext uri="{BB962C8B-B14F-4D97-AF65-F5344CB8AC3E}">
        <p14:creationId xmlns:p14="http://schemas.microsoft.com/office/powerpoint/2010/main" val="187188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22860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Summary: </a:t>
            </a:r>
            <a:r>
              <a:rPr lang="en-US" altLang="zh-CN" sz="3200" dirty="0" smtClean="0">
                <a:ea typeface="ＭＳ Ｐゴシック" pitchFamily="34" charset="-128"/>
              </a:rPr>
              <a:t>Quest </a:t>
            </a:r>
            <a:r>
              <a:rPr lang="en-US" altLang="zh-CN" sz="3200" dirty="0" smtClean="0">
                <a:ea typeface="ＭＳ Ｐゴシック" pitchFamily="34" charset="-128"/>
              </a:rPr>
              <a:t>for </a:t>
            </a:r>
            <a:r>
              <a:rPr lang="en-US" altLang="zh-CN" sz="3200" i="1" dirty="0" smtClean="0">
                <a:ea typeface="ＭＳ Ｐゴシック" pitchFamily="34" charset="-128"/>
              </a:rPr>
              <a:t>Multivariate</a:t>
            </a:r>
            <a:r>
              <a:rPr lang="en-US" altLang="zh-CN" sz="3200" dirty="0" smtClean="0">
                <a:ea typeface="ＭＳ Ｐゴシック" pitchFamily="34" charset="-128"/>
              </a:rPr>
              <a:t> “Heavy Tails” in Complex Networks: </a:t>
            </a:r>
            <a:r>
              <a:rPr lang="en-US" altLang="zh-CN" sz="3200" i="1" dirty="0" smtClean="0">
                <a:ea typeface="ＭＳ Ｐゴシック" pitchFamily="34" charset="-128"/>
              </a:rPr>
              <a:t>Two-Pronged </a:t>
            </a:r>
            <a:r>
              <a:rPr lang="en-US" altLang="zh-CN" sz="3200" dirty="0" smtClean="0">
                <a:ea typeface="ＭＳ Ｐゴシック" pitchFamily="34" charset="-128"/>
              </a:rPr>
              <a:t>Approach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24000"/>
            <a:ext cx="9398000" cy="5257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Two intertwined threads of research: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800" i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i="1" dirty="0" smtClean="0"/>
              <a:t>Empirical</a:t>
            </a:r>
            <a:r>
              <a:rPr lang="en-US" sz="2400" dirty="0" smtClean="0"/>
              <a:t> network analysis of  </a:t>
            </a:r>
            <a:r>
              <a:rPr lang="en-US" sz="2400" i="1" dirty="0" smtClean="0"/>
              <a:t>real-world</a:t>
            </a:r>
            <a:r>
              <a:rPr lang="en-US" sz="2400" dirty="0" smtClean="0"/>
              <a:t> networks &amp; </a:t>
            </a:r>
            <a:r>
              <a:rPr lang="en-US" sz="2400" i="1" dirty="0" smtClean="0"/>
              <a:t>simulated</a:t>
            </a:r>
            <a:r>
              <a:rPr lang="en-US" sz="2400" dirty="0" smtClean="0"/>
              <a:t> datasets generated from (generative) network models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Develop (visual) analysis tools that are amenable for network data analysis</a:t>
            </a:r>
          </a:p>
          <a:p>
            <a:pPr lvl="2" eaLnBrk="1" hangingPunct="1">
              <a:lnSpc>
                <a:spcPct val="90000"/>
              </a:lnSpc>
              <a:buFont typeface="Courier New"/>
              <a:buChar char="o"/>
              <a:defRPr/>
            </a:pPr>
            <a:r>
              <a:rPr lang="en-US" sz="2000" dirty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 new “visual” bivariate heavy tail analysis tool using a sequence of log-log plots (similar to </a:t>
            </a:r>
            <a:r>
              <a:rPr lang="en-US" sz="2000" dirty="0" err="1" smtClean="0">
                <a:solidFill>
                  <a:srgbClr val="0000FF"/>
                </a:solidFill>
              </a:rPr>
              <a:t>univariate</a:t>
            </a:r>
            <a:r>
              <a:rPr lang="en-US" sz="2000" dirty="0" smtClean="0">
                <a:solidFill>
                  <a:srgbClr val="0000FF"/>
                </a:solidFill>
              </a:rPr>
              <a:t> log-log plot)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Search and devise </a:t>
            </a:r>
            <a:r>
              <a:rPr lang="en-US" sz="2200" dirty="0">
                <a:solidFill>
                  <a:srgbClr val="000000"/>
                </a:solidFill>
              </a:rPr>
              <a:t>metrics of </a:t>
            </a:r>
            <a:r>
              <a:rPr lang="en-US" sz="2200" dirty="0" smtClean="0">
                <a:solidFill>
                  <a:srgbClr val="000000"/>
                </a:solidFill>
              </a:rPr>
              <a:t>interest, compute &amp; plot them to look for (</a:t>
            </a:r>
            <a:r>
              <a:rPr lang="en-US" sz="2200" dirty="0" err="1" smtClean="0">
                <a:solidFill>
                  <a:srgbClr val="000000"/>
                </a:solidFill>
              </a:rPr>
              <a:t>univariate</a:t>
            </a:r>
            <a:r>
              <a:rPr lang="en-US" sz="2200" dirty="0" smtClean="0">
                <a:solidFill>
                  <a:srgbClr val="000000"/>
                </a:solidFill>
              </a:rPr>
              <a:t> &amp; multivariate) “heavy tails” in network data</a:t>
            </a:r>
            <a:endParaRPr lang="en-US" sz="22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FF"/>
                </a:solidFill>
              </a:rPr>
              <a:t>Compare real networks w/ simulated data for </a:t>
            </a:r>
            <a:r>
              <a:rPr lang="en-US" sz="2200" i="1" dirty="0" smtClean="0">
                <a:solidFill>
                  <a:srgbClr val="0000FF"/>
                </a:solidFill>
              </a:rPr>
              <a:t>structural similarity </a:t>
            </a:r>
            <a:r>
              <a:rPr lang="en-US" sz="2200" dirty="0" smtClean="0">
                <a:solidFill>
                  <a:srgbClr val="0000FF"/>
                </a:solidFill>
              </a:rPr>
              <a:t>analysis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8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i="1" dirty="0" smtClean="0"/>
              <a:t>Constructive</a:t>
            </a:r>
            <a:r>
              <a:rPr lang="en-US" sz="2400" dirty="0" smtClean="0"/>
              <a:t>, </a:t>
            </a:r>
            <a:r>
              <a:rPr lang="en-US" sz="2400" i="1" dirty="0" smtClean="0"/>
              <a:t>analytical</a:t>
            </a:r>
            <a:r>
              <a:rPr lang="en-US" sz="2400" dirty="0" smtClean="0"/>
              <a:t> methods to develop “generative” models for growing networks with multivariate heavy tails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dirty="0" smtClean="0">
                <a:solidFill>
                  <a:srgbClr val="000000"/>
                </a:solidFill>
              </a:rPr>
              <a:t>explicit</a:t>
            </a:r>
            <a:r>
              <a:rPr lang="en-US" sz="2200" dirty="0" smtClean="0">
                <a:solidFill>
                  <a:srgbClr val="000000"/>
                </a:solidFill>
              </a:rPr>
              <a:t> construction of </a:t>
            </a:r>
            <a:r>
              <a:rPr lang="en-US" sz="2200" i="1" dirty="0" smtClean="0">
                <a:solidFill>
                  <a:srgbClr val="000000"/>
                </a:solidFill>
              </a:rPr>
              <a:t>growing</a:t>
            </a:r>
            <a:r>
              <a:rPr lang="en-US" sz="2200" dirty="0" smtClean="0">
                <a:solidFill>
                  <a:srgbClr val="000000"/>
                </a:solidFill>
              </a:rPr>
              <a:t> networks with “interesting” properties</a:t>
            </a:r>
            <a:endParaRPr lang="en-US" sz="22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analytical models &amp; proofs for existence of (multivariate) “heavy-tails”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FF"/>
                </a:solidFill>
              </a:rPr>
              <a:t>Q: structural properties (e.g., “hierarchical structure”) thus constructed “essential” or “universal” for networks with multivariate “heavy tails”? </a:t>
            </a:r>
          </a:p>
          <a:p>
            <a:pPr lvl="1">
              <a:buFont typeface="Arial"/>
              <a:buChar char="•"/>
              <a:defRPr/>
            </a:pPr>
            <a:endParaRPr lang="en-US" sz="800" dirty="0" smtClean="0">
              <a:solidFill>
                <a:srgbClr val="FF0000"/>
              </a:solidFill>
            </a:endParaRPr>
          </a:p>
          <a:p>
            <a:pPr marL="5715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4683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0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Complex Networks from the Real World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066800"/>
            <a:ext cx="9398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Network datasets arising from many real-world social, natural or engineered systems manifest </a:t>
            </a:r>
            <a:r>
              <a:rPr lang="en-US" sz="2400" i="1" dirty="0" smtClean="0"/>
              <a:t>complex</a:t>
            </a:r>
            <a:r>
              <a:rPr lang="en-US" sz="2400" dirty="0" smtClean="0"/>
              <a:t> and </a:t>
            </a:r>
            <a:r>
              <a:rPr lang="en-US" sz="2400" i="1" dirty="0" smtClean="0"/>
              <a:t>diverse</a:t>
            </a:r>
            <a:r>
              <a:rPr lang="en-US" sz="2400" dirty="0" smtClean="0"/>
              <a:t> structures!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1800" y="1828800"/>
            <a:ext cx="9601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Cannot be uniquely or sufficiently characterized by a </a:t>
            </a:r>
            <a:r>
              <a:rPr lang="en-US" sz="2400" i="1" dirty="0" smtClean="0"/>
              <a:t>single</a:t>
            </a:r>
            <a:r>
              <a:rPr lang="en-US" sz="2400" dirty="0" smtClean="0"/>
              <a:t> metric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rgbClr val="0000FF"/>
                </a:solidFill>
              </a:rPr>
              <a:t>e</a:t>
            </a:r>
            <a:r>
              <a:rPr lang="en-US" sz="2200" dirty="0" smtClean="0">
                <a:solidFill>
                  <a:srgbClr val="0000FF"/>
                </a:solidFill>
              </a:rPr>
              <a:t>.g., (power law) </a:t>
            </a:r>
            <a:r>
              <a:rPr lang="en-US" sz="2200" dirty="0">
                <a:solidFill>
                  <a:srgbClr val="0000FF"/>
                </a:solidFill>
              </a:rPr>
              <a:t>degree </a:t>
            </a:r>
            <a:r>
              <a:rPr lang="en-US" sz="2200" dirty="0" smtClean="0">
                <a:solidFill>
                  <a:srgbClr val="0000FF"/>
                </a:solidFill>
              </a:rPr>
              <a:t>distribution:   </a:t>
            </a: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063647"/>
              </p:ext>
            </p:extLst>
          </p:nvPr>
        </p:nvGraphicFramePr>
        <p:xfrm>
          <a:off x="5548313" y="2240280"/>
          <a:ext cx="11461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76" name="Equation" r:id="rId4" imgW="635000" imgH="215900" progId="Equation.DSMT4">
                  <p:embed/>
                </p:oleObj>
              </mc:Choice>
              <mc:Fallback>
                <p:oleObj name="Equation" r:id="rId4" imgW="635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8313" y="2240280"/>
                        <a:ext cx="11461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454796"/>
              </p:ext>
            </p:extLst>
          </p:nvPr>
        </p:nvGraphicFramePr>
        <p:xfrm>
          <a:off x="4864100" y="33655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77"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64100" y="33655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4528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990600"/>
            <a:ext cx="8636000" cy="15128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     </a:t>
            </a:r>
            <a:r>
              <a:rPr lang="en-US" sz="4900" dirty="0"/>
              <a:t>Thank You!</a:t>
            </a:r>
          </a:p>
        </p:txBody>
      </p:sp>
      <p:sp>
        <p:nvSpPr>
          <p:cNvPr id="58371" name="Text Placeholder 2"/>
          <p:cNvSpPr>
            <a:spLocks noGrp="1"/>
          </p:cNvSpPr>
          <p:nvPr>
            <p:ph type="body" idx="1"/>
          </p:nvPr>
        </p:nvSpPr>
        <p:spPr>
          <a:xfrm>
            <a:off x="660400" y="2819400"/>
            <a:ext cx="8636000" cy="1666875"/>
          </a:xfrm>
        </p:spPr>
        <p:txBody>
          <a:bodyPr/>
          <a:lstStyle/>
          <a:p>
            <a:pPr algn="ctr"/>
            <a:r>
              <a:rPr lang="en-US" altLang="zh-CN" sz="600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Questions?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0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Complex Networks from the Real World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066800"/>
            <a:ext cx="9398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Network datasets arising from many real-world social, natural or engineered systems manifest </a:t>
            </a:r>
            <a:r>
              <a:rPr lang="en-US" sz="2400" i="1" dirty="0" smtClean="0"/>
              <a:t>complex</a:t>
            </a:r>
            <a:r>
              <a:rPr lang="en-US" sz="2400" dirty="0" smtClean="0"/>
              <a:t> and </a:t>
            </a:r>
            <a:r>
              <a:rPr lang="en-US" sz="2400" i="1" dirty="0" smtClean="0"/>
              <a:t>diverse</a:t>
            </a:r>
            <a:r>
              <a:rPr lang="en-US" sz="2400" dirty="0" smtClean="0"/>
              <a:t> structures!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1800" y="1828800"/>
            <a:ext cx="9601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Cannot be uniquely or sufficiently characterized by a </a:t>
            </a:r>
            <a:r>
              <a:rPr lang="en-US" sz="2400" i="1" dirty="0" smtClean="0"/>
              <a:t>single</a:t>
            </a:r>
            <a:r>
              <a:rPr lang="en-US" sz="2400" dirty="0" smtClean="0"/>
              <a:t> metric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rgbClr val="0000FF"/>
                </a:solidFill>
              </a:rPr>
              <a:t>e</a:t>
            </a:r>
            <a:r>
              <a:rPr lang="en-US" sz="2200" dirty="0" smtClean="0">
                <a:solidFill>
                  <a:srgbClr val="0000FF"/>
                </a:solidFill>
              </a:rPr>
              <a:t>.g., (power law) </a:t>
            </a:r>
            <a:r>
              <a:rPr lang="en-US" sz="2200" dirty="0">
                <a:solidFill>
                  <a:srgbClr val="0000FF"/>
                </a:solidFill>
              </a:rPr>
              <a:t>degree </a:t>
            </a:r>
            <a:r>
              <a:rPr lang="en-US" sz="2200" dirty="0" smtClean="0">
                <a:solidFill>
                  <a:srgbClr val="0000FF"/>
                </a:solidFill>
              </a:rPr>
              <a:t>distribution:   </a:t>
            </a: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386289"/>
              </p:ext>
            </p:extLst>
          </p:nvPr>
        </p:nvGraphicFramePr>
        <p:xfrm>
          <a:off x="5548313" y="2240280"/>
          <a:ext cx="11461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11" name="Equation" r:id="rId4" imgW="635000" imgH="215900" progId="Equation.DSMT4">
                  <p:embed/>
                </p:oleObj>
              </mc:Choice>
              <mc:Fallback>
                <p:oleObj name="Equation" r:id="rId4" imgW="635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8313" y="2240280"/>
                        <a:ext cx="11461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612599"/>
              </p:ext>
            </p:extLst>
          </p:nvPr>
        </p:nvGraphicFramePr>
        <p:xfrm>
          <a:off x="4864100" y="33655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12"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64100" y="33655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862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0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Complex Networks from the Real World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066800"/>
            <a:ext cx="9398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Network datasets arising from many real-world social, natural or engineered systems manifest </a:t>
            </a:r>
            <a:r>
              <a:rPr lang="en-US" sz="2400" i="1" dirty="0" smtClean="0"/>
              <a:t>complex</a:t>
            </a:r>
            <a:r>
              <a:rPr lang="en-US" sz="2400" dirty="0" smtClean="0"/>
              <a:t> and </a:t>
            </a:r>
            <a:r>
              <a:rPr lang="en-US" sz="2400" i="1" dirty="0" smtClean="0"/>
              <a:t>diverse</a:t>
            </a:r>
            <a:r>
              <a:rPr lang="en-US" sz="2400" dirty="0" smtClean="0"/>
              <a:t> structures!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1800" y="1828800"/>
            <a:ext cx="9601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Cannot be uniquely or sufficiently characterized by a </a:t>
            </a:r>
            <a:r>
              <a:rPr lang="en-US" sz="2400" i="1" dirty="0" smtClean="0"/>
              <a:t>single</a:t>
            </a:r>
            <a:r>
              <a:rPr lang="en-US" sz="2400" dirty="0" smtClean="0"/>
              <a:t> metric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</a:rPr>
              <a:t>e.g., (power law) degree distribution: </a:t>
            </a:r>
            <a:endParaRPr lang="en-US" sz="2000" dirty="0" smtClean="0"/>
          </a:p>
          <a:p>
            <a:pPr marL="342900" lvl="1" indent="-342900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0090"/>
                </a:solidFill>
              </a:rPr>
              <a:t>Nor is using </a:t>
            </a:r>
            <a:r>
              <a:rPr lang="en-US" sz="2400" i="1" dirty="0" smtClean="0">
                <a:solidFill>
                  <a:srgbClr val="000090"/>
                </a:solidFill>
              </a:rPr>
              <a:t>multiple </a:t>
            </a:r>
            <a:r>
              <a:rPr lang="en-US" sz="2400" dirty="0" smtClean="0">
                <a:solidFill>
                  <a:srgbClr val="000090"/>
                </a:solidFill>
              </a:rPr>
              <a:t>metric</a:t>
            </a:r>
            <a:r>
              <a:rPr lang="en-US" sz="2400" i="1" dirty="0" smtClean="0">
                <a:solidFill>
                  <a:srgbClr val="000090"/>
                </a:solidFill>
              </a:rPr>
              <a:t>s independently </a:t>
            </a:r>
            <a:r>
              <a:rPr lang="en-US" sz="2400" dirty="0" smtClean="0">
                <a:solidFill>
                  <a:srgbClr val="000090"/>
                </a:solidFill>
              </a:rPr>
              <a:t>sufficient to capture such complex and diverse network structures and their formations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904"/>
              </p:ext>
            </p:extLst>
          </p:nvPr>
        </p:nvGraphicFramePr>
        <p:xfrm>
          <a:off x="5229225" y="2194560"/>
          <a:ext cx="11461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21" name="Equation" r:id="rId4" imgW="635000" imgH="215900" progId="Equation.DSMT4">
                  <p:embed/>
                </p:oleObj>
              </mc:Choice>
              <mc:Fallback>
                <p:oleObj name="Equation" r:id="rId4" imgW="635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2194560"/>
                        <a:ext cx="11461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608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0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Complex Networks from the Real World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066800"/>
            <a:ext cx="9398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Network datasets arising from many real-world social, natural or engineered systems manifest </a:t>
            </a:r>
            <a:r>
              <a:rPr lang="en-US" sz="2400" i="1" dirty="0" smtClean="0"/>
              <a:t>complex</a:t>
            </a:r>
            <a:r>
              <a:rPr lang="en-US" sz="2400" dirty="0" smtClean="0"/>
              <a:t> and </a:t>
            </a:r>
            <a:r>
              <a:rPr lang="en-US" sz="2400" i="1" dirty="0" smtClean="0"/>
              <a:t>diverse</a:t>
            </a:r>
            <a:r>
              <a:rPr lang="en-US" sz="2400" dirty="0" smtClean="0"/>
              <a:t> structures!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1800" y="1828800"/>
            <a:ext cx="9601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Cannot be uniquely or sufficiently characterized by a </a:t>
            </a:r>
            <a:r>
              <a:rPr lang="en-US" sz="2400" i="1" dirty="0" smtClean="0"/>
              <a:t>single</a:t>
            </a:r>
            <a:r>
              <a:rPr lang="en-US" sz="2400" dirty="0" smtClean="0"/>
              <a:t> metric</a:t>
            </a:r>
            <a:endParaRPr lang="en-US" sz="2000" dirty="0" smtClean="0"/>
          </a:p>
          <a:p>
            <a:pPr marL="342900" lvl="1" indent="-342900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0090"/>
                </a:solidFill>
              </a:rPr>
              <a:t>Nor is using </a:t>
            </a:r>
            <a:r>
              <a:rPr lang="en-US" sz="2400" i="1" dirty="0" smtClean="0">
                <a:solidFill>
                  <a:srgbClr val="000090"/>
                </a:solidFill>
              </a:rPr>
              <a:t>multiple </a:t>
            </a:r>
            <a:r>
              <a:rPr lang="en-US" sz="2400" dirty="0" smtClean="0">
                <a:solidFill>
                  <a:srgbClr val="000090"/>
                </a:solidFill>
              </a:rPr>
              <a:t>metric</a:t>
            </a:r>
            <a:r>
              <a:rPr lang="en-US" sz="2400" i="1" dirty="0" smtClean="0">
                <a:solidFill>
                  <a:srgbClr val="000090"/>
                </a:solidFill>
              </a:rPr>
              <a:t>s independently </a:t>
            </a:r>
            <a:r>
              <a:rPr lang="en-US" sz="2400" dirty="0" smtClean="0">
                <a:solidFill>
                  <a:srgbClr val="000090"/>
                </a:solidFill>
              </a:rPr>
              <a:t>sufficient to capture such complex and diverse network structures and their formations</a:t>
            </a:r>
          </a:p>
          <a:p>
            <a:pPr marL="342900" lvl="1" indent="-342900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0090"/>
                </a:solidFill>
              </a:rPr>
              <a:t>These metrics or “characterizations” (“laws”) include</a:t>
            </a:r>
          </a:p>
          <a:p>
            <a:pPr lvl="1">
              <a:buSzPct val="50000"/>
              <a:buFont typeface="Wingdings" charset="2"/>
              <a:buChar char="q"/>
              <a:defRPr/>
            </a:pPr>
            <a:r>
              <a:rPr lang="en-US" sz="2200" dirty="0" smtClean="0">
                <a:solidFill>
                  <a:srgbClr val="0000DA"/>
                </a:solidFill>
              </a:rPr>
              <a:t>“scale-free” or power law degree distribution</a:t>
            </a:r>
          </a:p>
          <a:p>
            <a:pPr lvl="2">
              <a:buSzPct val="100000"/>
              <a:buFont typeface="Arial"/>
              <a:buChar char="•"/>
              <a:defRPr/>
            </a:pPr>
            <a:r>
              <a:rPr lang="en-US" sz="2000" dirty="0" smtClean="0"/>
              <a:t> directed networks: in/out-degree distributions, reciprocal edges &amp; reciprocity</a:t>
            </a:r>
            <a:r>
              <a:rPr lang="en-US" sz="2000" dirty="0" smtClean="0">
                <a:solidFill>
                  <a:srgbClr val="0000DA"/>
                </a:solidFill>
              </a:rPr>
              <a:t> </a:t>
            </a:r>
            <a:endParaRPr lang="en-US" sz="2000" dirty="0" smtClean="0"/>
          </a:p>
          <a:p>
            <a:pPr lvl="1">
              <a:buSzPct val="50000"/>
              <a:buFont typeface="Wingdings" charset="2"/>
              <a:buChar char="q"/>
              <a:defRPr/>
            </a:pPr>
            <a:r>
              <a:rPr lang="en-US" sz="2200" dirty="0" smtClean="0">
                <a:solidFill>
                  <a:srgbClr val="0000DA"/>
                </a:solidFill>
              </a:rPr>
              <a:t>small network diameter (“small world”) &amp; skewed </a:t>
            </a:r>
            <a:r>
              <a:rPr lang="en-US" sz="2200" dirty="0" err="1" smtClean="0">
                <a:solidFill>
                  <a:srgbClr val="0000DA"/>
                </a:solidFill>
              </a:rPr>
              <a:t>distri</a:t>
            </a:r>
            <a:r>
              <a:rPr lang="en-US" sz="2200" dirty="0" smtClean="0">
                <a:solidFill>
                  <a:srgbClr val="0000DA"/>
                </a:solidFill>
              </a:rPr>
              <a:t>. of hop-counts </a:t>
            </a:r>
          </a:p>
          <a:p>
            <a:pPr lvl="1">
              <a:buSzPct val="50000"/>
              <a:buFont typeface="Wingdings" charset="2"/>
              <a:buChar char="q"/>
              <a:defRPr/>
            </a:pPr>
            <a:r>
              <a:rPr lang="en-US" sz="2200" dirty="0" smtClean="0">
                <a:solidFill>
                  <a:srgbClr val="0000DA"/>
                </a:solidFill>
              </a:rPr>
              <a:t>power-law eigenvalue spectrum &amp; skewed “network value”  </a:t>
            </a:r>
            <a:r>
              <a:rPr lang="en-US" sz="2200" dirty="0" err="1" smtClean="0">
                <a:solidFill>
                  <a:srgbClr val="0000DA"/>
                </a:solidFill>
              </a:rPr>
              <a:t>distri</a:t>
            </a:r>
            <a:r>
              <a:rPr lang="en-US" sz="2200" dirty="0" smtClean="0">
                <a:solidFill>
                  <a:srgbClr val="0000DA"/>
                </a:solidFill>
              </a:rPr>
              <a:t>. (eigenvector components assoc. w/ largest eigenvalue of adj. matrix) </a:t>
            </a:r>
          </a:p>
          <a:p>
            <a:pPr lvl="1">
              <a:buSzPct val="50000"/>
              <a:buFont typeface="Wingdings" charset="2"/>
              <a:buChar char="q"/>
              <a:defRPr/>
            </a:pPr>
            <a:r>
              <a:rPr lang="en-US" sz="2200" dirty="0">
                <a:solidFill>
                  <a:srgbClr val="0000DA"/>
                </a:solidFill>
              </a:rPr>
              <a:t>n</a:t>
            </a:r>
            <a:r>
              <a:rPr lang="en-US" sz="2200" dirty="0" smtClean="0">
                <a:solidFill>
                  <a:srgbClr val="0000DA"/>
                </a:solidFill>
              </a:rPr>
              <a:t>ode triads or clustering coefficients (network transitivity &amp; communities)</a:t>
            </a:r>
          </a:p>
          <a:p>
            <a:pPr lvl="2">
              <a:buSzPct val="100000"/>
              <a:buFont typeface="Arial"/>
              <a:buChar char="•"/>
              <a:defRPr/>
            </a:pPr>
            <a:endParaRPr lang="en-US" sz="1800" dirty="0" smtClean="0">
              <a:solidFill>
                <a:srgbClr val="0000DA"/>
              </a:solidFill>
            </a:endParaRPr>
          </a:p>
          <a:p>
            <a:pPr marL="457200" lvl="1" indent="0">
              <a:buSzPct val="50000"/>
              <a:buNone/>
              <a:defRPr/>
            </a:pPr>
            <a:endParaRPr lang="en-US" sz="22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091871"/>
              </p:ext>
            </p:extLst>
          </p:nvPr>
        </p:nvGraphicFramePr>
        <p:xfrm>
          <a:off x="1000125" y="5638800"/>
          <a:ext cx="853598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7" name="Equation" r:id="rId4" imgW="4724400" imgH="228600" progId="Equation.DSMT4">
                  <p:embed/>
                </p:oleObj>
              </mc:Choice>
              <mc:Fallback>
                <p:oleObj name="Equation" r:id="rId4" imgW="472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5638800"/>
                        <a:ext cx="8535988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645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0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Complex Networks from the Real World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066800"/>
            <a:ext cx="9398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Network datasets arising from many real-world social, natural or engineered systems manifest </a:t>
            </a:r>
            <a:r>
              <a:rPr lang="en-US" sz="2400" i="1" dirty="0" smtClean="0"/>
              <a:t>complex</a:t>
            </a:r>
            <a:r>
              <a:rPr lang="en-US" sz="2400" dirty="0" smtClean="0"/>
              <a:t> and </a:t>
            </a:r>
            <a:r>
              <a:rPr lang="en-US" sz="2400" i="1" dirty="0" smtClean="0"/>
              <a:t>diverse</a:t>
            </a:r>
            <a:r>
              <a:rPr lang="en-US" sz="2400" dirty="0" smtClean="0"/>
              <a:t> structures!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1800" y="1828800"/>
            <a:ext cx="9601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Cannot be uniquely or sufficiently characterized by a </a:t>
            </a:r>
            <a:r>
              <a:rPr lang="en-US" sz="2400" i="1" dirty="0" smtClean="0"/>
              <a:t>single</a:t>
            </a:r>
            <a:r>
              <a:rPr lang="en-US" sz="2400" dirty="0" smtClean="0"/>
              <a:t> metric</a:t>
            </a:r>
            <a:endParaRPr lang="en-US" sz="2000" dirty="0" smtClean="0"/>
          </a:p>
          <a:p>
            <a:pPr marL="342900" lvl="1" indent="-342900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0090"/>
                </a:solidFill>
              </a:rPr>
              <a:t>Nor is using </a:t>
            </a:r>
            <a:r>
              <a:rPr lang="en-US" sz="2400" i="1" dirty="0" smtClean="0">
                <a:solidFill>
                  <a:srgbClr val="000090"/>
                </a:solidFill>
              </a:rPr>
              <a:t>multiple </a:t>
            </a:r>
            <a:r>
              <a:rPr lang="en-US" sz="2400" dirty="0" smtClean="0">
                <a:solidFill>
                  <a:srgbClr val="000090"/>
                </a:solidFill>
              </a:rPr>
              <a:t>metric</a:t>
            </a:r>
            <a:r>
              <a:rPr lang="en-US" sz="2400" i="1" dirty="0" smtClean="0">
                <a:solidFill>
                  <a:srgbClr val="000090"/>
                </a:solidFill>
              </a:rPr>
              <a:t>s independently </a:t>
            </a:r>
            <a:r>
              <a:rPr lang="en-US" sz="2400" dirty="0" smtClean="0">
                <a:solidFill>
                  <a:srgbClr val="000090"/>
                </a:solidFill>
              </a:rPr>
              <a:t>sufficient to capture such complex and diverse network structures and their formations</a:t>
            </a:r>
          </a:p>
          <a:p>
            <a:pPr marL="342900" lvl="1" indent="-342900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0090"/>
                </a:solidFill>
              </a:rPr>
              <a:t>These metrics or “characterizations” (“laws”) include</a:t>
            </a:r>
          </a:p>
          <a:p>
            <a:pPr lvl="1">
              <a:buSzPct val="50000"/>
              <a:buFont typeface="Wingdings" charset="2"/>
              <a:buChar char="q"/>
              <a:defRPr/>
            </a:pPr>
            <a:r>
              <a:rPr lang="en-US" sz="2200" dirty="0" smtClean="0">
                <a:solidFill>
                  <a:srgbClr val="0000DA"/>
                </a:solidFill>
              </a:rPr>
              <a:t>“scale-free” or power law degree distribution</a:t>
            </a:r>
          </a:p>
          <a:p>
            <a:pPr lvl="2">
              <a:buSzPct val="100000"/>
              <a:buFont typeface="Arial"/>
              <a:buChar char="•"/>
              <a:defRPr/>
            </a:pPr>
            <a:r>
              <a:rPr lang="en-US" sz="2000" dirty="0" smtClean="0"/>
              <a:t> directed networks: in/out-degree distributions, reciprocal edges &amp; reciprocity</a:t>
            </a:r>
            <a:r>
              <a:rPr lang="en-US" sz="2000" dirty="0" smtClean="0">
                <a:solidFill>
                  <a:srgbClr val="0000DA"/>
                </a:solidFill>
              </a:rPr>
              <a:t> </a:t>
            </a:r>
            <a:endParaRPr lang="en-US" sz="2000" dirty="0" smtClean="0"/>
          </a:p>
          <a:p>
            <a:pPr lvl="1">
              <a:buSzPct val="50000"/>
              <a:buFont typeface="Wingdings" charset="2"/>
              <a:buChar char="q"/>
              <a:defRPr/>
            </a:pPr>
            <a:r>
              <a:rPr lang="en-US" sz="2200" dirty="0" smtClean="0">
                <a:solidFill>
                  <a:srgbClr val="0000DA"/>
                </a:solidFill>
              </a:rPr>
              <a:t>small network diameter (“small world”) &amp; skewed </a:t>
            </a:r>
            <a:r>
              <a:rPr lang="en-US" sz="2200" dirty="0" err="1" smtClean="0">
                <a:solidFill>
                  <a:srgbClr val="0000DA"/>
                </a:solidFill>
              </a:rPr>
              <a:t>distri</a:t>
            </a:r>
            <a:r>
              <a:rPr lang="en-US" sz="2200" dirty="0" smtClean="0">
                <a:solidFill>
                  <a:srgbClr val="0000DA"/>
                </a:solidFill>
              </a:rPr>
              <a:t>. of hop-counts </a:t>
            </a:r>
          </a:p>
          <a:p>
            <a:pPr lvl="1">
              <a:buSzPct val="50000"/>
              <a:buFont typeface="Wingdings" charset="2"/>
              <a:buChar char="q"/>
              <a:defRPr/>
            </a:pPr>
            <a:r>
              <a:rPr lang="en-US" sz="2200" dirty="0" smtClean="0">
                <a:solidFill>
                  <a:srgbClr val="0000DA"/>
                </a:solidFill>
              </a:rPr>
              <a:t>power-law eigenvalue spectrum &amp; skewed “network value”  </a:t>
            </a:r>
            <a:r>
              <a:rPr lang="en-US" sz="2200" dirty="0" err="1" smtClean="0">
                <a:solidFill>
                  <a:srgbClr val="0000DA"/>
                </a:solidFill>
              </a:rPr>
              <a:t>distri</a:t>
            </a:r>
            <a:r>
              <a:rPr lang="en-US" sz="2200" dirty="0" smtClean="0">
                <a:solidFill>
                  <a:srgbClr val="0000DA"/>
                </a:solidFill>
              </a:rPr>
              <a:t>. (eigenvector components assoc. w/ largest eigenvalue of adj. matrix) </a:t>
            </a:r>
          </a:p>
          <a:p>
            <a:pPr lvl="1">
              <a:buSzPct val="50000"/>
              <a:buFont typeface="Wingdings" charset="2"/>
              <a:buChar char="q"/>
              <a:defRPr/>
            </a:pPr>
            <a:r>
              <a:rPr lang="en-US" sz="2200" dirty="0">
                <a:solidFill>
                  <a:srgbClr val="0000DA"/>
                </a:solidFill>
              </a:rPr>
              <a:t>n</a:t>
            </a:r>
            <a:r>
              <a:rPr lang="en-US" sz="2200" dirty="0" smtClean="0">
                <a:solidFill>
                  <a:srgbClr val="0000DA"/>
                </a:solidFill>
              </a:rPr>
              <a:t>ode triads or clustering coefficients (network transitivity &amp; communities)</a:t>
            </a:r>
          </a:p>
          <a:p>
            <a:pPr lvl="1">
              <a:buSzPct val="50000"/>
              <a:buFont typeface="Wingdings" charset="2"/>
              <a:buChar char="q"/>
              <a:defRPr/>
            </a:pPr>
            <a:r>
              <a:rPr lang="en-US" sz="2200" dirty="0">
                <a:solidFill>
                  <a:srgbClr val="0000DA"/>
                </a:solidFill>
              </a:rPr>
              <a:t>c</a:t>
            </a:r>
            <a:r>
              <a:rPr lang="en-US" sz="2200" dirty="0" smtClean="0">
                <a:solidFill>
                  <a:srgbClr val="0000DA"/>
                </a:solidFill>
              </a:rPr>
              <a:t>ore-periphery, or hierarchical </a:t>
            </a:r>
            <a:r>
              <a:rPr lang="en-US" sz="2200" dirty="0">
                <a:solidFill>
                  <a:srgbClr val="0000DA"/>
                </a:solidFill>
              </a:rPr>
              <a:t>(</a:t>
            </a:r>
            <a:r>
              <a:rPr lang="en-US" sz="2200" dirty="0" smtClean="0">
                <a:solidFill>
                  <a:srgbClr val="0000DA"/>
                </a:solidFill>
              </a:rPr>
              <a:t>“self-similar”) structures</a:t>
            </a:r>
            <a:endParaRPr lang="en-US" sz="1800" dirty="0" smtClean="0">
              <a:solidFill>
                <a:srgbClr val="0000DA"/>
              </a:solidFill>
            </a:endParaRPr>
          </a:p>
          <a:p>
            <a:pPr lvl="1">
              <a:buSzPct val="50000"/>
              <a:buFont typeface="Wingdings" charset="2"/>
              <a:buChar char="q"/>
              <a:defRPr/>
            </a:pPr>
            <a:r>
              <a:rPr lang="en-US" sz="2200" dirty="0">
                <a:solidFill>
                  <a:srgbClr val="0000DA"/>
                </a:solidFill>
              </a:rPr>
              <a:t> </a:t>
            </a:r>
            <a:r>
              <a:rPr lang="en-US" sz="2200" i="1" dirty="0" smtClean="0">
                <a:solidFill>
                  <a:srgbClr val="0000DA"/>
                </a:solidFill>
              </a:rPr>
              <a:t>Evolution </a:t>
            </a:r>
            <a:r>
              <a:rPr lang="en-US" sz="2200" dirty="0" smtClean="0">
                <a:solidFill>
                  <a:srgbClr val="0000DA"/>
                </a:solidFill>
              </a:rPr>
              <a:t>of networks:</a:t>
            </a:r>
          </a:p>
          <a:p>
            <a:pPr lvl="2">
              <a:buSzPct val="100000"/>
              <a:buFont typeface="Arial"/>
              <a:buChar char="•"/>
              <a:defRPr/>
            </a:pPr>
            <a:r>
              <a:rPr lang="en-US" sz="2000" dirty="0"/>
              <a:t>d</a:t>
            </a:r>
            <a:r>
              <a:rPr lang="en-US" sz="2000" dirty="0" smtClean="0"/>
              <a:t>ensification power law:</a:t>
            </a:r>
          </a:p>
          <a:p>
            <a:pPr lvl="2">
              <a:buSzPct val="100000"/>
              <a:buFont typeface="Arial"/>
              <a:buChar char="•"/>
              <a:defRPr/>
            </a:pPr>
            <a:r>
              <a:rPr lang="en-US" sz="2000" dirty="0"/>
              <a:t>s</a:t>
            </a:r>
            <a:r>
              <a:rPr lang="en-US" sz="2000" dirty="0" smtClean="0"/>
              <a:t>hrinking or stabilizing network diameter, &amp; constant avg. clustering coefficient </a:t>
            </a:r>
          </a:p>
          <a:p>
            <a:pPr lvl="2">
              <a:buFont typeface="Arial"/>
              <a:buChar char="•"/>
              <a:defRPr/>
            </a:pPr>
            <a:endParaRPr lang="en-US" sz="1800" dirty="0" smtClean="0"/>
          </a:p>
          <a:p>
            <a:pPr lvl="1">
              <a:buFont typeface="Arial"/>
              <a:buChar char="•"/>
              <a:defRPr/>
            </a:pPr>
            <a:endParaRPr lang="en-US" sz="22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195542"/>
              </p:ext>
            </p:extLst>
          </p:nvPr>
        </p:nvGraphicFramePr>
        <p:xfrm>
          <a:off x="4318000" y="6477000"/>
          <a:ext cx="28003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69" name="Equation" r:id="rId4" imgW="1866900" imgH="228600" progId="Equation.DSMT4">
                  <p:embed/>
                </p:oleObj>
              </mc:Choice>
              <mc:Fallback>
                <p:oleObj name="Equation" r:id="rId4" imgW="1866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8000" y="6477000"/>
                        <a:ext cx="280035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168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101600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Characterizing Structural Properties of Complex Networks &amp; (Generative) Models?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295400"/>
            <a:ext cx="9398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Existing </a:t>
            </a:r>
            <a:r>
              <a:rPr lang="en-US" sz="2400" i="1" dirty="0" smtClean="0"/>
              <a:t>preferential attachment </a:t>
            </a:r>
            <a:r>
              <a:rPr lang="en-US" sz="2400" dirty="0" smtClean="0"/>
              <a:t>(PA) types of generative models inadequate in capturing complex, diverse real network structures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 smtClean="0"/>
              <a:t>produce </a:t>
            </a:r>
            <a:r>
              <a:rPr lang="en-US" sz="2000" dirty="0"/>
              <a:t>“power law” degree distribution, but avg. clustering coefficient decays fast as </a:t>
            </a:r>
            <a:r>
              <a:rPr lang="en-US" sz="2000" dirty="0" smtClean="0"/>
              <a:t>size </a:t>
            </a:r>
            <a:r>
              <a:rPr lang="en-US" sz="2000" i="1" dirty="0"/>
              <a:t>N</a:t>
            </a:r>
            <a:r>
              <a:rPr lang="en-US" sz="2000" dirty="0"/>
              <a:t> </a:t>
            </a:r>
            <a:r>
              <a:rPr lang="en-US" sz="2000" dirty="0" smtClean="0"/>
              <a:t>grows</a:t>
            </a:r>
            <a:r>
              <a:rPr lang="en-US" sz="2000" dirty="0"/>
              <a:t>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/>
              <a:t>mostly components are “tree-like”, not enough # of “triads” </a:t>
            </a:r>
            <a:endParaRPr lang="en-US" sz="2000" dirty="0" smtClean="0">
              <a:sym typeface="Wingdings"/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>
                <a:sym typeface="Wingdings"/>
              </a:rPr>
              <a:t> </a:t>
            </a:r>
            <a:r>
              <a:rPr lang="en-US" sz="2000" dirty="0" smtClean="0"/>
              <a:t>many </a:t>
            </a:r>
            <a:r>
              <a:rPr lang="en-US" sz="2000" dirty="0"/>
              <a:t>“real” networks have average clustering coefficients </a:t>
            </a:r>
            <a:r>
              <a:rPr lang="en-US" sz="2000" i="1" dirty="0"/>
              <a:t>independent of N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1800" y="4495800"/>
            <a:ext cx="9398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/>
              <a:t>Several mostly </a:t>
            </a:r>
            <a:r>
              <a:rPr lang="en-US" sz="2400" i="1" dirty="0"/>
              <a:t>deterministic</a:t>
            </a:r>
            <a:r>
              <a:rPr lang="en-US" sz="2400" dirty="0"/>
              <a:t>, a few </a:t>
            </a:r>
            <a:r>
              <a:rPr lang="en-US" sz="2400" i="1" dirty="0"/>
              <a:t>stochastic</a:t>
            </a:r>
            <a:r>
              <a:rPr lang="en-US" sz="2400" dirty="0" smtClean="0"/>
              <a:t> constructive methods or “models” have been proposed in the literature, trying to match two or more metrics of real complex networks, e.g., degree &amp; clustering </a:t>
            </a:r>
            <a:r>
              <a:rPr lang="en-US" sz="2400" dirty="0" err="1" smtClean="0"/>
              <a:t>coeff</a:t>
            </a:r>
            <a:r>
              <a:rPr lang="en-US" sz="2400" dirty="0"/>
              <a:t>.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rgbClr val="0000FF"/>
                </a:solidFill>
              </a:rPr>
              <a:t>b</a:t>
            </a:r>
            <a:r>
              <a:rPr lang="en-US" sz="2200" dirty="0" smtClean="0">
                <a:solidFill>
                  <a:srgbClr val="0000FF"/>
                </a:solidFill>
              </a:rPr>
              <a:t>ut still focus only on </a:t>
            </a:r>
            <a:r>
              <a:rPr lang="en-US" sz="2200" i="1" dirty="0" smtClean="0">
                <a:solidFill>
                  <a:srgbClr val="0000FF"/>
                </a:solidFill>
              </a:rPr>
              <a:t>marginal</a:t>
            </a:r>
            <a:r>
              <a:rPr lang="en-US" sz="2200" dirty="0" smtClean="0">
                <a:solidFill>
                  <a:srgbClr val="0000FF"/>
                </a:solidFill>
              </a:rPr>
              <a:t> distribution of each metrics!      </a:t>
            </a:r>
            <a:endParaRPr lang="en-US" sz="2200" dirty="0">
              <a:solidFill>
                <a:srgbClr val="0000FF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smtClean="0">
                <a:solidFill>
                  <a:srgbClr val="0000FF"/>
                </a:solidFill>
              </a:rPr>
              <a:t>can’t distinguish complex network structures with the same </a:t>
            </a:r>
            <a:r>
              <a:rPr lang="en-US" sz="2200" dirty="0" err="1" smtClean="0">
                <a:solidFill>
                  <a:srgbClr val="0000FF"/>
                </a:solidFill>
              </a:rPr>
              <a:t>marginals</a:t>
            </a: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698500"/>
              </p:ext>
            </p:extLst>
          </p:nvPr>
        </p:nvGraphicFramePr>
        <p:xfrm>
          <a:off x="6094413" y="3200400"/>
          <a:ext cx="404018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86" name="Equation" r:id="rId4" imgW="2235200" imgH="469900" progId="Equation.DSMT4">
                  <p:embed/>
                </p:oleObj>
              </mc:Choice>
              <mc:Fallback>
                <p:oleObj name="Equation" r:id="rId4" imgW="2235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4413" y="3200400"/>
                        <a:ext cx="4040187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742532"/>
              </p:ext>
            </p:extLst>
          </p:nvPr>
        </p:nvGraphicFramePr>
        <p:xfrm>
          <a:off x="2717800" y="3276600"/>
          <a:ext cx="16525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87" name="Equation" r:id="rId6" imgW="901700" imgH="431800" progId="Equation.DSMT4">
                  <p:embed/>
                </p:oleObj>
              </mc:Choice>
              <mc:Fallback>
                <p:oleObj name="Equation" r:id="rId6" imgW="901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3276600"/>
                        <a:ext cx="1652588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19016" y="3048000"/>
            <a:ext cx="1551584" cy="152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862842" y="2769358"/>
            <a:ext cx="1576316" cy="213360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800" y="6400800"/>
            <a:ext cx="998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We believe </a:t>
            </a:r>
            <a:r>
              <a:rPr lang="en-US" sz="2400" i="1" dirty="0" smtClean="0">
                <a:solidFill>
                  <a:srgbClr val="FF0000"/>
                </a:solidFill>
              </a:rPr>
              <a:t>multivariate heavy-tail (MRV) analysis </a:t>
            </a:r>
            <a:r>
              <a:rPr lang="en-US" sz="2400" dirty="0" smtClean="0">
                <a:solidFill>
                  <a:srgbClr val="FF0000"/>
                </a:solidFill>
              </a:rPr>
              <a:t>provides a better tool to</a:t>
            </a:r>
          </a:p>
          <a:p>
            <a:pPr marL="57150" indent="0" eaLnBrk="1" hangingPunct="1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haracterize &amp; distinguish </a:t>
            </a:r>
            <a:r>
              <a:rPr lang="en-US" sz="2400" i="1" dirty="0" smtClean="0">
                <a:solidFill>
                  <a:srgbClr val="FF0000"/>
                </a:solidFill>
              </a:rPr>
              <a:t>diverse dependence structures</a:t>
            </a:r>
            <a:r>
              <a:rPr lang="en-US" sz="2400" dirty="0" smtClean="0">
                <a:solidFill>
                  <a:srgbClr val="FF0000"/>
                </a:solidFill>
              </a:rPr>
              <a:t> in complex networks!</a:t>
            </a:r>
          </a:p>
        </p:txBody>
      </p:sp>
    </p:spTree>
    <p:extLst>
      <p:ext uri="{BB962C8B-B14F-4D97-AF65-F5344CB8AC3E}">
        <p14:creationId xmlns:p14="http://schemas.microsoft.com/office/powerpoint/2010/main" val="82607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33012</TotalTime>
  <Words>3374</Words>
  <Application>Microsoft Macintosh PowerPoint</Application>
  <PresentationFormat>Custom</PresentationFormat>
  <Paragraphs>526</Paragraphs>
  <Slides>40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Default Design</vt:lpstr>
      <vt:lpstr>Equation</vt:lpstr>
      <vt:lpstr>Multivariate Heavy Tails  and Structural Properties of Complex Networks </vt:lpstr>
      <vt:lpstr>Outline  </vt:lpstr>
      <vt:lpstr>Central Questions</vt:lpstr>
      <vt:lpstr>Complex Networks from the Real World </vt:lpstr>
      <vt:lpstr>Complex Networks from the Real World </vt:lpstr>
      <vt:lpstr>Complex Networks from the Real World </vt:lpstr>
      <vt:lpstr>Complex Networks from the Real World </vt:lpstr>
      <vt:lpstr>Complex Networks from the Real World </vt:lpstr>
      <vt:lpstr>Characterizing Structural Properties of Complex Networks &amp; (Generative) Models?</vt:lpstr>
      <vt:lpstr>Quest for Multivariate “Heavy Tails” in Complex Networks: Two-Pronged Approach </vt:lpstr>
      <vt:lpstr>Multivariate Heavy Tails in Complex Networks: Empirical Analysis  </vt:lpstr>
      <vt:lpstr>Multivariate Heavy-Tail (MRV) Definition </vt:lpstr>
      <vt:lpstr>Multivariate Heavy-Tail (MRV) The math for the visualization</vt:lpstr>
      <vt:lpstr>Multivariate Heavy-Tail (MRV) The visualization method</vt:lpstr>
      <vt:lpstr>Multivariate Heavy Tail (MRV) The visualization method</vt:lpstr>
      <vt:lpstr>Hierarchical Generative Models Empirical Analysis</vt:lpstr>
      <vt:lpstr>Examples</vt:lpstr>
      <vt:lpstr>Marginals alone are not Helpful…</vt:lpstr>
      <vt:lpstr>MRVs are more Informative!</vt:lpstr>
      <vt:lpstr>“Self-Similar” Networks?</vt:lpstr>
      <vt:lpstr>“Self-similarity”</vt:lpstr>
      <vt:lpstr>Multivariate Heavy Tails Distinctive characterization for real networks</vt:lpstr>
      <vt:lpstr>Multivariate Heavy Tails a distinctive characterization for networks</vt:lpstr>
      <vt:lpstr>Quest for Multivariate “Heavy Tails” in Complex Networks: Two-Pronged Approach </vt:lpstr>
      <vt:lpstr>Growing Networks w/ Multivariate Heavy Tails A General (Deterministic) Recipe</vt:lpstr>
      <vt:lpstr>“Toy” Examples: Sierpinksi Gaskets &amp; Variants</vt:lpstr>
      <vt:lpstr>Variants of Sierpinksi Gasket Network Models</vt:lpstr>
      <vt:lpstr>Key Observations/Insights: Whence come (Multivariate) “Heavy Tails”? </vt:lpstr>
      <vt:lpstr>Generalized Deterministic (Probabilistic) Recipes for Growing Networks w/ (Multivariate) Heavy Tails</vt:lpstr>
      <vt:lpstr>Quest for Generative Graph Models for Complex Networks w/ MRVs</vt:lpstr>
      <vt:lpstr>(Deterministic) Kronecker Graphs </vt:lpstr>
      <vt:lpstr>Stochastic Kronecker Graphs </vt:lpstr>
      <vt:lpstr>Kronecker Graphs and MRVs?</vt:lpstr>
      <vt:lpstr>Kronecker Graphs and MRVs?</vt:lpstr>
      <vt:lpstr>Kronecker Graphs and MRVs?</vt:lpstr>
      <vt:lpstr>Kronecker Graphs and MRVs?</vt:lpstr>
      <vt:lpstr>Kronecker Graphs and MRVs?</vt:lpstr>
      <vt:lpstr>Knonecker Graphs &amp; MRVs Ongoing and Future Work</vt:lpstr>
      <vt:lpstr>Summary: Quest for Multivariate “Heavy Tails” in Complex Networks: Two-Pronged Approach </vt:lpstr>
      <vt:lpstr>       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Zhi-Li Zhang</cp:lastModifiedBy>
  <cp:revision>841</cp:revision>
  <dcterms:created xsi:type="dcterms:W3CDTF">2012-10-27T07:44:59Z</dcterms:created>
  <dcterms:modified xsi:type="dcterms:W3CDTF">2014-10-07T14:07:00Z</dcterms:modified>
</cp:coreProperties>
</file>