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6" r:id="rId4"/>
    <p:sldId id="270" r:id="rId5"/>
    <p:sldId id="276" r:id="rId6"/>
    <p:sldId id="281" r:id="rId7"/>
    <p:sldId id="257" r:id="rId8"/>
    <p:sldId id="259" r:id="rId9"/>
    <p:sldId id="260" r:id="rId10"/>
    <p:sldId id="273" r:id="rId11"/>
    <p:sldId id="274" r:id="rId12"/>
    <p:sldId id="261" r:id="rId13"/>
    <p:sldId id="264" r:id="rId14"/>
    <p:sldId id="267" r:id="rId15"/>
    <p:sldId id="284" r:id="rId16"/>
    <p:sldId id="262" r:id="rId17"/>
    <p:sldId id="269" r:id="rId18"/>
    <p:sldId id="26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1" autoAdjust="0"/>
    <p:restoredTop sz="94660"/>
  </p:normalViewPr>
  <p:slideViewPr>
    <p:cSldViewPr>
      <p:cViewPr>
        <p:scale>
          <a:sx n="68" d="100"/>
          <a:sy n="68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8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0A9C-EA78-4914-8B1F-06F5E325B07A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B25F2-1E14-4E5C-83CC-50D25721D0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model should be able to generate both independent</a:t>
            </a:r>
            <a:r>
              <a:rPr lang="en-US" baseline="0" dirty="0" smtClean="0"/>
              <a:t> and correlated bivariate power law distributions; and it should be able to predict the tail behavior in various </a:t>
            </a:r>
            <a:r>
              <a:rPr lang="en-US" baseline="0" dirty="0" err="1" smtClean="0"/>
              <a:t>netowrks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25F2-1E14-4E5C-83CC-50D25721D0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25F2-1E14-4E5C-83CC-50D25721D0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we get the CCDF for the marginal and joint too. </a:t>
            </a:r>
          </a:p>
          <a:p>
            <a:r>
              <a:rPr lang="en-US" baseline="0" dirty="0" smtClean="0"/>
              <a:t>For the asymptotic behavior, we compute the conditional probability that y_2 larger than \epsilon_2 t given that y_1 larger than \epsilon_1 t.</a:t>
            </a:r>
          </a:p>
          <a:p>
            <a:r>
              <a:rPr lang="en-US" baseline="0" dirty="0" smtClean="0"/>
              <a:t>Results show that this probability turns to 0 when t goes to infinity. </a:t>
            </a:r>
          </a:p>
          <a:p>
            <a:r>
              <a:rPr lang="en-US" baseline="0" dirty="0" smtClean="0"/>
              <a:t>As we know, this is not true for some real data with bivariate power law distribution. We will show some cases in the experiment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we plot the conditional probability as a function of y given a small offset for lambda under three different </a:t>
            </a:r>
            <a:r>
              <a:rPr lang="en-US" baseline="0" dirty="0" err="1" smtClean="0"/>
              <a:t>p_off</a:t>
            </a:r>
            <a:r>
              <a:rPr lang="en-US" baseline="0" dirty="0" smtClean="0"/>
              <a:t> values. The conditional probabilities go to 1 or 0 gradually and slowly, especially for the case when </a:t>
            </a:r>
            <a:r>
              <a:rPr lang="en-US" baseline="0" dirty="0" err="1" smtClean="0"/>
              <a:t>p_on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p_off</a:t>
            </a:r>
            <a:r>
              <a:rPr lang="en-US" baseline="0" dirty="0" smtClean="0"/>
              <a:t> is quite small.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our model could be used to fit the real data where infinity values do not happen and suggests future conditional probability when the network gets even bigger;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7FD8-FBEC-4506-914A-736178FA3CEC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F22B-ED5C-4DD4-BF5D-03E4F494AAFF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F38-FB53-497F-BCCF-AFF753C0403B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29EB-3059-40DE-A0A1-A4D517FFDFDC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5AF-1405-4BEE-9B20-F1213CA0AF85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563F-3ABF-4639-88C0-FF2639583A3B}" type="datetime1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A2BA-B50A-41C0-A54D-72EA289DD21C}" type="datetime1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EBEF-3ADD-4B83-9C46-05A7AD869C7E}" type="datetime1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6E-50E3-4E27-940A-560FDCFE9C34}" type="datetime1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F88-4AE0-4F32-B6A8-992363D7C5AA}" type="datetime1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0755-1D52-45B9-8A0D-8BCB99C06114}" type="datetime1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6996-9931-42EB-B155-CF12DD0A9072}" type="datetime1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png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49.png"/><Relationship Id="rId10" Type="http://schemas.openxmlformats.org/officeDocument/2006/relationships/image" Target="../media/image45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PCSDE Models for Multivariate Power Law distribution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UMASS Team and </a:t>
            </a:r>
            <a:r>
              <a:rPr lang="en-US" dirty="0" err="1" smtClean="0"/>
              <a:t>UCornell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Presenter: Shan Lu</a:t>
            </a:r>
          </a:p>
          <a:p>
            <a:r>
              <a:rPr lang="en-US" dirty="0" smtClean="0"/>
              <a:t>3/6/2015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6"/>
    </mc:Choice>
    <mc:Fallback xmlns="">
      <p:transition spd="slow" advTm="113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2.1    Shared Poisson model with Markov on-off modulation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30476"/>
              </p:ext>
            </p:extLst>
          </p:nvPr>
        </p:nvGraphicFramePr>
        <p:xfrm>
          <a:off x="2673350" y="3505200"/>
          <a:ext cx="3556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0" name="Formula" r:id="rId3" imgW="2062800" imgH="396360" progId="Equation.Ribbit">
                  <p:embed/>
                </p:oleObj>
              </mc:Choice>
              <mc:Fallback>
                <p:oleObj name="Formula" r:id="rId3" imgW="2062800" imgH="396360" progId="Equation.Ribbit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505200"/>
                        <a:ext cx="3556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86900"/>
              </p:ext>
            </p:extLst>
          </p:nvPr>
        </p:nvGraphicFramePr>
        <p:xfrm>
          <a:off x="1789113" y="4495800"/>
          <a:ext cx="5324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1" name="Formula" r:id="rId5" imgW="3441960" imgH="368640" progId="Equation.Ribbit">
                  <p:embed/>
                </p:oleObj>
              </mc:Choice>
              <mc:Fallback>
                <p:oleObj name="Formula" r:id="rId5" imgW="3441960" imgH="368640" progId="Equation.Ribbit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495800"/>
                        <a:ext cx="5324475" cy="54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12582"/>
              </p:ext>
            </p:extLst>
          </p:nvPr>
        </p:nvGraphicFramePr>
        <p:xfrm>
          <a:off x="1143000" y="5257800"/>
          <a:ext cx="6861175" cy="55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2" name="Formula" r:id="rId7" imgW="4402080" imgH="368640" progId="Equation.Ribbit">
                  <p:embed/>
                </p:oleObj>
              </mc:Choice>
              <mc:Fallback>
                <p:oleObj name="Formula" r:id="rId7" imgW="4402080" imgH="368640" progId="Equation.Ribbit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61175" cy="5503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(2.1)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41684" y="26670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i="1" dirty="0" smtClean="0"/>
              <a:t>Tail behavior: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2"/>
    </mc:Choice>
    <mc:Fallback xmlns="">
      <p:transition spd="slow" advTm="352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35814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With                  , we have                   , which implies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If                       and                    , then               close to 0,  the tail dependence coefficient goes to 0 slowly.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Fit data when infinity value does not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2.1    Shared Poisson model with Markov on-off modulation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27369"/>
              </p:ext>
            </p:extLst>
          </p:nvPr>
        </p:nvGraphicFramePr>
        <p:xfrm>
          <a:off x="3962400" y="4804430"/>
          <a:ext cx="1143000" cy="24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8" name="Formula" r:id="rId3" imgW="683280" imgH="156240" progId="Equation.Ribbit">
                  <p:embed/>
                </p:oleObj>
              </mc:Choice>
              <mc:Fallback>
                <p:oleObj name="Formula" r:id="rId3" imgW="683280" imgH="156240" progId="Equation.Ribbit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04430"/>
                        <a:ext cx="1143000" cy="2425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(2.1)</a:t>
            </a:r>
            <a:endParaRPr lang="en-US" sz="4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37210"/>
              </p:ext>
            </p:extLst>
          </p:nvPr>
        </p:nvGraphicFramePr>
        <p:xfrm>
          <a:off x="976313" y="2743200"/>
          <a:ext cx="7496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9" name="Formula" r:id="rId5" imgW="4954320" imgH="368640" progId="Equation.Ribbit">
                  <p:embed/>
                </p:oleObj>
              </mc:Choice>
              <mc:Fallback>
                <p:oleObj name="Formula" r:id="rId5" imgW="4954320" imgH="36864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743200"/>
                        <a:ext cx="7496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86176"/>
              </p:ext>
            </p:extLst>
          </p:nvPr>
        </p:nvGraphicFramePr>
        <p:xfrm>
          <a:off x="1981200" y="4802842"/>
          <a:ext cx="1295400" cy="24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0" name="Formula" r:id="rId7" imgW="780120" imgH="157680" progId="Equation.Ribbit">
                  <p:embed/>
                </p:oleObj>
              </mc:Choice>
              <mc:Fallback>
                <p:oleObj name="Formula" r:id="rId7" imgW="780120" imgH="15768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2842"/>
                        <a:ext cx="1295400" cy="242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23121"/>
              </p:ext>
            </p:extLst>
          </p:nvPr>
        </p:nvGraphicFramePr>
        <p:xfrm>
          <a:off x="6079952" y="4724400"/>
          <a:ext cx="77804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1" name="Formula" r:id="rId9" imgW="467640" imgH="194400" progId="Equation.Ribbit">
                  <p:embed/>
                </p:oleObj>
              </mc:Choice>
              <mc:Fallback>
                <p:oleObj name="Formula" r:id="rId9" imgW="467640" imgH="194400" progId="Equation.Ribbi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952" y="4724400"/>
                        <a:ext cx="77804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08339"/>
              </p:ext>
            </p:extLst>
          </p:nvPr>
        </p:nvGraphicFramePr>
        <p:xfrm>
          <a:off x="4724400" y="3636030"/>
          <a:ext cx="1176337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2" name="Formula" r:id="rId11" imgW="752040" imgH="194400" progId="Equation.Ribbit">
                  <p:embed/>
                </p:oleObj>
              </mc:Choice>
              <mc:Fallback>
                <p:oleObj name="Formula" r:id="rId11" imgW="752040" imgH="194400" progId="Equation.Ribbi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36030"/>
                        <a:ext cx="1176337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7334"/>
              </p:ext>
            </p:extLst>
          </p:nvPr>
        </p:nvGraphicFramePr>
        <p:xfrm>
          <a:off x="1600200" y="3996392"/>
          <a:ext cx="2057400" cy="57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3" name="Formula" r:id="rId13" imgW="1296670" imgH="396240" progId="Equation.Ribbit">
                  <p:embed/>
                </p:oleObj>
              </mc:Choice>
              <mc:Fallback>
                <p:oleObj name="Formula" r:id="rId13" imgW="1296670" imgH="39624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96392"/>
                        <a:ext cx="2057400" cy="57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63928"/>
              </p:ext>
            </p:extLst>
          </p:nvPr>
        </p:nvGraphicFramePr>
        <p:xfrm>
          <a:off x="2362200" y="3691592"/>
          <a:ext cx="113437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4" name="Formula" r:id="rId15" imgW="635040" imgH="156240" progId="Equation.Ribbit">
                  <p:embed/>
                </p:oleObj>
              </mc:Choice>
              <mc:Fallback>
                <p:oleObj name="Formula" r:id="rId15" imgW="635040" imgH="15624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91592"/>
                        <a:ext cx="1134372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3"/>
    </mc:Choice>
    <mc:Fallback xmlns="">
      <p:transition spd="slow" advTm="814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2.2    Shared Poisson model with Markov on-off modulation and resetting </a:t>
            </a:r>
            <a:endParaRPr lang="en-US" sz="3000" dirty="0"/>
          </a:p>
        </p:txBody>
      </p:sp>
      <p:pic>
        <p:nvPicPr>
          <p:cNvPr id="4" name="Picture 1954" descr="C:\Users\csmcl-lu\Dropbox\Work Files\New direction\Towards Krapivsky\PCSDE_SharingPC_Mark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24200"/>
            <a:ext cx="5715000" cy="2133600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866813"/>
              </p:ext>
            </p:extLst>
          </p:nvPr>
        </p:nvGraphicFramePr>
        <p:xfrm>
          <a:off x="990600" y="2801454"/>
          <a:ext cx="7162800" cy="24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" name="Formula" r:id="rId4" imgW="4878360" imgH="176760" progId="Equation.Ribbit">
                  <p:embed/>
                </p:oleObj>
              </mc:Choice>
              <mc:Fallback>
                <p:oleObj name="Formula" r:id="rId4" imgW="4878360" imgH="176760" progId="Equation.Ribbit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01454"/>
                        <a:ext cx="7162800" cy="246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(2.2)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23900" y="5402759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i="1" dirty="0" smtClean="0"/>
              <a:t>Reset the two variables whenever the state of the Markov on-off process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3"/>
    </mc:Choice>
    <mc:Fallback xmlns="">
      <p:transition spd="slow" advTm="380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76082"/>
              </p:ext>
            </p:extLst>
          </p:nvPr>
        </p:nvGraphicFramePr>
        <p:xfrm>
          <a:off x="1927225" y="3352800"/>
          <a:ext cx="51006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3" name="Formula" r:id="rId3" imgW="3557520" imgH="294840" progId="Equation.Ribbit">
                  <p:embed/>
                </p:oleObj>
              </mc:Choice>
              <mc:Fallback>
                <p:oleObj name="Formula" r:id="rId3" imgW="3557520" imgH="294840" progId="Equation.Ribbit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352800"/>
                        <a:ext cx="510063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8862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With                    ,                                            </a:t>
            </a:r>
            <a:endParaRPr lang="en-US" sz="2200" dirty="0"/>
          </a:p>
        </p:txBody>
      </p:sp>
      <p:graphicFrame>
        <p:nvGraphicFramePr>
          <p:cNvPr id="11" name="Object 1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04945"/>
              </p:ext>
            </p:extLst>
          </p:nvPr>
        </p:nvGraphicFramePr>
        <p:xfrm>
          <a:off x="1282700" y="4013875"/>
          <a:ext cx="11557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4" name="Formula" r:id="rId5" imgW="780120" imgH="157680" progId="Equation.Ribbit">
                  <p:embed/>
                </p:oleObj>
              </mc:Choice>
              <mc:Fallback>
                <p:oleObj name="Formula" r:id="rId5" imgW="780120" imgH="157680" progId="Equation.Ribbit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013875"/>
                        <a:ext cx="115570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26930" name="Object 20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12494"/>
              </p:ext>
            </p:extLst>
          </p:nvPr>
        </p:nvGraphicFramePr>
        <p:xfrm>
          <a:off x="1941513" y="4320262"/>
          <a:ext cx="46370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5" name="Formula" r:id="rId7" imgW="3137040" imgH="1106280" progId="Equation.Ribbit">
                  <p:embed/>
                </p:oleObj>
              </mc:Choice>
              <mc:Fallback>
                <p:oleObj name="Formula" r:id="rId7" imgW="3137040" imgH="1106280" progId="Equation.Ribbit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4320262"/>
                        <a:ext cx="4637087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08935"/>
              </p:ext>
            </p:extLst>
          </p:nvPr>
        </p:nvGraphicFramePr>
        <p:xfrm>
          <a:off x="2400300" y="2832100"/>
          <a:ext cx="3606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6" name="Formula" r:id="rId9" imgW="2485440" imgH="221040" progId="Equation.Ribbit">
                  <p:embed/>
                </p:oleObj>
              </mc:Choice>
              <mc:Fallback>
                <p:oleObj name="Formula" r:id="rId9" imgW="2485440" imgH="221040" progId="Equation.Ribbit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832100"/>
                        <a:ext cx="36068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(2.2)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2.2    Shared Poisson model with Markov on-off modulation and resetting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688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2"/>
    </mc:Choice>
    <mc:Fallback xmlns="">
      <p:transition spd="slow" advTm="5744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12706"/>
              </p:ext>
            </p:extLst>
          </p:nvPr>
        </p:nvGraphicFramePr>
        <p:xfrm>
          <a:off x="1069975" y="5589588"/>
          <a:ext cx="12477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3" name="Formula" r:id="rId4" imgW="980440" imgH="177800" progId="Equation.Ribbit">
                  <p:embed/>
                </p:oleObj>
              </mc:Choice>
              <mc:Fallback>
                <p:oleObj name="Formula" r:id="rId4" imgW="980440" imgH="177800" progId="Equation.Ribbit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5589588"/>
                        <a:ext cx="12477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4006"/>
              </p:ext>
            </p:extLst>
          </p:nvPr>
        </p:nvGraphicFramePr>
        <p:xfrm>
          <a:off x="3886200" y="5573713"/>
          <a:ext cx="1168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4" name="Formula" r:id="rId6" imgW="916940" imgH="177800" progId="Equation.Ribbit">
                  <p:embed/>
                </p:oleObj>
              </mc:Choice>
              <mc:Fallback>
                <p:oleObj name="Formula" r:id="rId6" imgW="916940" imgH="177800" progId="Equation.Ribbit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573713"/>
                        <a:ext cx="1168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680850"/>
              </p:ext>
            </p:extLst>
          </p:nvPr>
        </p:nvGraphicFramePr>
        <p:xfrm>
          <a:off x="6691313" y="5549900"/>
          <a:ext cx="13493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5" name="Formula" r:id="rId8" imgW="1066800" imgH="177800" progId="Equation.Ribbit">
                  <p:embed/>
                </p:oleObj>
              </mc:Choice>
              <mc:Fallback>
                <p:oleObj name="Formula" r:id="rId8" imgW="1066800" imgH="177800" progId="Equation.Ribbit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5549900"/>
                        <a:ext cx="1349375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8" name="Picture 22" descr="C:\Users\csmcl-lu\Dropbox\Work Files\New direction\Towards Krapivsky\Asymptotic_CP_Model2_poff_0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828800"/>
            <a:ext cx="2705100" cy="3609975"/>
          </a:xfrm>
          <a:prstGeom prst="rect">
            <a:avLst/>
          </a:prstGeom>
          <a:noFill/>
        </p:spPr>
      </p:pic>
      <p:pic>
        <p:nvPicPr>
          <p:cNvPr id="244759" name="Picture 23" descr="C:\Users\csmcl-lu\Dropbox\Work Files\New direction\Towards Krapivsky\Asymptotic_CP_Model2_poff_9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11500" y="1828800"/>
            <a:ext cx="2705100" cy="3609975"/>
          </a:xfrm>
          <a:prstGeom prst="rect">
            <a:avLst/>
          </a:prstGeom>
          <a:noFill/>
        </p:spPr>
      </p:pic>
      <p:pic>
        <p:nvPicPr>
          <p:cNvPr id="244760" name="Picture 24" descr="C:\Users\csmcl-lu\Dropbox\Work Files\New direction\Towards Krapivsky\Asymptotic_CP_Model2_poff_0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1828800"/>
            <a:ext cx="2705100" cy="3609975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83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02"/>
    </mc:Choice>
    <mc:Fallback xmlns="">
      <p:transition spd="slow" advTm="3690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82296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Heat map comparison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63172" name="Picture 4" descr="C:\Users\csmcl-lu\Dropbox\Work Files\New direction\Towards Krapivsky\2D_fitting_Colormap_Flickr_nonequ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8582" y="2235481"/>
            <a:ext cx="1585500" cy="2453750"/>
          </a:xfrm>
          <a:prstGeom prst="rect">
            <a:avLst/>
          </a:prstGeom>
          <a:noFill/>
        </p:spPr>
      </p:pic>
      <p:pic>
        <p:nvPicPr>
          <p:cNvPr id="263174" name="Picture 6" descr="C:\Users\csmcl-lu\Dropbox\Work Files\New direction\Towards Krapivsky\2D_fitting_Colormap_arXiv_nonequ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731" y="2270650"/>
            <a:ext cx="1585500" cy="2453750"/>
          </a:xfrm>
          <a:prstGeom prst="rect">
            <a:avLst/>
          </a:prstGeom>
          <a:noFill/>
        </p:spPr>
      </p:pic>
      <p:pic>
        <p:nvPicPr>
          <p:cNvPr id="263173" name="Picture 5" descr="C:\Users\csmcl-lu\Dropbox\Work Files\New direction\Towards Krapivsky\2D_fitting_Colormap_LiveJournal_nonequ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8582" y="2270650"/>
            <a:ext cx="1585500" cy="2453750"/>
          </a:xfrm>
          <a:prstGeom prst="rect">
            <a:avLst/>
          </a:prstGeom>
          <a:noFill/>
        </p:spPr>
      </p:pic>
      <p:pic>
        <p:nvPicPr>
          <p:cNvPr id="12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235481"/>
            <a:ext cx="1600199" cy="241600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65470"/>
              </p:ext>
            </p:extLst>
          </p:nvPr>
        </p:nvGraphicFramePr>
        <p:xfrm>
          <a:off x="838198" y="4876800"/>
          <a:ext cx="716280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8"/>
                <a:gridCol w="1324415"/>
                <a:gridCol w="1394121"/>
                <a:gridCol w="1533533"/>
                <a:gridCol w="1446905"/>
              </a:tblGrid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Dataset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Youtube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Flickr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arXiv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Journal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algn="ctr"/>
                      <a:endParaRPr lang="en-US" sz="1200" i="1" baseline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200" i="1" baseline="0" dirty="0" smtClean="0"/>
                        <a:t>Tail behavior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Dependent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Independent</a:t>
                      </a:r>
                      <a:endParaRPr lang="en-US" sz="12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Independent</a:t>
                      </a:r>
                      <a:endParaRPr lang="en-US" sz="12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37261"/>
              </p:ext>
            </p:extLst>
          </p:nvPr>
        </p:nvGraphicFramePr>
        <p:xfrm>
          <a:off x="2362198" y="5346382"/>
          <a:ext cx="116998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4" name="Formula" r:id="rId7" imgW="1090930" imgH="158750" progId="Equation.Ribbit">
                  <p:embed/>
                </p:oleObj>
              </mc:Choice>
              <mc:Fallback>
                <p:oleObj name="Formula" r:id="rId7" imgW="1090930" imgH="158750" progId="Equation.Ribbi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198" y="5346382"/>
                        <a:ext cx="1169988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95914"/>
              </p:ext>
            </p:extLst>
          </p:nvPr>
        </p:nvGraphicFramePr>
        <p:xfrm>
          <a:off x="914398" y="5346382"/>
          <a:ext cx="1309736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5" name="Formula" r:id="rId9" imgW="1225550" imgH="158750" progId="Equation.Ribbit">
                  <p:embed/>
                </p:oleObj>
              </mc:Choice>
              <mc:Fallback>
                <p:oleObj name="Formula" r:id="rId9" imgW="1225550" imgH="158750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8" y="5346382"/>
                        <a:ext cx="1309736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5858"/>
              </p:ext>
            </p:extLst>
          </p:nvPr>
        </p:nvGraphicFramePr>
        <p:xfrm>
          <a:off x="3733798" y="5346382"/>
          <a:ext cx="1169987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Formula" r:id="rId11" imgW="1090930" imgH="158750" progId="Equation.Ribbit">
                  <p:embed/>
                </p:oleObj>
              </mc:Choice>
              <mc:Fallback>
                <p:oleObj name="Formula" r:id="rId11" imgW="1090930" imgH="158750" progId="Equation.Ribbi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798" y="5346382"/>
                        <a:ext cx="1169987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03962"/>
              </p:ext>
            </p:extLst>
          </p:nvPr>
        </p:nvGraphicFramePr>
        <p:xfrm>
          <a:off x="5181598" y="5346382"/>
          <a:ext cx="116998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Formula" r:id="rId13" imgW="1090930" imgH="158750" progId="Equation.Ribbit">
                  <p:embed/>
                </p:oleObj>
              </mc:Choice>
              <mc:Fallback>
                <p:oleObj name="Formula" r:id="rId13" imgW="1090930" imgH="15875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8" y="5346382"/>
                        <a:ext cx="1169988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39793"/>
              </p:ext>
            </p:extLst>
          </p:nvPr>
        </p:nvGraphicFramePr>
        <p:xfrm>
          <a:off x="6705598" y="5346382"/>
          <a:ext cx="117157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Formula" r:id="rId14" imgW="1090930" imgH="158750" progId="Equation.Ribbit">
                  <p:embed/>
                </p:oleObj>
              </mc:Choice>
              <mc:Fallback>
                <p:oleObj name="Formula" r:id="rId14" imgW="1090930" imgH="158750" progId="Equation.Ribbi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598" y="5346382"/>
                        <a:ext cx="117157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7506250"/>
      </p:ext>
    </p:extLst>
  </p:cSld>
  <p:clrMapOvr>
    <a:masterClrMapping/>
  </p:clrMapOvr>
  <p:transition advTm="2117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PCSDE model with matrix exponentials 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60442"/>
              </p:ext>
            </p:extLst>
          </p:nvPr>
        </p:nvGraphicFramePr>
        <p:xfrm>
          <a:off x="1354138" y="3276600"/>
          <a:ext cx="589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3" name="Formula" r:id="rId3" imgW="3848400" imgH="384840" progId="Equation.Ribbit">
                  <p:embed/>
                </p:oleObj>
              </mc:Choice>
              <mc:Fallback>
                <p:oleObj name="Formula" r:id="rId3" imgW="3848400" imgH="384840" progId="Equation.Ribbit">
                  <p:embed/>
                  <p:pic>
                    <p:nvPicPr>
                      <p:cNvPr id="0" name="Picture 1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3276600"/>
                        <a:ext cx="58928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72048"/>
              </p:ext>
            </p:extLst>
          </p:nvPr>
        </p:nvGraphicFramePr>
        <p:xfrm>
          <a:off x="2703513" y="2660650"/>
          <a:ext cx="30813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4" name="Formula" r:id="rId5" imgW="2010600" imgH="157680" progId="Equation.Ribbit">
                  <p:embed/>
                </p:oleObj>
              </mc:Choice>
              <mc:Fallback>
                <p:oleObj name="Formula" r:id="rId5" imgW="2010600" imgH="157680" progId="Equation.Ribbit">
                  <p:embed/>
                  <p:pic>
                    <p:nvPicPr>
                      <p:cNvPr id="0" name="Picture 1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2660650"/>
                        <a:ext cx="3081337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42977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         ,         and        are independent.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          ,        and        are correlated.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Marginal tail power law?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What about the tail dependence? </a:t>
            </a:r>
            <a:endParaRPr lang="en-US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(3) </a:t>
            </a:r>
            <a:endParaRPr lang="en-US" sz="4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31532"/>
              </p:ext>
            </p:extLst>
          </p:nvPr>
        </p:nvGraphicFramePr>
        <p:xfrm>
          <a:off x="1701800" y="4437062"/>
          <a:ext cx="561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5" name="Formula" r:id="rId7" imgW="367200" imgH="156240" progId="Equation.Ribbit">
                  <p:embed/>
                </p:oleObj>
              </mc:Choice>
              <mc:Fallback>
                <p:oleObj name="Formula" r:id="rId7" imgW="367200" imgH="15624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437062"/>
                        <a:ext cx="5619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70998"/>
              </p:ext>
            </p:extLst>
          </p:nvPr>
        </p:nvGraphicFramePr>
        <p:xfrm>
          <a:off x="2620962" y="4419600"/>
          <a:ext cx="2746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6" name="Formula" r:id="rId9" imgW="179319" imgH="156427" progId="Equation.Ribbit">
                  <p:embed/>
                </p:oleObj>
              </mc:Choice>
              <mc:Fallback>
                <p:oleObj name="Formula" r:id="rId9" imgW="179319" imgH="156427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2" y="4419600"/>
                        <a:ext cx="2746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01944"/>
              </p:ext>
            </p:extLst>
          </p:nvPr>
        </p:nvGraphicFramePr>
        <p:xfrm>
          <a:off x="3632200" y="44196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7" name="Formula" r:id="rId11" imgW="182880" imgH="154940" progId="Equation.Ribbit">
                  <p:embed/>
                </p:oleObj>
              </mc:Choice>
              <mc:Fallback>
                <p:oleObj name="Formula" r:id="rId11" imgW="182880" imgH="154940" progId="Equation.Ribbi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4196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9080"/>
              </p:ext>
            </p:extLst>
          </p:nvPr>
        </p:nvGraphicFramePr>
        <p:xfrm>
          <a:off x="1676400" y="4818063"/>
          <a:ext cx="5603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8" name="Formula" r:id="rId13" imgW="367200" imgH="156240" progId="Equation.Ribbit">
                  <p:embed/>
                </p:oleObj>
              </mc:Choice>
              <mc:Fallback>
                <p:oleObj name="Formula" r:id="rId13" imgW="367200" imgH="156240" progId="Equation.Ribbi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18063"/>
                        <a:ext cx="5603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70117"/>
              </p:ext>
            </p:extLst>
          </p:nvPr>
        </p:nvGraphicFramePr>
        <p:xfrm>
          <a:off x="2620962" y="4800600"/>
          <a:ext cx="2746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9" name="Formula" r:id="rId15" imgW="179319" imgH="156427" progId="Equation.Ribbit">
                  <p:embed/>
                </p:oleObj>
              </mc:Choice>
              <mc:Fallback>
                <p:oleObj name="Formula" r:id="rId15" imgW="179319" imgH="156427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2" y="4800600"/>
                        <a:ext cx="2746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77355"/>
              </p:ext>
            </p:extLst>
          </p:nvPr>
        </p:nvGraphicFramePr>
        <p:xfrm>
          <a:off x="3657600" y="4800600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0" name="Formula" r:id="rId16" imgW="182880" imgH="154940" progId="Equation.Ribbit">
                  <p:embed/>
                </p:oleObj>
              </mc:Choice>
              <mc:Fallback>
                <p:oleObj name="Formula" r:id="rId16" imgW="182880" imgH="154940" progId="Equation.Ribbi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00600"/>
                        <a:ext cx="27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46"/>
    </mc:Choice>
    <mc:Fallback xmlns="">
      <p:transition spd="slow" advTm="820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SMCL\Dropbox\Work Files\New direction\Towards Krapivsky\PCSDE Weibo's model simulation\marginal_distribution_with_different_mu_values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895600"/>
            <a:ext cx="4778607" cy="28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PCSDE model with matrix exponentials</a:t>
            </a:r>
          </a:p>
          <a:p>
            <a:pPr lvl="1"/>
            <a:r>
              <a:rPr lang="en-US" dirty="0"/>
              <a:t>Simulation result for the marginal </a:t>
            </a:r>
            <a:r>
              <a:rPr lang="en-US" dirty="0" smtClean="0"/>
              <a:t>distribution 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(3)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73"/>
    </mc:Choice>
    <mc:Fallback xmlns="">
      <p:transition spd="slow" advTm="7627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SMCL\Dropbox\Work Files\New direction\Towards Krapivsky\PCSDE Weibo's model simulation\conditional_probability_with_different_mu_values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89257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PCSDE model with matrix exponentials</a:t>
            </a:r>
          </a:p>
          <a:p>
            <a:pPr lvl="1"/>
            <a:r>
              <a:rPr lang="en-US" dirty="0"/>
              <a:t>Simulation result for conditional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(3)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8"/>
    </mc:Choice>
    <mc:Fallback xmlns="">
      <p:transition spd="slow" advTm="845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PCSDE model with matrix exponentials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42977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On going and future work: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Computing the marginal tail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Computing the joint tail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Computing the tail dependence coefficient</a:t>
            </a:r>
            <a:endParaRPr lang="en-US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(3)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60442"/>
              </p:ext>
            </p:extLst>
          </p:nvPr>
        </p:nvGraphicFramePr>
        <p:xfrm>
          <a:off x="1354138" y="3276600"/>
          <a:ext cx="589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3" name="Formula" r:id="rId3" imgW="3848400" imgH="384840" progId="Equation.Ribbit">
                  <p:embed/>
                </p:oleObj>
              </mc:Choice>
              <mc:Fallback>
                <p:oleObj name="Formula" r:id="rId3" imgW="3848400" imgH="3848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3276600"/>
                        <a:ext cx="5892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72048"/>
              </p:ext>
            </p:extLst>
          </p:nvPr>
        </p:nvGraphicFramePr>
        <p:xfrm>
          <a:off x="2703513" y="2660650"/>
          <a:ext cx="30813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4" name="Formula" r:id="rId5" imgW="2010600" imgH="157680" progId="Equation.Ribbit">
                  <p:embed/>
                </p:oleObj>
              </mc:Choice>
              <mc:Fallback>
                <p:oleObj name="Formula" r:id="rId5" imgW="2010600" imgH="15768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2660650"/>
                        <a:ext cx="30813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3"/>
    </mc:Choice>
    <mc:Fallback xmlns="">
      <p:transition spd="slow" advTm="1386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Multivariate Power Law in </a:t>
            </a:r>
            <a:r>
              <a:rPr lang="en-US" sz="3600" dirty="0"/>
              <a:t>R</a:t>
            </a:r>
            <a:r>
              <a:rPr lang="en-US" sz="3600" dirty="0" smtClean="0"/>
              <a:t>eal World </a:t>
            </a:r>
            <a:r>
              <a:rPr lang="en-US" sz="3600" dirty="0"/>
              <a:t>D</a:t>
            </a:r>
            <a:r>
              <a:rPr lang="en-US" sz="3600" dirty="0" smtClean="0"/>
              <a:t>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399"/>
          </a:xfrm>
        </p:spPr>
        <p:txBody>
          <a:bodyPr/>
          <a:lstStyle/>
          <a:p>
            <a:r>
              <a:rPr lang="en-US" dirty="0" smtClean="0"/>
              <a:t>2-Dimensional data</a:t>
            </a:r>
            <a:endParaRPr lang="en-US" dirty="0"/>
          </a:p>
        </p:txBody>
      </p:sp>
      <p:pic>
        <p:nvPicPr>
          <p:cNvPr id="5" name="Picture 2" descr="C:\Users\csmcl-lu\Dropbox\Work Files\New direction\Towards Krapivsky\2D_CCDF_cites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" y="2096546"/>
            <a:ext cx="2103120" cy="1484854"/>
          </a:xfrm>
          <a:prstGeom prst="rect">
            <a:avLst/>
          </a:prstGeom>
          <a:noFill/>
        </p:spPr>
      </p:pic>
      <p:pic>
        <p:nvPicPr>
          <p:cNvPr id="6" name="Picture 3" descr="C:\Users\csmcl-lu\Dropbox\Work Files\New direction\Towards Krapivsky\2D_CCDF_Pat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0" y="4992146"/>
            <a:ext cx="2103120" cy="1484854"/>
          </a:xfrm>
          <a:prstGeom prst="rect">
            <a:avLst/>
          </a:prstGeom>
          <a:noFill/>
        </p:spPr>
      </p:pic>
      <p:pic>
        <p:nvPicPr>
          <p:cNvPr id="9" name="Picture 2" descr="C:\Users\csmcl-lu\Dropbox\Work Files\New direction\Towards Krapivsky\2D_CCDF_LiveJour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3680" y="2212705"/>
            <a:ext cx="2103120" cy="1292495"/>
          </a:xfrm>
          <a:prstGeom prst="rect">
            <a:avLst/>
          </a:prstGeom>
          <a:noFill/>
        </p:spPr>
      </p:pic>
      <p:pic>
        <p:nvPicPr>
          <p:cNvPr id="11" name="Picture 4" descr="C:\Users\csmcl-lu\Dropbox\Work Files\New direction\Towards Krapivsky\2D_CCDF_Youtub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9880" y="5105400"/>
            <a:ext cx="2103120" cy="1292495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410200" y="2590800"/>
            <a:ext cx="25908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439412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Power law distributed margins.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Independent or correlated in-degree and out-degree.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Model to fit the real data?</a:t>
            </a:r>
            <a:endParaRPr lang="en-US" sz="2400" dirty="0"/>
          </a:p>
        </p:txBody>
      </p:sp>
      <p:pic>
        <p:nvPicPr>
          <p:cNvPr id="10" name="Picture 3" descr="C:\Users\csmcl-lu\Dropbox\Work Files\New direction\Towards Krapivsky\2D_CCDF_Flick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0200" y="3660505"/>
            <a:ext cx="1981200" cy="1292495"/>
          </a:xfrm>
          <a:prstGeom prst="rect">
            <a:avLst/>
          </a:prstGeom>
          <a:noFill/>
        </p:spPr>
      </p:pic>
      <p:pic>
        <p:nvPicPr>
          <p:cNvPr id="37890" name="Picture 2" descr="C:\Users\CSMCL\Dropbox\Work Files\New direction\Towards Krapivsky\2D_CCDF_goog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" y="3581400"/>
            <a:ext cx="20999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9"/>
    </mc:Choice>
    <mc:Fallback xmlns="">
      <p:transition spd="slow" advTm="860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103535"/>
              </p:ext>
            </p:extLst>
          </p:nvPr>
        </p:nvGraphicFramePr>
        <p:xfrm>
          <a:off x="1828800" y="2514600"/>
          <a:ext cx="6172200" cy="83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1" name="Formula" r:id="rId3" imgW="3554730" imgH="496570" progId="Equation.Ribbit">
                  <p:embed/>
                </p:oleObj>
              </mc:Choice>
              <mc:Fallback>
                <p:oleObj name="Formula" r:id="rId3" imgW="3554730" imgH="496570" progId="Equation.Ribbit">
                  <p:embed/>
                  <p:pic>
                    <p:nvPicPr>
                      <p:cNvPr id="0" name="Picture 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6172200" cy="830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Multivariate Pareto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Multivariate Pareto distribution II, </a:t>
            </a:r>
          </a:p>
          <a:p>
            <a:pPr lvl="1"/>
            <a:r>
              <a:rPr lang="en-US" dirty="0" smtClean="0"/>
              <a:t>Joint CCDF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Marginal CCDF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dirty="0" smtClean="0"/>
              <a:t>Tail dependence coefficient (2D)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71810"/>
              </p:ext>
            </p:extLst>
          </p:nvPr>
        </p:nvGraphicFramePr>
        <p:xfrm>
          <a:off x="6589713" y="1676400"/>
          <a:ext cx="1766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" name="Formula" r:id="rId5" imgW="904240" imgH="204470" progId="Equation.Ribbit">
                  <p:embed/>
                </p:oleObj>
              </mc:Choice>
              <mc:Fallback>
                <p:oleObj name="Formula" r:id="rId5" imgW="904240" imgH="204470" progId="Equation.Ribbit">
                  <p:embed/>
                  <p:pic>
                    <p:nvPicPr>
                      <p:cNvPr id="0" name="Picture 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1676400"/>
                        <a:ext cx="17668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59069"/>
              </p:ext>
            </p:extLst>
          </p:nvPr>
        </p:nvGraphicFramePr>
        <p:xfrm>
          <a:off x="2286000" y="3745023"/>
          <a:ext cx="5029200" cy="6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" name="Formula" r:id="rId7" imgW="2792730" imgH="388620" progId="Equation.Ribbit">
                  <p:embed/>
                </p:oleObj>
              </mc:Choice>
              <mc:Fallback>
                <p:oleObj name="Formula" r:id="rId7" imgW="2792730" imgH="388620" progId="Equation.Ribbit">
                  <p:embed/>
                  <p:pic>
                    <p:nvPicPr>
                      <p:cNvPr id="0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45023"/>
                        <a:ext cx="5029200" cy="674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99318"/>
              </p:ext>
            </p:extLst>
          </p:nvPr>
        </p:nvGraphicFramePr>
        <p:xfrm>
          <a:off x="1046162" y="5207000"/>
          <a:ext cx="71072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4" name="Formula" r:id="rId9" imgW="4253230" imgH="396240" progId="Equation.Ribbit">
                  <p:embed/>
                </p:oleObj>
              </mc:Choice>
              <mc:Fallback>
                <p:oleObj name="Formula" r:id="rId9" imgW="4253230" imgH="396240" progId="Equation.Ribbit">
                  <p:embed/>
                  <p:pic>
                    <p:nvPicPr>
                      <p:cNvPr id="0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5207000"/>
                        <a:ext cx="71072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3"/>
    </mc:Choice>
    <mc:Fallback xmlns="">
      <p:transition spd="slow" advTm="423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Multivariate Pareto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Classical Pareto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Tail dependence coefficient is not 0;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Same shape parameters for all univariate margins.</a:t>
            </a:r>
          </a:p>
          <a:p>
            <a:endParaRPr lang="en-US" sz="800" dirty="0"/>
          </a:p>
          <a:p>
            <a:r>
              <a:rPr lang="en-US" i="1" dirty="0"/>
              <a:t>MP(II) of </a:t>
            </a:r>
            <a:r>
              <a:rPr lang="en-US" i="1" dirty="0" err="1"/>
              <a:t>Asimit</a:t>
            </a:r>
            <a:r>
              <a:rPr lang="en-US" i="1" dirty="0"/>
              <a:t> et </a:t>
            </a:r>
            <a:r>
              <a:rPr lang="en-US" i="1" dirty="0" smtClean="0"/>
              <a:t>al</a:t>
            </a:r>
            <a:r>
              <a:rPr lang="en-US" i="1" baseline="30000" dirty="0"/>
              <a:t>1</a:t>
            </a:r>
            <a:r>
              <a:rPr lang="en-US" i="1" dirty="0" smtClean="0"/>
              <a:t> 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48687"/>
              </p:ext>
            </p:extLst>
          </p:nvPr>
        </p:nvGraphicFramePr>
        <p:xfrm>
          <a:off x="1143001" y="3751032"/>
          <a:ext cx="6629399" cy="71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" name="Formula" r:id="rId4" imgW="4359910" imgH="486410" progId="Equation.Ribbit">
                  <p:embed/>
                </p:oleObj>
              </mc:Choice>
              <mc:Fallback>
                <p:oleObj name="Formula" r:id="rId4" imgW="4359910" imgH="486410" progId="Equation.Ribbit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3751032"/>
                        <a:ext cx="6629399" cy="7120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46147"/>
              </p:ext>
            </p:extLst>
          </p:nvPr>
        </p:nvGraphicFramePr>
        <p:xfrm>
          <a:off x="2099469" y="4469710"/>
          <a:ext cx="4072731" cy="61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" name="Formula" r:id="rId6" imgW="2716530" imgH="425450" progId="Equation.Ribbit">
                  <p:embed/>
                </p:oleObj>
              </mc:Choice>
              <mc:Fallback>
                <p:oleObj name="Formula" r:id="rId6" imgW="2716530" imgH="425450" progId="Equation.Ribbit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469" y="4469710"/>
                        <a:ext cx="4072731" cy="612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105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hape </a:t>
            </a:r>
            <a:r>
              <a:rPr lang="en-US" sz="2400" dirty="0"/>
              <a:t>parameters </a:t>
            </a:r>
            <a:r>
              <a:rPr lang="en-US" sz="2400" dirty="0" smtClean="0"/>
              <a:t>are not necessarily the same;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Asymptotically independent.</a:t>
            </a:r>
            <a:endParaRPr lang="en-US" sz="2400" dirty="0"/>
          </a:p>
        </p:txBody>
      </p:sp>
      <p:cxnSp>
        <p:nvCxnSpPr>
          <p:cNvPr id="8" name="直接连接符 6"/>
          <p:cNvCxnSpPr/>
          <p:nvPr/>
        </p:nvCxnSpPr>
        <p:spPr>
          <a:xfrm>
            <a:off x="457200" y="6096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1208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</a:t>
            </a:r>
            <a:r>
              <a:rPr lang="en-US" altLang="zh-CN" sz="1600" baseline="30000" dirty="0"/>
              <a:t>1</a:t>
            </a:r>
            <a:r>
              <a:rPr lang="en-US" altLang="zh-CN" sz="1600" dirty="0" smtClean="0"/>
              <a:t>A. V. </a:t>
            </a:r>
            <a:r>
              <a:rPr lang="en-US" altLang="zh-CN" sz="1600" dirty="0" err="1" smtClean="0"/>
              <a:t>Asimit</a:t>
            </a:r>
            <a:r>
              <a:rPr lang="en-US" altLang="zh-CN" sz="1600" dirty="0" smtClean="0"/>
              <a:t>, E. Furman, R. </a:t>
            </a:r>
            <a:r>
              <a:rPr lang="en-US" altLang="zh-CN" sz="1600" dirty="0" err="1" smtClean="0"/>
              <a:t>Vernic</a:t>
            </a:r>
            <a:r>
              <a:rPr lang="en-US" altLang="zh-CN" sz="1600" dirty="0" smtClean="0"/>
              <a:t>, “On a multivariate Pareto distribution”, Insurance: Mathematics and Economics 46(2010) 308 - 316</a:t>
            </a:r>
            <a:endParaRPr lang="zh-CN" alt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"/>
    </mc:Choice>
    <mc:Fallback xmlns="">
      <p:transition spd="slow" advTm="7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dirty="0" smtClean="0"/>
              <a:t>PCSDE formulation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PCSDE Model for Multivariate Power law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2123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smtClean="0"/>
              <a:t>Exponential </a:t>
            </a:r>
            <a:r>
              <a:rPr lang="en-US" sz="2600" dirty="0"/>
              <a:t>G</a:t>
            </a:r>
            <a:r>
              <a:rPr lang="en-US" sz="2600" dirty="0" smtClean="0"/>
              <a:t>rowth with Random Stopping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600" dirty="0" smtClean="0"/>
              <a:t>PCSDE formulation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6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94146"/>
              </p:ext>
            </p:extLst>
          </p:nvPr>
        </p:nvGraphicFramePr>
        <p:xfrm>
          <a:off x="1374775" y="2803525"/>
          <a:ext cx="5254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3" name="Formula" r:id="rId3" imgW="2693880" imgH="415440" progId="Equation.Ribbit">
                  <p:embed/>
                </p:oleObj>
              </mc:Choice>
              <mc:Fallback>
                <p:oleObj name="Formula" r:id="rId3" imgW="2693880" imgH="415440" progId="Equation.Ribbit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803525"/>
                        <a:ext cx="52546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28766"/>
              </p:ext>
            </p:extLst>
          </p:nvPr>
        </p:nvGraphicFramePr>
        <p:xfrm>
          <a:off x="1439863" y="5156200"/>
          <a:ext cx="57848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4" name="Formula" r:id="rId5" imgW="2963160" imgH="176760" progId="Equation.Ribbit">
                  <p:embed/>
                </p:oleObj>
              </mc:Choice>
              <mc:Fallback>
                <p:oleObj name="Formula" r:id="rId5" imgW="2963160" imgH="176760" progId="Equation.Ribbit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156200"/>
                        <a:ext cx="57848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200130"/>
              </p:ext>
            </p:extLst>
          </p:nvPr>
        </p:nvGraphicFramePr>
        <p:xfrm>
          <a:off x="1828800" y="3660775"/>
          <a:ext cx="5337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" name="Formula" r:id="rId7" imgW="2843640" imgH="491760" progId="Equation.Ribbit">
                  <p:embed/>
                </p:oleObj>
              </mc:Choice>
              <mc:Fallback>
                <p:oleObj name="Formula" r:id="rId7" imgW="2843640" imgH="491760" progId="Equation.Ribbit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60775"/>
                        <a:ext cx="53371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"/>
    </mc:Choice>
    <mc:Fallback xmlns="">
      <p:transition spd="slow" advTm="128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Independency or correlation between variables can be achieved by independent or shared Poisson counters.</a:t>
            </a:r>
          </a:p>
          <a:p>
            <a:endParaRPr lang="en-US" sz="1600" dirty="0" smtClean="0"/>
          </a:p>
          <a:p>
            <a:r>
              <a:rPr lang="en-US" dirty="0" smtClean="0"/>
              <a:t>Marginal exponents are not necessarily the same.</a:t>
            </a:r>
          </a:p>
          <a:p>
            <a:endParaRPr lang="en-US" sz="1500" dirty="0"/>
          </a:p>
          <a:p>
            <a:r>
              <a:rPr lang="en-US" dirty="0" smtClean="0"/>
              <a:t>Monte Carlo Simulation</a:t>
            </a:r>
          </a:p>
          <a:p>
            <a:endParaRPr lang="en-US" sz="1500" dirty="0"/>
          </a:p>
          <a:p>
            <a:r>
              <a:rPr lang="en-US" dirty="0" smtClean="0"/>
              <a:t>Relationship to Generative Models</a:t>
            </a:r>
          </a:p>
          <a:p>
            <a:pPr lvl="1"/>
            <a:r>
              <a:rPr lang="en-US" dirty="0" smtClean="0"/>
              <a:t>Expected degree growth </a:t>
            </a:r>
          </a:p>
          <a:p>
            <a:pPr lvl="1"/>
            <a:r>
              <a:rPr lang="en-US" dirty="0" smtClean="0"/>
              <a:t>Rebuilt generative </a:t>
            </a:r>
            <a:r>
              <a:rPr lang="en-US" dirty="0"/>
              <a:t>m</a:t>
            </a:r>
            <a:r>
              <a:rPr lang="en-US" dirty="0" smtClean="0"/>
              <a:t>odel for real-world data 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PCSDE Model for Multivariate Power law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"/>
    </mc:Choice>
    <mc:Fallback xmlns="">
      <p:transition spd="slow" advTm="13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Bivariate PCSDE Model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1.     2D SDE model with Shared Poisson Counter</a:t>
            </a:r>
            <a:endParaRPr lang="en-US" sz="3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7979"/>
              </p:ext>
            </p:extLst>
          </p:nvPr>
        </p:nvGraphicFramePr>
        <p:xfrm>
          <a:off x="1676400" y="2514600"/>
          <a:ext cx="5768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Formula" r:id="rId3" imgW="2955290" imgH="176530" progId="Equation.Ribbit">
                  <p:embed/>
                </p:oleObj>
              </mc:Choice>
              <mc:Fallback>
                <p:oleObj name="Formula" r:id="rId3" imgW="2955290" imgH="176530" progId="Equation.Ribbit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768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C:\Users\csmcl-lu\Dropbox\Work Files\New direction\Towards Krapivsky\PCSDE_SharingP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0300" y="2895600"/>
            <a:ext cx="4038600" cy="221601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52578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/>
              <a:t>Independent growth processes</a:t>
            </a:r>
            <a:r>
              <a:rPr lang="en-US" sz="2000" i="1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Life time of the two growth processes are controlled by a shared Poisson counter and two independent Poisson counters.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7"/>
    </mc:Choice>
    <mc:Fallback xmlns="">
      <p:transition spd="slow" advTm="362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Correlated bivariate power law distribution</a:t>
            </a:r>
          </a:p>
          <a:p>
            <a:r>
              <a:rPr lang="en-US" dirty="0" smtClean="0"/>
              <a:t>CCDF: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67248"/>
              </p:ext>
            </p:extLst>
          </p:nvPr>
        </p:nvGraphicFramePr>
        <p:xfrm>
          <a:off x="2713038" y="2333625"/>
          <a:ext cx="36941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6" name="Formula" r:id="rId4" imgW="1972440" imgH="453600" progId="Equation.Ribbit">
                  <p:embed/>
                </p:oleObj>
              </mc:Choice>
              <mc:Fallback>
                <p:oleObj name="Formula" r:id="rId4" imgW="1972440" imgH="453600" progId="Equation.Ribbit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333625"/>
                        <a:ext cx="3694112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44418"/>
              </p:ext>
            </p:extLst>
          </p:nvPr>
        </p:nvGraphicFramePr>
        <p:xfrm>
          <a:off x="773112" y="4876800"/>
          <a:ext cx="7608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7" name="Formula" r:id="rId6" imgW="4552950" imgH="693420" progId="Equation.Ribbit">
                  <p:embed/>
                </p:oleObj>
              </mc:Choice>
              <mc:Fallback>
                <p:oleObj name="Formula" r:id="rId6" imgW="4552950" imgH="693420" progId="Equation.Ribbit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" y="4876800"/>
                        <a:ext cx="76088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26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Asymptotically independent: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66059"/>
              </p:ext>
            </p:extLst>
          </p:nvPr>
        </p:nvGraphicFramePr>
        <p:xfrm>
          <a:off x="2147093" y="3124200"/>
          <a:ext cx="50022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Formula" r:id="rId8" imgW="2665800" imgH="491760" progId="Equation.Ribbit">
                  <p:embed/>
                </p:oleObj>
              </mc:Choice>
              <mc:Fallback>
                <p:oleObj name="Formula" r:id="rId8" imgW="2665800" imgH="491760" progId="Equation.Ribbit">
                  <p:embed/>
                  <p:pic>
                    <p:nvPicPr>
                      <p:cNvPr id="0" name="Picture 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093" y="3124200"/>
                        <a:ext cx="50022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</a:t>
            </a:r>
            <a:r>
              <a:rPr lang="en-US" sz="4000" dirty="0"/>
              <a:t>Model </a:t>
            </a:r>
            <a:r>
              <a:rPr lang="en-US" sz="4000" dirty="0" smtClean="0"/>
              <a:t>(</a:t>
            </a:r>
            <a:r>
              <a:rPr lang="en-US" sz="4000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1086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7"/>
    </mc:Choice>
    <mc:Fallback xmlns="">
      <p:transition spd="slow" advTm="49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2.1    Shared Poisson model with Markov on-off modulation</a:t>
            </a:r>
            <a:endParaRPr lang="en-US" sz="3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8860"/>
              </p:ext>
            </p:extLst>
          </p:nvPr>
        </p:nvGraphicFramePr>
        <p:xfrm>
          <a:off x="1751013" y="3276600"/>
          <a:ext cx="53387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" name="Formula" r:id="rId3" imgW="3092760" imgH="176760" progId="Equation.Ribbit">
                  <p:embed/>
                </p:oleObj>
              </mc:Choice>
              <mc:Fallback>
                <p:oleObj name="Formula" r:id="rId3" imgW="3092760" imgH="176760" progId="Equation.Ribbit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3276600"/>
                        <a:ext cx="533876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09738" y="2819400"/>
          <a:ext cx="53959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" name="Formula" r:id="rId5" imgW="3119120" imgH="177800" progId="Equation.Ribbit">
                  <p:embed/>
                </p:oleObj>
              </mc:Choice>
              <mc:Fallback>
                <p:oleObj name="Formula" r:id="rId5" imgW="3119120" imgH="177800" progId="Equation.Ribbit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2819400"/>
                        <a:ext cx="53959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39624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i="1" dirty="0" err="1" smtClean="0"/>
              <a:t>Makrov</a:t>
            </a:r>
            <a:r>
              <a:rPr lang="en-US" sz="2200" i="1" dirty="0" smtClean="0"/>
              <a:t> </a:t>
            </a:r>
            <a:r>
              <a:rPr lang="en-US" sz="2200" i="1" dirty="0"/>
              <a:t>on-off process is “on</a:t>
            </a:r>
            <a:r>
              <a:rPr lang="en-US" sz="2200" i="1" dirty="0" smtClean="0"/>
              <a:t>”: </a:t>
            </a:r>
            <a:r>
              <a:rPr lang="en-US" sz="2200" i="1" dirty="0"/>
              <a:t>original shared </a:t>
            </a:r>
            <a:r>
              <a:rPr lang="en-US" sz="2200" i="1" dirty="0" smtClean="0"/>
              <a:t>Poisson counter model;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i="1" dirty="0" err="1" smtClean="0"/>
              <a:t>Makrov</a:t>
            </a:r>
            <a:r>
              <a:rPr lang="en-US" sz="2200" i="1" dirty="0" smtClean="0"/>
              <a:t> on-off process is “off”:</a:t>
            </a:r>
            <a:r>
              <a:rPr lang="en-US" sz="2200" i="1" dirty="0"/>
              <a:t> </a:t>
            </a:r>
            <a:r>
              <a:rPr lang="en-US" sz="2200" i="1" dirty="0" smtClean="0"/>
              <a:t>independent Poisson counters are shut off.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Bivariate PCSDE Model (2.1)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4"/>
    </mc:Choice>
    <mc:Fallback xmlns="">
      <p:transition spd="slow" advTm="274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732</Words>
  <Application>Microsoft Office PowerPoint</Application>
  <PresentationFormat>On-screen Show (4:3)</PresentationFormat>
  <Paragraphs>134</Paragraphs>
  <Slides>19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Formula</vt:lpstr>
      <vt:lpstr>PCSDE Models for Multivariate Power Law distribution</vt:lpstr>
      <vt:lpstr>Multivariate Power Law in Real World Data</vt:lpstr>
      <vt:lpstr>Multivariate Pareto Distribution</vt:lpstr>
      <vt:lpstr>Multivariate Pareto Distribution</vt:lpstr>
      <vt:lpstr>PCSDE Model for Multivariate Power law</vt:lpstr>
      <vt:lpstr>PCSDE Model for Multivariate Power law</vt:lpstr>
      <vt:lpstr>Bivariate PCSDE Model (1)</vt:lpstr>
      <vt:lpstr>Bivariate PCSDE Model (1)</vt:lpstr>
      <vt:lpstr>Bivariate PCSDE Model (2.1)</vt:lpstr>
      <vt:lpstr>Bivariate PCSDE Model (2.1)</vt:lpstr>
      <vt:lpstr>Bivariate PCSDE Model (2.1)</vt:lpstr>
      <vt:lpstr>Bivariate PCSDE Model (2.2)</vt:lpstr>
      <vt:lpstr>Bivariate PCSDE Model (2.2)</vt:lpstr>
      <vt:lpstr>Bivariate PCSDE Model (2.2)</vt:lpstr>
      <vt:lpstr>Bivariate PCSDE Model (2.2)</vt:lpstr>
      <vt:lpstr>Bivariate PCSDE Model (3) </vt:lpstr>
      <vt:lpstr>Bivariate PCSDE Model (3)</vt:lpstr>
      <vt:lpstr>Bivariate PCSDE Model (3)</vt:lpstr>
      <vt:lpstr>Bivariate PCSDE Model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csmcl-lu</dc:creator>
  <cp:lastModifiedBy>Patrick Gillespie</cp:lastModifiedBy>
  <cp:revision>409</cp:revision>
  <dcterms:created xsi:type="dcterms:W3CDTF">2006-08-16T00:00:00Z</dcterms:created>
  <dcterms:modified xsi:type="dcterms:W3CDTF">2015-03-09T16:10:11Z</dcterms:modified>
</cp:coreProperties>
</file>