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7" r:id="rId1"/>
    <p:sldMasterId id="2147484079" r:id="rId2"/>
    <p:sldMasterId id="2147484094" r:id="rId3"/>
    <p:sldMasterId id="2147484109" r:id="rId4"/>
    <p:sldMasterId id="2147484121" r:id="rId5"/>
    <p:sldMasterId id="2147484136" r:id="rId6"/>
  </p:sldMasterIdLst>
  <p:notesMasterIdLst>
    <p:notesMasterId r:id="rId51"/>
  </p:notesMasterIdLst>
  <p:sldIdLst>
    <p:sldId id="483" r:id="rId7"/>
    <p:sldId id="594" r:id="rId8"/>
    <p:sldId id="595" r:id="rId9"/>
    <p:sldId id="596" r:id="rId10"/>
    <p:sldId id="597" r:id="rId11"/>
    <p:sldId id="536" r:id="rId12"/>
    <p:sldId id="537" r:id="rId13"/>
    <p:sldId id="609" r:id="rId14"/>
    <p:sldId id="611" r:id="rId15"/>
    <p:sldId id="574" r:id="rId16"/>
    <p:sldId id="599" r:id="rId17"/>
    <p:sldId id="602" r:id="rId18"/>
    <p:sldId id="568" r:id="rId19"/>
    <p:sldId id="587" r:id="rId20"/>
    <p:sldId id="577" r:id="rId21"/>
    <p:sldId id="542" r:id="rId22"/>
    <p:sldId id="585" r:id="rId23"/>
    <p:sldId id="543" r:id="rId24"/>
    <p:sldId id="534" r:id="rId25"/>
    <p:sldId id="564" r:id="rId26"/>
    <p:sldId id="581" r:id="rId27"/>
    <p:sldId id="573" r:id="rId28"/>
    <p:sldId id="588" r:id="rId29"/>
    <p:sldId id="544" r:id="rId30"/>
    <p:sldId id="591" r:id="rId31"/>
    <p:sldId id="561" r:id="rId32"/>
    <p:sldId id="589" r:id="rId33"/>
    <p:sldId id="600" r:id="rId34"/>
    <p:sldId id="606" r:id="rId35"/>
    <p:sldId id="612" r:id="rId36"/>
    <p:sldId id="583" r:id="rId37"/>
    <p:sldId id="608" r:id="rId38"/>
    <p:sldId id="548" r:id="rId39"/>
    <p:sldId id="582" r:id="rId40"/>
    <p:sldId id="550" r:id="rId41"/>
    <p:sldId id="593" r:id="rId42"/>
    <p:sldId id="531" r:id="rId43"/>
    <p:sldId id="555" r:id="rId44"/>
    <p:sldId id="556" r:id="rId45"/>
    <p:sldId id="607" r:id="rId46"/>
    <p:sldId id="603" r:id="rId47"/>
    <p:sldId id="604" r:id="rId48"/>
    <p:sldId id="605" r:id="rId49"/>
    <p:sldId id="610" r:id="rId50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rgbClr val="CC0099"/>
      </a:buClr>
      <a:buSzPct val="120000"/>
      <a:buFont typeface="Tahoma" charset="0"/>
      <a:buChar char="●"/>
      <a:defRPr sz="28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CC0099"/>
      </a:buClr>
      <a:buSzPct val="120000"/>
      <a:buFont typeface="Tahoma" charset="0"/>
      <a:buChar char="●"/>
      <a:defRPr sz="28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CC0099"/>
      </a:buClr>
      <a:buSzPct val="120000"/>
      <a:buFont typeface="Tahoma" charset="0"/>
      <a:buChar char="●"/>
      <a:defRPr sz="28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CC0099"/>
      </a:buClr>
      <a:buSzPct val="120000"/>
      <a:buFont typeface="Tahoma" charset="0"/>
      <a:buChar char="●"/>
      <a:defRPr sz="28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CC0099"/>
      </a:buClr>
      <a:buSzPct val="120000"/>
      <a:buFont typeface="Tahoma" charset="0"/>
      <a:buChar char="●"/>
      <a:defRPr sz="28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353E"/>
    <a:srgbClr val="F2B1C2"/>
    <a:srgbClr val="F2C420"/>
    <a:srgbClr val="B40000"/>
    <a:srgbClr val="E0E0E0"/>
    <a:srgbClr val="9A0000"/>
    <a:srgbClr val="C00000"/>
    <a:srgbClr val="C1D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7" autoAdjust="0"/>
    <p:restoredTop sz="76268" autoAdjust="0"/>
  </p:normalViewPr>
  <p:slideViewPr>
    <p:cSldViewPr>
      <p:cViewPr varScale="1">
        <p:scale>
          <a:sx n="60" d="100"/>
          <a:sy n="60" d="100"/>
        </p:scale>
        <p:origin x="-1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6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808"/>
    </p:cViewPr>
  </p:sorterViewPr>
  <p:notesViewPr>
    <p:cSldViewPr>
      <p:cViewPr varScale="1">
        <p:scale>
          <a:sx n="105" d="100"/>
          <a:sy n="105" d="100"/>
        </p:scale>
        <p:origin x="-28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tags" Target="tags/tag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Relationship Id="rId2" Type="http://schemas.openxmlformats.org/officeDocument/2006/relationships/image" Target="../media/image82.emf"/><Relationship Id="rId3" Type="http://schemas.openxmlformats.org/officeDocument/2006/relationships/image" Target="../media/image8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ahoma" pitchFamily="-105" charset="0"/>
              <a:buChar char="●"/>
              <a:defRPr sz="1200"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C73892-B0C8-4880-BE1A-044ECBA1525C}" type="datetime1">
              <a:rPr lang="en-US"/>
              <a:pPr/>
              <a:t>10/19/15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Tahoma" pitchFamily="-105" charset="0"/>
              <a:buChar char="●"/>
              <a:defRPr sz="1200"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78FE60-80BF-404A-AB0B-3305A086C2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gital_object_identifier" TargetMode="External"/><Relationship Id="rId4" Type="http://schemas.openxmlformats.org/officeDocument/2006/relationships/hyperlink" Target="https://dx.doi.org/10.1007/0-387-21525-5_10" TargetMode="External"/><Relationship Id="rId5" Type="http://schemas.openxmlformats.org/officeDocument/2006/relationships/hyperlink" Target="https://en.wikipedia.org/wiki/International_Standard_Book_Number" TargetMode="External"/><Relationship Id="rId6" Type="http://schemas.openxmlformats.org/officeDocument/2006/relationships/hyperlink" Target="https://en.wikipedia.org/wiki/Special:BookSources/978-0-387-00211-8" TargetMode="External"/><Relationship Id="rId7" Type="http://schemas.openxmlformats.org/officeDocument/2006/relationships/hyperlink" Target="http://www.cs.bu.edu/~crovella/paper-archive/aest.ps" TargetMode="External"/><Relationship Id="rId8" Type="http://schemas.openxmlformats.org/officeDocument/2006/relationships/hyperlink" Target="https://dx.doi.org/10.1023/A:1010012224103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1B4F9A7-2CB6-4A50-A74D-BD5935C91249}" type="slidenum">
              <a:rPr lang="en-US" altLang="zh-CN">
                <a:latin typeface="Calibri" pitchFamily="34" charset="0"/>
                <a:ea typeface="宋体" pitchFamily="2" charset="-122"/>
              </a:rPr>
              <a:pPr eaLnBrk="1" hangingPunct="1"/>
              <a:t>1</a:t>
            </a:fld>
            <a:endParaRPr lang="en-US" altLang="zh-CN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dirty="0" smtClean="0">
              <a:latin typeface="Arial"/>
              <a:ea typeface="宋体" pitchFamily="2" charset="-122"/>
              <a:cs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7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1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21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</a:t>
            </a:r>
            <a:r>
              <a:rPr lang="en-US" baseline="0" dirty="0" smtClean="0"/>
              <a:t> states reduce re-launch latency significantly since memory and resources are already allocated for applications.</a:t>
            </a:r>
          </a:p>
          <a:p>
            <a:r>
              <a:rPr lang="en-US" baseline="0" dirty="0" smtClean="0"/>
              <a:t>But, the problem of having background applications is that they may consume high power.</a:t>
            </a:r>
          </a:p>
          <a:p>
            <a:r>
              <a:rPr lang="en-US" baseline="0" dirty="0" smtClean="0"/>
              <a:t>This figure shows the power measurement of a gaming application in foreground and background.</a:t>
            </a:r>
          </a:p>
          <a:p>
            <a:r>
              <a:rPr lang="en-US" baseline="0" dirty="0" smtClean="0"/>
              <a:t>In foreground, it consumes 750mA. In background, it consumes 115mA, which is much higher than 10mA of idle power.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Since applications can be in background for a much longer than foreground, it may incur significant energy consumption.</a:t>
            </a:r>
          </a:p>
          <a:p>
            <a:r>
              <a:rPr lang="en-US" baseline="0" dirty="0" smtClean="0"/>
              <a:t>We found this high background power in gaming, navigation, and social apps, mainly for content update and shorter re-launch latency.</a:t>
            </a:r>
          </a:p>
          <a:p>
            <a:r>
              <a:rPr lang="en-US" b="1" dirty="0" smtClean="0"/>
              <a:t>In our measurement,</a:t>
            </a:r>
            <a:r>
              <a:rPr lang="en-US" b="1" baseline="0" dirty="0" smtClean="0"/>
              <a:t> we found that background apps consume 125mA on average </a:t>
            </a:r>
            <a:r>
              <a:rPr lang="en-US" baseline="0" dirty="0" smtClean="0"/>
              <a:t>while the idle power consumption is 10mA when all apps are terminated or in empty states.</a:t>
            </a:r>
          </a:p>
          <a:p>
            <a:endParaRPr lang="en-US" dirty="0" smtClean="0"/>
          </a:p>
          <a:p>
            <a:r>
              <a:rPr lang="en-US" dirty="0" smtClean="0"/>
              <a:t>As a result, </a:t>
            </a:r>
            <a:r>
              <a:rPr lang="en-US" b="1" dirty="0" smtClean="0"/>
              <a:t>70% of participants are dissatisfied with battery lifetime,</a:t>
            </a:r>
            <a:r>
              <a:rPr lang="en-US" b="1" baseline="0" dirty="0" smtClean="0"/>
              <a:t> where the lifetime is only 9 hours in participants’ smartphones.</a:t>
            </a:r>
          </a:p>
          <a:p>
            <a:r>
              <a:rPr lang="en-US" dirty="0" smtClean="0"/>
              <a:t>So, </a:t>
            </a:r>
            <a:r>
              <a:rPr lang="en-US" b="1" dirty="0" smtClean="0"/>
              <a:t>more than 80% of users manually terminate applications</a:t>
            </a:r>
            <a:r>
              <a:rPr lang="en-US" b="1" baseline="0" dirty="0" smtClean="0"/>
              <a:t> and 28% of users use an application killer software.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5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the aforementioned observations, we can see the </a:t>
            </a:r>
            <a:r>
              <a:rPr lang="en-US" b="1" baseline="0" dirty="0" smtClean="0"/>
              <a:t>trade-off between background and empty states.</a:t>
            </a:r>
          </a:p>
          <a:p>
            <a:r>
              <a:rPr lang="en-US" dirty="0" smtClean="0"/>
              <a:t>In background states, </a:t>
            </a:r>
            <a:r>
              <a:rPr lang="en-US" baseline="0" dirty="0" smtClean="0"/>
              <a:t>apps</a:t>
            </a:r>
            <a:r>
              <a:rPr lang="en-US" dirty="0" smtClean="0"/>
              <a:t> have shorter latency,</a:t>
            </a:r>
            <a:r>
              <a:rPr lang="en-US" baseline="0" dirty="0" smtClean="0"/>
              <a:t> but constantly consume some amount of power.</a:t>
            </a:r>
          </a:p>
          <a:p>
            <a:r>
              <a:rPr lang="en-US" baseline="0" dirty="0" smtClean="0"/>
              <a:t>In empty states, apps consume no power, but have high latency when they are re-launched.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</a:t>
            </a:r>
            <a:r>
              <a:rPr lang="en-US" b="1" baseline="0" dirty="0" smtClean="0"/>
              <a:t>a resource-efficient controller may put applications that are likely to be launched in background, and put other high power-consuming applications, in empty states.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30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0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67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study application usage pattern, we first conduct</a:t>
            </a:r>
            <a:r>
              <a:rPr lang="en-US" baseline="0" dirty="0" smtClean="0"/>
              <a:t> measurement from Android smartphone users.</a:t>
            </a:r>
          </a:p>
          <a:p>
            <a:r>
              <a:rPr lang="en-US" b="1" dirty="0" smtClean="0"/>
              <a:t>We collected</a:t>
            </a:r>
            <a:r>
              <a:rPr lang="en-US" b="1" baseline="0" dirty="0" smtClean="0"/>
              <a:t> about 100 Android smartphone users in Korea and let them install and run our measurement application during two weeks.</a:t>
            </a:r>
          </a:p>
          <a:p>
            <a:r>
              <a:rPr lang="en-US" baseline="0" dirty="0" smtClean="0"/>
              <a:t>Anonymous participants have diverse representative devices, occupations, and residential areas.</a:t>
            </a:r>
          </a:p>
          <a:p>
            <a:endParaRPr lang="en-US" dirty="0" smtClean="0"/>
          </a:p>
          <a:p>
            <a:r>
              <a:rPr lang="en-US" dirty="0" smtClean="0"/>
              <a:t>With</a:t>
            </a:r>
            <a:r>
              <a:rPr lang="en-US" baseline="0" dirty="0" smtClean="0"/>
              <a:t> our measurement app, </a:t>
            </a:r>
            <a:r>
              <a:rPr lang="en-US" b="1" baseline="0" dirty="0" smtClean="0"/>
              <a:t>w</a:t>
            </a:r>
            <a:r>
              <a:rPr lang="en-US" b="1" dirty="0" smtClean="0"/>
              <a:t>e record the</a:t>
            </a:r>
            <a:r>
              <a:rPr lang="en-US" b="1" baseline="0" dirty="0" smtClean="0"/>
              <a:t> list of running apps, their importance which tells whether it is in foreground or background, and memory usage.</a:t>
            </a:r>
          </a:p>
          <a:p>
            <a:r>
              <a:rPr lang="en-US" b="1" baseline="0" dirty="0" smtClean="0"/>
              <a:t>We also record battery and screen statuses, available memory, and location.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8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Heavy tail</a:t>
            </a:r>
            <a:r>
              <a:rPr lang="en-US" i="1" baseline="0" dirty="0" smtClean="0"/>
              <a:t> definition: </a:t>
            </a:r>
            <a:r>
              <a:rPr lang="en-US" i="1" dirty="0" err="1" smtClean="0"/>
              <a:t>Asmussen</a:t>
            </a:r>
            <a:r>
              <a:rPr lang="en-US" i="1" dirty="0" smtClean="0"/>
              <a:t>, S. R. (2003). "Steady-State Properties of GI/G/1". Applied Probability and Queues. Stochastic </a:t>
            </a:r>
            <a:r>
              <a:rPr lang="en-US" i="1" dirty="0" err="1" smtClean="0"/>
              <a:t>Modelling</a:t>
            </a:r>
            <a:r>
              <a:rPr lang="en-US" i="1" dirty="0" smtClean="0"/>
              <a:t> and Applied Probability </a:t>
            </a:r>
            <a:r>
              <a:rPr lang="en-US" b="1" i="1" dirty="0" smtClean="0"/>
              <a:t>51</a:t>
            </a:r>
            <a:r>
              <a:rPr lang="en-US" i="1" dirty="0" smtClean="0"/>
              <a:t>. pp. 266–301. </a:t>
            </a:r>
            <a:r>
              <a:rPr lang="en-US" i="1" dirty="0" smtClean="0">
                <a:hlinkClick r:id="rId3" tooltip="Digital object identifier"/>
              </a:rPr>
              <a:t>doi</a:t>
            </a:r>
            <a:r>
              <a:rPr lang="en-US" i="1" dirty="0" smtClean="0"/>
              <a:t>:</a:t>
            </a:r>
            <a:r>
              <a:rPr lang="en-US" i="1" dirty="0" smtClean="0">
                <a:hlinkClick r:id="rId4"/>
              </a:rPr>
              <a:t>10.1007/0-387-21525-5_10</a:t>
            </a:r>
            <a:r>
              <a:rPr lang="en-US" i="1" dirty="0" smtClean="0"/>
              <a:t>. </a:t>
            </a:r>
            <a:r>
              <a:rPr lang="en-US" i="1" dirty="0" smtClean="0">
                <a:hlinkClick r:id="rId5" tooltip="International Standard Book Number"/>
              </a:rPr>
              <a:t>ISBN</a:t>
            </a:r>
            <a:r>
              <a:rPr lang="en-US" i="1" dirty="0" smtClean="0"/>
              <a:t> </a:t>
            </a:r>
            <a:r>
              <a:rPr lang="en-US" i="1" dirty="0" smtClean="0">
                <a:hlinkClick r:id="rId6" tooltip="Special:BookSources/978-0-387-00211-8"/>
              </a:rPr>
              <a:t>978-0-387-00211-8</a:t>
            </a:r>
            <a:r>
              <a:rPr lang="en-US" i="1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/>
              <a:t>Estimated slope for first graph is: 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1.127, and second graph is: 1.6657 from paper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1200" baseline="0" dirty="0" smtClean="0">
              <a:solidFill>
                <a:schemeClr val="tx1"/>
              </a:solidFill>
              <a:latin typeface="+mn-lt"/>
              <a:ea typeface="ＭＳ Ｐゴシック" pitchFamily="-111" charset="-128"/>
              <a:cs typeface="ＭＳ Ｐゴシック" pitchFamily="-11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 </a:t>
            </a:r>
            <a:r>
              <a:rPr lang="en-US" sz="2000" kern="1200" dirty="0" err="1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Crovella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, M. E.; </a:t>
            </a:r>
            <a:r>
              <a:rPr lang="en-US" sz="2000" kern="1200" dirty="0" err="1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Taqqu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, M. S. (1999). 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  <a:hlinkClick r:id="rId7"/>
              </a:rPr>
              <a:t>"Estimating the Heavy Tail Index from Scaling Properties". </a:t>
            </a:r>
            <a:r>
              <a:rPr lang="en-US" sz="2000" i="1" kern="120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  <a:hlinkClick r:id="rId7"/>
              </a:rPr>
              <a:t>Methodology and Computing in Applied Probability</a:t>
            </a:r>
            <a:r>
              <a:rPr lang="en-US" sz="2000" i="0" kern="120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  <a:hlinkClick r:id="rId7"/>
              </a:rPr>
              <a:t> </a:t>
            </a:r>
            <a:r>
              <a:rPr lang="en-US" sz="2000" b="1" i="0" kern="120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  <a:hlinkClick r:id="rId7"/>
              </a:rPr>
              <a:t>1</a:t>
            </a:r>
            <a:r>
              <a:rPr lang="en-US" sz="2000" b="0" i="0" kern="120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  <a:hlinkClick r:id="rId7"/>
              </a:rPr>
              <a:t>: 55. </a:t>
            </a:r>
            <a:r>
              <a:rPr lang="en-US" sz="2000" b="0" i="0" kern="120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  <a:hlinkClick r:id="rId3"/>
              </a:rPr>
              <a:t>doi:</a:t>
            </a:r>
            <a:r>
              <a:rPr lang="en-US" sz="2000" b="0" i="0" kern="120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  <a:hlinkClick r:id="rId8"/>
              </a:rPr>
              <a:t>10.1023/A:1010012224103.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1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6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1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1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</a:t>
            </a:r>
            <a:r>
              <a:rPr lang="en-US" baseline="0" dirty="0" smtClean="0"/>
              <a:t> we analyze the launching probability of apps and </a:t>
            </a:r>
            <a:r>
              <a:rPr lang="en-US" dirty="0" smtClean="0"/>
              <a:t>found that the launching</a:t>
            </a:r>
            <a:r>
              <a:rPr lang="en-US" baseline="0" dirty="0" smtClean="0"/>
              <a:t> probability of apps is also heavy-tailed.</a:t>
            </a:r>
            <a:endParaRPr lang="en-US" dirty="0" smtClean="0"/>
          </a:p>
          <a:p>
            <a:r>
              <a:rPr lang="en-US" dirty="0" smtClean="0"/>
              <a:t>This table summarizes</a:t>
            </a:r>
            <a:r>
              <a:rPr lang="en-US" baseline="0" dirty="0" smtClean="0"/>
              <a:t> the popular apps over all participants.</a:t>
            </a:r>
          </a:p>
          <a:p>
            <a:r>
              <a:rPr lang="en-US" baseline="0" dirty="0" smtClean="0"/>
              <a:t>The popular apps are </a:t>
            </a:r>
            <a:r>
              <a:rPr lang="en-US" baseline="0" dirty="0" err="1" smtClean="0"/>
              <a:t>KakaoTalk</a:t>
            </a:r>
            <a:r>
              <a:rPr lang="en-US" baseline="0" dirty="0" smtClean="0"/>
              <a:t>, the most popular messaging app in Korea, Android browser, Facebook, Chrome, and so on.</a:t>
            </a:r>
          </a:p>
          <a:p>
            <a:r>
              <a:rPr lang="en-US" baseline="0" dirty="0" smtClean="0"/>
              <a:t>In the rightmost column, you can see that </a:t>
            </a:r>
            <a:r>
              <a:rPr lang="en-US" b="1" baseline="0" dirty="0" smtClean="0"/>
              <a:t>the average running time of apps are vastly different depending on the type of the application.</a:t>
            </a:r>
          </a:p>
          <a:p>
            <a:r>
              <a:rPr lang="en-US" dirty="0" smtClean="0"/>
              <a:t>We define L(</a:t>
            </a:r>
            <a:r>
              <a:rPr lang="en-US" dirty="0" err="1" smtClean="0"/>
              <a:t>Y_i</a:t>
            </a:r>
            <a:r>
              <a:rPr lang="en-US" dirty="0" smtClean="0"/>
              <a:t>)</a:t>
            </a:r>
            <a:r>
              <a:rPr lang="en-US" baseline="0" dirty="0" smtClean="0"/>
              <a:t> as the launching probability of </a:t>
            </a:r>
            <a:r>
              <a:rPr lang="en-US" baseline="0" dirty="0" err="1" smtClean="0"/>
              <a:t>i-th</a:t>
            </a:r>
            <a:r>
              <a:rPr lang="en-US" baseline="0" dirty="0" smtClean="0"/>
              <a:t> popular app of a user.</a:t>
            </a:r>
          </a:p>
          <a:p>
            <a:r>
              <a:rPr lang="en-US" baseline="0" dirty="0" smtClean="0"/>
              <a:t>We depict the aggregate launching probability of m popular apps in left and the launching probability of each app in right.</a:t>
            </a:r>
          </a:p>
          <a:p>
            <a:r>
              <a:rPr lang="en-US" baseline="0" dirty="0" smtClean="0"/>
              <a:t>In the left figure, the solid red line indicates the average statistics and the dotted lines are aggregate launching probabilities of individual users.</a:t>
            </a:r>
          </a:p>
          <a:p>
            <a:r>
              <a:rPr lang="en-US" b="1" baseline="0" dirty="0" smtClean="0"/>
              <a:t>We found that the launching probability follows </a:t>
            </a:r>
            <a:r>
              <a:rPr lang="en-US" b="1" baseline="0" dirty="0" err="1" smtClean="0"/>
              <a:t>Zipf’s</a:t>
            </a:r>
            <a:r>
              <a:rPr lang="en-US" b="1" baseline="0" dirty="0" smtClean="0"/>
              <a:t> law.</a:t>
            </a:r>
          </a:p>
          <a:p>
            <a:r>
              <a:rPr lang="en-US" baseline="0" dirty="0" smtClean="0"/>
              <a:t>It implies that application use is dominated by a few number of frequently used apps, which is intuitive.</a:t>
            </a:r>
          </a:p>
          <a:p>
            <a:r>
              <a:rPr lang="en-US" baseline="0" dirty="0" smtClean="0"/>
              <a:t>As a result, </a:t>
            </a:r>
            <a:r>
              <a:rPr lang="en-US" b="1" baseline="0" dirty="0" smtClean="0"/>
              <a:t>the aggregate launching probability of 10 most </a:t>
            </a:r>
            <a:r>
              <a:rPr lang="en-US" b="1" baseline="0" dirty="0" err="1" smtClean="0"/>
              <a:t>freqeuntly</a:t>
            </a:r>
            <a:r>
              <a:rPr lang="en-US" b="1" baseline="0" dirty="0" smtClean="0"/>
              <a:t> used apps is over 80%.</a:t>
            </a:r>
          </a:p>
          <a:p>
            <a:r>
              <a:rPr lang="en-US" baseline="0" dirty="0" smtClean="0"/>
              <a:t>Thus, by putting 10 popular apps in background, we can reduce the cold launch to be less than 20%.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Left figure: Aggregate launching probability</a:t>
            </a:r>
          </a:p>
          <a:p>
            <a:r>
              <a:rPr lang="en-US" dirty="0" smtClean="0"/>
              <a:t>Right figure: launching probability of each</a:t>
            </a:r>
            <a:r>
              <a:rPr lang="en-US" baseline="0" dirty="0" smtClean="0"/>
              <a:t> application (sorted)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44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depict the aggregate launching probability of m popular apps in left and the launching probability of each app in right.</a:t>
            </a:r>
          </a:p>
          <a:p>
            <a:r>
              <a:rPr lang="en-US" baseline="0" dirty="0" smtClean="0"/>
              <a:t>In the left figure, the solid red line indicates the average statistics and the dotted lines are aggregate launching probabilities of individual users.</a:t>
            </a:r>
          </a:p>
          <a:p>
            <a:r>
              <a:rPr lang="en-US" b="1" baseline="0" dirty="0" smtClean="0"/>
              <a:t>We </a:t>
            </a:r>
            <a:r>
              <a:rPr lang="en-US" b="1" baseline="0" dirty="0" smtClean="0"/>
              <a:t>find </a:t>
            </a:r>
            <a:r>
              <a:rPr lang="en-US" b="1" baseline="0" dirty="0" smtClean="0"/>
              <a:t>that the launching probability follows </a:t>
            </a:r>
            <a:r>
              <a:rPr lang="en-US" b="1" baseline="0" dirty="0" err="1" smtClean="0"/>
              <a:t>Zipf’s</a:t>
            </a:r>
            <a:r>
              <a:rPr lang="en-US" b="1" baseline="0" dirty="0" smtClean="0"/>
              <a:t> law.</a:t>
            </a:r>
          </a:p>
          <a:p>
            <a:r>
              <a:rPr lang="en-US" baseline="0" dirty="0" smtClean="0"/>
              <a:t>It implies that application use is dominated by a few number of frequently used apps, which is intuitive.</a:t>
            </a:r>
          </a:p>
          <a:p>
            <a:r>
              <a:rPr lang="en-US" baseline="0" dirty="0" smtClean="0"/>
              <a:t>As a result, </a:t>
            </a:r>
            <a:r>
              <a:rPr lang="en-US" b="1" baseline="0" dirty="0" smtClean="0"/>
              <a:t>the aggregate launching probability of 10 most </a:t>
            </a:r>
            <a:r>
              <a:rPr lang="en-US" b="1" baseline="0" dirty="0" err="1" smtClean="0"/>
              <a:t>freqeuntly</a:t>
            </a:r>
            <a:r>
              <a:rPr lang="en-US" b="1" baseline="0" dirty="0" smtClean="0"/>
              <a:t> used apps is over 80%.</a:t>
            </a:r>
          </a:p>
          <a:p>
            <a:r>
              <a:rPr lang="en-US" baseline="0" dirty="0" smtClean="0"/>
              <a:t>Thus, by putting 10 popular apps in background, we can reduce the cold launch to be less than 20%.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Left figure: Aggregate launching probability</a:t>
            </a:r>
          </a:p>
          <a:p>
            <a:r>
              <a:rPr lang="en-US" dirty="0" smtClean="0"/>
              <a:t>Right figure: launching probability of each</a:t>
            </a:r>
            <a:r>
              <a:rPr lang="en-US" baseline="0" dirty="0" smtClean="0"/>
              <a:t> application (sorted)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44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50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8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80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255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54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972F6CC-E02B-4C20-9EB8-18002912D399}" type="slidenum">
              <a:rPr lang="en-US" altLang="zh-CN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606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53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89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1B4F9A7-2CB6-4A50-A74D-BD5935C91249}" type="slidenum">
              <a:rPr lang="en-US" altLang="zh-CN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eaLnBrk="1" hangingPunct="1"/>
              <a:t>38</a:t>
            </a:fld>
            <a:endParaRPr lang="en-US" altLang="zh-CN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1B4F9A7-2CB6-4A50-A74D-BD5935C91249}" type="slidenum">
              <a:rPr lang="en-US" altLang="zh-CN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eaLnBrk="1" hangingPunct="1"/>
              <a:t>39</a:t>
            </a:fld>
            <a:endParaRPr lang="en-US" altLang="zh-CN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05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Akaike_information_criterion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[30] K. P. Burnham and D. R. Anderson, “</a:t>
            </a:r>
            <a:r>
              <a:rPr lang="en-US" sz="2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Multimodel</a:t>
            </a:r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 inference: Understanding</a:t>
            </a:r>
          </a:p>
          <a:p>
            <a:r>
              <a:rPr lang="en-US" sz="2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aic</a:t>
            </a:r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 and </a:t>
            </a:r>
            <a:r>
              <a:rPr lang="en-US" sz="2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bic</a:t>
            </a:r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 in model selection,”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021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/wiki/Cram%C3%A9r%E2%80%93von_Mises_criterion</a:t>
            </a:r>
          </a:p>
          <a:p>
            <a:endParaRPr lang="en-US" dirty="0" smtClean="0"/>
          </a:p>
          <a:p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[29] W. T. </a:t>
            </a:r>
            <a:r>
              <a:rPr lang="en-US" sz="2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Eadie</a:t>
            </a:r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, M. G. </a:t>
            </a:r>
            <a:r>
              <a:rPr lang="en-US" sz="2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Roos</a:t>
            </a:r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, and F. E. James, Statistical Methods in</a:t>
            </a:r>
          </a:p>
          <a:p>
            <a:r>
              <a:rPr lang="en-US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rPr>
              <a:t>Experimental Physics. Elsevier Science and Technology, 1971.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021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This is overall architecture</a:t>
            </a:r>
            <a:r>
              <a:rPr lang="en-US" b="1" baseline="0" dirty="0" smtClean="0"/>
              <a:t> of our context-aware application scheduling framework.</a:t>
            </a:r>
          </a:p>
          <a:p>
            <a:r>
              <a:rPr lang="en-US" dirty="0" smtClean="0"/>
              <a:t>1. The context monitor </a:t>
            </a:r>
            <a:r>
              <a:rPr lang="en-US" baseline="0" dirty="0" smtClean="0"/>
              <a:t>collects various contexts and </a:t>
            </a:r>
          </a:p>
          <a:p>
            <a:r>
              <a:rPr lang="en-US" baseline="0" dirty="0" smtClean="0"/>
              <a:t>2. the user profiler learns distributional information of OFF/ON periods and launching probability and resource functions (power/memory).</a:t>
            </a:r>
          </a:p>
          <a:p>
            <a:r>
              <a:rPr lang="en-US" baseline="0" dirty="0" smtClean="0"/>
              <a:t>3. The application controller runs a scheduling algorithm (FU or LO) and sets alarms when preloading/unloading is needed (i.e., the background app set changes).</a:t>
            </a:r>
          </a:p>
          <a:p>
            <a:r>
              <a:rPr lang="en-US" baseline="0" dirty="0" smtClean="0"/>
              <a:t>4. Then, the alarm manager wakes the smartphone up and the controller preloads/unloads apps according to the schedule.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Note that the profiling and computing app schedules may be run only once in a very long duration (e.g., day, week).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strike="sngStrike" baseline="0" dirty="0" smtClean="0"/>
              <a:t>The cloud server may help the system in two aspects:</a:t>
            </a:r>
          </a:p>
          <a:p>
            <a:r>
              <a:rPr lang="en-US" strike="sngStrike" baseline="0" dirty="0" smtClean="0"/>
              <a:t>(1) The cloud server can collect information from a large number of users and share information appropriately.</a:t>
            </a:r>
          </a:p>
          <a:p>
            <a:r>
              <a:rPr lang="en-US" strike="sngStrike" dirty="0" smtClean="0"/>
              <a:t>Especially,</a:t>
            </a:r>
            <a:r>
              <a:rPr lang="en-US" strike="sngStrike" baseline="0" dirty="0" smtClean="0"/>
              <a:t> t</a:t>
            </a:r>
            <a:r>
              <a:rPr lang="en-US" strike="sngStrike" dirty="0" smtClean="0"/>
              <a:t>he power consumption</a:t>
            </a:r>
            <a:r>
              <a:rPr lang="en-US" strike="sngStrike" baseline="0" dirty="0" smtClean="0"/>
              <a:t> of background apps is similar across the users who use the same device model.</a:t>
            </a:r>
          </a:p>
          <a:p>
            <a:r>
              <a:rPr lang="en-US" strike="sngStrike" baseline="0" dirty="0" smtClean="0"/>
              <a:t>(2) The cloud server can run a scheduling algorithm and give the results to the user.</a:t>
            </a:r>
          </a:p>
          <a:p>
            <a:r>
              <a:rPr lang="en-US" strike="sngStrike" baseline="0" dirty="0" smtClean="0"/>
              <a:t>The cloud server can run more complex scheduling algorithms.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2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972F6CC-E02B-4C20-9EB8-18002912D399}" type="slidenum">
              <a:rPr lang="en-US" altLang="zh-CN">
                <a:latin typeface="Calibri" pitchFamily="34" charset="0"/>
                <a:ea typeface="宋体" pitchFamily="2" charset="-122"/>
              </a:rPr>
              <a:pPr eaLnBrk="1" hangingPunct="1"/>
              <a:t>5</a:t>
            </a:fld>
            <a:endParaRPr lang="en-US" altLang="zh-CN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www.jdpower.com</a:t>
            </a:r>
            <a:r>
              <a:rPr lang="en-US" dirty="0" smtClean="0"/>
              <a:t>/press-releases/2012-us-wireless-smartphone-and-traditional-mobile-phone-satisfaction-studies-volume 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www.digitaltrends.com</a:t>
            </a:r>
            <a:r>
              <a:rPr lang="en-US" dirty="0" smtClean="0"/>
              <a:t>/mobile/j-d-power-consumers-most-dissatisfied-with-smartphone-battery-life/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9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9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our measurement</a:t>
            </a:r>
            <a:r>
              <a:rPr lang="en-US" baseline="0" dirty="0" smtClean="0"/>
              <a:t> on 5 popular game apps and 5 popular social apps, games take 5 to 22 seconds and 12.6 seconds on average, and social apps take 2 to 4 seconds and 2.4 seconds on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0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FE60-80BF-404A-AB0B-3305A086C2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124744"/>
            <a:ext cx="9020175" cy="18518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052736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28063" y="630932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D90672CE-6C26-46D8-8FF9-5D76F6F2AD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28063" y="630932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62D49749-9C48-4AB7-BFA7-FEAD34D1B8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  <a:alpha val="10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zh-CN" sz="180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Arial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447800"/>
            <a:ext cx="7162800" cy="146208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DF42F992-EDF2-436A-9534-129345FC9DA7}" type="datetimeFigureOut">
              <a:rPr lang="en-US" altLang="zh-CN" sz="1800">
                <a:solidFill>
                  <a:srgbClr val="1C1C1C"/>
                </a:solidFill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10/19/15</a:t>
            </a:fld>
            <a:endParaRPr lang="en-US" altLang="zh-CN" sz="1800">
              <a:solidFill>
                <a:srgbClr val="1C1C1C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zh-CN">
              <a:solidFill>
                <a:srgbClr val="1C1C1C"/>
              </a:solidFill>
              <a:cs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7C0AAB1-CB2D-444B-A10B-6D00608B7DC7}" type="slidenum">
              <a:rPr lang="en-US" altLang="zh-CN">
                <a:solidFill>
                  <a:srgbClr val="1C1C1C"/>
                </a:solidFill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>
              <a:solidFill>
                <a:srgbClr val="1C1C1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25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176213" y="6443663"/>
            <a:ext cx="8662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t>							                                   </a:t>
            </a:r>
            <a:fld id="{43DB8480-7BDC-4D4B-8E3C-B96775F40F76}" type="slidenum"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 sz="1600" smtClean="0">
              <a:solidFill>
                <a:srgbClr val="000000"/>
              </a:solidFill>
              <a:ea typeface="宋体" pitchFamily="2" charset="-122"/>
              <a:cs typeface="Arial"/>
            </a:endParaRPr>
          </a:p>
        </p:txBody>
      </p:sp>
      <p:pic>
        <p:nvPicPr>
          <p:cNvPr id="5" name="Picture 6" descr="OSU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6350"/>
            <a:ext cx="466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 userDrawn="1"/>
        </p:nvSpPr>
        <p:spPr bwMode="gray">
          <a:xfrm>
            <a:off x="384175" y="973138"/>
            <a:ext cx="8226425" cy="36512"/>
          </a:xfrm>
          <a:prstGeom prst="rect">
            <a:avLst/>
          </a:prstGeom>
          <a:gradFill rotWithShape="1">
            <a:gsLst>
              <a:gs pos="0">
                <a:srgbClr val="8A008A">
                  <a:alpha val="48000"/>
                </a:srgbClr>
              </a:gs>
              <a:gs pos="100000">
                <a:srgbClr val="D8A9D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sz="2400">
              <a:solidFill>
                <a:srgbClr val="000000"/>
              </a:solidFill>
              <a:latin typeface="Tahoma" pitchFamily="34" charset="0"/>
              <a:ea typeface="宋体" pitchFamily="2" charset="-122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0392" y="0"/>
            <a:ext cx="1043608" cy="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14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10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60488"/>
            <a:ext cx="40767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77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6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43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413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69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 marL="400050" indent="-400050">
              <a:buSzPct val="120000"/>
              <a:defRPr/>
            </a:lvl1pPr>
            <a:lvl2pPr marL="685800" indent="-366713">
              <a:buSzPct val="120000"/>
              <a:defRPr/>
            </a:lvl2pPr>
            <a:lvl3pPr marL="1028700" indent="-434975">
              <a:buClr>
                <a:srgbClr val="C1D0FF"/>
              </a:buClr>
              <a:buSzPct val="85000"/>
              <a:defRPr/>
            </a:lvl3pPr>
            <a:lvl4pPr>
              <a:buSzPct val="85000"/>
              <a:defRPr/>
            </a:lvl4pPr>
            <a:lvl5pPr>
              <a:buSzPct val="85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894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91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0663"/>
            <a:ext cx="2076450" cy="591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0663"/>
            <a:ext cx="6076950" cy="591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41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06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1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1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  <a:alpha val="10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zh-CN" sz="180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Arial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447800"/>
            <a:ext cx="7162800" cy="146208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DF42F992-EDF2-436A-9534-129345FC9DA7}" type="datetimeFigureOut">
              <a:rPr lang="en-US" altLang="zh-CN" sz="1800">
                <a:solidFill>
                  <a:srgbClr val="1C1C1C"/>
                </a:solidFill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10/19/15</a:t>
            </a:fld>
            <a:endParaRPr lang="en-US" altLang="zh-CN" sz="1800">
              <a:solidFill>
                <a:srgbClr val="1C1C1C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zh-CN">
              <a:solidFill>
                <a:srgbClr val="1C1C1C"/>
              </a:solidFill>
              <a:cs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7C0AAB1-CB2D-444B-A10B-6D00608B7DC7}" type="slidenum">
              <a:rPr lang="en-US" altLang="zh-CN">
                <a:solidFill>
                  <a:srgbClr val="1C1C1C"/>
                </a:solidFill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>
              <a:solidFill>
                <a:srgbClr val="1C1C1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540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176213" y="6443663"/>
            <a:ext cx="8662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t>							                                   </a:t>
            </a:r>
            <a:fld id="{43DB8480-7BDC-4D4B-8E3C-B96775F40F76}" type="slidenum"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 sz="1600" smtClean="0">
              <a:solidFill>
                <a:srgbClr val="000000"/>
              </a:solidFill>
              <a:ea typeface="宋体" pitchFamily="2" charset="-122"/>
              <a:cs typeface="Arial"/>
            </a:endParaRPr>
          </a:p>
        </p:txBody>
      </p:sp>
      <p:pic>
        <p:nvPicPr>
          <p:cNvPr id="5" name="Picture 6" descr="OSU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6350"/>
            <a:ext cx="466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 userDrawn="1"/>
        </p:nvSpPr>
        <p:spPr bwMode="gray">
          <a:xfrm>
            <a:off x="384175" y="973138"/>
            <a:ext cx="8226425" cy="36512"/>
          </a:xfrm>
          <a:prstGeom prst="rect">
            <a:avLst/>
          </a:prstGeom>
          <a:gradFill rotWithShape="1">
            <a:gsLst>
              <a:gs pos="0">
                <a:srgbClr val="8A008A">
                  <a:alpha val="48000"/>
                </a:srgbClr>
              </a:gs>
              <a:gs pos="100000">
                <a:srgbClr val="D8A9D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sz="2400">
              <a:solidFill>
                <a:srgbClr val="000000"/>
              </a:solidFill>
              <a:latin typeface="Tahoma" pitchFamily="34" charset="0"/>
              <a:ea typeface="宋体" pitchFamily="2" charset="-122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0392" y="0"/>
            <a:ext cx="1043608" cy="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05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03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60488"/>
            <a:ext cx="40767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96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80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405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00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4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0663"/>
            <a:ext cx="2076450" cy="591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0663"/>
            <a:ext cx="6076950" cy="591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63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65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15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7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124744"/>
            <a:ext cx="9020175" cy="18518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052736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3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 marL="400050" indent="-400050">
              <a:buSzPct val="120000"/>
              <a:defRPr/>
            </a:lvl1pPr>
            <a:lvl2pPr marL="685800" indent="-366713">
              <a:buSzPct val="120000"/>
              <a:defRPr/>
            </a:lvl2pPr>
            <a:lvl3pPr marL="1028700" indent="-434975">
              <a:buClr>
                <a:srgbClr val="C1D0FF"/>
              </a:buClr>
              <a:buSzPct val="85000"/>
              <a:defRPr/>
            </a:lvl3pPr>
            <a:lvl4pPr>
              <a:buSzPct val="85000"/>
              <a:defRPr/>
            </a:lvl4pPr>
            <a:lvl5pPr>
              <a:buSzPct val="85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4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7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03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4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0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ctr">
              <a:buNone/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7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9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28063" y="630932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D90672CE-6C26-46D8-8FF9-5D76F6F2AD8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0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28063" y="630932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62D49749-9C48-4AB7-BFA7-FEAD34D1B8D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5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  <a:alpha val="10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zh-CN" sz="180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Arial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447800"/>
            <a:ext cx="7162800" cy="146208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DF42F992-EDF2-436A-9534-129345FC9DA7}" type="datetimeFigureOut">
              <a:rPr lang="en-US" altLang="zh-CN" sz="1800">
                <a:solidFill>
                  <a:srgbClr val="1C1C1C"/>
                </a:solidFill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10/19/15</a:t>
            </a:fld>
            <a:endParaRPr lang="en-US" altLang="zh-CN" sz="1800">
              <a:solidFill>
                <a:srgbClr val="1C1C1C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zh-CN">
              <a:solidFill>
                <a:srgbClr val="1C1C1C"/>
              </a:solidFill>
              <a:cs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7C0AAB1-CB2D-444B-A10B-6D00608B7DC7}" type="slidenum">
              <a:rPr lang="en-US" altLang="zh-CN">
                <a:solidFill>
                  <a:srgbClr val="1C1C1C"/>
                </a:solidFill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>
              <a:solidFill>
                <a:srgbClr val="1C1C1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764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176213" y="6443663"/>
            <a:ext cx="8662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t>							                                   </a:t>
            </a:r>
            <a:fld id="{43DB8480-7BDC-4D4B-8E3C-B96775F40F76}" type="slidenum"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 sz="1600" smtClean="0">
              <a:solidFill>
                <a:srgbClr val="000000"/>
              </a:solidFill>
              <a:ea typeface="宋体" pitchFamily="2" charset="-122"/>
              <a:cs typeface="Arial"/>
            </a:endParaRPr>
          </a:p>
        </p:txBody>
      </p:sp>
      <p:pic>
        <p:nvPicPr>
          <p:cNvPr id="5" name="Picture 6" descr="OSU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6350"/>
            <a:ext cx="466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 userDrawn="1"/>
        </p:nvSpPr>
        <p:spPr bwMode="gray">
          <a:xfrm>
            <a:off x="384175" y="973138"/>
            <a:ext cx="8226425" cy="36512"/>
          </a:xfrm>
          <a:prstGeom prst="rect">
            <a:avLst/>
          </a:prstGeom>
          <a:gradFill rotWithShape="1">
            <a:gsLst>
              <a:gs pos="0">
                <a:srgbClr val="8A008A">
                  <a:alpha val="48000"/>
                </a:srgbClr>
              </a:gs>
              <a:gs pos="100000">
                <a:srgbClr val="D8A9D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sz="2400">
              <a:solidFill>
                <a:srgbClr val="000000"/>
              </a:solidFill>
              <a:latin typeface="Tahoma" pitchFamily="34" charset="0"/>
              <a:ea typeface="宋体" pitchFamily="2" charset="-122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57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3680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60488"/>
            <a:ext cx="40767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6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36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38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720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877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17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5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0663"/>
            <a:ext cx="2076450" cy="591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0663"/>
            <a:ext cx="6076950" cy="591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0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  <a:alpha val="10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zh-CN" sz="180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Arial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447800"/>
            <a:ext cx="7162800" cy="146208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DF42F992-EDF2-436A-9534-129345FC9DA7}" type="datetimeFigureOut">
              <a:rPr lang="en-US" altLang="zh-CN" sz="1800">
                <a:solidFill>
                  <a:srgbClr val="1C1C1C"/>
                </a:solidFill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10/19/15</a:t>
            </a:fld>
            <a:endParaRPr lang="en-US" altLang="zh-CN" sz="1800">
              <a:solidFill>
                <a:srgbClr val="1C1C1C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zh-CN">
              <a:solidFill>
                <a:srgbClr val="1C1C1C"/>
              </a:solidFill>
              <a:cs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2"/>
                </a:solidFill>
                <a:latin typeface="Tahoma" pitchFamily="34" charset="0"/>
                <a:ea typeface="宋体" pitchFamily="2" charset="-122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7C0AAB1-CB2D-444B-A10B-6D00608B7DC7}" type="slidenum">
              <a:rPr lang="en-US" altLang="zh-CN">
                <a:solidFill>
                  <a:srgbClr val="1C1C1C"/>
                </a:solidFill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>
              <a:solidFill>
                <a:srgbClr val="1C1C1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0693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176213" y="6443663"/>
            <a:ext cx="8662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t>							                                   </a:t>
            </a:r>
            <a:fld id="{43DB8480-7BDC-4D4B-8E3C-B96775F40F76}" type="slidenum"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 sz="1600" smtClean="0">
              <a:solidFill>
                <a:srgbClr val="000000"/>
              </a:solidFill>
              <a:ea typeface="宋体" pitchFamily="2" charset="-122"/>
              <a:cs typeface="Arial"/>
            </a:endParaRPr>
          </a:p>
        </p:txBody>
      </p:sp>
      <p:pic>
        <p:nvPicPr>
          <p:cNvPr id="5" name="Picture 6" descr="OSU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6350"/>
            <a:ext cx="466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 userDrawn="1"/>
        </p:nvSpPr>
        <p:spPr bwMode="gray">
          <a:xfrm>
            <a:off x="384175" y="973138"/>
            <a:ext cx="8226425" cy="36512"/>
          </a:xfrm>
          <a:prstGeom prst="rect">
            <a:avLst/>
          </a:prstGeom>
          <a:gradFill rotWithShape="1">
            <a:gsLst>
              <a:gs pos="0">
                <a:srgbClr val="8A008A">
                  <a:alpha val="48000"/>
                </a:srgbClr>
              </a:gs>
              <a:gs pos="100000">
                <a:srgbClr val="D8A9D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sz="2400">
              <a:solidFill>
                <a:srgbClr val="000000"/>
              </a:solidFill>
              <a:latin typeface="Tahoma" pitchFamily="34" charset="0"/>
              <a:ea typeface="宋体" pitchFamily="2" charset="-122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0392" y="0"/>
            <a:ext cx="1043608" cy="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547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624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60488"/>
            <a:ext cx="40767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19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38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3829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790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6849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82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0663"/>
            <a:ext cx="2076450" cy="591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0663"/>
            <a:ext cx="6076950" cy="591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614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05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60488"/>
            <a:ext cx="4076700" cy="230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822700"/>
            <a:ext cx="4076700" cy="2309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867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663"/>
            <a:ext cx="8275638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60488"/>
            <a:ext cx="40767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 dirty="0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ctr">
              <a:buNone/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4462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4F81BD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Click to edit Master text styles</a:t>
            </a: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rgbClr val="C0504D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Second level</a:t>
            </a:r>
          </a:p>
          <a:p>
            <a:pPr marL="822325" marR="0" lvl="2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Third level</a:t>
            </a:r>
          </a:p>
          <a:p>
            <a:pPr marL="1096963" marR="0" lvl="3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Fourth level</a:t>
            </a:r>
          </a:p>
          <a:p>
            <a:pPr marL="1371600" marR="0" lvl="4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Tx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Tahoma" pitchFamily="-105" charset="0"/>
              <a:buNone/>
              <a:defRPr sz="1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Tahoma" pitchFamily="-105" charset="0"/>
              <a:buNone/>
              <a:defRPr sz="1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Rectangle 16"/>
          <p:cNvSpPr>
            <a:spLocks noChangeArrowheads="1"/>
          </p:cNvSpPr>
          <p:nvPr userDrawn="1"/>
        </p:nvSpPr>
        <p:spPr bwMode="auto">
          <a:xfrm>
            <a:off x="468313" y="1195388"/>
            <a:ext cx="8496300" cy="73025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5001">
                <a:srgbClr val="FF0000"/>
              </a:gs>
              <a:gs pos="17501">
                <a:srgbClr val="BA0066"/>
              </a:gs>
              <a:gs pos="35000">
                <a:srgbClr val="66008F"/>
              </a:gs>
              <a:gs pos="50000">
                <a:srgbClr val="000082"/>
              </a:gs>
              <a:gs pos="65000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schemeClr val="bg1"/>
              </a:solidFill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04448" y="6402814"/>
            <a:ext cx="490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Tahoma" charset="0"/>
              <a:buNone/>
            </a:pPr>
            <a:fld id="{6B4C2E05-A0C7-4F04-926E-6C2966AAB3B7}" type="slidenum">
              <a:rPr lang="en-US" sz="1600" smtClean="0"/>
              <a:pPr>
                <a:buFont typeface="Tahoma" charset="0"/>
                <a:buNone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00392" y="68965"/>
            <a:ext cx="1043608" cy="6957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68" r:id="rId2"/>
    <p:sldLayoutId id="2147484076" r:id="rId3"/>
    <p:sldLayoutId id="2147484069" r:id="rId4"/>
    <p:sldLayoutId id="2147484070" r:id="rId5"/>
    <p:sldLayoutId id="2147484071" r:id="rId6"/>
    <p:sldLayoutId id="2147484072" r:id="rId7"/>
    <p:sldLayoutId id="2147484077" r:id="rId8"/>
    <p:sldLayoutId id="2147484078" r:id="rId9"/>
    <p:sldLayoutId id="2147484073" r:id="rId10"/>
    <p:sldLayoutId id="2147484074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</a:defRPr>
      </a:lvl9pPr>
    </p:titleStyle>
    <p:bodyStyle>
      <a:lvl1pPr marL="273050" marR="0" indent="-273050" algn="l" defTabSz="914400" rtl="0" eaLnBrk="0" fontAlgn="base" latinLnBrk="0" hangingPunct="0">
        <a:lnSpc>
          <a:spcPct val="100000"/>
        </a:lnSpc>
        <a:spcBef>
          <a:spcPts val="575"/>
        </a:spcBef>
        <a:spcAft>
          <a:spcPct val="0"/>
        </a:spcAft>
        <a:buClr>
          <a:srgbClr val="4F81BD"/>
        </a:buClr>
        <a:buSzPct val="120000"/>
        <a:buFont typeface="Wingdings 2" pitchFamily="18" charset="2"/>
        <a:buChar char=""/>
        <a:tabLst/>
        <a:defRPr sz="26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47688" marR="0" indent="-228600" algn="l" defTabSz="914400" rtl="0" eaLnBrk="0" fontAlgn="base" latinLnBrk="0" hangingPunct="0">
        <a:lnSpc>
          <a:spcPct val="100000"/>
        </a:lnSpc>
        <a:spcBef>
          <a:spcPts val="375"/>
        </a:spcBef>
        <a:spcAft>
          <a:spcPct val="0"/>
        </a:spcAft>
        <a:buClr>
          <a:srgbClr val="C0504D"/>
        </a:buClr>
        <a:buSzPct val="120000"/>
        <a:buFont typeface="Wingdings 2" pitchFamily="18" charset="2"/>
        <a:buChar char=""/>
        <a:tabLst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822325" marR="0" indent="-228600" algn="l" defTabSz="914400" rtl="0" eaLnBrk="0" fontAlgn="base" latinLnBrk="0" hangingPunct="0">
        <a:lnSpc>
          <a:spcPct val="100000"/>
        </a:lnSpc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tabLst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096963" marR="0" indent="-228600" algn="l" defTabSz="914400" rtl="0" eaLnBrk="0" fontAlgn="base" latinLnBrk="0" hangingPunct="0">
        <a:lnSpc>
          <a:spcPct val="100000"/>
        </a:lnSpc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tabLst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371600" marR="0" indent="-228600" algn="l" defTabSz="914400" rtl="0" eaLnBrk="0" fontAlgn="base" latinLnBrk="0" hangingPunct="0">
        <a:lnSpc>
          <a:spcPct val="100000"/>
        </a:lnSpc>
        <a:spcBef>
          <a:spcPts val="375"/>
        </a:spcBef>
        <a:spcAft>
          <a:spcPct val="0"/>
        </a:spcAft>
        <a:buClr>
          <a:srgbClr val="9BBB59"/>
        </a:buClr>
        <a:buSzTx/>
        <a:buFontTx/>
        <a:buChar char="o"/>
        <a:tabLst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384175" y="973138"/>
            <a:ext cx="8226425" cy="36512"/>
          </a:xfrm>
          <a:prstGeom prst="rect">
            <a:avLst/>
          </a:prstGeom>
          <a:gradFill rotWithShape="1">
            <a:gsLst>
              <a:gs pos="0">
                <a:srgbClr val="8A008A">
                  <a:alpha val="48000"/>
                </a:srgbClr>
              </a:gs>
              <a:gs pos="100000">
                <a:srgbClr val="D8A9D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sz="2400">
              <a:solidFill>
                <a:srgbClr val="000000"/>
              </a:solidFill>
              <a:latin typeface="Tahoma" pitchFamily="34" charset="0"/>
              <a:ea typeface="宋体" pitchFamily="2" charset="-122"/>
              <a:cs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2756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176213" y="6443663"/>
            <a:ext cx="8662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t>							                                   </a:t>
            </a:r>
            <a:fld id="{A255FAF2-A974-4A61-B172-2D4D5DB46D5B}" type="slidenum"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 sz="1600" smtClean="0">
              <a:solidFill>
                <a:srgbClr val="000000"/>
              </a:solidFill>
              <a:ea typeface="宋体" pitchFamily="2" charset="-122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100392" y="0"/>
            <a:ext cx="1043608" cy="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4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Ø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6pPr>
      <a:lvl7pPr marL="29718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7pPr>
      <a:lvl8pPr marL="34290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8pPr>
      <a:lvl9pPr marL="38862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384175" y="973138"/>
            <a:ext cx="8226425" cy="36512"/>
          </a:xfrm>
          <a:prstGeom prst="rect">
            <a:avLst/>
          </a:prstGeom>
          <a:gradFill rotWithShape="1">
            <a:gsLst>
              <a:gs pos="0">
                <a:srgbClr val="8A008A">
                  <a:alpha val="48000"/>
                </a:srgbClr>
              </a:gs>
              <a:gs pos="100000">
                <a:srgbClr val="D8A9D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sz="2400">
              <a:solidFill>
                <a:srgbClr val="000000"/>
              </a:solidFill>
              <a:latin typeface="Tahoma" pitchFamily="34" charset="0"/>
              <a:ea typeface="宋体" pitchFamily="2" charset="-122"/>
              <a:cs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2756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176213" y="6443663"/>
            <a:ext cx="8662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t>							                                   </a:t>
            </a:r>
            <a:fld id="{A255FAF2-A974-4A61-B172-2D4D5DB46D5B}" type="slidenum"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 sz="1600" smtClean="0">
              <a:solidFill>
                <a:srgbClr val="000000"/>
              </a:solidFill>
              <a:ea typeface="宋体" pitchFamily="2" charset="-122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100392" y="0"/>
            <a:ext cx="1043608" cy="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3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Ø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6pPr>
      <a:lvl7pPr marL="29718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7pPr>
      <a:lvl8pPr marL="34290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8pPr>
      <a:lvl9pPr marL="38862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Tahoma" pitchFamily="-105" charset="0"/>
              <a:buChar char="●"/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4462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4F81BD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Click to edit Master text styles</a:t>
            </a: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rgbClr val="C0504D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Second level</a:t>
            </a:r>
          </a:p>
          <a:p>
            <a:pPr marL="822325" marR="0" lvl="2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Third level</a:t>
            </a:r>
          </a:p>
          <a:p>
            <a:pPr marL="1096963" marR="0" lvl="3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Fourth level</a:t>
            </a:r>
          </a:p>
          <a:p>
            <a:pPr marL="1371600" marR="0" lvl="4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Tx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Tahoma" pitchFamily="-105" charset="0"/>
              <a:buNone/>
              <a:defRPr sz="1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Tahoma" pitchFamily="-105" charset="0"/>
              <a:buNone/>
              <a:defRPr sz="1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1" name="Rectangle 16"/>
          <p:cNvSpPr>
            <a:spLocks noChangeArrowheads="1"/>
          </p:cNvSpPr>
          <p:nvPr userDrawn="1"/>
        </p:nvSpPr>
        <p:spPr bwMode="auto">
          <a:xfrm>
            <a:off x="468313" y="1195388"/>
            <a:ext cx="8496300" cy="73025"/>
          </a:xfrm>
          <a:prstGeom prst="rect">
            <a:avLst/>
          </a:prstGeom>
          <a:gradFill rotWithShape="1">
            <a:gsLst>
              <a:gs pos="0">
                <a:srgbClr val="FF8200"/>
              </a:gs>
              <a:gs pos="5001">
                <a:srgbClr val="FF0000"/>
              </a:gs>
              <a:gs pos="17501">
                <a:srgbClr val="BA0066"/>
              </a:gs>
              <a:gs pos="35000">
                <a:srgbClr val="66008F"/>
              </a:gs>
              <a:gs pos="50000">
                <a:srgbClr val="000082"/>
              </a:gs>
              <a:gs pos="65000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solidFill>
                <a:prstClr val="white"/>
              </a:solidFill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604448" y="6402814"/>
            <a:ext cx="4908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Tahoma" charset="0"/>
              <a:buNone/>
            </a:pPr>
            <a:fld id="{6B4C2E05-A0C7-4F04-926E-6C2966AAB3B7}" type="slidenum">
              <a:rPr lang="en-US" sz="1600" smtClean="0">
                <a:solidFill>
                  <a:prstClr val="black"/>
                </a:solidFill>
              </a:rPr>
              <a:pPr>
                <a:buFont typeface="Tahoma" charset="0"/>
                <a:buNone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00392" y="68965"/>
            <a:ext cx="1043608" cy="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5" charset="0"/>
        </a:defRPr>
      </a:lvl9pPr>
    </p:titleStyle>
    <p:bodyStyle>
      <a:lvl1pPr marL="273050" marR="0" indent="-273050" algn="l" defTabSz="914400" rtl="0" eaLnBrk="0" fontAlgn="base" latinLnBrk="0" hangingPunct="0">
        <a:lnSpc>
          <a:spcPct val="100000"/>
        </a:lnSpc>
        <a:spcBef>
          <a:spcPts val="575"/>
        </a:spcBef>
        <a:spcAft>
          <a:spcPct val="0"/>
        </a:spcAft>
        <a:buClr>
          <a:srgbClr val="4F81BD"/>
        </a:buClr>
        <a:buSzPct val="120000"/>
        <a:buFont typeface="Wingdings 2" pitchFamily="18" charset="2"/>
        <a:buChar char=""/>
        <a:tabLst/>
        <a:defRPr sz="26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47688" marR="0" indent="-228600" algn="l" defTabSz="914400" rtl="0" eaLnBrk="0" fontAlgn="base" latinLnBrk="0" hangingPunct="0">
        <a:lnSpc>
          <a:spcPct val="100000"/>
        </a:lnSpc>
        <a:spcBef>
          <a:spcPts val="375"/>
        </a:spcBef>
        <a:spcAft>
          <a:spcPct val="0"/>
        </a:spcAft>
        <a:buClr>
          <a:srgbClr val="C0504D"/>
        </a:buClr>
        <a:buSzPct val="120000"/>
        <a:buFont typeface="Wingdings 2" pitchFamily="18" charset="2"/>
        <a:buChar char=""/>
        <a:tabLst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822325" marR="0" indent="-228600" algn="l" defTabSz="914400" rtl="0" eaLnBrk="0" fontAlgn="base" latinLnBrk="0" hangingPunct="0">
        <a:lnSpc>
          <a:spcPct val="100000"/>
        </a:lnSpc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tabLst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096963" marR="0" indent="-228600" algn="l" defTabSz="914400" rtl="0" eaLnBrk="0" fontAlgn="base" latinLnBrk="0" hangingPunct="0">
        <a:lnSpc>
          <a:spcPct val="100000"/>
        </a:lnSpc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tabLst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371600" marR="0" indent="-228600" algn="l" defTabSz="914400" rtl="0" eaLnBrk="0" fontAlgn="base" latinLnBrk="0" hangingPunct="0">
        <a:lnSpc>
          <a:spcPct val="100000"/>
        </a:lnSpc>
        <a:spcBef>
          <a:spcPts val="375"/>
        </a:spcBef>
        <a:spcAft>
          <a:spcPct val="0"/>
        </a:spcAft>
        <a:buClr>
          <a:srgbClr val="9BBB59"/>
        </a:buClr>
        <a:buSzTx/>
        <a:buFontTx/>
        <a:buChar char="o"/>
        <a:tabLst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384175" y="973138"/>
            <a:ext cx="8226425" cy="36512"/>
          </a:xfrm>
          <a:prstGeom prst="rect">
            <a:avLst/>
          </a:prstGeom>
          <a:gradFill rotWithShape="1">
            <a:gsLst>
              <a:gs pos="0">
                <a:srgbClr val="8A008A">
                  <a:alpha val="48000"/>
                </a:srgbClr>
              </a:gs>
              <a:gs pos="100000">
                <a:srgbClr val="D8A9D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sz="2400">
              <a:solidFill>
                <a:srgbClr val="000000"/>
              </a:solidFill>
              <a:latin typeface="Tahoma" pitchFamily="34" charset="0"/>
              <a:ea typeface="宋体" pitchFamily="2" charset="-122"/>
              <a:cs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2756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176213" y="6443663"/>
            <a:ext cx="8662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t>							                                   </a:t>
            </a:r>
            <a:fld id="{A255FAF2-A974-4A61-B172-2D4D5DB46D5B}" type="slidenum"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 sz="1600" smtClean="0">
              <a:solidFill>
                <a:srgbClr val="000000"/>
              </a:solidFill>
              <a:ea typeface="宋体" pitchFamily="2" charset="-122"/>
              <a:cs typeface="Arial"/>
            </a:endParaRPr>
          </a:p>
        </p:txBody>
      </p:sp>
      <p:pic>
        <p:nvPicPr>
          <p:cNvPr id="1030" name="Picture 6" descr="OSU_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25400"/>
            <a:ext cx="4667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5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Ø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6pPr>
      <a:lvl7pPr marL="29718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7pPr>
      <a:lvl8pPr marL="34290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8pPr>
      <a:lvl9pPr marL="38862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384175" y="973138"/>
            <a:ext cx="8226425" cy="36512"/>
          </a:xfrm>
          <a:prstGeom prst="rect">
            <a:avLst/>
          </a:prstGeom>
          <a:gradFill rotWithShape="1">
            <a:gsLst>
              <a:gs pos="0">
                <a:srgbClr val="8A008A">
                  <a:alpha val="48000"/>
                </a:srgbClr>
              </a:gs>
              <a:gs pos="100000">
                <a:srgbClr val="D8A9D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1" lang="zh-CN" altLang="zh-CN" sz="2400">
              <a:solidFill>
                <a:srgbClr val="000000"/>
              </a:solidFill>
              <a:latin typeface="Tahoma" pitchFamily="34" charset="0"/>
              <a:ea typeface="宋体" pitchFamily="2" charset="-122"/>
              <a:cs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2756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176213" y="6443663"/>
            <a:ext cx="8662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t>							                                   </a:t>
            </a:r>
            <a:fld id="{A255FAF2-A974-4A61-B172-2D4D5DB46D5B}" type="slidenum">
              <a:rPr lang="en-US" altLang="zh-CN" sz="1600" smtClean="0">
                <a:solidFill>
                  <a:srgbClr val="000000"/>
                </a:solidFill>
                <a:ea typeface="宋体" pitchFamily="2" charset="-122"/>
                <a:cs typeface="Arial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zh-CN" sz="1600" smtClean="0">
              <a:solidFill>
                <a:srgbClr val="000000"/>
              </a:solidFill>
              <a:ea typeface="宋体" pitchFamily="2" charset="-122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100392" y="0"/>
            <a:ext cx="1043608" cy="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Ø"/>
        <a:defRPr sz="2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 sz="2000">
          <a:solidFill>
            <a:schemeClr val="tx1"/>
          </a:solidFill>
          <a:latin typeface="Tahoma" pitchFamily="34" charset="0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6pPr>
      <a:lvl7pPr marL="29718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7pPr>
      <a:lvl8pPr marL="34290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8pPr>
      <a:lvl9pPr marL="3886200" indent="-228600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90000"/>
        <a:buFont typeface="Verdana" pitchFamily="34" charset="0"/>
        <a:buChar char="—"/>
        <a:defRPr>
          <a:solidFill>
            <a:schemeClr val="tx1"/>
          </a:solidFill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4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4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emf"/><Relationship Id="rId5" Type="http://schemas.openxmlformats.org/officeDocument/2006/relationships/slide" Target="slide41.xml"/><Relationship Id="rId6" Type="http://schemas.openxmlformats.org/officeDocument/2006/relationships/slide" Target="slide4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29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34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1" Type="http://schemas.openxmlformats.org/officeDocument/2006/relationships/image" Target="../media/image4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0.emf"/><Relationship Id="rId7" Type="http://schemas.openxmlformats.org/officeDocument/2006/relationships/image" Target="../media/image55.emf"/><Relationship Id="rId8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1" Type="http://schemas.openxmlformats.org/officeDocument/2006/relationships/image" Target="../media/image6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emf"/><Relationship Id="rId3" Type="http://schemas.openxmlformats.org/officeDocument/2006/relationships/image" Target="../media/image7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81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82.e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8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image" Target="../media/image88.emf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9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72" y="116632"/>
            <a:ext cx="5029200" cy="9144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71625"/>
            <a:ext cx="8686800" cy="1333500"/>
          </a:xfrm>
        </p:spPr>
        <p:txBody>
          <a:bodyPr/>
          <a:lstStyle/>
          <a:p>
            <a:pPr algn="ctr" eaLnBrk="1" hangingPunct="1"/>
            <a:r>
              <a:rPr lang="en-US" altLang="ko-KR" sz="3600" dirty="0" smtClean="0">
                <a:ea typeface="ＭＳ Ｐゴシック" charset="-128"/>
              </a:rPr>
              <a:t>Analysis and Design of Complex Systems with Multivariate Heavy Tail Phenomena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6147" name="Rectangle 5"/>
          <p:cNvSpPr txBox="1">
            <a:spLocks noChangeArrowheads="1"/>
          </p:cNvSpPr>
          <p:nvPr/>
        </p:nvSpPr>
        <p:spPr bwMode="auto">
          <a:xfrm>
            <a:off x="1547664" y="3786188"/>
            <a:ext cx="602642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 altLang="ko-KR" sz="3200" dirty="0" smtClean="0">
                <a:solidFill>
                  <a:schemeClr val="tx2"/>
                </a:solidFill>
              </a:rPr>
              <a:t>Ness B. Shroff</a:t>
            </a:r>
            <a:endParaRPr lang="en-US" altLang="ko-KR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altLang="ko-KR" sz="2400" dirty="0" smtClean="0">
                <a:ea typeface="Gulim" pitchFamily="34" charset="-127"/>
              </a:rPr>
              <a:t>Depts. ECE &amp; CSE, </a:t>
            </a:r>
            <a:r>
              <a:rPr lang="en-US" altLang="ko-KR" sz="2400" dirty="0">
                <a:ea typeface="Gulim" pitchFamily="34" charset="-127"/>
              </a:rPr>
              <a:t>The Ohio State University</a:t>
            </a:r>
          </a:p>
          <a:p>
            <a:pPr algn="ctr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altLang="ko-KR" sz="2400" dirty="0">
                <a:ea typeface="Gulim" pitchFamily="34" charset="-127"/>
              </a:rPr>
              <a:t>E-mail: </a:t>
            </a:r>
            <a:r>
              <a:rPr lang="en-US" altLang="ko-KR" sz="2400" dirty="0" smtClean="0">
                <a:ea typeface="Gulim" pitchFamily="34" charset="-127"/>
              </a:rPr>
              <a:t>shroff@ece.osu.edu</a:t>
            </a:r>
            <a:endParaRPr lang="en-US" altLang="ko-KR" sz="2400" dirty="0">
              <a:ea typeface="Gulim" pitchFamily="34" charset="-127"/>
            </a:endParaRPr>
          </a:p>
          <a:p>
            <a:pPr algn="ctr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endParaRPr lang="en-US" altLang="ko-KR" sz="2400" dirty="0">
              <a:ea typeface="Gulim" pitchFamily="34" charset="-127"/>
            </a:endParaRPr>
          </a:p>
          <a:p>
            <a:pPr algn="ctr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altLang="zh-CN" sz="1000" dirty="0">
              <a:solidFill>
                <a:schemeClr val="tx2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33400" y="3657600"/>
            <a:ext cx="230188" cy="281146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>
              <a:ea typeface="Gulim" pitchFamily="34" charset="-127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4572000" y="98629"/>
            <a:ext cx="440882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buNone/>
            </a:pPr>
            <a:r>
              <a:rPr lang="en-US" altLang="zh-CN" sz="2400" b="1" dirty="0" smtClean="0">
                <a:solidFill>
                  <a:srgbClr val="34349C"/>
                </a:solidFill>
                <a:ea typeface="宋体" pitchFamily="2" charset="-122"/>
              </a:rPr>
              <a:t>MURI Meeting</a:t>
            </a:r>
          </a:p>
          <a:p>
            <a:pPr algn="r" eaLnBrk="1" hangingPunct="1">
              <a:buNone/>
            </a:pPr>
            <a:r>
              <a:rPr lang="en-US" altLang="zh-CN" sz="2400" b="1" dirty="0" smtClean="0">
                <a:solidFill>
                  <a:srgbClr val="34349C"/>
                </a:solidFill>
                <a:ea typeface="宋体" pitchFamily="2" charset="-122"/>
              </a:rPr>
              <a:t>October 16, 201</a:t>
            </a:r>
            <a:r>
              <a:rPr lang="en-US" altLang="ko-KR" sz="2400" b="1" dirty="0" smtClean="0">
                <a:solidFill>
                  <a:srgbClr val="34349C"/>
                </a:solidFill>
                <a:ea typeface="宋体" pitchFamily="2" charset="-122"/>
              </a:rPr>
              <a:t>5</a:t>
            </a:r>
            <a:endParaRPr lang="zh-CN" altLang="en-US" sz="2400" b="1" dirty="0">
              <a:solidFill>
                <a:srgbClr val="34349C"/>
              </a:solidFill>
              <a:ea typeface="宋体" pitchFamily="2" charset="-122"/>
            </a:endParaRP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971551" y="5373216"/>
            <a:ext cx="763289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None/>
            </a:pPr>
            <a:r>
              <a:rPr lang="en-US" altLang="ko-KR" sz="2000" b="1" dirty="0" smtClean="0">
                <a:ea typeface="Gulim" pitchFamily="34" charset="-127"/>
              </a:rPr>
              <a:t>Collaborators: </a:t>
            </a:r>
            <a:r>
              <a:rPr lang="en-US" altLang="ko-KR" sz="2000" b="1" dirty="0" smtClean="0">
                <a:solidFill>
                  <a:srgbClr val="C00000"/>
                </a:solidFill>
                <a:ea typeface="Gulim" pitchFamily="34" charset="-127"/>
              </a:rPr>
              <a:t>R. </a:t>
            </a:r>
            <a:r>
              <a:rPr lang="en-US" altLang="ko-KR" sz="2000" b="1" dirty="0" err="1" smtClean="0">
                <a:solidFill>
                  <a:srgbClr val="C00000"/>
                </a:solidFill>
                <a:ea typeface="Gulim" pitchFamily="34" charset="-127"/>
              </a:rPr>
              <a:t>Srikant</a:t>
            </a:r>
            <a:r>
              <a:rPr lang="en-US" altLang="ko-KR" sz="2000" b="1" dirty="0" smtClean="0">
                <a:solidFill>
                  <a:srgbClr val="C00000"/>
                </a:solidFill>
                <a:ea typeface="Gulim" pitchFamily="34" charset="-127"/>
              </a:rPr>
              <a:t> (UIUC), </a:t>
            </a:r>
            <a:r>
              <a:rPr lang="en-US" altLang="ko-KR" sz="2000" b="1" dirty="0" err="1" smtClean="0">
                <a:ea typeface="Gulim" pitchFamily="34" charset="-127"/>
              </a:rPr>
              <a:t>Joohyun</a:t>
            </a:r>
            <a:r>
              <a:rPr lang="en-US" altLang="ko-KR" sz="2000" b="1" dirty="0" smtClean="0">
                <a:ea typeface="Gulim" pitchFamily="34" charset="-127"/>
              </a:rPr>
              <a:t> Lee (OSU), </a:t>
            </a:r>
            <a:r>
              <a:rPr lang="en-US" altLang="ko-KR" sz="2000" b="1" dirty="0" err="1">
                <a:ea typeface="Gulim" pitchFamily="34" charset="-127"/>
              </a:rPr>
              <a:t>Kyunghan</a:t>
            </a:r>
            <a:r>
              <a:rPr lang="en-US" altLang="ko-KR" sz="2000" b="1" dirty="0">
                <a:ea typeface="Gulim" pitchFamily="34" charset="-127"/>
              </a:rPr>
              <a:t> </a:t>
            </a:r>
            <a:r>
              <a:rPr lang="en-US" altLang="ko-KR" sz="2000" b="1" dirty="0" smtClean="0">
                <a:ea typeface="Gulim" pitchFamily="34" charset="-127"/>
              </a:rPr>
              <a:t>Lee (UNIST), </a:t>
            </a:r>
            <a:r>
              <a:rPr lang="en-US" altLang="ko-KR" sz="2000" b="1" dirty="0" err="1">
                <a:ea typeface="Gulim" pitchFamily="34" charset="-127"/>
              </a:rPr>
              <a:t>Jaemin</a:t>
            </a:r>
            <a:r>
              <a:rPr lang="en-US" altLang="ko-KR" sz="2000" b="1" dirty="0">
                <a:ea typeface="Gulim" pitchFamily="34" charset="-127"/>
              </a:rPr>
              <a:t> Jo </a:t>
            </a:r>
            <a:r>
              <a:rPr lang="en-US" altLang="ko-KR" sz="2000" b="1" dirty="0" smtClean="0">
                <a:ea typeface="Gulim" pitchFamily="34" charset="-127"/>
              </a:rPr>
              <a:t>(UNIST), </a:t>
            </a:r>
            <a:r>
              <a:rPr lang="en-US" altLang="ko-KR" sz="2000" b="1" dirty="0" err="1">
                <a:ea typeface="Gulim" pitchFamily="34" charset="-127"/>
              </a:rPr>
              <a:t>Eujin</a:t>
            </a:r>
            <a:r>
              <a:rPr lang="en-US" altLang="ko-KR" sz="2000" b="1" dirty="0">
                <a:ea typeface="Gulim" pitchFamily="34" charset="-127"/>
              </a:rPr>
              <a:t> </a:t>
            </a:r>
            <a:r>
              <a:rPr lang="en-US" altLang="ko-KR" sz="2000" b="1" dirty="0" err="1">
                <a:ea typeface="Gulim" pitchFamily="34" charset="-127"/>
              </a:rPr>
              <a:t>Jeong</a:t>
            </a:r>
            <a:r>
              <a:rPr lang="en-US" altLang="ko-KR" sz="2000" b="1" dirty="0">
                <a:ea typeface="Gulim" pitchFamily="34" charset="-127"/>
              </a:rPr>
              <a:t> (UNIST</a:t>
            </a:r>
            <a:r>
              <a:rPr lang="en-US" altLang="ko-KR" sz="2000" b="1" dirty="0" smtClean="0">
                <a:ea typeface="Gulim" pitchFamily="34" charset="-127"/>
              </a:rPr>
              <a:t>), </a:t>
            </a:r>
            <a:r>
              <a:rPr lang="en-US" altLang="ko-KR" sz="2000" b="1" dirty="0" err="1" smtClean="0">
                <a:ea typeface="Gulim" pitchFamily="34" charset="-127"/>
              </a:rPr>
              <a:t>Irem</a:t>
            </a:r>
            <a:r>
              <a:rPr lang="en-US" altLang="ko-KR" sz="2000" b="1" dirty="0" smtClean="0">
                <a:ea typeface="Gulim" pitchFamily="34" charset="-127"/>
              </a:rPr>
              <a:t> </a:t>
            </a:r>
            <a:r>
              <a:rPr lang="en-US" altLang="ko-KR" sz="2000" b="1" dirty="0" err="1" smtClean="0">
                <a:ea typeface="Gulim" pitchFamily="34" charset="-127"/>
              </a:rPr>
              <a:t>Korpulu</a:t>
            </a:r>
            <a:r>
              <a:rPr lang="en-US" altLang="ko-KR" sz="2000" b="1" dirty="0" smtClean="0">
                <a:ea typeface="Gulim" pitchFamily="34" charset="-127"/>
              </a:rPr>
              <a:t> (OSU), </a:t>
            </a:r>
            <a:r>
              <a:rPr lang="en-US" altLang="ko-KR" sz="2000" b="1" dirty="0" err="1" smtClean="0">
                <a:ea typeface="Gulim" pitchFamily="34" charset="-127"/>
              </a:rPr>
              <a:t>Yoora</a:t>
            </a:r>
            <a:r>
              <a:rPr lang="en-US" altLang="ko-KR" sz="2000" b="1" dirty="0" smtClean="0">
                <a:ea typeface="Gulim" pitchFamily="34" charset="-127"/>
              </a:rPr>
              <a:t> Kim (UNIST), Yin Sun (OSU), </a:t>
            </a:r>
            <a:r>
              <a:rPr lang="en-US" altLang="ko-KR" sz="2000" b="1" dirty="0" err="1" smtClean="0">
                <a:ea typeface="Gulim" pitchFamily="34" charset="-127"/>
              </a:rPr>
              <a:t>Prasun</a:t>
            </a:r>
            <a:r>
              <a:rPr lang="en-US" altLang="ko-KR" sz="2000" b="1" dirty="0" smtClean="0">
                <a:ea typeface="Gulim" pitchFamily="34" charset="-127"/>
              </a:rPr>
              <a:t> </a:t>
            </a:r>
            <a:r>
              <a:rPr lang="en-US" altLang="ko-KR" sz="2000" b="1" dirty="0" err="1" smtClean="0">
                <a:ea typeface="Gulim" pitchFamily="34" charset="-127"/>
              </a:rPr>
              <a:t>Sinha</a:t>
            </a:r>
            <a:r>
              <a:rPr lang="en-US" altLang="ko-KR" sz="2000" b="1" dirty="0" smtClean="0">
                <a:ea typeface="Gulim" pitchFamily="34" charset="-127"/>
              </a:rPr>
              <a:t> (OSU), </a:t>
            </a:r>
            <a:r>
              <a:rPr lang="en-US" altLang="ko-KR" sz="2000" b="1" dirty="0" err="1" smtClean="0">
                <a:ea typeface="Gulim" pitchFamily="34" charset="-127"/>
              </a:rPr>
              <a:t>Kyu</a:t>
            </a:r>
            <a:r>
              <a:rPr lang="en-US" altLang="ko-KR" sz="2000" b="1" dirty="0" smtClean="0">
                <a:ea typeface="Gulim" pitchFamily="34" charset="-127"/>
              </a:rPr>
              <a:t> Han Kim (HP Labs), C. </a:t>
            </a:r>
            <a:r>
              <a:rPr lang="en-US" altLang="ko-KR" sz="2000" b="1" dirty="0" err="1" smtClean="0">
                <a:ea typeface="Gulim" pitchFamily="34" charset="-127"/>
              </a:rPr>
              <a:t>Emre</a:t>
            </a:r>
            <a:r>
              <a:rPr lang="en-US" altLang="ko-KR" sz="2000" b="1" dirty="0" smtClean="0">
                <a:ea typeface="Gulim" pitchFamily="34" charset="-127"/>
              </a:rPr>
              <a:t> </a:t>
            </a:r>
            <a:r>
              <a:rPr lang="en-US" altLang="ko-KR" sz="2000" b="1" dirty="0" err="1" smtClean="0">
                <a:ea typeface="Gulim" pitchFamily="34" charset="-127"/>
              </a:rPr>
              <a:t>Koksal</a:t>
            </a:r>
            <a:r>
              <a:rPr lang="en-US" altLang="ko-KR" sz="2000" b="1" dirty="0" smtClean="0">
                <a:ea typeface="Gulim" pitchFamily="34" charset="-127"/>
              </a:rPr>
              <a:t> (OSU)</a:t>
            </a:r>
            <a:endParaRPr lang="en-US" altLang="ko-KR" sz="2000" b="1" dirty="0">
              <a:ea typeface="Gulim" pitchFamily="34" charset="-127"/>
            </a:endParaRPr>
          </a:p>
          <a:p>
            <a:pPr eaLnBrk="1" hangingPunct="1">
              <a:buNone/>
            </a:pPr>
            <a:endParaRPr lang="en-US" altLang="ko-KR" sz="2000" b="1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782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852936"/>
            <a:ext cx="1512168" cy="15121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98376"/>
            <a:ext cx="8583488" cy="5715000"/>
          </a:xfrm>
        </p:spPr>
        <p:txBody>
          <a:bodyPr/>
          <a:lstStyle/>
          <a:p>
            <a:r>
              <a:rPr lang="en-US" dirty="0" smtClean="0"/>
              <a:t>Computing systems are essential in mobile military entities</a:t>
            </a:r>
          </a:p>
          <a:p>
            <a:pPr lvl="1"/>
            <a:r>
              <a:rPr lang="en-US" dirty="0" smtClean="0"/>
              <a:t>E.g., Soldiers, Tanks, Aircrafts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Limited battery </a:t>
            </a:r>
            <a:r>
              <a:rPr lang="en-US" dirty="0" smtClean="0"/>
              <a:t>availability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Fast response </a:t>
            </a:r>
            <a:r>
              <a:rPr lang="en-US" dirty="0" smtClean="0"/>
              <a:t>needed for military operations (or other apps soldiers may be interested in) 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Aim at resource-efficient control by exploiting the task arrival and service processes (possibly </a:t>
            </a:r>
            <a:r>
              <a:rPr lang="en-US" i="1" dirty="0" smtClean="0"/>
              <a:t>multivariate</a:t>
            </a:r>
            <a:r>
              <a:rPr lang="en-US" dirty="0" smtClean="0"/>
              <a:t> </a:t>
            </a:r>
            <a:r>
              <a:rPr lang="en-US" i="1" dirty="0" smtClean="0"/>
              <a:t>heavy-tailed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focus on </a:t>
            </a:r>
            <a:r>
              <a:rPr lang="en-US" b="1" i="1" dirty="0" smtClean="0"/>
              <a:t>mobile app usage </a:t>
            </a:r>
            <a:r>
              <a:rPr lang="en-US" dirty="0" smtClean="0"/>
              <a:t>based on real smartphone traces</a:t>
            </a:r>
          </a:p>
          <a:p>
            <a:pPr lvl="1"/>
            <a:r>
              <a:rPr lang="en-US" dirty="0" smtClean="0"/>
              <a:t>Main ideas can be applied to many general problems where  </a:t>
            </a:r>
            <a:br>
              <a:rPr lang="en-US" dirty="0" smtClean="0"/>
            </a:br>
            <a:r>
              <a:rPr lang="en-US" dirty="0" smtClean="0"/>
              <a:t>pre-loading may improve user experience, but consumes additional resources (e.g., caching)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75638" cy="838200"/>
          </a:xfrm>
        </p:spPr>
        <p:txBody>
          <a:bodyPr/>
          <a:lstStyle/>
          <a:p>
            <a:r>
              <a:rPr lang="en-US" dirty="0" smtClean="0"/>
              <a:t>Relation to the project</a:t>
            </a:r>
            <a:endParaRPr lang="en-US" dirty="0"/>
          </a:p>
        </p:txBody>
      </p:sp>
      <p:pic>
        <p:nvPicPr>
          <p:cNvPr id="5" name="Picture 22" descr="https://encrypted-tbn2.gstatic.com/images?q=tbn:ANd9GcRGlgzx2nou4as15Uq9rg0K6lwMOXJGnvw9NhI8dRCn65qRfbXfc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140968"/>
            <a:ext cx="781970" cy="90979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433755">
            <a:off x="7444598" y="3016681"/>
            <a:ext cx="648072" cy="12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3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305800" cy="5105400"/>
          </a:xfrm>
        </p:spPr>
        <p:txBody>
          <a:bodyPr/>
          <a:lstStyle/>
          <a:p>
            <a:pPr marL="514350" indent="-514350">
              <a:buSzPct val="110000"/>
              <a:buFont typeface="+mj-lt"/>
              <a:buAutoNum type="romanUcPeriod"/>
            </a:pPr>
            <a:r>
              <a:rPr lang="en-US" altLang="ko-KR" b="1" dirty="0" smtClean="0"/>
              <a:t>Preliminaries about app usage and power consumption in smart phones </a:t>
            </a:r>
          </a:p>
          <a:p>
            <a:pPr marL="514350" indent="-514350">
              <a:buSzPct val="110000"/>
              <a:buFont typeface="+mj-lt"/>
              <a:buAutoNum type="romanUcPeriod"/>
            </a:pPr>
            <a:r>
              <a:rPr lang="en-US" b="1" dirty="0" smtClean="0"/>
              <a:t>Measurement</a:t>
            </a:r>
          </a:p>
          <a:p>
            <a:pPr lvl="1">
              <a:buSzPct val="110000"/>
              <a:buFont typeface="Wingdings" charset="2"/>
              <a:buChar char="Ø"/>
            </a:pPr>
            <a:r>
              <a:rPr lang="ko-KR" altLang="en-US" dirty="0" smtClean="0"/>
              <a:t> </a:t>
            </a:r>
            <a:r>
              <a:rPr lang="en-US" dirty="0" smtClean="0"/>
              <a:t>Application usage/contexts of real smartphone users</a:t>
            </a:r>
          </a:p>
          <a:p>
            <a:pPr lvl="2">
              <a:buSzPct val="110000"/>
              <a:buFont typeface="Wingdings" charset="2"/>
              <a:buChar char="Ø"/>
            </a:pPr>
            <a:r>
              <a:rPr lang="en-US" dirty="0" smtClean="0"/>
              <a:t>103 participants (office workers, students, freelancers…) </a:t>
            </a:r>
          </a:p>
          <a:p>
            <a:pPr marL="514350" indent="-514350">
              <a:buSzPct val="110000"/>
              <a:buFont typeface="+mj-lt"/>
              <a:buAutoNum type="romanUcPeriod"/>
            </a:pPr>
            <a:r>
              <a:rPr lang="ko-KR" altLang="en-US" b="1" dirty="0" smtClean="0"/>
              <a:t> </a:t>
            </a:r>
            <a:r>
              <a:rPr lang="en-US" b="1" dirty="0" smtClean="0"/>
              <a:t>Statistical analysis</a:t>
            </a:r>
          </a:p>
          <a:p>
            <a:pPr lvl="1">
              <a:buSzPct val="110000"/>
              <a:buFont typeface="Wingdings" charset="2"/>
              <a:buChar char="Ø"/>
            </a:pPr>
            <a:r>
              <a:rPr lang="ko-KR" altLang="en-US" dirty="0" smtClean="0"/>
              <a:t> </a:t>
            </a:r>
            <a:r>
              <a:rPr lang="en-US" dirty="0" smtClean="0"/>
              <a:t>Heavy-tail behaviors</a:t>
            </a:r>
          </a:p>
          <a:p>
            <a:pPr lvl="1">
              <a:buSzPct val="110000"/>
              <a:buFont typeface="Wingdings" charset="2"/>
              <a:buChar char="Ø"/>
            </a:pPr>
            <a:r>
              <a:rPr lang="ko-KR" altLang="en-US" dirty="0" smtClean="0"/>
              <a:t> </a:t>
            </a:r>
            <a:r>
              <a:rPr lang="en-US" dirty="0" smtClean="0"/>
              <a:t>Dependency on contexts</a:t>
            </a:r>
          </a:p>
          <a:p>
            <a:pPr marL="514350" indent="-514350">
              <a:buSzPct val="110000"/>
              <a:buFont typeface="+mj-lt"/>
              <a:buAutoNum type="romanUcPeriod"/>
            </a:pPr>
            <a:r>
              <a:rPr lang="ko-KR" altLang="en-US" b="1" dirty="0" smtClean="0"/>
              <a:t> </a:t>
            </a:r>
            <a:r>
              <a:rPr lang="en-US" b="1" dirty="0" smtClean="0"/>
              <a:t>Problem formulation </a:t>
            </a:r>
          </a:p>
          <a:p>
            <a:pPr lvl="1">
              <a:buSzPct val="110000"/>
              <a:buFont typeface="Wingdings" charset="2"/>
              <a:buChar char="Ø"/>
            </a:pPr>
            <a:r>
              <a:rPr lang="en-US" dirty="0" smtClean="0"/>
              <a:t>Proposed algorithms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Local optimal and Frequently used</a:t>
            </a:r>
            <a:endParaRPr lang="en-US" dirty="0" smtClean="0"/>
          </a:p>
          <a:p>
            <a:pPr marL="514350" indent="-514350">
              <a:buSzPct val="110000"/>
              <a:buFont typeface="+mj-lt"/>
              <a:buAutoNum type="romanUcPeriod"/>
            </a:pPr>
            <a:r>
              <a:rPr lang="ko-KR" altLang="en-US" b="1" dirty="0" smtClean="0"/>
              <a:t> </a:t>
            </a:r>
            <a:r>
              <a:rPr lang="en-US" b="1" dirty="0" smtClean="0"/>
              <a:t>Performance evaluation</a:t>
            </a:r>
          </a:p>
          <a:p>
            <a:pPr lvl="1">
              <a:buSzPct val="110000"/>
              <a:buFont typeface="Wingdings" charset="2"/>
              <a:buChar char="Ø"/>
            </a:pPr>
            <a:r>
              <a:rPr lang="en-US" altLang="ko-KR" dirty="0" smtClean="0"/>
              <a:t>Without and with context information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>
              <a:buSzPct val="110000"/>
              <a:buFont typeface="Wingdings" charset="2"/>
              <a:buChar char="Ø"/>
            </a:pPr>
            <a:r>
              <a:rPr lang="en-US" dirty="0" smtClean="0"/>
              <a:t>Comparison with </a:t>
            </a:r>
            <a:r>
              <a:rPr lang="en-US" i="1" dirty="0" smtClean="0"/>
              <a:t>status quo </a:t>
            </a:r>
            <a:r>
              <a:rPr lang="en-US" dirty="0" smtClean="0"/>
              <a:t>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0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Preliminary: Lifecycle of a mobile application</a:t>
            </a:r>
            <a:endParaRPr lang="en-US" sz="3200" dirty="0"/>
          </a:p>
        </p:txBody>
      </p:sp>
      <p:grpSp>
        <p:nvGrpSpPr>
          <p:cNvPr id="38" name="그룹 37"/>
          <p:cNvGrpSpPr/>
          <p:nvPr/>
        </p:nvGrpSpPr>
        <p:grpSpPr>
          <a:xfrm>
            <a:off x="251520" y="2117007"/>
            <a:ext cx="5165761" cy="3491448"/>
            <a:chOff x="179512" y="1593736"/>
            <a:chExt cx="5773048" cy="3491448"/>
          </a:xfrm>
        </p:grpSpPr>
        <p:sp>
          <p:nvSpPr>
            <p:cNvPr id="39" name="타원 10"/>
            <p:cNvSpPr/>
            <p:nvPr/>
          </p:nvSpPr>
          <p:spPr>
            <a:xfrm>
              <a:off x="4099264" y="3884109"/>
              <a:ext cx="1620180" cy="1007241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  <a:ea typeface="맑은 고딕"/>
                <a:cs typeface="+mn-cs"/>
              </a:endParaRPr>
            </a:p>
          </p:txBody>
        </p:sp>
        <p:grpSp>
          <p:nvGrpSpPr>
            <p:cNvPr id="40" name="Group 8"/>
            <p:cNvGrpSpPr/>
            <p:nvPr/>
          </p:nvGrpSpPr>
          <p:grpSpPr>
            <a:xfrm>
              <a:off x="2197088" y="1593736"/>
              <a:ext cx="1620180" cy="1007241"/>
              <a:chOff x="2123728" y="189511"/>
              <a:chExt cx="1620180" cy="1007241"/>
            </a:xfrm>
          </p:grpSpPr>
          <p:sp>
            <p:nvSpPr>
              <p:cNvPr id="58" name="타원 3"/>
              <p:cNvSpPr/>
              <p:nvPr/>
            </p:nvSpPr>
            <p:spPr>
              <a:xfrm>
                <a:off x="2123728" y="189511"/>
                <a:ext cx="1620180" cy="1007241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  <a:ea typeface="맑은 고딕"/>
                  <a:cs typeface="+mn-cs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173150" y="369355"/>
                <a:ext cx="15121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" pitchFamily="18" charset="0"/>
                  </a:rPr>
                  <a:t>Foreground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" pitchFamily="18" charset="0"/>
                  </a:rPr>
                  <a:t>(on screen)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endParaRPr>
              </a:p>
            </p:txBody>
          </p:sp>
        </p:grpSp>
        <p:sp>
          <p:nvSpPr>
            <p:cNvPr id="41" name="타원 7"/>
            <p:cNvSpPr/>
            <p:nvPr/>
          </p:nvSpPr>
          <p:spPr>
            <a:xfrm>
              <a:off x="300050" y="3884032"/>
              <a:ext cx="1620180" cy="1007241"/>
            </a:xfrm>
            <a:prstGeom prst="ellipse">
              <a:avLst/>
            </a:prstGeom>
            <a:solidFill>
              <a:sysClr val="window" lastClr="FFFFFF">
                <a:alpha val="1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  <a:ea typeface="맑은 고딕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152067" y="4052648"/>
                  <a:ext cx="151216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Background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067" y="4052648"/>
                  <a:ext cx="1512168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02" t="-4717" r="-1802" b="-84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54054" y="4043667"/>
                  <a:ext cx="1512168" cy="6710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Empty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054" y="4043667"/>
                  <a:ext cx="1512168" cy="67108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455" b="-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직선 화살표 연결선 15"/>
            <p:cNvCxnSpPr>
              <a:cxnSpLocks noChangeAspect="1"/>
            </p:cNvCxnSpPr>
            <p:nvPr/>
          </p:nvCxnSpPr>
          <p:spPr>
            <a:xfrm flipH="1">
              <a:off x="1535965" y="2521295"/>
              <a:ext cx="1050097" cy="143935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lg" len="lg"/>
              <a:tailEnd type="arrow" w="lg" len="lg"/>
            </a:ln>
            <a:effectLst/>
          </p:spPr>
        </p:cxnSp>
        <p:cxnSp>
          <p:nvCxnSpPr>
            <p:cNvPr id="45" name="직선 화살표 연결선 41"/>
            <p:cNvCxnSpPr>
              <a:stCxn id="58" idx="5"/>
            </p:cNvCxnSpPr>
            <p:nvPr/>
          </p:nvCxnSpPr>
          <p:spPr>
            <a:xfrm>
              <a:off x="3579998" y="2453470"/>
              <a:ext cx="1076418" cy="144989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headEnd type="arrow" w="lg" len="lg"/>
              <a:tailEnd type="none" w="med" len="med"/>
            </a:ln>
            <a:effectLst/>
          </p:spPr>
        </p:cxnSp>
        <p:cxnSp>
          <p:nvCxnSpPr>
            <p:cNvPr id="46" name="직선 화살표 연결선 44"/>
            <p:cNvCxnSpPr/>
            <p:nvPr/>
          </p:nvCxnSpPr>
          <p:spPr>
            <a:xfrm flipV="1">
              <a:off x="1909899" y="4280381"/>
              <a:ext cx="219456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arrow" w="lg" len="lg"/>
            </a:ln>
            <a:effectLst/>
          </p:spPr>
        </p:cxnSp>
        <p:cxnSp>
          <p:nvCxnSpPr>
            <p:cNvPr id="47" name="직선 화살표 연결선 58"/>
            <p:cNvCxnSpPr>
              <a:stCxn id="58" idx="3"/>
            </p:cNvCxnSpPr>
            <p:nvPr/>
          </p:nvCxnSpPr>
          <p:spPr>
            <a:xfrm flipH="1">
              <a:off x="1378179" y="2453470"/>
              <a:ext cx="1056179" cy="144989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lumMod val="75000"/>
                </a:srgbClr>
              </a:solidFill>
              <a:prstDash val="solid"/>
              <a:headEnd type="arrow" w="lg" len="lg"/>
              <a:tailEnd type="none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2102888" y="3681968"/>
              <a:ext cx="1794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Preloading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/>
              </a:r>
              <a:b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(larger power)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9512" y="2636912"/>
              <a:ext cx="15121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  <a:t>Cold launch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  <a:t> (longer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  <a:t/>
              </a:r>
              <a:b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  <a:t>start-up 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  <a:t>latency)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36018" y="2851946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Home,</a:t>
              </a:r>
              <a:b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power </a:t>
              </a:r>
              <a:b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button</a:t>
              </a:r>
              <a:endParaRPr kumimoji="0" lang="ko-KR" alt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296376" y="2636912"/>
              <a:ext cx="15121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  <a:t>Warm launch 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  <a:t>(shorter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  <a:t/>
              </a:r>
              <a:b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  <a:t>start-up 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  <a:t>latency)</a:t>
              </a:r>
            </a:p>
          </p:txBody>
        </p:sp>
        <p:cxnSp>
          <p:nvCxnSpPr>
            <p:cNvPr id="53" name="직선 화살표 연결선 44"/>
            <p:cNvCxnSpPr/>
            <p:nvPr/>
          </p:nvCxnSpPr>
          <p:spPr>
            <a:xfrm flipH="1">
              <a:off x="1904172" y="4480723"/>
              <a:ext cx="219456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arrow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240442" y="3655584"/>
                  <a:ext cx="7121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0442" y="3655584"/>
                  <a:ext cx="71211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2109835" y="4500409"/>
              <a:ext cx="1794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Unloading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/>
              </a:r>
              <a:b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(smaller power)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59004" y="3097193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Manual</a:t>
              </a:r>
              <a:b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termination</a:t>
              </a:r>
              <a:endParaRPr kumimoji="0" lang="ko-KR" alt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cxnSp>
          <p:nvCxnSpPr>
            <p:cNvPr id="57" name="직선 화살표 연결선 15"/>
            <p:cNvCxnSpPr>
              <a:cxnSpLocks noChangeAspect="1"/>
            </p:cNvCxnSpPr>
            <p:nvPr/>
          </p:nvCxnSpPr>
          <p:spPr>
            <a:xfrm>
              <a:off x="3423735" y="2521294"/>
              <a:ext cx="1069319" cy="143935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lg" len="lg"/>
              <a:tailEnd type="arrow" w="lg" len="lg"/>
            </a:ln>
            <a:effectLst/>
          </p:spPr>
        </p:cxnSp>
      </p:grpSp>
      <p:graphicFrame>
        <p:nvGraphicFramePr>
          <p:cNvPr id="60" name="Content Placehold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623820"/>
              </p:ext>
            </p:extLst>
          </p:nvPr>
        </p:nvGraphicFramePr>
        <p:xfrm>
          <a:off x="5770272" y="2068064"/>
          <a:ext cx="2783653" cy="3612399"/>
        </p:xfrm>
        <a:graphic>
          <a:graphicData uri="http://schemas.openxmlformats.org/drawingml/2006/table">
            <a:tbl>
              <a:tblPr firstRow="1" bandRow="1"/>
              <a:tblGrid>
                <a:gridCol w="2783653"/>
              </a:tblGrid>
              <a:tr h="51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</a:rPr>
                        <a:t>Foreground (on</a:t>
                      </a:r>
                      <a:r>
                        <a:rPr lang="en-US" sz="1800" baseline="0" dirty="0" smtClean="0">
                          <a:latin typeface="Times" pitchFamily="18" charset="0"/>
                        </a:rPr>
                        <a:t> screen)</a:t>
                      </a:r>
                      <a:endParaRPr lang="en-US" sz="1800" dirty="0">
                        <a:latin typeface="Times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1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</a:rPr>
                        <a:t>Foreground (not on screen)</a:t>
                      </a:r>
                      <a:endParaRPr lang="en-US" sz="1800" dirty="0">
                        <a:latin typeface="Times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1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</a:rPr>
                        <a:t>Perceptible</a:t>
                      </a:r>
                      <a:endParaRPr lang="en-US" sz="1800" dirty="0">
                        <a:latin typeface="Times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1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</a:rPr>
                        <a:t>Visible</a:t>
                      </a:r>
                      <a:endParaRPr lang="en-US" sz="1800" dirty="0">
                        <a:latin typeface="Times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1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</a:rPr>
                        <a:t>Service</a:t>
                      </a:r>
                      <a:endParaRPr lang="en-US" sz="1800" dirty="0">
                        <a:latin typeface="Times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1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</a:rPr>
                        <a:t>Background</a:t>
                      </a:r>
                      <a:endParaRPr lang="en-US" sz="1800" dirty="0">
                        <a:latin typeface="Times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51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latin typeface="Times" pitchFamily="18" charset="0"/>
                        </a:rPr>
                        <a:t>Empty / Gone</a:t>
                      </a:r>
                      <a:endParaRPr lang="en-US" sz="1800" dirty="0">
                        <a:latin typeface="Times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2" name="Straight Arrow Connector 31"/>
          <p:cNvCxnSpPr/>
          <p:nvPr/>
        </p:nvCxnSpPr>
        <p:spPr>
          <a:xfrm flipV="1">
            <a:off x="8697941" y="2086870"/>
            <a:ext cx="0" cy="356616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atMod val="150000"/>
              </a:srgbClr>
            </a:solidFill>
            <a:prstDash val="soli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 rot="5400000">
            <a:off x="8378015" y="3584541"/>
            <a:ext cx="112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buNone/>
            </a:pPr>
            <a:r>
              <a:rPr lang="en-US" sz="1600" dirty="0" smtClean="0">
                <a:solidFill>
                  <a:prstClr val="black"/>
                </a:solidFill>
                <a:latin typeface="Times" pitchFamily="18" charset="0"/>
              </a:rPr>
              <a:t>Importance</a:t>
            </a:r>
            <a:endParaRPr lang="en-US" sz="16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15827" y="199605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buNone/>
            </a:pPr>
            <a:r>
              <a:rPr lang="en-US" sz="1400" dirty="0" smtClean="0">
                <a:latin typeface="Times" pitchFamily="18" charset="0"/>
              </a:rPr>
              <a:t>100</a:t>
            </a:r>
            <a:endParaRPr lang="en-US" sz="1400" dirty="0">
              <a:latin typeface="Times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15827" y="306688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buNone/>
            </a:pPr>
            <a:r>
              <a:rPr lang="en-US" sz="1400" dirty="0" smtClean="0">
                <a:latin typeface="Times" pitchFamily="18" charset="0"/>
              </a:rPr>
              <a:t>130</a:t>
            </a:r>
            <a:endParaRPr lang="en-US" sz="1400" dirty="0">
              <a:latin typeface="Times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15827" y="357093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buNone/>
            </a:pPr>
            <a:r>
              <a:rPr lang="en-US" sz="1400" dirty="0" smtClean="0">
                <a:latin typeface="Times" pitchFamily="18" charset="0"/>
              </a:rPr>
              <a:t>200</a:t>
            </a:r>
            <a:endParaRPr lang="en-US" sz="1400" dirty="0">
              <a:latin typeface="Times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15827" y="4084285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buNone/>
            </a:pPr>
            <a:r>
              <a:rPr lang="en-US" sz="1400" dirty="0" smtClean="0">
                <a:latin typeface="Times" pitchFamily="18" charset="0"/>
              </a:rPr>
              <a:t>300</a:t>
            </a:r>
            <a:endParaRPr lang="en-US" sz="1400" dirty="0">
              <a:latin typeface="Times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15827" y="4588341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buNone/>
            </a:pPr>
            <a:r>
              <a:rPr lang="en-US" sz="1400" dirty="0" smtClean="0">
                <a:latin typeface="Times" pitchFamily="18" charset="0"/>
              </a:rPr>
              <a:t>400</a:t>
            </a:r>
            <a:endParaRPr lang="en-US" sz="1400" dirty="0">
              <a:latin typeface="Times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15827" y="2500109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buNone/>
            </a:pPr>
            <a:r>
              <a:rPr lang="en-US" sz="1400" dirty="0" smtClean="0">
                <a:latin typeface="Times" pitchFamily="18" charset="0"/>
              </a:rPr>
              <a:t>100</a:t>
            </a:r>
            <a:endParaRPr lang="en-US" sz="1400" dirty="0">
              <a:latin typeface="Times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05701" y="5094122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buNone/>
            </a:pPr>
            <a:r>
              <a:rPr lang="en-US" sz="1400" dirty="0">
                <a:latin typeface="Times" pitchFamily="18" charset="0"/>
              </a:rPr>
              <a:t>5</a:t>
            </a:r>
            <a:r>
              <a:rPr lang="en-US" sz="1400" dirty="0" smtClean="0">
                <a:latin typeface="Times" pitchFamily="18" charset="0"/>
              </a:rPr>
              <a:t>00</a:t>
            </a:r>
            <a:endParaRPr lang="en-US" sz="1400" dirty="0">
              <a:latin typeface="Times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05701" y="542547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>
              <a:buNone/>
            </a:pPr>
            <a:r>
              <a:rPr lang="en-US" sz="1400" dirty="0" smtClean="0">
                <a:latin typeface="Times" pitchFamily="18" charset="0"/>
              </a:rPr>
              <a:t>1000</a:t>
            </a:r>
            <a:endParaRPr lang="en-US" sz="1400" dirty="0">
              <a:latin typeface="Times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520" y="2132856"/>
            <a:ext cx="1196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ko-KR" altLang="ko-KR" b="1" i="1" dirty="0" smtClean="0">
                <a:solidFill>
                  <a:srgbClr val="0000FF"/>
                </a:solidFill>
                <a:latin typeface="Times"/>
                <a:cs typeface="Times"/>
              </a:rPr>
              <a:t>4</a:t>
            </a:r>
            <a:r>
              <a:rPr lang="en-US" altLang="ko-KR" b="1" i="1" dirty="0" smtClean="0">
                <a:solidFill>
                  <a:srgbClr val="0000FF"/>
                </a:solidFill>
                <a:latin typeface="Times"/>
                <a:cs typeface="Times"/>
              </a:rPr>
              <a:t>.5sec</a:t>
            </a:r>
            <a:br>
              <a:rPr lang="en-US" altLang="ko-KR" b="1" i="1" dirty="0" smtClean="0">
                <a:solidFill>
                  <a:srgbClr val="0000FF"/>
                </a:solidFill>
                <a:latin typeface="Times"/>
                <a:cs typeface="Times"/>
              </a:rPr>
            </a:br>
            <a:r>
              <a:rPr lang="en-US" altLang="ko-KR" b="1" dirty="0" smtClean="0">
                <a:solidFill>
                  <a:srgbClr val="0000FF"/>
                </a:solidFill>
                <a:latin typeface="Times"/>
                <a:cs typeface="Times"/>
              </a:rPr>
              <a:t>(5x)</a:t>
            </a:r>
            <a:endParaRPr lang="en-US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67944" y="2132856"/>
            <a:ext cx="1188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altLang="ko-KR" b="1" i="1" dirty="0" smtClean="0">
                <a:solidFill>
                  <a:srgbClr val="FF0000"/>
                </a:solidFill>
                <a:latin typeface="Times"/>
                <a:cs typeface="Times"/>
              </a:rPr>
              <a:t>0.9sec</a:t>
            </a:r>
            <a:br>
              <a:rPr lang="en-US" altLang="ko-KR" b="1" i="1" dirty="0" smtClean="0">
                <a:solidFill>
                  <a:srgbClr val="FF0000"/>
                </a:solidFill>
                <a:latin typeface="Times"/>
                <a:cs typeface="Times"/>
              </a:rPr>
            </a:br>
            <a:r>
              <a:rPr lang="en-US" altLang="ko-KR" b="1" dirty="0" smtClean="0">
                <a:solidFill>
                  <a:srgbClr val="FF0000"/>
                </a:solidFill>
                <a:latin typeface="Times"/>
                <a:cs typeface="Times"/>
              </a:rPr>
              <a:t>(1x)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311151"/>
            <a:ext cx="4788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3</a:t>
            </a:r>
            <a:r>
              <a:rPr lang="en-US" sz="2400" dirty="0"/>
              <a:t>-states model for App lifecycle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328592" y="5898758"/>
            <a:ext cx="3779912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/>
              <a:t>Android classification</a:t>
            </a:r>
          </a:p>
          <a:p>
            <a:pPr algn="ctr" latinLnBrk="0">
              <a:buNone/>
            </a:pPr>
            <a:r>
              <a:rPr lang="en-US" sz="1600" dirty="0" smtClean="0">
                <a:solidFill>
                  <a:prstClr val="black"/>
                </a:solidFill>
                <a:latin typeface="Times" pitchFamily="18" charset="0"/>
              </a:rPr>
              <a:t>[Source: Android Developers]</a:t>
            </a:r>
            <a:endParaRPr lang="en-US" sz="16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580112" y="1332056"/>
            <a:ext cx="354211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 smtClean="0"/>
              <a:t>A process is classified into various states 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7504" y="1196752"/>
            <a:ext cx="5328592" cy="47525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598184"/>
            <a:ext cx="4342160" cy="478314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6516" y="1988840"/>
            <a:ext cx="214673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2" grpId="0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App. State Transition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51" y="1152128"/>
            <a:ext cx="2252849" cy="4005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638" y="1152128"/>
            <a:ext cx="2252849" cy="4005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183247" y="2880320"/>
            <a:ext cx="2016224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9500" y="2952328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click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" name="Picture 6" descr="http://icons.iconarchive.com/icons/yootheme/social-bookmark/512/social-facebook-box-blue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23" y="5301208"/>
            <a:ext cx="653071" cy="6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5334628"/>
            <a:ext cx="576064" cy="576064"/>
          </a:xfrm>
          <a:prstGeom prst="rect">
            <a:avLst/>
          </a:prstGeom>
        </p:spPr>
      </p:pic>
      <p:pic>
        <p:nvPicPr>
          <p:cNvPr id="13" name="Picture 6" descr="http://icons.iconarchive.com/icons/yootheme/social-bookmark/512/social-facebook-box-blue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9" y="5949280"/>
            <a:ext cx="653071" cy="6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848" y="6021288"/>
            <a:ext cx="531440" cy="531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912" y="6021288"/>
            <a:ext cx="514896" cy="5148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976" y="6021288"/>
            <a:ext cx="504056" cy="5040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6021288"/>
            <a:ext cx="531440" cy="5314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296" y="6021288"/>
            <a:ext cx="514896" cy="514896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0" idx="3"/>
            <a:endCxn id="13" idx="1"/>
          </p:cNvCxnSpPr>
          <p:nvPr/>
        </p:nvCxnSpPr>
        <p:spPr bwMode="auto">
          <a:xfrm>
            <a:off x="3802194" y="5627744"/>
            <a:ext cx="2182685" cy="64807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8388424" y="6453336"/>
            <a:ext cx="576064" cy="4046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463804"/>
              </p:ext>
            </p:extLst>
          </p:nvPr>
        </p:nvGraphicFramePr>
        <p:xfrm>
          <a:off x="323528" y="5301208"/>
          <a:ext cx="8305800" cy="1349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0"/>
                <a:gridCol w="2808312"/>
                <a:gridCol w="297720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FOREGROUND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BACKGROUND</a:t>
                      </a:r>
                    </a:p>
                    <a:p>
                      <a:pPr algn="ctr"/>
                      <a:r>
                        <a:rPr lang="en-US" altLang="ko-KR" sz="2000" dirty="0" smtClean="0"/>
                        <a:t>(</a:t>
                      </a:r>
                      <a:r>
                        <a:rPr lang="en-US" altLang="ko-KR" sz="2000" b="1" i="0" dirty="0" smtClean="0">
                          <a:solidFill>
                            <a:srgbClr val="FF6600"/>
                          </a:solidFill>
                        </a:rPr>
                        <a:t>5</a:t>
                      </a:r>
                      <a:r>
                        <a:rPr lang="ko-KR" altLang="en-US" sz="2000" b="1" i="1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altLang="ko-KR" sz="2000" b="1" i="1" dirty="0" smtClean="0">
                          <a:solidFill>
                            <a:srgbClr val="FF6600"/>
                          </a:solidFill>
                        </a:rPr>
                        <a:t>apps</a:t>
                      </a:r>
                      <a:r>
                        <a:rPr lang="en-US" altLang="ko-KR" sz="2000" b="1" i="1" baseline="0" dirty="0" smtClean="0">
                          <a:solidFill>
                            <a:srgbClr val="FF6600"/>
                          </a:solidFill>
                        </a:rPr>
                        <a:t> on average</a:t>
                      </a:r>
                      <a:r>
                        <a:rPr lang="en-US" altLang="ko-KR" sz="2000" dirty="0" smtClean="0"/>
                        <a:t>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403250"/>
            <a:ext cx="2376264" cy="180972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i="1" dirty="0" smtClean="0">
                <a:solidFill>
                  <a:srgbClr val="0000FF"/>
                </a:solidFill>
              </a:rPr>
              <a:t>- Cold launch</a:t>
            </a:r>
            <a:r>
              <a:rPr lang="en-US" sz="1800" i="1" dirty="0" smtClean="0"/>
              <a:t> </a:t>
            </a:r>
            <a:r>
              <a:rPr lang="en-US" sz="1800" dirty="0" smtClean="0"/>
              <a:t>if YouTube was </a:t>
            </a:r>
            <a:r>
              <a:rPr lang="en-US" sz="1800" b="1" dirty="0" smtClean="0"/>
              <a:t>not</a:t>
            </a:r>
            <a:r>
              <a:rPr lang="en-US" sz="1800" dirty="0" smtClean="0"/>
              <a:t> </a:t>
            </a:r>
            <a:r>
              <a:rPr lang="en-US" sz="1800" b="1" dirty="0" smtClean="0"/>
              <a:t>in</a:t>
            </a:r>
            <a:r>
              <a:rPr lang="en-US" sz="1800" dirty="0" smtClean="0"/>
              <a:t> </a:t>
            </a:r>
            <a:r>
              <a:rPr lang="en-US" sz="1800" b="1" dirty="0" smtClean="0"/>
              <a:t>background</a:t>
            </a:r>
          </a:p>
          <a:p>
            <a:pPr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- Warm launch </a:t>
            </a:r>
            <a:r>
              <a:rPr lang="en-US" sz="1800" dirty="0" smtClean="0"/>
              <a:t>if YouTube was </a:t>
            </a:r>
            <a:r>
              <a:rPr lang="en-US" sz="1800" b="1" dirty="0" smtClean="0"/>
              <a:t>in background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3501008"/>
            <a:ext cx="2376264" cy="147732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/>
              <a:t>- Background apps are terminated if the available memory is not sufficient, in the order of LRU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9039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89580"/>
            <a:ext cx="5688632" cy="2225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Energy cost due to background apps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2736"/>
            <a:ext cx="8305800" cy="5105400"/>
          </a:xfrm>
        </p:spPr>
        <p:txBody>
          <a:bodyPr/>
          <a:lstStyle/>
          <a:p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 smtClean="0"/>
              <a:t>Apps in background states significantly reduce </a:t>
            </a:r>
            <a:r>
              <a:rPr lang="en-US" sz="2000" dirty="0" err="1" smtClean="0"/>
              <a:t>relaunch</a:t>
            </a:r>
            <a:r>
              <a:rPr lang="en-US" sz="2000" dirty="0" smtClean="0"/>
              <a:t> latency since </a:t>
            </a:r>
            <a:r>
              <a:rPr lang="en-US" sz="2000" dirty="0" smtClean="0">
                <a:solidFill>
                  <a:srgbClr val="800000"/>
                </a:solidFill>
              </a:rPr>
              <a:t>memory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800000"/>
                </a:solidFill>
              </a:rPr>
              <a:t>resources </a:t>
            </a:r>
            <a:r>
              <a:rPr lang="en-US" sz="2000" dirty="0" smtClean="0"/>
              <a:t>are already allocated for the applications</a:t>
            </a:r>
          </a:p>
          <a:p>
            <a:r>
              <a:rPr lang="en-US" sz="2000" dirty="0" smtClean="0"/>
              <a:t>Consume high </a:t>
            </a:r>
            <a:r>
              <a:rPr lang="en-US" sz="2000" dirty="0"/>
              <a:t>background power </a:t>
            </a:r>
            <a:r>
              <a:rPr lang="en-US" sz="2000" dirty="0" smtClean="0"/>
              <a:t>(esp. gaming</a:t>
            </a:r>
            <a:r>
              <a:rPr lang="en-US" sz="2000" dirty="0"/>
              <a:t>, navigation, and social </a:t>
            </a:r>
            <a:r>
              <a:rPr lang="en-US" sz="2000" dirty="0" smtClean="0"/>
              <a:t>apps)</a:t>
            </a:r>
            <a:endParaRPr lang="en-US" sz="2000" dirty="0"/>
          </a:p>
          <a:p>
            <a:pPr lvl="1"/>
            <a:r>
              <a:rPr lang="en-US" sz="1800" dirty="0" smtClean="0"/>
              <a:t>Background </a:t>
            </a:r>
            <a:r>
              <a:rPr lang="en-US" sz="1800" dirty="0"/>
              <a:t>apps consume </a:t>
            </a:r>
            <a:r>
              <a:rPr lang="en-US" sz="1800" b="1" dirty="0" smtClean="0">
                <a:solidFill>
                  <a:srgbClr val="FF0000"/>
                </a:solidFill>
              </a:rPr>
              <a:t>115mA</a:t>
            </a:r>
            <a:r>
              <a:rPr lang="en-US" sz="1800" dirty="0" smtClean="0"/>
              <a:t> </a:t>
            </a:r>
            <a:r>
              <a:rPr lang="en-US" sz="1800" dirty="0"/>
              <a:t>on average when screen is off </a:t>
            </a:r>
            <a:br>
              <a:rPr lang="en-US" sz="1800" dirty="0"/>
            </a:br>
            <a:r>
              <a:rPr lang="en-US" sz="1800" dirty="0" smtClean="0"/>
              <a:t>while Idle power consumption is only </a:t>
            </a:r>
            <a:r>
              <a:rPr lang="en-US" sz="1800" b="1" dirty="0" smtClean="0">
                <a:solidFill>
                  <a:srgbClr val="FF0000"/>
                </a:solidFill>
              </a:rPr>
              <a:t>10mA</a:t>
            </a:r>
            <a:r>
              <a:rPr lang="en-US" sz="1800" dirty="0" smtClean="0"/>
              <a:t> if all apps are terminated</a:t>
            </a:r>
            <a:endParaRPr lang="en-US" sz="1800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71</a:t>
            </a:r>
            <a:r>
              <a:rPr lang="en-US" sz="2000" b="1" dirty="0">
                <a:solidFill>
                  <a:srgbClr val="FF0000"/>
                </a:solidFill>
              </a:rPr>
              <a:t>%</a:t>
            </a:r>
            <a:r>
              <a:rPr lang="en-US" sz="2000" dirty="0"/>
              <a:t> of participants are dissatisfied with battery </a:t>
            </a:r>
            <a:r>
              <a:rPr lang="en-US" sz="2000" dirty="0" smtClean="0"/>
              <a:t>lifetime (from our survey)</a:t>
            </a:r>
            <a:endParaRPr lang="en-US" sz="2000" dirty="0"/>
          </a:p>
          <a:p>
            <a:pPr lvl="1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9 hours of experienced battery lifetime </a:t>
            </a:r>
            <a:r>
              <a:rPr lang="en-US" sz="1800" dirty="0"/>
              <a:t>with 2800mAh battery on average </a:t>
            </a:r>
            <a:br>
              <a:rPr lang="en-US" sz="1800" dirty="0"/>
            </a:br>
            <a:r>
              <a:rPr lang="en-US" sz="1800" dirty="0"/>
              <a:t>					</a:t>
            </a:r>
            <a:r>
              <a:rPr lang="en-US" sz="1800" dirty="0" smtClean="0"/>
              <a:t>(</a:t>
            </a:r>
            <a:r>
              <a:rPr lang="en-US" sz="1800" dirty="0"/>
              <a:t>c.f. 1810mAh for iPhone 6))</a:t>
            </a:r>
          </a:p>
          <a:p>
            <a:pPr lvl="1"/>
            <a:r>
              <a:rPr lang="en-US" sz="1800" dirty="0"/>
              <a:t>82% of </a:t>
            </a:r>
            <a:r>
              <a:rPr lang="en-US" sz="1800" dirty="0" smtClean="0"/>
              <a:t>participants </a:t>
            </a:r>
            <a:r>
              <a:rPr lang="en-US" sz="1800" dirty="0"/>
              <a:t>manually terminate applications</a:t>
            </a:r>
          </a:p>
          <a:p>
            <a:pPr lvl="1"/>
            <a:r>
              <a:rPr lang="en-US" sz="1800" dirty="0"/>
              <a:t>28% of </a:t>
            </a:r>
            <a:r>
              <a:rPr lang="en-US" sz="1800" dirty="0" smtClean="0"/>
              <a:t>participants </a:t>
            </a:r>
            <a:r>
              <a:rPr lang="en-US" sz="1800" dirty="0"/>
              <a:t>use an application killer (e.g., Advanced Task Killer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31" name="Picture 2" descr="http://a5.mzstatic.com/us/r30/Purple4/v4/82/c8/6b/82c86b3b-00db-75c0-57bc-c39e5e22bd36/icon_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69" y="1287882"/>
            <a:ext cx="775968" cy="77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icons.iconarchive.com/icons/yootheme/social-bookmark/512/social-facebook-box-blue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32378"/>
            <a:ext cx="897973" cy="89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://a341.phobos.apple.com/us/r30/Purple4/v4/1c/e2/27/1ce2278a-2cf9-6fa5-62d0-eac7f05bbf5f/mzl.lhvfqk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20636"/>
            <a:ext cx="779320" cy="7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appdev.img.naver.com/appImg/30861_543/30861_142382031502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53" y="1715876"/>
            <a:ext cx="780023" cy="78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2132856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Trade-off between background and empty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82344"/>
          </a:xfrm>
        </p:spPr>
        <p:txBody>
          <a:bodyPr/>
          <a:lstStyle/>
          <a:p>
            <a:endParaRPr lang="en-US" sz="20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100" dirty="0" smtClean="0"/>
          </a:p>
          <a:p>
            <a:r>
              <a:rPr lang="en-US" sz="2000" dirty="0"/>
              <a:t>Trade-off between background and empty states</a:t>
            </a:r>
          </a:p>
          <a:p>
            <a:pPr lvl="1"/>
            <a:r>
              <a:rPr lang="en-US" sz="2000" dirty="0"/>
              <a:t>Background: </a:t>
            </a:r>
            <a:r>
              <a:rPr lang="en-US" sz="2400" b="1" dirty="0">
                <a:solidFill>
                  <a:srgbClr val="FF0000"/>
                </a:solidFill>
              </a:rPr>
              <a:t>high</a:t>
            </a:r>
            <a:r>
              <a:rPr lang="en-US" sz="2000" dirty="0">
                <a:solidFill>
                  <a:srgbClr val="FF0000"/>
                </a:solidFill>
              </a:rPr>
              <a:t> power consumption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short start-up latency</a:t>
            </a:r>
          </a:p>
          <a:p>
            <a:pPr lvl="1"/>
            <a:r>
              <a:rPr lang="en-US" sz="2000" dirty="0"/>
              <a:t>Empty/Suspended: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low power consumption</a:t>
            </a:r>
            <a:r>
              <a:rPr lang="en-US" sz="2000" dirty="0"/>
              <a:t>,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long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start-up latency</a:t>
            </a:r>
          </a:p>
          <a:p>
            <a:endParaRPr lang="en-US" sz="2000" dirty="0" smtClean="0"/>
          </a:p>
        </p:txBody>
      </p:sp>
      <p:grpSp>
        <p:nvGrpSpPr>
          <p:cNvPr id="4" name="그룹 37"/>
          <p:cNvGrpSpPr/>
          <p:nvPr/>
        </p:nvGrpSpPr>
        <p:grpSpPr>
          <a:xfrm>
            <a:off x="1735678" y="1305704"/>
            <a:ext cx="5165761" cy="3491448"/>
            <a:chOff x="179512" y="1593736"/>
            <a:chExt cx="5773048" cy="3491448"/>
          </a:xfrm>
        </p:grpSpPr>
        <p:sp>
          <p:nvSpPr>
            <p:cNvPr id="5" name="타원 10"/>
            <p:cNvSpPr/>
            <p:nvPr/>
          </p:nvSpPr>
          <p:spPr>
            <a:xfrm>
              <a:off x="4099264" y="3884109"/>
              <a:ext cx="1620180" cy="1007241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  <a:ea typeface="맑은 고딕"/>
                <a:cs typeface="+mn-cs"/>
              </a:endParaRPr>
            </a:p>
          </p:txBody>
        </p:sp>
        <p:grpSp>
          <p:nvGrpSpPr>
            <p:cNvPr id="6" name="Group 8"/>
            <p:cNvGrpSpPr/>
            <p:nvPr/>
          </p:nvGrpSpPr>
          <p:grpSpPr>
            <a:xfrm>
              <a:off x="2197088" y="1593736"/>
              <a:ext cx="1620180" cy="1007241"/>
              <a:chOff x="2123728" y="189511"/>
              <a:chExt cx="1620180" cy="1007241"/>
            </a:xfrm>
          </p:grpSpPr>
          <p:sp>
            <p:nvSpPr>
              <p:cNvPr id="24" name="타원 3"/>
              <p:cNvSpPr/>
              <p:nvPr/>
            </p:nvSpPr>
            <p:spPr>
              <a:xfrm>
                <a:off x="2123728" y="189511"/>
                <a:ext cx="1620180" cy="1007241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endParaRPr kumimoji="0" lang="en-US" altLang="ko-K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  <a:ea typeface="맑은 고딕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73150" y="369355"/>
                <a:ext cx="15121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" pitchFamily="18" charset="0"/>
                  </a:rPr>
                  <a:t>Foreground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" pitchFamily="18" charset="0"/>
                  </a:rPr>
                  <a:t>(on screen)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endParaRPr>
              </a:p>
            </p:txBody>
          </p:sp>
        </p:grpSp>
        <p:sp>
          <p:nvSpPr>
            <p:cNvPr id="7" name="타원 7"/>
            <p:cNvSpPr/>
            <p:nvPr/>
          </p:nvSpPr>
          <p:spPr>
            <a:xfrm>
              <a:off x="300050" y="3884032"/>
              <a:ext cx="1620180" cy="1007241"/>
            </a:xfrm>
            <a:prstGeom prst="ellipse">
              <a:avLst/>
            </a:prstGeom>
            <a:solidFill>
              <a:sysClr val="window" lastClr="FFFFFF">
                <a:alpha val="10000"/>
              </a:sys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  <a:ea typeface="맑은 고딕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52067" y="4052648"/>
                  <a:ext cx="1512168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Background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2067" y="4052648"/>
                  <a:ext cx="1512168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02" t="-4717" r="-1802" b="-84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54054" y="4043667"/>
                  <a:ext cx="1512168" cy="6710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Empty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054" y="4043667"/>
                  <a:ext cx="1512168" cy="67108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5455" b="-363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직선 화살표 연결선 15"/>
            <p:cNvCxnSpPr>
              <a:cxnSpLocks noChangeAspect="1"/>
            </p:cNvCxnSpPr>
            <p:nvPr/>
          </p:nvCxnSpPr>
          <p:spPr>
            <a:xfrm flipH="1">
              <a:off x="1535965" y="2521295"/>
              <a:ext cx="1050097" cy="143935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lg" len="lg"/>
              <a:tailEnd type="arrow" w="lg" len="lg"/>
            </a:ln>
            <a:effectLst/>
          </p:spPr>
        </p:cxnSp>
        <p:cxnSp>
          <p:nvCxnSpPr>
            <p:cNvPr id="11" name="직선 화살표 연결선 41"/>
            <p:cNvCxnSpPr>
              <a:stCxn id="24" idx="5"/>
            </p:cNvCxnSpPr>
            <p:nvPr/>
          </p:nvCxnSpPr>
          <p:spPr>
            <a:xfrm>
              <a:off x="3579998" y="2453470"/>
              <a:ext cx="1076418" cy="144989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headEnd type="arrow" w="lg" len="lg"/>
              <a:tailEnd type="none" w="med" len="med"/>
            </a:ln>
            <a:effectLst/>
          </p:spPr>
        </p:cxnSp>
        <p:cxnSp>
          <p:nvCxnSpPr>
            <p:cNvPr id="12" name="직선 화살표 연결선 44"/>
            <p:cNvCxnSpPr/>
            <p:nvPr/>
          </p:nvCxnSpPr>
          <p:spPr>
            <a:xfrm flipV="1">
              <a:off x="1909899" y="4280381"/>
              <a:ext cx="219456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arrow" w="lg" len="lg"/>
            </a:ln>
            <a:effectLst/>
          </p:spPr>
        </p:cxnSp>
        <p:cxnSp>
          <p:nvCxnSpPr>
            <p:cNvPr id="13" name="직선 화살표 연결선 58"/>
            <p:cNvCxnSpPr>
              <a:stCxn id="24" idx="3"/>
            </p:cNvCxnSpPr>
            <p:nvPr/>
          </p:nvCxnSpPr>
          <p:spPr>
            <a:xfrm flipH="1">
              <a:off x="1378179" y="2453470"/>
              <a:ext cx="1056179" cy="1449890"/>
            </a:xfrm>
            <a:prstGeom prst="straightConnector1">
              <a:avLst/>
            </a:prstGeom>
            <a:noFill/>
            <a:ln w="28575" cap="flat" cmpd="sng" algn="ctr">
              <a:solidFill>
                <a:srgbClr val="4F81BD">
                  <a:lumMod val="75000"/>
                </a:srgbClr>
              </a:solidFill>
              <a:prstDash val="solid"/>
              <a:headEnd type="arrow" w="lg" len="lg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102888" y="3681968"/>
              <a:ext cx="1794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Preloading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/>
              </a:r>
              <a:b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(larger power)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512" y="2492896"/>
              <a:ext cx="15121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  <a:t>Cold launch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  <a:t> (longer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  <a:t/>
              </a:r>
              <a:b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  <a:t>start-up 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" pitchFamily="18" charset="0"/>
                </a:rPr>
                <a:t>latency)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36018" y="2851946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Home,</a:t>
              </a:r>
              <a:b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power </a:t>
              </a:r>
              <a:b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button</a:t>
              </a:r>
              <a:endParaRPr kumimoji="0" lang="ko-KR" alt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96376" y="2492896"/>
              <a:ext cx="15121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  <a:t>Warm launch 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  <a:t>(shorter</a:t>
              </a: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  <a:t/>
              </a:r>
              <a:b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  <a:t>start-up 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" pitchFamily="18" charset="0"/>
                </a:rPr>
                <a:t>latency)</a:t>
              </a:r>
            </a:p>
          </p:txBody>
        </p:sp>
        <p:sp>
          <p:nvSpPr>
            <p:cNvPr id="18" name="타원 7"/>
            <p:cNvSpPr/>
            <p:nvPr/>
          </p:nvSpPr>
          <p:spPr>
            <a:xfrm>
              <a:off x="179512" y="3682943"/>
              <a:ext cx="5701040" cy="1402241"/>
            </a:xfrm>
            <a:prstGeom prst="roundRect">
              <a:avLst>
                <a:gd name="adj" fmla="val 15233"/>
              </a:avLst>
            </a:prstGeom>
            <a:noFill/>
            <a:ln w="34925" cap="flat" cmpd="sng" algn="ctr">
              <a:solidFill>
                <a:srgbClr val="008000"/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  <a:ea typeface="맑은 고딕"/>
                <a:cs typeface="+mn-cs"/>
              </a:endParaRPr>
            </a:p>
          </p:txBody>
        </p:sp>
        <p:cxnSp>
          <p:nvCxnSpPr>
            <p:cNvPr id="19" name="직선 화살표 연결선 44"/>
            <p:cNvCxnSpPr/>
            <p:nvPr/>
          </p:nvCxnSpPr>
          <p:spPr>
            <a:xfrm flipH="1">
              <a:off x="1904172" y="4480723"/>
              <a:ext cx="219456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arrow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240442" y="3655584"/>
                  <a:ext cx="7121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0442" y="3655584"/>
                  <a:ext cx="71211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/>
            <p:cNvSpPr txBox="1"/>
            <p:nvPr/>
          </p:nvSpPr>
          <p:spPr>
            <a:xfrm>
              <a:off x="2109835" y="4500409"/>
              <a:ext cx="1794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Unloading</a:t>
              </a: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/>
              </a:r>
              <a:b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(smaller power)</a:t>
              </a:r>
              <a:endPara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9004" y="3097193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Manual</a:t>
              </a:r>
              <a:b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</a:br>
              <a:r>
                <a:rPr kumimoji="0" lang="en-US" altLang="ko-K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" pitchFamily="18" charset="0"/>
                </a:rPr>
                <a:t>termination</a:t>
              </a:r>
              <a:endParaRPr kumimoji="0" lang="ko-KR" alt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endParaRPr>
            </a:p>
          </p:txBody>
        </p:sp>
        <p:cxnSp>
          <p:nvCxnSpPr>
            <p:cNvPr id="23" name="직선 화살표 연결선 15"/>
            <p:cNvCxnSpPr>
              <a:cxnSpLocks noChangeAspect="1"/>
            </p:cNvCxnSpPr>
            <p:nvPr/>
          </p:nvCxnSpPr>
          <p:spPr>
            <a:xfrm>
              <a:off x="3423735" y="2521294"/>
              <a:ext cx="1069319" cy="143935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none" w="lg" len="lg"/>
              <a:tailEnd type="arrow" w="lg" len="lg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566751" y="2132856"/>
            <a:ext cx="11969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ko-KR" altLang="ko-KR" b="1" i="1" dirty="0" smtClean="0">
                <a:solidFill>
                  <a:srgbClr val="0000FF"/>
                </a:solidFill>
                <a:latin typeface="Times"/>
                <a:cs typeface="Times"/>
              </a:rPr>
              <a:t>4</a:t>
            </a:r>
            <a:r>
              <a:rPr lang="en-US" altLang="ko-KR" b="1" i="1" dirty="0" smtClean="0">
                <a:solidFill>
                  <a:srgbClr val="0000FF"/>
                </a:solidFill>
                <a:latin typeface="Times"/>
                <a:cs typeface="Times"/>
              </a:rPr>
              <a:t>.5sec</a:t>
            </a:r>
            <a:br>
              <a:rPr lang="en-US" altLang="ko-KR" b="1" i="1" dirty="0" smtClean="0">
                <a:solidFill>
                  <a:srgbClr val="0000FF"/>
                </a:solidFill>
                <a:latin typeface="Times"/>
                <a:cs typeface="Times"/>
              </a:rPr>
            </a:br>
            <a:r>
              <a:rPr lang="en-US" altLang="ko-KR" b="1" dirty="0" smtClean="0">
                <a:solidFill>
                  <a:srgbClr val="0000FF"/>
                </a:solidFill>
                <a:latin typeface="Times"/>
                <a:cs typeface="Times"/>
              </a:rPr>
              <a:t>(5x)</a:t>
            </a:r>
            <a:endParaRPr lang="en-US" b="1" dirty="0">
              <a:solidFill>
                <a:srgbClr val="0000FF"/>
              </a:solidFill>
              <a:latin typeface="Times"/>
              <a:cs typeface="Time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12146" y="2132856"/>
            <a:ext cx="1188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altLang="ko-KR" b="1" i="1" dirty="0" smtClean="0">
                <a:solidFill>
                  <a:srgbClr val="FF0000"/>
                </a:solidFill>
                <a:latin typeface="Times"/>
                <a:cs typeface="Times"/>
              </a:rPr>
              <a:t>0.9sec</a:t>
            </a:r>
            <a:br>
              <a:rPr lang="en-US" altLang="ko-KR" b="1" i="1" dirty="0" smtClean="0">
                <a:solidFill>
                  <a:srgbClr val="FF0000"/>
                </a:solidFill>
                <a:latin typeface="Times"/>
                <a:cs typeface="Times"/>
              </a:rPr>
            </a:br>
            <a:r>
              <a:rPr lang="en-US" altLang="ko-KR" b="1" dirty="0" smtClean="0">
                <a:solidFill>
                  <a:srgbClr val="FF0000"/>
                </a:solidFill>
                <a:latin typeface="Times"/>
                <a:cs typeface="Times"/>
              </a:rPr>
              <a:t>(1x)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3970" y="3861048"/>
            <a:ext cx="2040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What we control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(pre/unloading)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8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Status quo</a:t>
            </a:r>
            <a:r>
              <a:rPr lang="en-US" sz="3200" dirty="0" smtClean="0"/>
              <a:t>: LMK / Ultra power saving mode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382344"/>
          </a:xfrm>
        </p:spPr>
        <p:txBody>
          <a:bodyPr/>
          <a:lstStyle/>
          <a:p>
            <a:r>
              <a:rPr lang="en-US" dirty="0"/>
              <a:t>Android low memory killer </a:t>
            </a:r>
            <a:r>
              <a:rPr lang="en-US" dirty="0" smtClean="0"/>
              <a:t>with </a:t>
            </a:r>
            <a:r>
              <a:rPr lang="en-US" dirty="0"/>
              <a:t>LRU</a:t>
            </a:r>
          </a:p>
          <a:p>
            <a:pPr lvl="1"/>
            <a:r>
              <a:rPr lang="en-US" dirty="0"/>
              <a:t>Android LMK </a:t>
            </a:r>
            <a:r>
              <a:rPr lang="en-US" dirty="0">
                <a:solidFill>
                  <a:srgbClr val="FF0000"/>
                </a:solidFill>
              </a:rPr>
              <a:t>(low memory </a:t>
            </a:r>
            <a:r>
              <a:rPr lang="en-US" dirty="0" smtClean="0">
                <a:solidFill>
                  <a:srgbClr val="FF0000"/>
                </a:solidFill>
              </a:rPr>
              <a:t>killer) </a:t>
            </a:r>
            <a:r>
              <a:rPr lang="en-US" dirty="0" smtClean="0"/>
              <a:t>purges </a:t>
            </a:r>
            <a:r>
              <a:rPr lang="en-US" dirty="0"/>
              <a:t>background apps in the order of LRU </a:t>
            </a:r>
            <a:r>
              <a:rPr lang="en-US" dirty="0">
                <a:solidFill>
                  <a:srgbClr val="FF0000"/>
                </a:solidFill>
              </a:rPr>
              <a:t>(least recently </a:t>
            </a:r>
            <a:r>
              <a:rPr lang="en-US" dirty="0" smtClean="0">
                <a:solidFill>
                  <a:srgbClr val="FF0000"/>
                </a:solidFill>
              </a:rPr>
              <a:t>used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when available memory is below a threshold </a:t>
            </a:r>
            <a:r>
              <a:rPr lang="en-US" dirty="0" smtClean="0"/>
              <a:t>(typically </a:t>
            </a:r>
            <a:r>
              <a:rPr lang="en-US" dirty="0"/>
              <a:t>about 20%)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consider the re-launching probability and resource consumption of applications</a:t>
            </a:r>
          </a:p>
          <a:p>
            <a:pPr lvl="1"/>
            <a:r>
              <a:rPr lang="en-US" dirty="0" smtClean="0"/>
              <a:t>Results </a:t>
            </a: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high background power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Ultra power saving mode (recent Samsung/Sony smartphones)</a:t>
            </a:r>
            <a:endParaRPr lang="en-US" dirty="0"/>
          </a:p>
          <a:p>
            <a:pPr lvl="1"/>
            <a:r>
              <a:rPr lang="en-US" dirty="0" smtClean="0"/>
              <a:t>Blocks background activities except system processes (e.g., phone, SMS…)</a:t>
            </a:r>
          </a:p>
          <a:p>
            <a:pPr lvl="1"/>
            <a:r>
              <a:rPr lang="en-US" dirty="0" smtClean="0"/>
              <a:t>Degrades multitasking experience of users</a:t>
            </a:r>
          </a:p>
          <a:p>
            <a:pPr lvl="1"/>
            <a:r>
              <a:rPr lang="en-US" dirty="0" smtClean="0"/>
              <a:t>Results in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long start-up latency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5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10000"/>
              <a:buFont typeface="+mj-lt"/>
              <a:buAutoNum type="romanUcPeriod"/>
            </a:pPr>
            <a:r>
              <a:rPr lang="ko-KR" altLang="en-US" b="1" dirty="0" smtClean="0"/>
              <a:t> </a:t>
            </a:r>
            <a:r>
              <a:rPr lang="en-US" b="1" dirty="0" smtClean="0"/>
              <a:t>Measurement</a:t>
            </a:r>
          </a:p>
          <a:p>
            <a:pPr lvl="1">
              <a:buSzPct val="110000"/>
              <a:buFont typeface="Wingdings" charset="2"/>
              <a:buChar char="Ø"/>
            </a:pPr>
            <a:r>
              <a:rPr lang="ko-KR" altLang="en-US" dirty="0" smtClean="0"/>
              <a:t> </a:t>
            </a:r>
            <a:r>
              <a:rPr lang="en-US" dirty="0" smtClean="0"/>
              <a:t>Application usage/contexts of real smartphone users</a:t>
            </a:r>
          </a:p>
          <a:p>
            <a:pPr lvl="2">
              <a:buSzPct val="110000"/>
              <a:buFont typeface="Wingdings" charset="2"/>
              <a:buChar char="Ø"/>
            </a:pPr>
            <a:r>
              <a:rPr lang="en-US" dirty="0" smtClean="0"/>
              <a:t>103 participants (office workers, students, freelancers…) </a:t>
            </a:r>
          </a:p>
          <a:p>
            <a:pPr marL="514350" indent="-514350">
              <a:buSzPct val="110000"/>
              <a:buFont typeface="+mj-lt"/>
              <a:buAutoNum type="romanUcPeriod"/>
            </a:pPr>
            <a:r>
              <a:rPr lang="ko-KR" altLang="en-US" b="1" dirty="0" smtClean="0"/>
              <a:t> </a:t>
            </a:r>
            <a:r>
              <a:rPr lang="en-US" b="1" dirty="0" smtClean="0"/>
              <a:t>Statistical analysis</a:t>
            </a:r>
          </a:p>
          <a:p>
            <a:pPr lvl="1">
              <a:buSzPct val="110000"/>
              <a:buFont typeface="Wingdings" charset="2"/>
              <a:buChar char="Ø"/>
            </a:pPr>
            <a:r>
              <a:rPr lang="ko-KR" altLang="en-US" dirty="0" smtClean="0"/>
              <a:t> </a:t>
            </a:r>
            <a:r>
              <a:rPr lang="en-US" dirty="0" smtClean="0"/>
              <a:t>Heavy-tail behaviors</a:t>
            </a:r>
          </a:p>
          <a:p>
            <a:pPr lvl="1">
              <a:buSzPct val="110000"/>
              <a:buFont typeface="Wingdings" charset="2"/>
              <a:buChar char="Ø"/>
            </a:pPr>
            <a:r>
              <a:rPr lang="ko-KR" altLang="en-US" dirty="0" smtClean="0"/>
              <a:t> </a:t>
            </a:r>
            <a:r>
              <a:rPr lang="en-US" dirty="0" smtClean="0"/>
              <a:t>Dependency on contexts</a:t>
            </a:r>
          </a:p>
          <a:p>
            <a:pPr marL="514350" indent="-514350">
              <a:buSzPct val="110000"/>
              <a:buFont typeface="+mj-lt"/>
              <a:buAutoNum type="romanUcPeriod"/>
            </a:pPr>
            <a:r>
              <a:rPr lang="ko-KR" altLang="en-US" b="1" dirty="0" smtClean="0"/>
              <a:t> </a:t>
            </a:r>
            <a:r>
              <a:rPr lang="en-US" b="1" dirty="0" smtClean="0"/>
              <a:t>Problem formulation</a:t>
            </a:r>
          </a:p>
          <a:p>
            <a:pPr lvl="1">
              <a:buSzPct val="110000"/>
              <a:buFont typeface="Wingdings" charset="2"/>
              <a:buChar char="Ø"/>
            </a:pPr>
            <a:r>
              <a:rPr lang="ko-KR" altLang="en-US" dirty="0" smtClean="0"/>
              <a:t> </a:t>
            </a:r>
            <a:r>
              <a:rPr lang="en-US" dirty="0" smtClean="0"/>
              <a:t>Overall goal</a:t>
            </a:r>
          </a:p>
          <a:p>
            <a:pPr lvl="1">
              <a:buSzPct val="110000"/>
              <a:buFont typeface="Wingdings" charset="2"/>
              <a:buChar char="Ø"/>
            </a:pPr>
            <a:r>
              <a:rPr lang="ko-KR" altLang="en-US" dirty="0" smtClean="0"/>
              <a:t> </a:t>
            </a:r>
            <a:r>
              <a:rPr lang="en-US" dirty="0" smtClean="0"/>
              <a:t>Proposed algorithms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Local optimal and Frequently used</a:t>
            </a:r>
            <a:endParaRPr lang="en-US" dirty="0" smtClean="0"/>
          </a:p>
          <a:p>
            <a:pPr marL="514350" indent="-514350">
              <a:buSzPct val="110000"/>
              <a:buFont typeface="+mj-lt"/>
              <a:buAutoNum type="romanUcPeriod"/>
            </a:pPr>
            <a:r>
              <a:rPr lang="ko-KR" altLang="en-US" b="1" dirty="0" smtClean="0"/>
              <a:t> </a:t>
            </a:r>
            <a:r>
              <a:rPr lang="en-US" b="1" dirty="0" smtClean="0"/>
              <a:t>Performance evaluation</a:t>
            </a:r>
          </a:p>
          <a:p>
            <a:pPr lvl="1">
              <a:buSzPct val="110000"/>
              <a:buFont typeface="Wingdings" charset="2"/>
              <a:buChar char="Ø"/>
            </a:pPr>
            <a:r>
              <a:rPr lang="en-US" altLang="ko-KR" dirty="0" smtClean="0"/>
              <a:t>Without and with context information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>
              <a:buSzPct val="110000"/>
              <a:buFont typeface="Wingdings" charset="2"/>
              <a:buChar char="Ø"/>
            </a:pPr>
            <a:r>
              <a:rPr lang="en-US" dirty="0" smtClean="0"/>
              <a:t>Comparison with </a:t>
            </a:r>
            <a:r>
              <a:rPr lang="en-US" i="1" dirty="0" smtClean="0"/>
              <a:t>status quo </a:t>
            </a:r>
            <a:r>
              <a:rPr lang="en-US" dirty="0" smtClean="0"/>
              <a:t>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4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for app usage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305800" cy="5105400"/>
          </a:xfrm>
        </p:spPr>
        <p:txBody>
          <a:bodyPr/>
          <a:lstStyle/>
          <a:p>
            <a:r>
              <a:rPr lang="en-US" sz="2000" dirty="0" smtClean="0"/>
              <a:t>Measurement:</a:t>
            </a:r>
            <a:endParaRPr lang="en-US" sz="2000" dirty="0"/>
          </a:p>
          <a:p>
            <a:pPr lvl="1"/>
            <a:r>
              <a:rPr lang="en-US" sz="2000" b="1" i="1" u="sng" dirty="0"/>
              <a:t>Who?</a:t>
            </a:r>
            <a:r>
              <a:rPr lang="en-US" sz="2000" dirty="0"/>
              <a:t>: 103 Android smartphone users in Korean Internet </a:t>
            </a:r>
            <a:r>
              <a:rPr lang="en-US" sz="2000" dirty="0" smtClean="0"/>
              <a:t>communities</a:t>
            </a:r>
          </a:p>
          <a:p>
            <a:pPr lvl="2"/>
            <a:r>
              <a:rPr lang="en-US" sz="1800" dirty="0"/>
              <a:t> </a:t>
            </a:r>
            <a:r>
              <a:rPr lang="en-US" sz="1600" dirty="0" smtClean="0"/>
              <a:t>Let them install and run our measurement application </a:t>
            </a:r>
            <a:endParaRPr lang="en-US" sz="1600" dirty="0"/>
          </a:p>
          <a:p>
            <a:pPr lvl="1"/>
            <a:r>
              <a:rPr lang="en-US" sz="2000" b="1" i="1" u="sng" dirty="0"/>
              <a:t>When?</a:t>
            </a:r>
            <a:r>
              <a:rPr lang="en-US" sz="2000" dirty="0"/>
              <a:t>: During two weeks (5th to 18th, </a:t>
            </a:r>
            <a:r>
              <a:rPr lang="en-US" sz="2000" dirty="0" smtClean="0"/>
              <a:t>Feb 2015) took over 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samples (~20GB)</a:t>
            </a:r>
            <a:endParaRPr lang="en-US" sz="2000" dirty="0"/>
          </a:p>
          <a:p>
            <a:pPr lvl="1"/>
            <a:r>
              <a:rPr lang="en-US" sz="2000" dirty="0"/>
              <a:t>Diverse representative </a:t>
            </a:r>
            <a:r>
              <a:rPr lang="en-US" sz="2000" dirty="0" smtClean="0"/>
              <a:t>devices:</a:t>
            </a:r>
            <a:br>
              <a:rPr lang="en-US" sz="2000" dirty="0" smtClean="0"/>
            </a:br>
            <a:r>
              <a:rPr lang="en-US" sz="2000" dirty="0" smtClean="0"/>
              <a:t>-Note2 </a:t>
            </a:r>
            <a:r>
              <a:rPr lang="en-US" sz="2000" dirty="0"/>
              <a:t>(18), Note3 (12), Note4 (6), S3 (15), S4 (12)</a:t>
            </a:r>
            <a:r>
              <a:rPr lang="en-US" sz="2000" dirty="0" smtClean="0"/>
              <a:t>, S5 (4), G2 </a:t>
            </a:r>
            <a:r>
              <a:rPr lang="en-US" sz="2000" dirty="0"/>
              <a:t>(13)</a:t>
            </a:r>
            <a:r>
              <a:rPr lang="en-US" sz="2000" dirty="0" smtClean="0"/>
              <a:t>, …</a:t>
            </a:r>
            <a:endParaRPr lang="en-US" sz="2000" dirty="0"/>
          </a:p>
          <a:p>
            <a:r>
              <a:rPr lang="en-US" sz="2000" dirty="0" smtClean="0"/>
              <a:t>Log information (collected using our measurement app)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7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94907"/>
              </p:ext>
            </p:extLst>
          </p:nvPr>
        </p:nvGraphicFramePr>
        <p:xfrm>
          <a:off x="731911" y="4073480"/>
          <a:ext cx="7512497" cy="2595880"/>
        </p:xfrm>
        <a:graphic>
          <a:graphicData uri="http://schemas.openxmlformats.org/drawingml/2006/table">
            <a:tbl>
              <a:tblPr firstRow="1" bandRow="1"/>
              <a:tblGrid>
                <a:gridCol w="2111897"/>
                <a:gridCol w="3960440"/>
                <a:gridCol w="144016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Event name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Associated fields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Periods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 smtClean="0"/>
                        <a:t>Applist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List of all installed</a:t>
                      </a:r>
                      <a:r>
                        <a:rPr lang="en-US" baseline="0" dirty="0" smtClean="0"/>
                        <a:t> apps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Running apps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List,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Importance, Memory usage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secs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Battery status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0-100%, [Full, Charging, Not Charging]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secs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2500C0"/>
                          </a:solidFill>
                        </a:rPr>
                        <a:t>Screen status</a:t>
                      </a:r>
                      <a:endParaRPr lang="en-US" dirty="0">
                        <a:solidFill>
                          <a:srgbClr val="2500C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2500C0"/>
                          </a:solidFill>
                        </a:rPr>
                        <a:t>On, Off</a:t>
                      </a:r>
                      <a:endParaRPr lang="en-US" dirty="0">
                        <a:solidFill>
                          <a:srgbClr val="250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secs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Available memory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Memory (MB)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secs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Longitude, Latitude, Accuracy, Provider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5 </a:t>
                      </a:r>
                      <a:r>
                        <a:rPr lang="en-US" dirty="0" err="1" smtClean="0"/>
                        <a:t>mins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07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OFF </a:t>
            </a:r>
            <a:r>
              <a:rPr lang="en-US" sz="2000" dirty="0"/>
              <a:t>/ ON period distributions of a </a:t>
            </a:r>
            <a:r>
              <a:rPr lang="en-US" sz="2000" dirty="0" smtClean="0"/>
              <a:t>user: </a:t>
            </a:r>
            <a:r>
              <a:rPr lang="en-US" sz="2000" b="1" i="1" dirty="0" smtClean="0">
                <a:solidFill>
                  <a:srgbClr val="FF0000"/>
                </a:solidFill>
              </a:rPr>
              <a:t>dependent lognormal 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OFF (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k</a:t>
            </a:r>
            <a:r>
              <a:rPr lang="en-US" sz="2000" baseline="30000" dirty="0" err="1" smtClean="0"/>
              <a:t>off</a:t>
            </a:r>
            <a:r>
              <a:rPr lang="en-US" sz="2000" dirty="0" smtClean="0"/>
              <a:t>) and ON (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k</a:t>
            </a:r>
            <a:r>
              <a:rPr lang="en-US" sz="2000" baseline="30000" dirty="0" err="1" smtClean="0"/>
              <a:t>on</a:t>
            </a:r>
            <a:r>
              <a:rPr lang="en-US" sz="2000" dirty="0" smtClean="0"/>
              <a:t>) periods are dependent, and </a:t>
            </a:r>
            <a:br>
              <a:rPr lang="en-US" sz="2000" dirty="0" smtClean="0"/>
            </a:br>
            <a:r>
              <a:rPr lang="en-US" sz="2000" dirty="0"/>
              <a:t>OFF (</a:t>
            </a:r>
            <a:r>
              <a:rPr lang="en-US" sz="2000" i="1" dirty="0" smtClean="0"/>
              <a:t>T</a:t>
            </a:r>
            <a:r>
              <a:rPr lang="en-US" sz="2000" i="1" baseline="-25000" dirty="0" smtClean="0"/>
              <a:t>k-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off</a:t>
            </a:r>
            <a:r>
              <a:rPr lang="en-US" sz="2000" dirty="0" smtClean="0"/>
              <a:t>) and </a:t>
            </a:r>
            <a:r>
              <a:rPr lang="en-US" sz="2000" dirty="0"/>
              <a:t>OFF (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k</a:t>
            </a:r>
            <a:r>
              <a:rPr lang="en-US" sz="2000" baseline="30000" dirty="0" err="1" smtClean="0"/>
              <a:t>off</a:t>
            </a:r>
            <a:r>
              <a:rPr lang="en-US" sz="2000" dirty="0" smtClean="0"/>
              <a:t>) periods are also dependent</a:t>
            </a:r>
          </a:p>
          <a:p>
            <a:pPr lvl="2"/>
            <a:r>
              <a:rPr lang="en-US" sz="1800" dirty="0" smtClean="0"/>
              <a:t>Based on correlation coefficients (ranging from -0.09~0.37)</a:t>
            </a:r>
            <a:endParaRPr lang="en-US" sz="2000" dirty="0" smtClean="0"/>
          </a:p>
          <a:p>
            <a:pPr lvl="2"/>
            <a:endParaRPr lang="en-US" sz="1800" dirty="0"/>
          </a:p>
          <a:p>
            <a:endParaRPr lang="en-US" sz="2000" dirty="0"/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4365104"/>
            <a:ext cx="7740352" cy="2318063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5616762" y="1034152"/>
            <a:ext cx="1263038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600" i="1" dirty="0" err="1" smtClean="0">
                <a:solidFill>
                  <a:srgbClr val="000000"/>
                </a:solidFill>
                <a:latin typeface="Times"/>
                <a:cs typeface="Times"/>
              </a:rPr>
              <a:t>T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Times"/>
                <a:cs typeface="Times"/>
              </a:rPr>
              <a:t>k</a:t>
            </a:r>
            <a:r>
              <a:rPr lang="en-US" sz="1600" baseline="30000" dirty="0" err="1" smtClean="0">
                <a:solidFill>
                  <a:srgbClr val="000000"/>
                </a:solidFill>
                <a:latin typeface="Times"/>
                <a:cs typeface="Times"/>
              </a:rPr>
              <a:t>on</a:t>
            </a:r>
            <a:r>
              <a:rPr lang="en-US" altLang="ko-KR" sz="1600" kern="0" dirty="0" smtClean="0">
                <a:solidFill>
                  <a:sysClr val="windowText" lastClr="000000"/>
                </a:solidFill>
                <a:latin typeface="Times" pitchFamily="18" charset="0"/>
              </a:rPr>
              <a:t>=1.4 </a:t>
            </a:r>
            <a:r>
              <a:rPr lang="en-US" altLang="ko-KR" sz="1600" kern="0" dirty="0">
                <a:solidFill>
                  <a:sysClr val="windowText" lastClr="000000"/>
                </a:solidFill>
                <a:latin typeface="Times" pitchFamily="18" charset="0"/>
              </a:rPr>
              <a:t>min</a:t>
            </a:r>
            <a:endParaRPr lang="ko-KR" altLang="en-US" sz="1600" kern="0" dirty="0">
              <a:solidFill>
                <a:sysClr val="windowText" lastClr="000000"/>
              </a:solidFill>
              <a:latin typeface="Times" pitchFamily="18" charset="0"/>
            </a:endParaRPr>
          </a:p>
        </p:txBody>
      </p:sp>
      <p:cxnSp>
        <p:nvCxnSpPr>
          <p:cNvPr id="130" name="직선 연결선 5"/>
          <p:cNvCxnSpPr/>
          <p:nvPr/>
        </p:nvCxnSpPr>
        <p:spPr>
          <a:xfrm>
            <a:off x="2595849" y="1511418"/>
            <a:ext cx="45720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1" name="직선 연결선 6"/>
          <p:cNvCxnSpPr/>
          <p:nvPr/>
        </p:nvCxnSpPr>
        <p:spPr>
          <a:xfrm flipH="1" flipV="1">
            <a:off x="3033999" y="1511419"/>
            <a:ext cx="0" cy="85554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2" name="직선 연결선 7"/>
          <p:cNvCxnSpPr/>
          <p:nvPr/>
        </p:nvCxnSpPr>
        <p:spPr>
          <a:xfrm>
            <a:off x="3014949" y="2354954"/>
            <a:ext cx="29718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3" name="직선 화살표 연결선 8"/>
          <p:cNvCxnSpPr/>
          <p:nvPr/>
        </p:nvCxnSpPr>
        <p:spPr>
          <a:xfrm>
            <a:off x="3024474" y="2567220"/>
            <a:ext cx="295200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134" name="TextBox 133"/>
          <p:cNvSpPr txBox="1"/>
          <p:nvPr/>
        </p:nvSpPr>
        <p:spPr>
          <a:xfrm>
            <a:off x="3858810" y="2420888"/>
            <a:ext cx="1283343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i="1" dirty="0" err="1" smtClean="0">
                <a:latin typeface="Times"/>
                <a:cs typeface="Times"/>
              </a:rPr>
              <a:t>T</a:t>
            </a:r>
            <a:r>
              <a:rPr lang="en-US" sz="1600" i="1" baseline="-25000" dirty="0" err="1" smtClean="0">
                <a:latin typeface="Times"/>
                <a:cs typeface="Times"/>
              </a:rPr>
              <a:t>k</a:t>
            </a:r>
            <a:r>
              <a:rPr lang="en-US" sz="1600" baseline="30000" dirty="0" err="1" smtClean="0">
                <a:latin typeface="Times"/>
                <a:cs typeface="Times"/>
              </a:rPr>
              <a:t>off</a:t>
            </a: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rPr>
              <a:t> =15 min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itchFamily="18" charset="0"/>
            </a:endParaRPr>
          </a:p>
        </p:txBody>
      </p:sp>
      <p:cxnSp>
        <p:nvCxnSpPr>
          <p:cNvPr id="135" name="직선 연결선 10"/>
          <p:cNvCxnSpPr/>
          <p:nvPr/>
        </p:nvCxnSpPr>
        <p:spPr>
          <a:xfrm flipV="1">
            <a:off x="5976474" y="1511418"/>
            <a:ext cx="328" cy="86409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6" name="직선 연결선 11"/>
          <p:cNvCxnSpPr/>
          <p:nvPr/>
        </p:nvCxnSpPr>
        <p:spPr>
          <a:xfrm>
            <a:off x="5955837" y="1501894"/>
            <a:ext cx="82296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7" name="직선 연결선 12"/>
          <p:cNvCxnSpPr/>
          <p:nvPr/>
        </p:nvCxnSpPr>
        <p:spPr>
          <a:xfrm flipH="1" flipV="1">
            <a:off x="6758842" y="1505645"/>
            <a:ext cx="0" cy="85554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38" name="직선 연결선 13"/>
          <p:cNvCxnSpPr/>
          <p:nvPr/>
        </p:nvCxnSpPr>
        <p:spPr>
          <a:xfrm flipV="1">
            <a:off x="6738746" y="2349607"/>
            <a:ext cx="52524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39" name="TextBox 138"/>
          <p:cNvSpPr txBox="1"/>
          <p:nvPr/>
        </p:nvSpPr>
        <p:spPr>
          <a:xfrm>
            <a:off x="755576" y="2193616"/>
            <a:ext cx="18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Times" pitchFamily="18" charset="0"/>
              </a:rPr>
              <a:t>Screen off (125mA)</a:t>
            </a:r>
            <a:endParaRPr lang="en-US" sz="1600" dirty="0">
              <a:latin typeface="Times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79588" y="1326752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Times" pitchFamily="18" charset="0"/>
              </a:rPr>
              <a:t>Screen on (668mA)</a:t>
            </a:r>
            <a:endParaRPr lang="en-US" sz="1600" dirty="0">
              <a:latin typeface="Times" pitchFamily="18" charset="0"/>
            </a:endParaRPr>
          </a:p>
        </p:txBody>
      </p:sp>
      <p:cxnSp>
        <p:nvCxnSpPr>
          <p:cNvPr id="141" name="직선 화살표 연결선 7"/>
          <p:cNvCxnSpPr/>
          <p:nvPr/>
        </p:nvCxnSpPr>
        <p:spPr>
          <a:xfrm>
            <a:off x="5977130" y="2568273"/>
            <a:ext cx="82296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6167698" y="2370366"/>
            <a:ext cx="441146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rPr>
              <a:t>3.4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itchFamily="18" charset="0"/>
            </a:endParaRPr>
          </a:p>
        </p:txBody>
      </p:sp>
      <p:cxnSp>
        <p:nvCxnSpPr>
          <p:cNvPr id="143" name="직선 화살표 연결선 7"/>
          <p:cNvCxnSpPr/>
          <p:nvPr/>
        </p:nvCxnSpPr>
        <p:spPr>
          <a:xfrm>
            <a:off x="5941251" y="1403484"/>
            <a:ext cx="365760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7228570" y="1476072"/>
            <a:ext cx="15919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Times" pitchFamily="18" charset="0"/>
              </a:rPr>
              <a:t>2.5 apps in one</a:t>
            </a:r>
            <a:br>
              <a:rPr lang="en-US" sz="1600" dirty="0" smtClean="0">
                <a:latin typeface="Times" pitchFamily="18" charset="0"/>
              </a:rPr>
            </a:br>
            <a:r>
              <a:rPr lang="en-US" sz="1600" dirty="0" smtClean="0">
                <a:latin typeface="Times" pitchFamily="18" charset="0"/>
              </a:rPr>
              <a:t>screen on period</a:t>
            </a:r>
            <a:endParaRPr lang="en-US" sz="1600" dirty="0">
              <a:latin typeface="Times" pitchFamily="18" charset="0"/>
            </a:endParaRPr>
          </a:p>
        </p:txBody>
      </p:sp>
      <p:sp>
        <p:nvSpPr>
          <p:cNvPr id="145" name="Rectangle 49"/>
          <p:cNvSpPr/>
          <p:nvPr/>
        </p:nvSpPr>
        <p:spPr>
          <a:xfrm>
            <a:off x="5975410" y="1501893"/>
            <a:ext cx="341649" cy="847714"/>
          </a:xfrm>
          <a:prstGeom prst="rect">
            <a:avLst/>
          </a:prstGeom>
          <a:noFill/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50"/>
          <p:cNvSpPr/>
          <p:nvPr/>
        </p:nvSpPr>
        <p:spPr>
          <a:xfrm>
            <a:off x="6317347" y="1501399"/>
            <a:ext cx="320040" cy="847714"/>
          </a:xfrm>
          <a:prstGeom prst="rect">
            <a:avLst/>
          </a:prstGeom>
          <a:noFill/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51"/>
          <p:cNvSpPr/>
          <p:nvPr/>
        </p:nvSpPr>
        <p:spPr>
          <a:xfrm>
            <a:off x="6638901" y="1501399"/>
            <a:ext cx="124966" cy="847714"/>
          </a:xfrm>
          <a:prstGeom prst="rect">
            <a:avLst/>
          </a:prstGeom>
          <a:noFill/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131840" y="1445875"/>
            <a:ext cx="2520280" cy="83099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" pitchFamily="18" charset="0"/>
              </a:rPr>
              <a:t>OFF period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ko-KR" sz="1600" kern="0" dirty="0" smtClean="0">
                <a:solidFill>
                  <a:sysClr val="windowText" lastClr="000000"/>
                </a:solidFill>
                <a:latin typeface="Times" pitchFamily="18" charset="0"/>
              </a:rPr>
              <a:t>(either in background or </a:t>
            </a:r>
            <a:r>
              <a:rPr lang="en-US" altLang="ko-KR" sz="1600" kern="0" dirty="0" err="1" smtClean="0">
                <a:solidFill>
                  <a:sysClr val="windowText" lastClr="000000"/>
                </a:solidFill>
                <a:latin typeface="Times" pitchFamily="18" charset="0"/>
              </a:rPr>
              <a:t>empy</a:t>
            </a:r>
            <a:r>
              <a:rPr lang="en-US" altLang="ko-KR" sz="1600" kern="0" dirty="0" smtClean="0">
                <a:solidFill>
                  <a:sysClr val="windowText" lastClr="000000"/>
                </a:solidFill>
                <a:latin typeface="Times" pitchFamily="18" charset="0"/>
              </a:rPr>
              <a:t> state) 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itchFamily="18" charset="0"/>
            </a:endParaRPr>
          </a:p>
        </p:txBody>
      </p:sp>
      <p:cxnSp>
        <p:nvCxnSpPr>
          <p:cNvPr id="150" name="직선 연결선 26"/>
          <p:cNvCxnSpPr/>
          <p:nvPr/>
        </p:nvCxnSpPr>
        <p:spPr>
          <a:xfrm flipH="1" flipV="1">
            <a:off x="6292374" y="1521684"/>
            <a:ext cx="0" cy="85554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51" name="TextBox 150"/>
          <p:cNvSpPr txBox="1"/>
          <p:nvPr/>
        </p:nvSpPr>
        <p:spPr>
          <a:xfrm>
            <a:off x="6284070" y="1960964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altLang="ko-KR" sz="1600" dirty="0" smtClean="0">
                <a:latin typeface="Times" pitchFamily="18" charset="0"/>
              </a:rPr>
              <a:t>ON</a:t>
            </a:r>
            <a:endParaRPr lang="ko-KR" altLang="en-US" sz="1600" dirty="0">
              <a:latin typeface="Times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192826" y="1588730"/>
            <a:ext cx="60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ko-KR" sz="1800" i="1" kern="0" dirty="0" smtClean="0">
                <a:solidFill>
                  <a:sysClr val="windowText" lastClr="000000"/>
                </a:solidFill>
                <a:latin typeface="Times" pitchFamily="18" charset="0"/>
              </a:rPr>
              <a:t>X</a:t>
            </a:r>
            <a:r>
              <a:rPr lang="en-US" altLang="ko-KR" sz="1800" i="1" kern="0" baseline="-25000" dirty="0" smtClean="0">
                <a:solidFill>
                  <a:sysClr val="windowText" lastClr="000000"/>
                </a:solidFill>
                <a:latin typeface="Times" pitchFamily="18" charset="0"/>
              </a:rPr>
              <a:t>k+</a:t>
            </a:r>
            <a:r>
              <a:rPr lang="en-US" altLang="ko-KR" sz="1800" kern="0" baseline="-25000" dirty="0" smtClean="0">
                <a:solidFill>
                  <a:sysClr val="windowText" lastClr="000000"/>
                </a:solidFill>
                <a:latin typeface="Times" pitchFamily="18" charset="0"/>
              </a:rPr>
              <a:t>1</a:t>
            </a:r>
            <a:endParaRPr lang="ko-KR" altLang="en-US" sz="1800" kern="0" baseline="30000" dirty="0">
              <a:solidFill>
                <a:sysClr val="windowText" lastClr="000000"/>
              </a:solidFill>
              <a:latin typeface="Times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898979" y="1960964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altLang="ko-KR" sz="1600" dirty="0" smtClean="0">
                <a:latin typeface="Times" pitchFamily="18" charset="0"/>
              </a:rPr>
              <a:t>ON</a:t>
            </a:r>
            <a:endParaRPr lang="ko-KR" altLang="en-US" sz="1600" dirty="0"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OFF/ON periods: multivariate heavy tailed </a:t>
            </a:r>
            <a:endParaRPr lang="en-US" sz="3200" dirty="0"/>
          </a:p>
        </p:txBody>
      </p:sp>
      <p:sp>
        <p:nvSpPr>
          <p:cNvPr id="155" name="TextBox 154"/>
          <p:cNvSpPr txBox="1"/>
          <p:nvPr/>
        </p:nvSpPr>
        <p:spPr>
          <a:xfrm>
            <a:off x="5904794" y="1588730"/>
            <a:ext cx="42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ko-KR" sz="1800" i="1" kern="0" dirty="0" err="1" smtClean="0">
                <a:solidFill>
                  <a:sysClr val="windowText" lastClr="000000"/>
                </a:solidFill>
                <a:latin typeface="Times" pitchFamily="18" charset="0"/>
              </a:rPr>
              <a:t>X</a:t>
            </a:r>
            <a:r>
              <a:rPr lang="en-US" altLang="ko-KR" sz="1800" i="1" kern="0" baseline="-25000" dirty="0" err="1" smtClean="0">
                <a:solidFill>
                  <a:sysClr val="windowText" lastClr="000000"/>
                </a:solidFill>
                <a:latin typeface="Times" pitchFamily="18" charset="0"/>
              </a:rPr>
              <a:t>k</a:t>
            </a:r>
            <a:endParaRPr lang="ko-KR" altLang="en-US" sz="1800" kern="0" baseline="30000" dirty="0">
              <a:solidFill>
                <a:sysClr val="windowText" lastClr="000000"/>
              </a:solidFill>
              <a:latin typeface="Times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5805264"/>
            <a:ext cx="1825555" cy="57606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flipH="1">
            <a:off x="5868144" y="6093296"/>
            <a:ext cx="11521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7020272" y="4725144"/>
            <a:ext cx="2016224" cy="64807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Best fit according to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 action="ppaction://hlinksldjump"/>
              </a:rPr>
              <a:t>Akaike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 action="ppaction://hlinksldjump"/>
              </a:rPr>
              <a:t>CSVM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tests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4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Overall Outline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522156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Overview of Research Directions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Analyzing statistical metrics of different mobility models (</a:t>
            </a:r>
            <a:r>
              <a:rPr lang="en-US" dirty="0" err="1">
                <a:latin typeface="Times New Roman"/>
                <a:cs typeface="Times New Roman"/>
              </a:rPr>
              <a:t>Lévy</a:t>
            </a:r>
            <a:r>
              <a:rPr lang="en-US" dirty="0">
                <a:latin typeface="Times New Roman"/>
                <a:cs typeface="Times New Roman"/>
              </a:rPr>
              <a:t>, Explore return model, etc.): first exit time, contact time</a:t>
            </a:r>
            <a:r>
              <a:rPr lang="en-US" dirty="0" smtClean="0">
                <a:latin typeface="Times New Roman"/>
                <a:cs typeface="Times New Roman"/>
              </a:rPr>
              <a:t>…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Times New Roman"/>
                <a:cs typeface="Arial"/>
              </a:rPr>
              <a:t>Exploiting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Arial"/>
              </a:rPr>
              <a:t>opportunities (node mobility,  channel variation,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cs typeface="Arial"/>
              </a:rPr>
              <a:t>predictibility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Arial"/>
              </a:rPr>
              <a:t>) for resource allocation in wireless nets. </a:t>
            </a:r>
            <a:endParaRPr lang="en-US" sz="2400" dirty="0" smtClean="0">
              <a:solidFill>
                <a:srgbClr val="000000"/>
              </a:solidFill>
              <a:latin typeface="Times New Roman"/>
              <a:cs typeface="Arial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  <a:cs typeface="Arial"/>
              </a:rPr>
              <a:t>M</a:t>
            </a:r>
            <a:r>
              <a:rPr lang="en-US" altLang="ko-KR" dirty="0">
                <a:solidFill>
                  <a:srgbClr val="000000"/>
                </a:solidFill>
                <a:latin typeface="Times New Roman"/>
                <a:cs typeface="Arial"/>
              </a:rPr>
              <a:t>odeling and Analyzing Influence Propagation on Evolving Social </a:t>
            </a:r>
            <a:r>
              <a:rPr lang="en-US" altLang="ko-KR" dirty="0" smtClean="0">
                <a:solidFill>
                  <a:srgbClr val="000000"/>
                </a:solidFill>
                <a:latin typeface="Times New Roman"/>
                <a:cs typeface="Arial"/>
              </a:rPr>
              <a:t>Networks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/>
                <a:cs typeface="Arial"/>
              </a:rPr>
              <a:t>Developing scheduling algorithms for data center/cloud computing systems </a:t>
            </a:r>
            <a:endParaRPr lang="en-US" dirty="0" smtClean="0">
              <a:solidFill>
                <a:srgbClr val="000000"/>
              </a:solidFill>
              <a:latin typeface="Times New Roman"/>
              <a:cs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  <a:cs typeface="Arial"/>
              </a:rPr>
              <a:t>Context aware application scheduling for smart devices</a:t>
            </a:r>
            <a:endParaRPr lang="en-US" dirty="0">
              <a:solidFill>
                <a:srgbClr val="000000"/>
              </a:solidFill>
              <a:latin typeface="Times New Roman"/>
              <a:cs typeface="Arial"/>
            </a:endParaRPr>
          </a:p>
          <a:p>
            <a:endParaRPr lang="en-US" dirty="0" smtClean="0">
              <a:solidFill>
                <a:srgbClr val="000000"/>
              </a:solidFill>
              <a:latin typeface="Times New Roman"/>
              <a:cs typeface="Arial"/>
            </a:endParaRPr>
          </a:p>
          <a:p>
            <a:pPr lvl="1"/>
            <a:endParaRPr lang="en-US" sz="2400" dirty="0">
              <a:solidFill>
                <a:srgbClr val="000000"/>
              </a:solidFill>
              <a:latin typeface="Times New Roman"/>
              <a:cs typeface="Arial"/>
            </a:endParaRPr>
          </a:p>
          <a:p>
            <a:pPr marL="319087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590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838200"/>
          </a:xfrm>
        </p:spPr>
        <p:txBody>
          <a:bodyPr/>
          <a:lstStyle/>
          <a:p>
            <a:r>
              <a:rPr lang="en-US" dirty="0" smtClean="0"/>
              <a:t>Context improves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670376"/>
          </a:xfrm>
        </p:spPr>
        <p:txBody>
          <a:bodyPr/>
          <a:lstStyle/>
          <a:p>
            <a:r>
              <a:rPr lang="en-US" sz="2000" dirty="0" smtClean="0"/>
              <a:t>Context information (conditions)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T</a:t>
            </a:r>
            <a:r>
              <a:rPr lang="en-US" sz="1800" b="1" dirty="0" smtClean="0">
                <a:solidFill>
                  <a:srgbClr val="FF0000"/>
                </a:solidFill>
              </a:rPr>
              <a:t>ime-period</a:t>
            </a:r>
            <a:r>
              <a:rPr lang="en-US" sz="1800" dirty="0" smtClean="0"/>
              <a:t>, Location, </a:t>
            </a:r>
            <a:r>
              <a:rPr lang="en-US" sz="1800" dirty="0"/>
              <a:t>Previous OFF/ON </a:t>
            </a:r>
            <a:r>
              <a:rPr lang="en-US" sz="1800" dirty="0" smtClean="0"/>
              <a:t>durations, Previously used app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24648"/>
            <a:ext cx="3672408" cy="2403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337390"/>
            <a:ext cx="3672408" cy="240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4337390"/>
            <a:ext cx="3672408" cy="24039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072" y="2276872"/>
            <a:ext cx="3515618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rgbClr val="FF0000"/>
                </a:solidFill>
              </a:rPr>
              <a:t>Context information (conditions)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gives </a:t>
            </a:r>
            <a:r>
              <a:rPr lang="en-US" sz="1800" dirty="0">
                <a:solidFill>
                  <a:srgbClr val="FF0000"/>
                </a:solidFill>
              </a:rPr>
              <a:t>more accurate </a:t>
            </a:r>
            <a:r>
              <a:rPr lang="en-US" sz="1800" dirty="0" smtClean="0">
                <a:solidFill>
                  <a:srgbClr val="FF0000"/>
                </a:solidFill>
              </a:rPr>
              <a:t>distribution</a:t>
            </a:r>
          </a:p>
          <a:p>
            <a:pPr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The length of the next off period 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depends on the time of the day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195736" y="3428999"/>
            <a:ext cx="912957" cy="216024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3275857" y="3429000"/>
            <a:ext cx="3096343" cy="223224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67744" y="5301208"/>
            <a:ext cx="1160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9am-11pm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300192" y="5301208"/>
            <a:ext cx="1160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11pm-9am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4725144"/>
            <a:ext cx="103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6.6 min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80112" y="4725144"/>
            <a:ext cx="961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35 min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1720" y="2276872"/>
            <a:ext cx="117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10.5 min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5661248"/>
            <a:ext cx="2088232" cy="232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5661248"/>
            <a:ext cx="1850682" cy="23202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452138" y="2708920"/>
            <a:ext cx="216024" cy="148392"/>
            <a:chOff x="-324544" y="4720768"/>
            <a:chExt cx="216024" cy="148392"/>
          </a:xfrm>
        </p:grpSpPr>
        <p:sp>
          <p:nvSpPr>
            <p:cNvPr id="21" name="TextBox 20"/>
            <p:cNvSpPr txBox="1"/>
            <p:nvPr/>
          </p:nvSpPr>
          <p:spPr>
            <a:xfrm rot="10800000" flipV="1">
              <a:off x="-304489" y="4720768"/>
              <a:ext cx="195969" cy="1483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-268214" y="4717308"/>
              <a:ext cx="7200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latin typeface="Times"/>
                  <a:cs typeface="Times"/>
                </a:rPr>
                <a:t>&gt;</a:t>
              </a:r>
              <a:endParaRPr lang="en-US" sz="1200" dirty="0">
                <a:latin typeface="Times"/>
                <a:cs typeface="Time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2058" y="5129300"/>
            <a:ext cx="184666" cy="160150"/>
            <a:chOff x="-324544" y="5152816"/>
            <a:chExt cx="184666" cy="160150"/>
          </a:xfrm>
        </p:grpSpPr>
        <p:sp>
          <p:nvSpPr>
            <p:cNvPr id="24" name="TextBox 23"/>
            <p:cNvSpPr txBox="1"/>
            <p:nvPr/>
          </p:nvSpPr>
          <p:spPr>
            <a:xfrm rot="10800000" flipV="1">
              <a:off x="-304491" y="5152816"/>
              <a:ext cx="160474" cy="1601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268214" y="5149356"/>
              <a:ext cx="7200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latin typeface="Times"/>
                  <a:cs typeface="Times"/>
                </a:rPr>
                <a:t>&gt;</a:t>
              </a:r>
              <a:endParaRPr lang="en-US" sz="1200" dirty="0">
                <a:latin typeface="Times"/>
                <a:cs typeface="Time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84314" y="5129300"/>
            <a:ext cx="184666" cy="160150"/>
            <a:chOff x="-324544" y="5152816"/>
            <a:chExt cx="184666" cy="160150"/>
          </a:xfrm>
        </p:grpSpPr>
        <p:sp>
          <p:nvSpPr>
            <p:cNvPr id="28" name="TextBox 27"/>
            <p:cNvSpPr txBox="1"/>
            <p:nvPr/>
          </p:nvSpPr>
          <p:spPr>
            <a:xfrm rot="10800000" flipV="1">
              <a:off x="-304491" y="5152816"/>
              <a:ext cx="160474" cy="1601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-268214" y="5149356"/>
              <a:ext cx="7200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latin typeface="Times"/>
                  <a:cs typeface="Times"/>
                </a:rPr>
                <a:t>&gt;</a:t>
              </a:r>
              <a:endParaRPr lang="en-US" sz="1200" dirty="0">
                <a:latin typeface="Times"/>
                <a:cs typeface="Time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84" y="3028952"/>
            <a:ext cx="95707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1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5" y="4437112"/>
            <a:ext cx="3672408" cy="2175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4437112"/>
            <a:ext cx="3672408" cy="2175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838200"/>
          </a:xfrm>
        </p:spPr>
        <p:txBody>
          <a:bodyPr/>
          <a:lstStyle/>
          <a:p>
            <a:r>
              <a:rPr lang="en-US" dirty="0"/>
              <a:t>Context improves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670376"/>
          </a:xfrm>
        </p:spPr>
        <p:txBody>
          <a:bodyPr/>
          <a:lstStyle/>
          <a:p>
            <a:r>
              <a:rPr lang="en-US" sz="2000" dirty="0" smtClean="0"/>
              <a:t>Context information (conditions)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ime-period, Location, </a:t>
            </a:r>
            <a:r>
              <a:rPr lang="en-US" sz="1800" b="1" dirty="0">
                <a:solidFill>
                  <a:srgbClr val="FF0000"/>
                </a:solidFill>
              </a:rPr>
              <a:t>Previous OFF/ON </a:t>
            </a:r>
            <a:r>
              <a:rPr lang="en-US" sz="1800" b="1" dirty="0" smtClean="0">
                <a:solidFill>
                  <a:srgbClr val="FF0000"/>
                </a:solidFill>
              </a:rPr>
              <a:t>durations</a:t>
            </a:r>
            <a:r>
              <a:rPr lang="en-US" sz="1800" dirty="0" smtClean="0"/>
              <a:t>, Previously used app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1924648"/>
            <a:ext cx="3672408" cy="240397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20072" y="2276872"/>
            <a:ext cx="3711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The length of the next off period 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depends on the previous durations</a:t>
            </a:r>
            <a:endParaRPr lang="en-US" sz="1800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1979712" y="3428999"/>
            <a:ext cx="1128982" cy="223224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3275857" y="3429000"/>
            <a:ext cx="2592287" cy="223224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31640" y="4797152"/>
            <a:ext cx="103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8.1 min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5580112" y="4797152"/>
            <a:ext cx="117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18.6 min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2051720" y="2276872"/>
            <a:ext cx="117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/>
              <a:t>10.5 min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5371270"/>
            <a:ext cx="1152128" cy="217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5371270"/>
            <a:ext cx="1152128" cy="2179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2" y="5733256"/>
            <a:ext cx="2134513" cy="2160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072" y="5733256"/>
            <a:ext cx="2036789" cy="216023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449037" y="5164574"/>
            <a:ext cx="184666" cy="160150"/>
            <a:chOff x="-324544" y="5152816"/>
            <a:chExt cx="184666" cy="160150"/>
          </a:xfrm>
        </p:grpSpPr>
        <p:sp>
          <p:nvSpPr>
            <p:cNvPr id="45" name="TextBox 44"/>
            <p:cNvSpPr txBox="1"/>
            <p:nvPr/>
          </p:nvSpPr>
          <p:spPr>
            <a:xfrm rot="10800000" flipV="1">
              <a:off x="-304491" y="5152816"/>
              <a:ext cx="160474" cy="1601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-268214" y="5149356"/>
              <a:ext cx="7200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latin typeface="Times"/>
                  <a:cs typeface="Times"/>
                </a:rPr>
                <a:t>&gt;</a:t>
              </a:r>
              <a:endParaRPr lang="en-US" sz="1200" dirty="0">
                <a:latin typeface="Times"/>
                <a:cs typeface="Time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7086" y="5157192"/>
            <a:ext cx="184666" cy="160150"/>
            <a:chOff x="-324544" y="5152816"/>
            <a:chExt cx="184666" cy="160150"/>
          </a:xfrm>
        </p:grpSpPr>
        <p:sp>
          <p:nvSpPr>
            <p:cNvPr id="48" name="TextBox 47"/>
            <p:cNvSpPr txBox="1"/>
            <p:nvPr/>
          </p:nvSpPr>
          <p:spPr>
            <a:xfrm rot="10800000" flipV="1">
              <a:off x="-304491" y="5152816"/>
              <a:ext cx="160474" cy="1601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-268214" y="5149356"/>
              <a:ext cx="7200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latin typeface="Times"/>
                  <a:cs typeface="Times"/>
                </a:rPr>
                <a:t>&gt;</a:t>
              </a:r>
              <a:endParaRPr lang="en-US" sz="1200" dirty="0">
                <a:latin typeface="Times"/>
                <a:cs typeface="Times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784" y="3028952"/>
            <a:ext cx="957072" cy="25603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452138" y="2708920"/>
            <a:ext cx="216024" cy="148392"/>
            <a:chOff x="-324544" y="4720768"/>
            <a:chExt cx="216024" cy="148392"/>
          </a:xfrm>
        </p:grpSpPr>
        <p:sp>
          <p:nvSpPr>
            <p:cNvPr id="26" name="TextBox 25"/>
            <p:cNvSpPr txBox="1"/>
            <p:nvPr/>
          </p:nvSpPr>
          <p:spPr>
            <a:xfrm rot="10800000" flipV="1">
              <a:off x="-304489" y="4720768"/>
              <a:ext cx="195969" cy="1483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-268214" y="4717308"/>
              <a:ext cx="7200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latin typeface="Times"/>
                  <a:cs typeface="Times"/>
                </a:rPr>
                <a:t>&gt;</a:t>
              </a:r>
              <a:endParaRPr lang="en-US" sz="12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84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838200"/>
          </a:xfrm>
        </p:spPr>
        <p:txBody>
          <a:bodyPr/>
          <a:lstStyle/>
          <a:p>
            <a:r>
              <a:rPr lang="en-US" dirty="0"/>
              <a:t>Context improves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670376"/>
          </a:xfrm>
        </p:spPr>
        <p:txBody>
          <a:bodyPr/>
          <a:lstStyle/>
          <a:p>
            <a:r>
              <a:rPr lang="en-US" sz="2000" dirty="0" smtClean="0"/>
              <a:t>Context information (conditions)</a:t>
            </a:r>
          </a:p>
          <a:p>
            <a:pPr lvl="1"/>
            <a:r>
              <a:rPr lang="en-US" sz="1800" dirty="0" smtClean="0"/>
              <a:t>Time-period, Location</a:t>
            </a:r>
            <a:r>
              <a:rPr lang="en-US" sz="1800" dirty="0"/>
              <a:t>, Previous OFF/ON </a:t>
            </a:r>
            <a:r>
              <a:rPr lang="en-US" sz="1800" dirty="0" smtClean="0"/>
              <a:t>durations, </a:t>
            </a:r>
            <a:r>
              <a:rPr lang="en-US" sz="1800" b="1" dirty="0" smtClean="0">
                <a:solidFill>
                  <a:srgbClr val="FF0000"/>
                </a:solidFill>
              </a:rPr>
              <a:t>Previously used app</a:t>
            </a:r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89932"/>
            <a:ext cx="2641600" cy="2527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989932"/>
            <a:ext cx="2641600" cy="252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989932"/>
            <a:ext cx="2641600" cy="25273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51920" y="3892289"/>
            <a:ext cx="102113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Social</a:t>
            </a:r>
          </a:p>
          <a:p>
            <a:pPr>
              <a:buNone/>
            </a:pPr>
            <a:r>
              <a:rPr lang="en-US" sz="2400" dirty="0" smtClean="0"/>
              <a:t>34min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99592" y="3892289"/>
            <a:ext cx="160227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Messaging</a:t>
            </a:r>
          </a:p>
          <a:p>
            <a:pPr>
              <a:buNone/>
            </a:pPr>
            <a:r>
              <a:rPr lang="en-US" sz="2400" dirty="0" smtClean="0"/>
              <a:t>2.5min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635127" y="3892289"/>
            <a:ext cx="102113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Game</a:t>
            </a:r>
          </a:p>
          <a:p>
            <a:pPr>
              <a:buNone/>
            </a:pPr>
            <a:r>
              <a:rPr lang="en-US" sz="2400" dirty="0" smtClean="0"/>
              <a:t>31min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2132856"/>
            <a:ext cx="802928" cy="8029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2132856"/>
            <a:ext cx="792088" cy="792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60" y="2132856"/>
            <a:ext cx="792088" cy="7920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43608" y="62373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The length of the next off period depends on the last used app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5805264"/>
            <a:ext cx="2237142" cy="23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1880" y="5805264"/>
            <a:ext cx="2438484" cy="234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4208" y="5805264"/>
            <a:ext cx="2304256" cy="23489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227366" y="3824314"/>
            <a:ext cx="184666" cy="160150"/>
            <a:chOff x="-324544" y="5152816"/>
            <a:chExt cx="184666" cy="160150"/>
          </a:xfrm>
        </p:grpSpPr>
        <p:sp>
          <p:nvSpPr>
            <p:cNvPr id="27" name="TextBox 26"/>
            <p:cNvSpPr txBox="1"/>
            <p:nvPr/>
          </p:nvSpPr>
          <p:spPr>
            <a:xfrm rot="10800000" flipV="1">
              <a:off x="-304491" y="5152816"/>
              <a:ext cx="160474" cy="1601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-268214" y="5149356"/>
              <a:ext cx="7200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latin typeface="Times"/>
                  <a:cs typeface="Times"/>
                </a:rPr>
                <a:t>&gt;</a:t>
              </a:r>
              <a:endParaRPr lang="en-US" sz="1200" dirty="0">
                <a:latin typeface="Times"/>
                <a:cs typeface="Time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43518" y="3821398"/>
            <a:ext cx="184666" cy="160150"/>
            <a:chOff x="-324544" y="5152816"/>
            <a:chExt cx="184666" cy="160150"/>
          </a:xfrm>
        </p:grpSpPr>
        <p:sp>
          <p:nvSpPr>
            <p:cNvPr id="33" name="TextBox 32"/>
            <p:cNvSpPr txBox="1"/>
            <p:nvPr/>
          </p:nvSpPr>
          <p:spPr>
            <a:xfrm rot="10800000" flipV="1">
              <a:off x="-304491" y="5152816"/>
              <a:ext cx="160474" cy="1601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-268214" y="5149356"/>
              <a:ext cx="7200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latin typeface="Times"/>
                  <a:cs typeface="Times"/>
                </a:rPr>
                <a:t>&gt;</a:t>
              </a:r>
              <a:endParaRPr lang="en-US" sz="1200" dirty="0">
                <a:latin typeface="Times"/>
                <a:cs typeface="Time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7046" y="3821398"/>
            <a:ext cx="184666" cy="160150"/>
            <a:chOff x="-324544" y="5152816"/>
            <a:chExt cx="184666" cy="160150"/>
          </a:xfrm>
        </p:grpSpPr>
        <p:sp>
          <p:nvSpPr>
            <p:cNvPr id="36" name="TextBox 35"/>
            <p:cNvSpPr txBox="1"/>
            <p:nvPr/>
          </p:nvSpPr>
          <p:spPr>
            <a:xfrm rot="10800000" flipV="1">
              <a:off x="-304491" y="5152816"/>
              <a:ext cx="160474" cy="1601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endParaRPr lang="en-US" sz="1200" dirty="0">
                <a:latin typeface="Times"/>
                <a:cs typeface="Time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-268214" y="5149356"/>
              <a:ext cx="7200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buNone/>
              </a:pPr>
              <a:r>
                <a:rPr lang="en-US" sz="1200" dirty="0" smtClean="0">
                  <a:latin typeface="Times"/>
                  <a:cs typeface="Times"/>
                </a:rPr>
                <a:t>&gt;</a:t>
              </a:r>
              <a:endParaRPr lang="en-US" sz="12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3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Launching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 smtClean="0"/>
              <a:t>So Far …</a:t>
            </a:r>
          </a:p>
          <a:p>
            <a:r>
              <a:rPr lang="en-US" sz="2800" dirty="0" smtClean="0"/>
              <a:t>Studied the inter-running and running time of applications</a:t>
            </a:r>
          </a:p>
          <a:p>
            <a:pPr lvl="1"/>
            <a:r>
              <a:rPr lang="en-US" sz="2400" dirty="0" smtClean="0"/>
              <a:t>Predicts when an application will be launched or stopped</a:t>
            </a:r>
          </a:p>
          <a:p>
            <a:pPr lvl="1"/>
            <a:r>
              <a:rPr lang="en-US" sz="2400" dirty="0" smtClean="0"/>
              <a:t>To determine </a:t>
            </a:r>
            <a:r>
              <a:rPr lang="en-US" sz="2400" b="1" dirty="0" smtClean="0">
                <a:solidFill>
                  <a:srgbClr val="FF0000"/>
                </a:solidFill>
              </a:rPr>
              <a:t>whether and when </a:t>
            </a:r>
            <a:r>
              <a:rPr lang="en-US" sz="2400" dirty="0" smtClean="0"/>
              <a:t>an application should be put in the background/empty state </a:t>
            </a:r>
            <a:endParaRPr lang="en-US" sz="2800" dirty="0" smtClean="0"/>
          </a:p>
          <a:p>
            <a:pPr marL="0" indent="0">
              <a:buNone/>
            </a:pPr>
            <a:r>
              <a:rPr lang="en-US" sz="3200" i="1" dirty="0" smtClean="0"/>
              <a:t>Next …</a:t>
            </a:r>
          </a:p>
          <a:p>
            <a:r>
              <a:rPr lang="en-US" sz="2800" dirty="0" smtClean="0"/>
              <a:t>Characterize the launching probability of the applications </a:t>
            </a:r>
          </a:p>
          <a:p>
            <a:pPr lvl="1"/>
            <a:r>
              <a:rPr lang="en-US" sz="2400" dirty="0" smtClean="0"/>
              <a:t>To determine </a:t>
            </a:r>
            <a:r>
              <a:rPr lang="en-US" sz="2400" b="1" dirty="0" smtClean="0">
                <a:solidFill>
                  <a:srgbClr val="FF0000"/>
                </a:solidFill>
              </a:rPr>
              <a:t>which application </a:t>
            </a:r>
            <a:r>
              <a:rPr lang="en-US" sz="2400" dirty="0" smtClean="0"/>
              <a:t>to put in the background or in the empty state </a:t>
            </a:r>
          </a:p>
        </p:txBody>
      </p:sp>
    </p:spTree>
    <p:extLst>
      <p:ext uri="{BB962C8B-B14F-4D97-AF65-F5344CB8AC3E}">
        <p14:creationId xmlns:p14="http://schemas.microsoft.com/office/powerpoint/2010/main" val="42396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Frequently used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11480" cy="5105400"/>
          </a:xfrm>
        </p:spPr>
        <p:txBody>
          <a:bodyPr/>
          <a:lstStyle/>
          <a:p>
            <a:r>
              <a:rPr lang="en-US" sz="2000" dirty="0" smtClean="0"/>
              <a:t>Launching probability of App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(where </a:t>
            </a:r>
            <a:r>
              <a:rPr lang="en-US" sz="2000" i="1" dirty="0" smtClean="0"/>
              <a:t>X </a:t>
            </a:r>
            <a:r>
              <a:rPr lang="en-US" sz="2000" dirty="0" smtClean="0"/>
              <a:t>is </a:t>
            </a:r>
            <a:r>
              <a:rPr lang="en-US" sz="2000" i="1" dirty="0" err="1" smtClean="0"/>
              <a:t>r.v</a:t>
            </a:r>
            <a:r>
              <a:rPr lang="en-US" sz="2000" i="1" dirty="0" smtClean="0"/>
              <a:t>.</a:t>
            </a:r>
            <a:r>
              <a:rPr lang="en-US" sz="2000" dirty="0" smtClean="0"/>
              <a:t> of the next launching app)</a:t>
            </a:r>
          </a:p>
          <a:p>
            <a:pPr marL="0" indent="0">
              <a:buNone/>
            </a:pPr>
            <a:r>
              <a:rPr lang="en-US" sz="2000" dirty="0" smtClean="0"/>
              <a:t>			</a:t>
            </a:r>
          </a:p>
          <a:p>
            <a:pPr marL="0" indent="0">
              <a:buNone/>
            </a:pPr>
            <a:r>
              <a:rPr lang="en-US" sz="1800" dirty="0" smtClean="0">
                <a:sym typeface="Wingdings"/>
              </a:rPr>
              <a:t></a:t>
            </a:r>
            <a:endParaRPr lang="en-US" sz="1800" dirty="0" smtClean="0"/>
          </a:p>
          <a:p>
            <a:r>
              <a:rPr lang="en-US" sz="2000" dirty="0" smtClean="0"/>
              <a:t>Popular </a:t>
            </a:r>
            <a:r>
              <a:rPr lang="en-US" sz="2000" dirty="0"/>
              <a:t>apps</a:t>
            </a:r>
          </a:p>
          <a:p>
            <a:pPr lvl="1"/>
            <a:r>
              <a:rPr lang="en-US" sz="1800" dirty="0" err="1"/>
              <a:t>KakaoTalk</a:t>
            </a:r>
            <a:r>
              <a:rPr lang="en-US" sz="1800" dirty="0"/>
              <a:t>, </a:t>
            </a:r>
            <a:r>
              <a:rPr lang="en-US" sz="1800" dirty="0" smtClean="0"/>
              <a:t>Android </a:t>
            </a:r>
            <a:r>
              <a:rPr lang="en-US" sz="1800" dirty="0"/>
              <a:t>browser, Facebook</a:t>
            </a:r>
            <a:r>
              <a:rPr lang="en-US" sz="1800" dirty="0" smtClean="0"/>
              <a:t>, Chrome</a:t>
            </a:r>
            <a:r>
              <a:rPr lang="en-US" sz="1800" dirty="0"/>
              <a:t>, Clash of clans, ... </a:t>
            </a:r>
            <a:endParaRPr lang="en-US" sz="1800" dirty="0" smtClean="0"/>
          </a:p>
          <a:p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27859"/>
              </p:ext>
            </p:extLst>
          </p:nvPr>
        </p:nvGraphicFramePr>
        <p:xfrm>
          <a:off x="1547663" y="3356992"/>
          <a:ext cx="6192689" cy="3169920"/>
        </p:xfrm>
        <a:graphic>
          <a:graphicData uri="http://schemas.openxmlformats.org/drawingml/2006/table">
            <a:tbl>
              <a:tblPr firstRow="1" bandRow="1"/>
              <a:tblGrid>
                <a:gridCol w="1024163"/>
                <a:gridCol w="2632656"/>
                <a:gridCol w="1226697"/>
                <a:gridCol w="1309173"/>
              </a:tblGrid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254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Process name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254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Launchs</a:t>
                      </a:r>
                      <a:r>
                        <a:rPr lang="en-US" sz="1600" dirty="0" smtClean="0"/>
                        <a:t> (%)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254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Runtime (s)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254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Messaging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254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com.</a:t>
                      </a:r>
                      <a:r>
                        <a:rPr lang="en-US" sz="1600" b="1" dirty="0" err="1" smtClean="0"/>
                        <a:t>kakao.talk</a:t>
                      </a:r>
                      <a:endParaRPr lang="en-US" sz="1600" b="1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254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27%</a:t>
                      </a:r>
                      <a:endParaRPr lang="en-US" sz="1600" b="1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254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47 sec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254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Browsing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com.android.</a:t>
                      </a:r>
                      <a:r>
                        <a:rPr lang="en-US" sz="1600" b="1" dirty="0" err="1" smtClean="0"/>
                        <a:t>browser</a:t>
                      </a:r>
                      <a:endParaRPr lang="en-US" sz="1600" b="1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6%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161 sec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Portal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com.nhn.android.search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4.4%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123 sec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Browsing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com.sec.android.app.</a:t>
                      </a:r>
                      <a:r>
                        <a:rPr lang="en-US" sz="1600" b="1" dirty="0" err="1" smtClean="0"/>
                        <a:t>sbrowser</a:t>
                      </a:r>
                      <a:endParaRPr lang="en-US" sz="1600" b="1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3.8%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129 sec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Social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com.</a:t>
                      </a:r>
                      <a:r>
                        <a:rPr lang="en-US" sz="1600" b="1" dirty="0" err="1" smtClean="0"/>
                        <a:t>facebook</a:t>
                      </a:r>
                      <a:r>
                        <a:rPr lang="en-US" sz="1600" dirty="0" err="1" smtClean="0"/>
                        <a:t>.katana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3.3%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126 sec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Contacts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com.android.contacts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2.7%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20 sec</a:t>
                      </a:r>
                      <a:endParaRPr lang="en-US" sz="1600" b="1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Social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com.nhn.android.</a:t>
                      </a:r>
                      <a:r>
                        <a:rPr lang="en-US" sz="1600" b="1" dirty="0" err="1" smtClean="0"/>
                        <a:t>band</a:t>
                      </a:r>
                      <a:endParaRPr lang="en-US" sz="1600" b="1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2.2%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49 sec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Browsing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com.android.</a:t>
                      </a:r>
                      <a:r>
                        <a:rPr lang="en-US" sz="1600" b="1" dirty="0" err="1" smtClean="0"/>
                        <a:t>chrome</a:t>
                      </a:r>
                      <a:endParaRPr lang="en-US" sz="1600" b="1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2.2%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119 sec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Setting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com.android.settings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1.8%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29 sec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Social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com.nhn.android.</a:t>
                      </a:r>
                      <a:r>
                        <a:rPr lang="en-US" sz="1600" b="1" dirty="0" err="1" smtClean="0"/>
                        <a:t>navercafe</a:t>
                      </a:r>
                      <a:endParaRPr lang="en-US" sz="1600" b="1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1.5%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82 sec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Game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com.supercell.</a:t>
                      </a:r>
                      <a:r>
                        <a:rPr lang="en-US" sz="1600" b="1" dirty="0" err="1" smtClean="0"/>
                        <a:t>clashofclans</a:t>
                      </a:r>
                      <a:endParaRPr lang="en-US" sz="1600" b="1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1.5%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281 sec</a:t>
                      </a:r>
                      <a:endParaRPr lang="en-US" sz="1600" b="1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</a:tr>
              <a:tr h="238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Messaging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err="1" smtClean="0"/>
                        <a:t>jp.naver.</a:t>
                      </a:r>
                      <a:r>
                        <a:rPr lang="en-US" sz="1600" b="1" dirty="0" err="1" smtClean="0"/>
                        <a:t>line</a:t>
                      </a:r>
                      <a:r>
                        <a:rPr lang="en-US" sz="1600" dirty="0" err="1" smtClean="0"/>
                        <a:t>.android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1.2%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29 sec</a:t>
                      </a:r>
                      <a:endParaRPr lang="en-US" sz="1600" dirty="0"/>
                    </a:p>
                  </a:txBody>
                  <a:tcPr marL="0" marR="0" marT="0" marB="0" anchor="ctr">
                    <a:lnL w="12700" cmpd="sng">
                      <a:solidFill>
                        <a:srgbClr val="C0504D"/>
                      </a:solidFill>
                    </a:lnL>
                    <a:lnR w="12700" cmpd="sng">
                      <a:solidFill>
                        <a:srgbClr val="C0504D"/>
                      </a:solidFill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0" y="1988840"/>
            <a:ext cx="4066232" cy="27180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75046"/>
            <a:ext cx="8244408" cy="2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7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Frequently used applications: </a:t>
            </a:r>
            <a:r>
              <a:rPr lang="en-US" sz="3600" dirty="0" err="1"/>
              <a:t>Zipf’s</a:t>
            </a:r>
            <a:r>
              <a:rPr lang="en-US" sz="3600" dirty="0"/>
              <a:t>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896"/>
            <a:ext cx="8655496" cy="5105400"/>
          </a:xfrm>
        </p:spPr>
        <p:txBody>
          <a:bodyPr/>
          <a:lstStyle/>
          <a:p>
            <a:r>
              <a:rPr lang="en-US" sz="2000" dirty="0" smtClean="0"/>
              <a:t>Launching probability of App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(where </a:t>
            </a:r>
            <a:r>
              <a:rPr lang="en-US" sz="2000" i="1" dirty="0" smtClean="0"/>
              <a:t>X </a:t>
            </a:r>
            <a:r>
              <a:rPr lang="en-US" sz="2000" dirty="0" smtClean="0"/>
              <a:t>is </a:t>
            </a:r>
            <a:r>
              <a:rPr lang="en-US" sz="2000" i="1" dirty="0" err="1" smtClean="0"/>
              <a:t>r.v</a:t>
            </a:r>
            <a:r>
              <a:rPr lang="en-US" sz="2000" i="1" dirty="0" smtClean="0"/>
              <a:t>.</a:t>
            </a:r>
            <a:r>
              <a:rPr lang="en-US" sz="2000" dirty="0" smtClean="0"/>
              <a:t> of the next launching app)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</a:t>
            </a:r>
            <a:endParaRPr lang="en-US" sz="2000" dirty="0" smtClean="0"/>
          </a:p>
          <a:p>
            <a:r>
              <a:rPr lang="en-US" sz="2000" dirty="0" smtClean="0"/>
              <a:t>The launching probability follows </a:t>
            </a:r>
            <a:r>
              <a:rPr lang="en-US" sz="2000" dirty="0" err="1" smtClean="0">
                <a:solidFill>
                  <a:srgbClr val="0000FF"/>
                </a:solidFill>
              </a:rPr>
              <a:t>Zipf’s</a:t>
            </a:r>
            <a:r>
              <a:rPr lang="en-US" sz="2000" dirty="0" smtClean="0">
                <a:solidFill>
                  <a:srgbClr val="0000FF"/>
                </a:solidFill>
              </a:rPr>
              <a:t> law</a:t>
            </a:r>
            <a:endParaRPr lang="en-US" sz="2000" dirty="0" smtClean="0"/>
          </a:p>
          <a:p>
            <a:pPr lvl="1"/>
            <a:r>
              <a:rPr lang="en-US" sz="1800" dirty="0" err="1" smtClean="0"/>
              <a:t>Zipf’s</a:t>
            </a:r>
            <a:r>
              <a:rPr lang="en-US" sz="1800" dirty="0" smtClean="0"/>
              <a:t> law: </a:t>
            </a: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dirty="0"/>
              <a:t> </a:t>
            </a:r>
            <a:r>
              <a:rPr lang="en-US" sz="1800" dirty="0" smtClean="0"/>
              <a:t>         ,  where </a:t>
            </a:r>
            <a:r>
              <a:rPr lang="en-US" sz="1800" i="1" dirty="0" err="1" smtClean="0"/>
              <a:t>i</a:t>
            </a:r>
            <a:r>
              <a:rPr lang="en-US" sz="1800" dirty="0" smtClean="0"/>
              <a:t> is the rank</a:t>
            </a:r>
          </a:p>
          <a:p>
            <a:pPr lvl="1"/>
            <a:r>
              <a:rPr lang="en-US" sz="1800" dirty="0" smtClean="0"/>
              <a:t>The aggregate launching </a:t>
            </a:r>
            <a:r>
              <a:rPr lang="en-US" sz="1800" dirty="0"/>
              <a:t>probability of 10 most frequently used apps is over 80</a:t>
            </a:r>
            <a:r>
              <a:rPr lang="en-US" sz="1800" dirty="0" smtClean="0"/>
              <a:t>%</a:t>
            </a:r>
          </a:p>
          <a:p>
            <a:pPr marL="457200" lvl="1" indent="0">
              <a:buNone/>
            </a:pPr>
            <a:r>
              <a:rPr lang="en-US" sz="1800" dirty="0" smtClean="0">
                <a:sym typeface="Wingdings"/>
              </a:rPr>
              <a:t> </a:t>
            </a:r>
            <a:r>
              <a:rPr lang="en-US" sz="1800" dirty="0" smtClean="0"/>
              <a:t>Putting 10 popular apps in background can reduce cold launch </a:t>
            </a:r>
            <a:r>
              <a:rPr lang="en-US" sz="1800" dirty="0" err="1" smtClean="0"/>
              <a:t>prob</a:t>
            </a:r>
            <a:r>
              <a:rPr lang="en-US" sz="1800" dirty="0" smtClean="0"/>
              <a:t> to be &lt; 20%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84" y="3606115"/>
            <a:ext cx="7890696" cy="2425176"/>
          </a:xfrm>
          <a:prstGeom prst="rect">
            <a:avLst/>
          </a:prstGeom>
        </p:spPr>
      </p:pic>
      <p:cxnSp>
        <p:nvCxnSpPr>
          <p:cNvPr id="8" name="직선 연결선 5"/>
          <p:cNvCxnSpPr/>
          <p:nvPr/>
        </p:nvCxnSpPr>
        <p:spPr>
          <a:xfrm flipH="1">
            <a:off x="2029688" y="4087075"/>
            <a:ext cx="2664000" cy="0"/>
          </a:xfrm>
          <a:prstGeom prst="line">
            <a:avLst/>
          </a:prstGeom>
          <a:ln w="4254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직선 연결선 9"/>
          <p:cNvCxnSpPr/>
          <p:nvPr/>
        </p:nvCxnSpPr>
        <p:spPr>
          <a:xfrm flipV="1">
            <a:off x="4671548" y="4076059"/>
            <a:ext cx="8384" cy="16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326195"/>
            <a:ext cx="1224136" cy="648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4326195"/>
            <a:ext cx="857551" cy="242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6054387"/>
            <a:ext cx="31821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The dotted lines are </a:t>
            </a:r>
            <a:br>
              <a:rPr lang="en-US" sz="1600" dirty="0" smtClean="0"/>
            </a:br>
            <a:r>
              <a:rPr lang="en-US" sz="1600" dirty="0" smtClean="0"/>
              <a:t>aggregate launching probabilities </a:t>
            </a:r>
            <a:br>
              <a:rPr lang="en-US" sz="1600" dirty="0" smtClean="0"/>
            </a:br>
            <a:r>
              <a:rPr lang="en-US" sz="1600" dirty="0" smtClean="0"/>
              <a:t>of each individual user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4" idx="0"/>
          </p:cNvCxnSpPr>
          <p:nvPr/>
        </p:nvCxnSpPr>
        <p:spPr bwMode="auto">
          <a:xfrm flipH="1" flipV="1">
            <a:off x="4355976" y="4758243"/>
            <a:ext cx="510971" cy="12961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 rot="16200000">
            <a:off x="4623610" y="4069596"/>
            <a:ext cx="91592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i="1" dirty="0" smtClean="0">
                <a:latin typeface="Times"/>
                <a:cs typeface="Times"/>
              </a:rPr>
              <a:t>P</a:t>
            </a:r>
            <a:r>
              <a:rPr lang="en-US" sz="1200" dirty="0" smtClean="0">
                <a:latin typeface="Times"/>
                <a:cs typeface="Times"/>
              </a:rPr>
              <a:t>[</a:t>
            </a:r>
            <a:r>
              <a:rPr lang="en-US" sz="1200" i="1" dirty="0" smtClean="0">
                <a:latin typeface="Times"/>
                <a:cs typeface="Times"/>
              </a:rPr>
              <a:t>X</a:t>
            </a:r>
            <a:r>
              <a:rPr lang="en-US" sz="1200" dirty="0" smtClean="0">
                <a:latin typeface="Times"/>
                <a:cs typeface="Times"/>
              </a:rPr>
              <a:t>=</a:t>
            </a:r>
            <a:r>
              <a:rPr lang="en-US" sz="1200" i="1" dirty="0" err="1" smtClean="0">
                <a:latin typeface="Times"/>
                <a:cs typeface="Times"/>
              </a:rPr>
              <a:t>i</a:t>
            </a:r>
            <a:r>
              <a:rPr lang="en-US" sz="1200" dirty="0" smtClean="0">
                <a:latin typeface="Times"/>
                <a:cs typeface="Times"/>
              </a:rPr>
              <a:t>]</a:t>
            </a:r>
            <a:endParaRPr lang="en-US" sz="1200" dirty="0">
              <a:latin typeface="Times"/>
              <a:cs typeface="Times"/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35773"/>
            <a:ext cx="4066232" cy="271807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12" y="2708920"/>
            <a:ext cx="1473200" cy="2413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1459508"/>
            <a:ext cx="8244408" cy="2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7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objectives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Power consumption </a:t>
            </a:r>
            <a:r>
              <a:rPr lang="en-US" dirty="0" smtClean="0"/>
              <a:t>(~1/lifetime): submodular function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Cold launch probability </a:t>
            </a:r>
            <a:r>
              <a:rPr lang="en-US" dirty="0" smtClean="0"/>
              <a:t>(~latency): modular function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Goal: minimize a weighted sum of the objectives</a:t>
            </a:r>
          </a:p>
          <a:p>
            <a:pPr lvl="1"/>
            <a:r>
              <a:rPr lang="en-US" dirty="0" smtClean="0"/>
              <a:t>[Expected (</a:t>
            </a:r>
            <a:r>
              <a:rPr lang="en-US" b="1" i="1" dirty="0" smtClean="0">
                <a:solidFill>
                  <a:srgbClr val="008000"/>
                </a:solidFill>
              </a:rPr>
              <a:t>Energy</a:t>
            </a:r>
            <a:r>
              <a:rPr lang="en-US" dirty="0" smtClean="0"/>
              <a:t>) + </a:t>
            </a:r>
            <a:r>
              <a:rPr lang="en-US" dirty="0" smtClean="0">
                <a:latin typeface="Symbol" charset="2"/>
                <a:cs typeface="Symbol" charset="2"/>
              </a:rPr>
              <a:t>g </a:t>
            </a:r>
            <a:r>
              <a:rPr lang="en-US" dirty="0" smtClean="0"/>
              <a:t>(</a:t>
            </a:r>
            <a:r>
              <a:rPr lang="en-US" b="1" i="1" u="sng" dirty="0" smtClean="0">
                <a:solidFill>
                  <a:srgbClr val="333399"/>
                </a:solidFill>
              </a:rPr>
              <a:t>Disutility</a:t>
            </a:r>
            <a:r>
              <a:rPr lang="en-US" dirty="0" smtClean="0"/>
              <a:t>)] in an OFF or ON period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Control variable: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), a set of background applications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Distributional knowledge:</a:t>
            </a:r>
          </a:p>
          <a:p>
            <a:pPr lvl="1"/>
            <a:r>
              <a:rPr lang="en-US" dirty="0" smtClean="0"/>
              <a:t>Conditioned by each context set </a:t>
            </a:r>
            <a:r>
              <a:rPr lang="en-US" i="1" dirty="0" smtClean="0"/>
              <a:t>C</a:t>
            </a:r>
            <a:r>
              <a:rPr lang="en-US" dirty="0" smtClean="0"/>
              <a:t> (tuple of time, last app, prev. durations)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3861048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/>
              <a:t>~ </a:t>
            </a:r>
            <a:r>
              <a:rPr lang="en-US" sz="1600" dirty="0" smtClean="0">
                <a:solidFill>
                  <a:srgbClr val="333399"/>
                </a:solidFill>
              </a:rPr>
              <a:t>cold launch probability</a:t>
            </a:r>
            <a:endParaRPr lang="en-US" sz="1600" dirty="0">
              <a:solidFill>
                <a:srgbClr val="3333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9" y="5301208"/>
            <a:ext cx="4373163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9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Rate (Aging Property)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11480" cy="5105400"/>
          </a:xfrm>
        </p:spPr>
        <p:txBody>
          <a:bodyPr/>
          <a:lstStyle/>
          <a:p>
            <a:r>
              <a:rPr lang="en-US" dirty="0" smtClean="0"/>
              <a:t>Failure (hazard) rate of a component (OFF/ON period) with lifetime </a:t>
            </a:r>
            <a:r>
              <a:rPr lang="en-US" i="1" dirty="0" smtClean="0"/>
              <a:t>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i="1" dirty="0" smtClean="0"/>
              <a:t>Positive aging</a:t>
            </a:r>
          </a:p>
          <a:p>
            <a:pPr lvl="1"/>
            <a:r>
              <a:rPr lang="en-US" i="1" dirty="0" err="1"/>
              <a:t>r</a:t>
            </a:r>
            <a:r>
              <a:rPr lang="en-US" i="1" baseline="-25000" dirty="0" err="1"/>
              <a:t>T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dirty="0" smtClean="0"/>
              <a:t> is increasing in </a:t>
            </a:r>
            <a:r>
              <a:rPr lang="en-US" i="1" dirty="0" smtClean="0"/>
              <a:t>t </a:t>
            </a:r>
            <a:r>
              <a:rPr lang="en-US" dirty="0" smtClean="0"/>
              <a:t>(e.g., age of human adults, lifetime of parts)</a:t>
            </a:r>
          </a:p>
          <a:p>
            <a:r>
              <a:rPr lang="en-US" i="1" dirty="0" smtClean="0"/>
              <a:t>Constant aging</a:t>
            </a:r>
          </a:p>
          <a:p>
            <a:pPr lvl="1"/>
            <a:r>
              <a:rPr lang="en-US" i="1" dirty="0" err="1"/>
              <a:t>r</a:t>
            </a:r>
            <a:r>
              <a:rPr lang="en-US" i="1" baseline="-25000" dirty="0" err="1"/>
              <a:t>T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constant (e.g., exponentially distributed 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Negative aging</a:t>
            </a:r>
          </a:p>
          <a:p>
            <a:pPr lvl="1"/>
            <a:r>
              <a:rPr lang="en-US" i="1" dirty="0" err="1"/>
              <a:t>r</a:t>
            </a:r>
            <a:r>
              <a:rPr lang="en-US" i="1" baseline="-25000" dirty="0" err="1"/>
              <a:t>T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decreasing </a:t>
            </a:r>
            <a:r>
              <a:rPr lang="en-US" dirty="0"/>
              <a:t>in </a:t>
            </a:r>
            <a:r>
              <a:rPr lang="en-US" i="1" dirty="0" smtClean="0"/>
              <a:t>t </a:t>
            </a:r>
            <a:r>
              <a:rPr lang="en-US" dirty="0" smtClean="0"/>
              <a:t>(heavy tailed, e.g., </a:t>
            </a:r>
            <a:r>
              <a:rPr lang="en-US" dirty="0" err="1" smtClean="0"/>
              <a:t>WiFi</a:t>
            </a:r>
            <a:r>
              <a:rPr lang="en-US" dirty="0" smtClean="0"/>
              <a:t> inter-connection/connection time)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38890"/>
            <a:ext cx="2520280" cy="7740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115616" y="2348880"/>
            <a:ext cx="2880320" cy="936104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420888"/>
            <a:ext cx="32163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1" dirty="0" smtClean="0">
                <a:latin typeface="Times"/>
                <a:cs typeface="Times"/>
              </a:rPr>
              <a:t>- T</a:t>
            </a:r>
            <a:r>
              <a:rPr lang="en-US" sz="2000" dirty="0" smtClean="0">
                <a:latin typeface="Times"/>
                <a:cs typeface="Times"/>
              </a:rPr>
              <a:t> is the random variable</a:t>
            </a:r>
          </a:p>
          <a:p>
            <a:pPr>
              <a:buNone/>
            </a:pPr>
            <a:r>
              <a:rPr lang="en-US" sz="2000" i="1" dirty="0" smtClean="0">
                <a:latin typeface="Times"/>
                <a:cs typeface="Times"/>
              </a:rPr>
              <a:t>- t</a:t>
            </a:r>
            <a:r>
              <a:rPr lang="en-US" sz="2000" dirty="0" smtClean="0">
                <a:latin typeface="Times"/>
                <a:cs typeface="Times"/>
              </a:rPr>
              <a:t> is the elapsed time, or </a:t>
            </a:r>
            <a:r>
              <a:rPr lang="en-US" sz="2000" b="1" i="1" dirty="0" smtClean="0">
                <a:latin typeface="Times"/>
                <a:cs typeface="Times"/>
              </a:rPr>
              <a:t>age</a:t>
            </a:r>
            <a:endParaRPr lang="en-US" sz="2000" b="1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0755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formulation: OFF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11480" cy="5526360"/>
          </a:xfrm>
        </p:spPr>
        <p:txBody>
          <a:bodyPr/>
          <a:lstStyle/>
          <a:p>
            <a:r>
              <a:rPr lang="en-US" sz="2000" dirty="0" smtClean="0"/>
              <a:t>Submodular minimization</a:t>
            </a:r>
          </a:p>
          <a:p>
            <a:pPr lvl="1"/>
            <a:r>
              <a:rPr lang="en-US" sz="2000" dirty="0" smtClean="0"/>
              <a:t>Minimize expected energy plus disutility </a:t>
            </a:r>
            <a:r>
              <a:rPr lang="en-US" sz="2000" dirty="0" smtClean="0">
                <a:solidFill>
                  <a:srgbClr val="FF0000"/>
                </a:solidFill>
              </a:rPr>
              <a:t>in an OFF period</a:t>
            </a:r>
          </a:p>
          <a:p>
            <a:pPr lvl="2"/>
            <a:r>
              <a:rPr lang="en-US" sz="1800" dirty="0" smtClean="0"/>
              <a:t>Assumption: disutility is proportional to the cold launch probability</a:t>
            </a:r>
          </a:p>
          <a:p>
            <a:pPr lvl="2"/>
            <a:r>
              <a:rPr lang="en-US" sz="1800" dirty="0" smtClean="0"/>
              <a:t>A context set </a:t>
            </a:r>
            <a:r>
              <a:rPr lang="en-US" sz="1800" i="1" dirty="0" smtClean="0">
                <a:latin typeface="Times"/>
                <a:cs typeface="Times"/>
              </a:rPr>
              <a:t>C</a:t>
            </a:r>
            <a:r>
              <a:rPr lang="en-US" sz="1800" dirty="0" smtClean="0"/>
              <a:t> (tuple of contexts) is given for each OFF period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Submodularity</a:t>
            </a:r>
            <a:r>
              <a:rPr lang="en-US" sz="2000" dirty="0" smtClean="0"/>
              <a:t>: 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/>
          </a:p>
          <a:p>
            <a:pPr lvl="2"/>
            <a:endParaRPr lang="en-US" sz="1800" dirty="0" smtClean="0"/>
          </a:p>
          <a:p>
            <a:pPr lvl="2"/>
            <a:endParaRPr lang="en-US" sz="1800" dirty="0"/>
          </a:p>
          <a:p>
            <a:pPr lvl="2"/>
            <a:endParaRPr lang="en-US" sz="1800" dirty="0" smtClean="0"/>
          </a:p>
          <a:p>
            <a:pPr lvl="2"/>
            <a:endParaRPr lang="en-US" sz="1800" dirty="0" smtClean="0"/>
          </a:p>
          <a:p>
            <a:r>
              <a:rPr lang="en-US" sz="2000" dirty="0" smtClean="0"/>
              <a:t>Difficulty</a:t>
            </a:r>
          </a:p>
          <a:p>
            <a:pPr lvl="1"/>
            <a:r>
              <a:rPr lang="en-US" sz="2000" dirty="0" smtClean="0"/>
              <a:t>Combinatorial nature: 2</a:t>
            </a:r>
            <a:r>
              <a:rPr lang="en-US" sz="2000" i="1" baseline="30000" dirty="0" smtClean="0"/>
              <a:t>N</a:t>
            </a:r>
            <a:r>
              <a:rPr lang="en-US" sz="2000" dirty="0" smtClean="0"/>
              <a:t> search space, (</a:t>
            </a:r>
            <a:r>
              <a:rPr lang="en-US" sz="2000" i="1" dirty="0" smtClean="0"/>
              <a:t>N</a:t>
            </a:r>
            <a:r>
              <a:rPr lang="en-US" sz="2000" dirty="0" smtClean="0"/>
              <a:t> is # of applications (~50 apps))</a:t>
            </a:r>
          </a:p>
          <a:p>
            <a:pPr lvl="1"/>
            <a:r>
              <a:rPr lang="en-US" sz="2000" dirty="0" smtClean="0"/>
              <a:t>O(</a:t>
            </a:r>
            <a:r>
              <a:rPr lang="en-US" sz="2000" i="1" dirty="0" smtClean="0"/>
              <a:t>N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) complexity for an optimal unconstrained submodular minimization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45895"/>
              </p:ext>
            </p:extLst>
          </p:nvPr>
        </p:nvGraphicFramePr>
        <p:xfrm>
          <a:off x="5724128" y="3302992"/>
          <a:ext cx="309634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165"/>
                <a:gridCol w="234317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 of background apps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Set</a:t>
                      </a:r>
                      <a:r>
                        <a:rPr lang="en-US" sz="1600" baseline="0" dirty="0" smtClean="0"/>
                        <a:t> of suspended apps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</a:t>
                      </a:r>
                      <a:r>
                        <a:rPr lang="en-US" sz="1600" baseline="0" dirty="0" smtClean="0"/>
                        <a:t> consumption of </a:t>
                      </a:r>
                      <a:r>
                        <a:rPr lang="en-US" sz="1600" b="0" i="1" baseline="0" dirty="0" smtClean="0"/>
                        <a:t>B</a:t>
                      </a:r>
                      <a:endParaRPr lang="en-US" sz="1600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Trade-off parameter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467544" y="3302992"/>
            <a:ext cx="4968552" cy="185420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887168"/>
            <a:ext cx="629853" cy="2082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735041"/>
            <a:ext cx="338351" cy="208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4887168"/>
            <a:ext cx="1489202" cy="208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3375000"/>
            <a:ext cx="338455" cy="1926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4780" y="4130455"/>
            <a:ext cx="421767" cy="1926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2036" y="4540969"/>
            <a:ext cx="104140" cy="13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4771236"/>
            <a:ext cx="1823368" cy="2190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80338" y="4653136"/>
            <a:ext cx="194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6600"/>
                </a:solidFill>
                <a:latin typeface="Times"/>
                <a:cs typeface="Times"/>
              </a:rPr>
              <a:t>Memory constraint</a:t>
            </a:r>
            <a:endParaRPr lang="en-US" sz="1800" dirty="0">
              <a:solidFill>
                <a:srgbClr val="FF6600"/>
              </a:solidFill>
              <a:latin typeface="Times"/>
              <a:cs typeface="Time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2748290" y="4869160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02264"/>
            <a:ext cx="3168352" cy="26669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13741"/>
            <a:ext cx="4680520" cy="99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4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1: Local Optimal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598368"/>
          </a:xfrm>
        </p:spPr>
        <p:txBody>
          <a:bodyPr/>
          <a:lstStyle/>
          <a:p>
            <a:r>
              <a:rPr lang="en-US" sz="2000" dirty="0" smtClean="0"/>
              <a:t>Local Optimal (LO) (with complexity O(</a:t>
            </a:r>
            <a:r>
              <a:rPr lang="en-US" sz="2000" i="1" dirty="0" smtClean="0"/>
              <a:t>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where </a:t>
            </a:r>
            <a:r>
              <a:rPr lang="en-US" sz="2000" i="1" dirty="0" smtClean="0"/>
              <a:t>N</a:t>
            </a:r>
            <a:r>
              <a:rPr lang="en-US" sz="2000" dirty="0" smtClean="0"/>
              <a:t> is the # of applications)</a:t>
            </a:r>
          </a:p>
          <a:p>
            <a:pPr lvl="1"/>
            <a:r>
              <a:rPr lang="en-US" sz="2000" dirty="0" smtClean="0"/>
              <a:t>Input: Launching probability,  </a:t>
            </a:r>
            <a:br>
              <a:rPr lang="en-US" sz="2000" dirty="0" smtClean="0"/>
            </a:br>
            <a:r>
              <a:rPr lang="en-US" sz="2000" dirty="0" smtClean="0"/>
              <a:t>	        Off/On period distributions,</a:t>
            </a:r>
            <a:br>
              <a:rPr lang="en-US" sz="2000" dirty="0" smtClean="0"/>
            </a:br>
            <a:r>
              <a:rPr lang="en-US" sz="2000" dirty="0" smtClean="0"/>
              <a:t>	        Trade-off parameter, </a:t>
            </a:r>
            <a:endParaRPr lang="en-US" sz="2000" i="1" dirty="0" smtClean="0"/>
          </a:p>
          <a:p>
            <a:pPr lvl="1"/>
            <a:r>
              <a:rPr lang="en-US" sz="2000" dirty="0" smtClean="0"/>
              <a:t>Output: set of background apps         at each time slot t in an ON/OFF period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Choose one locally best background application at each iteration</a:t>
            </a:r>
          </a:p>
          <a:p>
            <a:pPr lvl="1"/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5571237"/>
            <a:ext cx="4250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[An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example of LO background app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schedules]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 smtClean="0">
              <a:solidFill>
                <a:srgbClr val="FF0000"/>
              </a:solidFill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solidFill>
                  <a:srgbClr val="0000FF"/>
                </a:solidFill>
              </a:rPr>
              <a:t>The # of background apps decreases</a:t>
            </a:r>
            <a:r>
              <a:rPr lang="en-US" sz="1400" kern="0" dirty="0">
                <a:solidFill>
                  <a:srgbClr val="0000FF"/>
                </a:solidFill>
              </a:rPr>
              <a:t> </a:t>
            </a:r>
            <a:r>
              <a:rPr lang="en-US" sz="1400" kern="0" dirty="0" smtClean="0">
                <a:solidFill>
                  <a:srgbClr val="0000FF"/>
                </a:solidFill>
              </a:rPr>
              <a:t>over time</a:t>
            </a:r>
            <a:br>
              <a:rPr lang="en-US" sz="1400" kern="0" dirty="0" smtClean="0">
                <a:solidFill>
                  <a:srgbClr val="0000FF"/>
                </a:solidFill>
              </a:rPr>
            </a:br>
            <a:r>
              <a:rPr lang="en-US" sz="1400" kern="0" dirty="0" smtClean="0">
                <a:solidFill>
                  <a:srgbClr val="0000FF"/>
                </a:solidFill>
              </a:rPr>
              <a:t>because of negative aging (decreasing failure rate)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83568" y="3573016"/>
            <a:ext cx="3888432" cy="295232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46" y="1640782"/>
            <a:ext cx="2483302" cy="261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956975"/>
            <a:ext cx="4329865" cy="290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169" y="2663172"/>
            <a:ext cx="459871" cy="2617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64" y="3717032"/>
            <a:ext cx="3623320" cy="2623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40" y="2315096"/>
            <a:ext cx="135128" cy="17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4914" y="3404840"/>
            <a:ext cx="4546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9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err="1"/>
              <a:t>Lévy</a:t>
            </a:r>
            <a:r>
              <a:rPr lang="en-US" altLang="ko-KR" sz="3600" dirty="0"/>
              <a:t> mobility</a:t>
            </a:r>
            <a:endParaRPr lang="en-US" altLang="zh-CN" sz="3600" dirty="0" smtClean="0">
              <a:ea typeface="宋体" pitchFamily="2" charset="-122"/>
            </a:endParaRPr>
          </a:p>
        </p:txBody>
      </p:sp>
      <p:sp>
        <p:nvSpPr>
          <p:cNvPr id="14" name="Rounded Rectangle 5"/>
          <p:cNvSpPr/>
          <p:nvPr/>
        </p:nvSpPr>
        <p:spPr>
          <a:xfrm>
            <a:off x="539552" y="1124744"/>
            <a:ext cx="8064896" cy="86409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100" dirty="0">
              <a:solidFill>
                <a:srgbClr val="FFFFFF"/>
              </a:solidFill>
              <a:latin typeface="Times New Roman"/>
              <a:cs typeface="Arial"/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568126" y="1174063"/>
            <a:ext cx="8036321" cy="886785"/>
          </a:xfrm>
          <a:noFill/>
          <a:ln>
            <a:noFill/>
          </a:ln>
          <a:effectLst/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ko-KR" sz="2100" dirty="0" smtClean="0"/>
              <a:t>Analyzing statistical metrics of </a:t>
            </a:r>
            <a:r>
              <a:rPr lang="en-US" altLang="ko-KR" sz="2100" dirty="0" err="1" smtClean="0"/>
              <a:t>Lévy</a:t>
            </a:r>
            <a:r>
              <a:rPr lang="en-US" altLang="ko-KR" sz="2100" dirty="0" smtClean="0"/>
              <a:t> mobility: first exit time, contact time, and inter-contact time</a:t>
            </a:r>
            <a:endParaRPr lang="en-US" sz="2100" dirty="0" smtClean="0"/>
          </a:p>
          <a:p>
            <a:pPr marL="0" indent="0" algn="ctr">
              <a:buNone/>
            </a:pPr>
            <a:endParaRPr lang="en-US" sz="2100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539552" y="2176728"/>
            <a:ext cx="8003232" cy="39885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742950" lvl="1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100" dirty="0" err="1">
                <a:latin typeface="Times New Roman"/>
                <a:ea typeface="MS PGothic" pitchFamily="34" charset="-128"/>
              </a:rPr>
              <a:t>Lévy</a:t>
            </a:r>
            <a:r>
              <a:rPr lang="en-US" sz="2100" dirty="0">
                <a:latin typeface="Times New Roman"/>
                <a:ea typeface="MS PGothic" pitchFamily="34" charset="-128"/>
              </a:rPr>
              <a:t> mobility </a:t>
            </a:r>
            <a:r>
              <a:rPr lang="en-US" sz="2100" dirty="0" smtClean="0">
                <a:latin typeface="Times New Roman"/>
                <a:ea typeface="MS PGothic" pitchFamily="34" charset="-128"/>
              </a:rPr>
              <a:t>are class of random walks that are observed in ecology for different animal species (including humans)</a:t>
            </a:r>
          </a:p>
          <a:p>
            <a:pPr marL="742950" lvl="1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100" dirty="0" smtClean="0">
                <a:latin typeface="Times New Roman"/>
                <a:ea typeface="MS PGothic" pitchFamily="34" charset="-128"/>
                <a:cs typeface="Arial"/>
              </a:rPr>
              <a:t>Location is characterized by </a:t>
            </a:r>
            <a:r>
              <a:rPr lang="en-US" sz="2100" dirty="0" smtClean="0">
                <a:solidFill>
                  <a:srgbClr val="FF0000"/>
                </a:solidFill>
                <a:latin typeface="Times New Roman"/>
                <a:ea typeface="MS PGothic" pitchFamily="34" charset="-128"/>
                <a:cs typeface="Arial"/>
              </a:rPr>
              <a:t>multivariate heavy tails </a:t>
            </a:r>
            <a:r>
              <a:rPr lang="en-US" sz="2100" dirty="0" smtClean="0">
                <a:latin typeface="Times New Roman"/>
                <a:ea typeface="MS PGothic" pitchFamily="34" charset="-128"/>
                <a:cs typeface="Arial"/>
              </a:rPr>
              <a:t>in two or more dimensions</a:t>
            </a:r>
            <a:endParaRPr lang="en-US" sz="2100" dirty="0" smtClean="0">
              <a:solidFill>
                <a:srgbClr val="FF0000"/>
              </a:solidFill>
              <a:latin typeface="Times New Roman"/>
              <a:ea typeface="MS PGothic" pitchFamily="34" charset="-128"/>
              <a:cs typeface="Arial"/>
            </a:endParaRPr>
          </a:p>
          <a:p>
            <a:pPr marL="742950" lvl="1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rgbClr val="000000"/>
                </a:solidFill>
                <a:latin typeface="Times New Roman"/>
                <a:ea typeface="MS PGothic" pitchFamily="34" charset="-128"/>
                <a:cs typeface="Arial"/>
              </a:rPr>
              <a:t>Characterized</a:t>
            </a:r>
            <a:r>
              <a:rPr lang="en-US" sz="2100" dirty="0" smtClean="0">
                <a:solidFill>
                  <a:srgbClr val="FF0000"/>
                </a:solidFill>
                <a:latin typeface="Times New Roman"/>
                <a:ea typeface="MS PGothic" pitchFamily="34" charset="-128"/>
                <a:cs typeface="Arial"/>
              </a:rPr>
              <a:t> First exit time </a:t>
            </a:r>
            <a:r>
              <a:rPr lang="en-US" sz="2100" dirty="0" smtClean="0">
                <a:solidFill>
                  <a:srgbClr val="000000"/>
                </a:solidFill>
                <a:latin typeface="Times New Roman"/>
                <a:ea typeface="MS PGothic" pitchFamily="34" charset="-128"/>
                <a:cs typeface="Arial"/>
              </a:rPr>
              <a:t>for </a:t>
            </a:r>
            <a:r>
              <a:rPr lang="en-US" sz="2100" dirty="0" err="1" smtClean="0">
                <a:solidFill>
                  <a:srgbClr val="000000"/>
                </a:solidFill>
                <a:latin typeface="Times New Roman"/>
                <a:ea typeface="MS PGothic" pitchFamily="34" charset="-128"/>
                <a:cs typeface="Arial"/>
              </a:rPr>
              <a:t>L</a:t>
            </a:r>
            <a:r>
              <a:rPr lang="en-US" altLang="ko-KR" sz="2100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é</a:t>
            </a:r>
            <a:r>
              <a:rPr lang="en-US" sz="2100" dirty="0" err="1" smtClean="0">
                <a:solidFill>
                  <a:srgbClr val="000000"/>
                </a:solidFill>
                <a:latin typeface="Times New Roman"/>
                <a:ea typeface="MS PGothic" pitchFamily="34" charset="-128"/>
                <a:cs typeface="Arial"/>
              </a:rPr>
              <a:t>vy</a:t>
            </a:r>
            <a:r>
              <a:rPr lang="en-US" sz="2100" dirty="0" smtClean="0">
                <a:solidFill>
                  <a:srgbClr val="000000"/>
                </a:solidFill>
                <a:latin typeface="Times New Roman"/>
                <a:ea typeface="MS PGothic" pitchFamily="34" charset="-128"/>
                <a:cs typeface="Arial"/>
              </a:rPr>
              <a:t> flight model in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in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R</a:t>
            </a:r>
            <a:r>
              <a:rPr lang="en-US" sz="2000" b="1" baseline="30000" dirty="0" err="1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n</a:t>
            </a:r>
            <a:r>
              <a:rPr lang="en-US" sz="2000" b="1" baseline="300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Times New Roman"/>
                <a:ea typeface="MS PGothic" pitchFamily="34" charset="-128"/>
                <a:cs typeface="Arial"/>
              </a:rPr>
              <a:t> </a:t>
            </a:r>
            <a:r>
              <a:rPr lang="en-US" sz="2100" dirty="0" smtClean="0">
                <a:solidFill>
                  <a:srgbClr val="000090"/>
                </a:solidFill>
                <a:latin typeface="Times New Roman"/>
                <a:ea typeface="MS PGothic" pitchFamily="34" charset="-128"/>
                <a:cs typeface="Arial"/>
              </a:rPr>
              <a:t>[Journal of Applied Probability, vol. 52, no. 2,  2015] </a:t>
            </a:r>
          </a:p>
          <a:p>
            <a:pPr marL="285750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Ongoing work: </a:t>
            </a:r>
          </a:p>
          <a:p>
            <a:pPr marL="742950" lvl="1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Extension 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to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Explore/Return model </a:t>
            </a:r>
            <a:r>
              <a:rPr lang="en-US" sz="210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for more detailed human mobility modeling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(FET analysis completed)</a:t>
            </a:r>
          </a:p>
          <a:p>
            <a:pPr marL="742950" lvl="1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rgbClr val="000000"/>
                </a:solidFill>
                <a:latin typeface="Times New Roman"/>
                <a:ea typeface="MS PGothic" pitchFamily="34" charset="-128"/>
                <a:cs typeface="Arial"/>
              </a:rPr>
              <a:t>Extension to </a:t>
            </a:r>
            <a:r>
              <a:rPr lang="en-US" sz="2100" dirty="0" smtClean="0">
                <a:solidFill>
                  <a:srgbClr val="FF0000"/>
                </a:solidFill>
                <a:latin typeface="Times New Roman"/>
                <a:ea typeface="MS PGothic" pitchFamily="34" charset="-128"/>
                <a:cs typeface="Arial"/>
              </a:rPr>
              <a:t>directional drift model</a:t>
            </a:r>
          </a:p>
          <a:p>
            <a:pPr marL="742950" lvl="1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100" dirty="0" smtClean="0">
                <a:latin typeface="Times New Roman"/>
                <a:ea typeface="MS PGothic" pitchFamily="34" charset="-128"/>
                <a:cs typeface="Arial"/>
              </a:rPr>
              <a:t>First meeting time and inter-contact times</a:t>
            </a:r>
          </a:p>
          <a:p>
            <a:pPr marL="742950" lvl="1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2100" dirty="0">
              <a:solidFill>
                <a:srgbClr val="000000"/>
              </a:solidFill>
              <a:latin typeface="Times New Roman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97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Optimality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Necessary condition</a:t>
            </a:r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r>
              <a:rPr lang="en-US" dirty="0" smtClean="0"/>
              <a:t>Our LO policy satisfies the necessary condition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67544" y="1916832"/>
            <a:ext cx="8352928" cy="252028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33056"/>
            <a:ext cx="4536504" cy="290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090073"/>
            <a:ext cx="7776864" cy="1626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4596" y="3429000"/>
            <a:ext cx="2794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latin typeface="Times"/>
                <a:cs typeface="Times"/>
              </a:rPr>
              <a:t>Our objective increases when </a:t>
            </a:r>
            <a:br>
              <a:rPr lang="en-US" sz="1600" dirty="0" smtClean="0">
                <a:latin typeface="Times"/>
                <a:cs typeface="Times"/>
              </a:rPr>
            </a:br>
            <a:r>
              <a:rPr lang="en-US" sz="1600" dirty="0" smtClean="0">
                <a:latin typeface="Times"/>
                <a:cs typeface="Times"/>
              </a:rPr>
              <a:t>(1) excluding any single app, or</a:t>
            </a:r>
            <a:br>
              <a:rPr lang="en-US" sz="1600" dirty="0" smtClean="0">
                <a:latin typeface="Times"/>
                <a:cs typeface="Times"/>
              </a:rPr>
            </a:br>
            <a:r>
              <a:rPr lang="en-US" sz="1600" dirty="0" smtClean="0">
                <a:latin typeface="Times"/>
                <a:cs typeface="Times"/>
              </a:rPr>
              <a:t>(2) including any single app 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5698" y="2852936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6600"/>
                </a:solidFill>
                <a:latin typeface="Times"/>
                <a:cs typeface="Times"/>
              </a:rPr>
              <a:t>Memory constraint</a:t>
            </a:r>
            <a:endParaRPr lang="en-US" sz="2000" dirty="0">
              <a:solidFill>
                <a:srgbClr val="FF6600"/>
              </a:solidFill>
              <a:latin typeface="Times"/>
              <a:cs typeface="Times"/>
            </a:endParaRP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 bwMode="auto">
          <a:xfrm flipH="1" flipV="1">
            <a:off x="5508104" y="3140969"/>
            <a:ext cx="506492" cy="703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5004048" y="3573018"/>
            <a:ext cx="1008112" cy="5040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652120" y="2899028"/>
            <a:ext cx="28803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A000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73423"/>
            <a:ext cx="7920880" cy="7539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5502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2: </a:t>
            </a:r>
            <a:r>
              <a:rPr lang="en-US" i="1" dirty="0" smtClean="0"/>
              <a:t>m</a:t>
            </a:r>
            <a:r>
              <a:rPr lang="en-US" dirty="0" smtClean="0"/>
              <a:t>-Frequently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/>
              <a:t>m</a:t>
            </a:r>
            <a:r>
              <a:rPr lang="en-US" sz="2000" dirty="0"/>
              <a:t>-Frequently Used (FU)</a:t>
            </a:r>
          </a:p>
          <a:p>
            <a:pPr lvl="1"/>
            <a:r>
              <a:rPr lang="en-US" sz="2000" dirty="0" smtClean="0"/>
              <a:t>Input: O</a:t>
            </a:r>
            <a:r>
              <a:rPr lang="en-US" sz="1800" dirty="0" smtClean="0"/>
              <a:t>nly exploits the launching probability, </a:t>
            </a:r>
            <a:br>
              <a:rPr lang="en-US" sz="1800" dirty="0" smtClean="0"/>
            </a:br>
            <a:r>
              <a:rPr lang="en-US" sz="1800" dirty="0" smtClean="0"/>
              <a:t>	         (no period distributions/power function)</a:t>
            </a:r>
            <a:br>
              <a:rPr lang="en-US" sz="1800" dirty="0" smtClean="0"/>
            </a:br>
            <a:r>
              <a:rPr lang="en-US" sz="1800" dirty="0" smtClean="0"/>
              <a:t>	         Number of background applications, </a:t>
            </a:r>
            <a:r>
              <a:rPr lang="en-US" sz="1800" i="1" dirty="0" smtClean="0"/>
              <a:t>m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Preload </a:t>
            </a:r>
            <a:r>
              <a:rPr lang="en-US" sz="2000" b="1" i="1" dirty="0">
                <a:solidFill>
                  <a:srgbClr val="FF0000"/>
                </a:solidFill>
              </a:rPr>
              <a:t>m</a:t>
            </a:r>
            <a:r>
              <a:rPr lang="en-US" sz="2000" b="1" dirty="0">
                <a:solidFill>
                  <a:srgbClr val="FF0000"/>
                </a:solidFill>
              </a:rPr>
              <a:t> most frequently used applications</a:t>
            </a:r>
            <a:r>
              <a:rPr lang="ko-KR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</a:rPr>
              <a:t>(i.e., static policy)</a:t>
            </a:r>
            <a:endParaRPr lang="en-US" sz="2000" b="1" dirty="0">
              <a:solidFill>
                <a:srgbClr val="FF0000"/>
              </a:solidFill>
            </a:endParaRPr>
          </a:p>
          <a:p>
            <a:pPr lvl="2"/>
            <a:endParaRPr lang="en-US" sz="18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Low </a:t>
            </a:r>
            <a:r>
              <a:rPr lang="en-US" sz="2000" dirty="0"/>
              <a:t>unloading/preloading control </a:t>
            </a:r>
            <a:r>
              <a:rPr lang="en-US" sz="2000" dirty="0" smtClean="0"/>
              <a:t>overhead</a:t>
            </a:r>
          </a:p>
          <a:p>
            <a:pPr lvl="1"/>
            <a:r>
              <a:rPr lang="en-US" sz="2000" dirty="0" smtClean="0"/>
              <a:t>Even this simple heuristic performs better than the state-of-the-art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628800"/>
            <a:ext cx="2483302" cy="261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140968"/>
            <a:ext cx="6588224" cy="3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7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10" y="76200"/>
            <a:ext cx="8275638" cy="838200"/>
          </a:xfrm>
        </p:spPr>
        <p:txBody>
          <a:bodyPr/>
          <a:lstStyle/>
          <a:p>
            <a:r>
              <a:rPr lang="en-US" sz="2800" dirty="0" smtClean="0"/>
              <a:t>Overall Approach: Context</a:t>
            </a:r>
            <a:r>
              <a:rPr lang="en-US" sz="2800" dirty="0"/>
              <a:t>-aware App 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305800" cy="5105400"/>
          </a:xfrm>
        </p:spPr>
        <p:txBody>
          <a:bodyPr/>
          <a:lstStyle/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Learning phase</a:t>
            </a:r>
            <a:r>
              <a:rPr lang="en-US" sz="2000" dirty="0" smtClean="0"/>
              <a:t>: to compute</a:t>
            </a:r>
          </a:p>
          <a:p>
            <a:pPr marL="857250" lvl="1" indent="-457200">
              <a:buSzPct val="100000"/>
              <a:buFont typeface="Wingdings" charset="2"/>
              <a:buChar char="§"/>
            </a:pPr>
            <a:r>
              <a:rPr lang="en-US" sz="1800" dirty="0" smtClean="0"/>
              <a:t>Calculate statistics for each context set </a:t>
            </a:r>
            <a:r>
              <a:rPr lang="en-US" sz="1800" i="1" dirty="0" smtClean="0"/>
              <a:t>C</a:t>
            </a:r>
            <a:endParaRPr lang="en-US" sz="1800" i="1" dirty="0"/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Pre-computation (LO or FU) phase</a:t>
            </a:r>
            <a:r>
              <a:rPr lang="en-US" sz="2000" dirty="0" smtClean="0"/>
              <a:t>: to get </a:t>
            </a:r>
          </a:p>
          <a:p>
            <a:pPr marL="857250" lvl="1" indent="-457200">
              <a:buSzPct val="100000"/>
              <a:buFont typeface="Wingdings" charset="2"/>
              <a:buChar char="§"/>
            </a:pPr>
            <a:r>
              <a:rPr lang="en-US" sz="1800" dirty="0" smtClean="0"/>
              <a:t>Pre-compute background application schedules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FF6600"/>
                </a:solidFill>
              </a:rPr>
              <a:t>Control phase</a:t>
            </a:r>
          </a:p>
          <a:p>
            <a:pPr marL="857250" lvl="1" indent="-457200">
              <a:buSzPct val="100000"/>
              <a:buFont typeface="Wingdings" charset="2"/>
              <a:buChar char="§"/>
            </a:pPr>
            <a:r>
              <a:rPr lang="en-US" sz="1800" dirty="0" smtClean="0">
                <a:solidFill>
                  <a:srgbClr val="0000FF"/>
                </a:solidFill>
              </a:rPr>
              <a:t>At the start of each period (either OFF or ON):</a:t>
            </a:r>
            <a:r>
              <a:rPr lang="en-US" sz="1800" dirty="0" smtClean="0"/>
              <a:t> </a:t>
            </a:r>
          </a:p>
          <a:p>
            <a:pPr marL="1257300" lvl="2" indent="-457200">
              <a:buSzPct val="100000"/>
              <a:buFont typeface="Wingdings" charset="2"/>
              <a:buChar char="§"/>
            </a:pPr>
            <a:r>
              <a:rPr lang="en-US" sz="1600" dirty="0" smtClean="0"/>
              <a:t>Check the given context set </a:t>
            </a:r>
            <a:r>
              <a:rPr lang="en-US" sz="1600" i="1" dirty="0" smtClean="0">
                <a:latin typeface="Times"/>
                <a:cs typeface="Times"/>
              </a:rPr>
              <a:t>C </a:t>
            </a:r>
            <a:r>
              <a:rPr lang="en-US" sz="1600" dirty="0" smtClean="0">
                <a:latin typeface="Times"/>
                <a:cs typeface="Times"/>
              </a:rPr>
              <a:t>(last app, length of previous period, day/night…)</a:t>
            </a:r>
          </a:p>
          <a:p>
            <a:pPr marL="1257300" lvl="2" indent="-457200">
              <a:buSzPct val="100000"/>
              <a:buFont typeface="Wingdings" charset="2"/>
              <a:buChar char="§"/>
            </a:pPr>
            <a:r>
              <a:rPr lang="en-US" sz="1600" dirty="0" smtClean="0"/>
              <a:t>Get the pre-computed schedule </a:t>
            </a:r>
          </a:p>
          <a:p>
            <a:pPr marL="1257300" lvl="2" indent="-457200">
              <a:buSzPct val="100000"/>
              <a:buFont typeface="Wingdings" charset="2"/>
              <a:buChar char="§"/>
            </a:pPr>
            <a:r>
              <a:rPr lang="en-US" sz="1600" dirty="0" smtClean="0"/>
              <a:t>Set alarms when                                     , # of background apps are to be be added or removed.  </a:t>
            </a:r>
          </a:p>
          <a:p>
            <a:pPr marL="857250" lvl="1" indent="-457200">
              <a:buSzPct val="100000"/>
              <a:buFont typeface="Wingdings" charset="2"/>
              <a:buChar char="§"/>
            </a:pPr>
            <a:r>
              <a:rPr lang="en-US" sz="1800" dirty="0" smtClean="0">
                <a:solidFill>
                  <a:srgbClr val="660066"/>
                </a:solidFill>
              </a:rPr>
              <a:t>Wake the device up and preload/unload apps according to the schedule</a:t>
            </a:r>
          </a:p>
          <a:p>
            <a:pPr marL="1257300" lvl="2" indent="-457200">
              <a:buSzPct val="100000"/>
              <a:buFont typeface="Wingdings" charset="2"/>
              <a:buChar char="§"/>
            </a:pP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1559" y="1052736"/>
            <a:ext cx="1800201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charset="0"/>
              </a:rPr>
              <a:t>Learning phase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(e.g., 2 weeks)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411760" y="1628800"/>
            <a:ext cx="288032" cy="5760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2204864"/>
            <a:ext cx="1584176" cy="576064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OFF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83968" y="2204864"/>
            <a:ext cx="648072" cy="576064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699792" y="2204864"/>
            <a:ext cx="72008" cy="576064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3968" y="2204864"/>
            <a:ext cx="72008" cy="576064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942" y="3697414"/>
            <a:ext cx="2890475" cy="307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468" y="2924944"/>
            <a:ext cx="3369836" cy="26472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 bwMode="auto">
          <a:xfrm>
            <a:off x="3059832" y="184482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131840" y="1484784"/>
            <a:ext cx="177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rgbClr val="660066"/>
                </a:solidFill>
                <a:latin typeface="Arial"/>
                <a:cs typeface="Arial"/>
              </a:rPr>
              <a:t>wakeup alarms</a:t>
            </a:r>
            <a:endParaRPr lang="en-US" sz="1800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491880" y="184482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067944" y="184482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499992" y="184482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716016" y="184482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932040" y="2204864"/>
            <a:ext cx="2448272" cy="576064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charset="0"/>
              </a:rPr>
              <a:t>(15 </a:t>
            </a:r>
            <a:r>
              <a:rPr lang="en-US" sz="1800" dirty="0" err="1" smtClean="0">
                <a:latin typeface="Arial" charset="0"/>
              </a:rPr>
              <a:t>mins</a:t>
            </a:r>
            <a:r>
              <a:rPr lang="en-US" sz="1800" dirty="0" smtClean="0">
                <a:latin typeface="Arial" charset="0"/>
              </a:rPr>
              <a:t> on average)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308304" y="2204864"/>
            <a:ext cx="1152128" cy="576064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Arial" charset="0"/>
              </a:rPr>
              <a:t>(3.4mins)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32040" y="2204864"/>
            <a:ext cx="72008" cy="576064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308304" y="2204864"/>
            <a:ext cx="72008" cy="576064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316416" y="2204864"/>
            <a:ext cx="720080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</a:t>
            </a:r>
            <a:r>
              <a:rPr lang="en-US" sz="18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292080" y="184482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868144" y="184482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6732240" y="184482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7596336" y="184482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8028384" y="1844824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505629"/>
            <a:ext cx="2039072" cy="3076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016" y="5857655"/>
            <a:ext cx="2232248" cy="30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501008"/>
            <a:ext cx="4724400" cy="2908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501008"/>
            <a:ext cx="47244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Trace-driven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83488" cy="51054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6600"/>
                </a:solidFill>
              </a:rPr>
              <a:t>Without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660066"/>
                </a:solidFill>
              </a:rPr>
              <a:t>with</a:t>
            </a:r>
            <a:r>
              <a:rPr lang="en-US" sz="2000" dirty="0" smtClean="0"/>
              <a:t> context information</a:t>
            </a:r>
          </a:p>
          <a:p>
            <a:pPr lvl="1"/>
            <a:r>
              <a:rPr lang="en-US" sz="2000" dirty="0" smtClean="0"/>
              <a:t>Three context information (</a:t>
            </a:r>
            <a:r>
              <a:rPr lang="en-US" sz="2000" i="1" dirty="0" smtClean="0"/>
              <a:t>C</a:t>
            </a:r>
            <a:r>
              <a:rPr lang="en-US" sz="2000" dirty="0" smtClean="0"/>
              <a:t>=(</a:t>
            </a:r>
            <a:r>
              <a:rPr lang="en-US" sz="2000" i="1" dirty="0" err="1"/>
              <a:t>Z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i="1" baseline="-25000" dirty="0"/>
              <a:t>k-</a:t>
            </a:r>
            <a:r>
              <a:rPr lang="en-US" sz="2000" baseline="-25000" dirty="0"/>
              <a:t>1</a:t>
            </a:r>
            <a:r>
              <a:rPr lang="en-US" sz="2000" baseline="30000" dirty="0"/>
              <a:t>off</a:t>
            </a:r>
            <a:r>
              <a:rPr lang="en-US" sz="2000" i="1" dirty="0"/>
              <a:t>, T</a:t>
            </a:r>
            <a:r>
              <a:rPr lang="en-US" sz="2000" i="1" baseline="-25000" dirty="0"/>
              <a:t>k-</a:t>
            </a:r>
            <a:r>
              <a:rPr lang="en-US" sz="2000" baseline="-25000" dirty="0"/>
              <a:t>1</a:t>
            </a:r>
            <a:r>
              <a:rPr lang="en-US" sz="2000" baseline="30000" dirty="0"/>
              <a:t>on</a:t>
            </a:r>
            <a:r>
              <a:rPr lang="en-US" sz="2000" i="1" dirty="0"/>
              <a:t>, X</a:t>
            </a:r>
            <a:r>
              <a:rPr lang="en-US" sz="2000" i="1" baseline="-25000" dirty="0"/>
              <a:t>k-</a:t>
            </a:r>
            <a:r>
              <a:rPr lang="en-US" sz="2000" baseline="-25000" dirty="0"/>
              <a:t>1</a:t>
            </a:r>
            <a:r>
              <a:rPr lang="en-US" sz="2000" dirty="0" smtClean="0"/>
              <a:t>))</a:t>
            </a:r>
          </a:p>
          <a:p>
            <a:pPr lvl="2"/>
            <a:r>
              <a:rPr lang="en-US" sz="1800" dirty="0" smtClean="0">
                <a:latin typeface="Times"/>
                <a:cs typeface="Times"/>
              </a:rPr>
              <a:t>Time-period </a:t>
            </a:r>
          </a:p>
          <a:p>
            <a:pPr lvl="2"/>
            <a:r>
              <a:rPr lang="en-US" sz="1800" dirty="0" smtClean="0">
                <a:latin typeface="Times"/>
                <a:cs typeface="Times"/>
              </a:rPr>
              <a:t>Previous off/on duration</a:t>
            </a:r>
          </a:p>
          <a:p>
            <a:pPr lvl="2"/>
            <a:r>
              <a:rPr lang="en-US" sz="1800" dirty="0" smtClean="0">
                <a:latin typeface="Times"/>
                <a:cs typeface="Times"/>
              </a:rPr>
              <a:t>Previously used app</a:t>
            </a:r>
          </a:p>
          <a:p>
            <a:pPr lvl="1"/>
            <a:r>
              <a:rPr lang="en-US" sz="2000" dirty="0" smtClean="0"/>
              <a:t>Use conditional distribution and probability (e.g., 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k</a:t>
            </a:r>
            <a:r>
              <a:rPr lang="en-US" sz="2000" i="1" dirty="0" err="1" smtClean="0"/>
              <a:t>|C</a:t>
            </a:r>
            <a:r>
              <a:rPr lang="en-US" sz="2000" i="1" dirty="0"/>
              <a:t>, 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k</a:t>
            </a:r>
            <a:r>
              <a:rPr lang="en-US" sz="2000" i="1" baseline="-25000" dirty="0" smtClean="0"/>
              <a:t> </a:t>
            </a:r>
            <a:r>
              <a:rPr lang="en-US" sz="2000" baseline="30000" dirty="0" err="1"/>
              <a:t>off</a:t>
            </a:r>
            <a:r>
              <a:rPr lang="en-US" sz="2000" i="1" dirty="0" err="1" smtClean="0"/>
              <a:t>|C</a:t>
            </a:r>
            <a:r>
              <a:rPr lang="en-US" sz="2000" i="1" dirty="0" smtClean="0"/>
              <a:t>,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k</a:t>
            </a:r>
            <a:r>
              <a:rPr lang="en-US" sz="2000" i="1" baseline="-25000" dirty="0"/>
              <a:t> </a:t>
            </a:r>
            <a:r>
              <a:rPr lang="en-US" sz="2000" baseline="30000" dirty="0" err="1" smtClean="0"/>
              <a:t>on</a:t>
            </a:r>
            <a:r>
              <a:rPr lang="en-US" sz="2000" i="1" dirty="0" err="1" smtClean="0"/>
              <a:t>|</a:t>
            </a:r>
            <a:r>
              <a:rPr lang="en-US" sz="2000" i="1" dirty="0" err="1"/>
              <a:t>C</a:t>
            </a:r>
            <a:r>
              <a:rPr lang="en-US" sz="2000" dirty="0" smtClean="0"/>
              <a:t>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06842"/>
              </p:ext>
            </p:extLst>
          </p:nvPr>
        </p:nvGraphicFramePr>
        <p:xfrm>
          <a:off x="4246249" y="2001415"/>
          <a:ext cx="1728192" cy="322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2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6249" y="2001415"/>
                        <a:ext cx="1728192" cy="322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55319"/>
              </p:ext>
            </p:extLst>
          </p:nvPr>
        </p:nvGraphicFramePr>
        <p:xfrm>
          <a:off x="4236566" y="2349500"/>
          <a:ext cx="22796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" name="Equation" r:id="rId8" imgW="1524000" imgH="241300" progId="Equation.3">
                  <p:embed/>
                </p:oleObj>
              </mc:Choice>
              <mc:Fallback>
                <p:oleObj name="Equation" r:id="rId8" imgW="1524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36566" y="2349500"/>
                        <a:ext cx="2279650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852451"/>
              </p:ext>
            </p:extLst>
          </p:nvPr>
        </p:nvGraphicFramePr>
        <p:xfrm>
          <a:off x="4211960" y="2746375"/>
          <a:ext cx="4191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" name="Equation" r:id="rId10" imgW="279400" imgH="215900" progId="Equation.3">
                  <p:embed/>
                </p:oleObj>
              </mc:Choice>
              <mc:Fallback>
                <p:oleObj name="Equation" r:id="rId10" imgW="27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11960" y="2746375"/>
                        <a:ext cx="419100" cy="3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83647" y="4573910"/>
            <a:ext cx="158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State-of-the-art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405331" y="5065008"/>
            <a:ext cx="432048" cy="28803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 bwMode="auto">
          <a:xfrm>
            <a:off x="7904540" y="4419890"/>
            <a:ext cx="182880" cy="18288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641665" y="4403978"/>
            <a:ext cx="182880" cy="18288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8764" y="4547994"/>
            <a:ext cx="158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State-of-the-art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5658" y="6474822"/>
            <a:ext cx="1250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~</a:t>
            </a:r>
            <a:r>
              <a:rPr lang="ko-KR" altLang="en-US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1/lifetime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226429" y="4858174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~</a:t>
            </a:r>
            <a:r>
              <a:rPr lang="ko-KR" alt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latency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1710408" y="5373216"/>
            <a:ext cx="432048" cy="28803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26432" y="5538718"/>
            <a:ext cx="2126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Benefit from contexts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57499" y="5229200"/>
            <a:ext cx="2126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Benefit from contexts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456" y="6474822"/>
            <a:ext cx="1250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1600" dirty="0" smtClean="0">
                <a:solidFill>
                  <a:schemeClr val="accent5">
                    <a:lumMod val="50000"/>
                  </a:schemeClr>
                </a:solidFill>
              </a:rPr>
              <a:t>~</a:t>
            </a:r>
            <a:r>
              <a:rPr lang="ko-KR" altLang="en-US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1/lifetime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779348"/>
            <a:ext cx="169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Heuristic 1: LO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5166186" y="5783014"/>
            <a:ext cx="168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Heuristic 2: FU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439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11480" cy="5105400"/>
          </a:xfrm>
        </p:spPr>
        <p:txBody>
          <a:bodyPr/>
          <a:lstStyle/>
          <a:p>
            <a:r>
              <a:rPr lang="en-US" dirty="0" smtClean="0"/>
              <a:t>Energy overheads: computation, wakeup alarms, pre/unloading</a:t>
            </a:r>
          </a:p>
          <a:p>
            <a:pPr lvl="1"/>
            <a:r>
              <a:rPr lang="en-US" dirty="0" smtClean="0"/>
              <a:t>11.6mA (5.4mA) on average for the LO (FU) policy</a:t>
            </a:r>
            <a:endParaRPr lang="en-US" dirty="0"/>
          </a:p>
        </p:txBody>
      </p:sp>
      <p:graphicFrame>
        <p:nvGraphicFramePr>
          <p:cNvPr id="4" name="내용 개체 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480963"/>
              </p:ext>
            </p:extLst>
          </p:nvPr>
        </p:nvGraphicFramePr>
        <p:xfrm>
          <a:off x="395536" y="2204864"/>
          <a:ext cx="8352930" cy="4114799"/>
        </p:xfrm>
        <a:graphic>
          <a:graphicData uri="http://schemas.openxmlformats.org/drawingml/2006/table">
            <a:tbl>
              <a:tblPr firstRow="1" bandRow="1"/>
              <a:tblGrid>
                <a:gridCol w="1392155"/>
                <a:gridCol w="1776197"/>
                <a:gridCol w="1368152"/>
                <a:gridCol w="1368152"/>
                <a:gridCol w="1152128"/>
                <a:gridCol w="1296146"/>
              </a:tblGrid>
              <a:tr h="721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Scheduler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Background power (+</a:t>
                      </a:r>
                      <a:r>
                        <a:rPr lang="en-US" baseline="0" dirty="0" smtClean="0"/>
                        <a:t>overheads)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Cold launch probability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Memory in background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Lifetime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Start-up </a:t>
                      </a:r>
                      <a:br>
                        <a:rPr lang="en-US" dirty="0" smtClean="0">
                          <a:solidFill>
                            <a:srgbClr val="7030A0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latency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LMK-LRU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status quo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125.5mA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53.9%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325MB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11.5 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2.8 sec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0504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</a:tr>
              <a:tr h="38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Ultra power saving mode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10mA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0MB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22 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4.5 sec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i="1" dirty="0" err="1" smtClean="0">
                          <a:solidFill>
                            <a:srgbClr val="0D0DFF"/>
                          </a:solidFill>
                        </a:rPr>
                        <a:t>ConAS</a:t>
                      </a:r>
                      <a:r>
                        <a:rPr lang="en-US" b="1" i="1" dirty="0" smtClean="0">
                          <a:solidFill>
                            <a:srgbClr val="0D0DFF"/>
                          </a:solidFill>
                        </a:rPr>
                        <a:t>-FU</a:t>
                      </a:r>
                      <a:endParaRPr lang="en-US" b="1" i="1" dirty="0">
                        <a:solidFill>
                          <a:srgbClr val="0D0DF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56.1mA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(↓55%)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26.2%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(↓51%)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84MB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(↓74%)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16 </a:t>
                      </a:r>
                      <a:r>
                        <a:rPr lang="en-US" dirty="0" err="1" smtClean="0"/>
                        <a:t>hr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↑39%</a:t>
                      </a:r>
                      <a:r>
                        <a:rPr lang="en-US" dirty="0" smtClean="0"/>
                        <a:t>)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1.84 sec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↓34%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</a:tr>
              <a:tr h="38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i="1" dirty="0" err="1" smtClean="0">
                          <a:solidFill>
                            <a:srgbClr val="FF0000"/>
                          </a:solidFill>
                        </a:rPr>
                        <a:t>ConAS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-LO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42.7mA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(↓66%)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16.4%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(↓30%)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44MB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(↓86%)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17.4 </a:t>
                      </a:r>
                      <a:r>
                        <a:rPr lang="en-US" dirty="0" err="1" smtClean="0"/>
                        <a:t>hr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↑51%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1.5 sec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↓46%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Oracle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i="1" dirty="0" smtClean="0"/>
                        <a:t>infeasible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10mA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ko-KR" dirty="0" smtClean="0"/>
                        <a:t>0</a:t>
                      </a:r>
                      <a:r>
                        <a:rPr lang="en-US" dirty="0" smtClean="0"/>
                        <a:t>MB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22 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0.9 sec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0504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300192" y="4397664"/>
            <a:ext cx="2448274" cy="12961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00192" y="3140968"/>
            <a:ext cx="2448274" cy="57606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5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526360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heavy-tail behaviors: </a:t>
            </a:r>
            <a:endParaRPr lang="en-US" dirty="0" smtClean="0"/>
          </a:p>
          <a:p>
            <a:pPr lvl="1"/>
            <a:r>
              <a:rPr lang="en-US" dirty="0" smtClean="0"/>
              <a:t>(1</a:t>
            </a:r>
            <a:r>
              <a:rPr lang="en-US" dirty="0"/>
              <a:t>) </a:t>
            </a:r>
            <a:r>
              <a:rPr lang="en-US" b="1" i="1" u="sng" dirty="0"/>
              <a:t>log-normal off/on </a:t>
            </a:r>
            <a:r>
              <a:rPr lang="en-US" b="1" i="1" u="sng" dirty="0" smtClean="0"/>
              <a:t>periods</a:t>
            </a:r>
            <a:r>
              <a:rPr lang="en-US" altLang="ko-KR" dirty="0" smtClean="0"/>
              <a:t> (</a:t>
            </a:r>
            <a:r>
              <a:rPr lang="en-US" altLang="ko-KR" b="1" dirty="0" smtClean="0">
                <a:solidFill>
                  <a:srgbClr val="FF0000"/>
                </a:solidFill>
              </a:rPr>
              <a:t>multivariate heavy-tailed</a:t>
            </a:r>
            <a:r>
              <a:rPr lang="en-US" altLang="ko-KR" dirty="0" smtClean="0"/>
              <a:t>)</a:t>
            </a:r>
          </a:p>
          <a:p>
            <a:pPr lvl="2"/>
            <a:r>
              <a:rPr lang="en-US" dirty="0" smtClean="0"/>
              <a:t>Better to </a:t>
            </a:r>
            <a:r>
              <a:rPr lang="en-US" dirty="0"/>
              <a:t>unload apps as time </a:t>
            </a:r>
            <a:r>
              <a:rPr lang="en-US" dirty="0" smtClean="0"/>
              <a:t>elapses (because prob. App is launched is decreasing with time)</a:t>
            </a:r>
          </a:p>
          <a:p>
            <a:pPr lvl="1"/>
            <a:r>
              <a:rPr lang="en-US" dirty="0" smtClean="0"/>
              <a:t>(2) </a:t>
            </a:r>
            <a:r>
              <a:rPr lang="en-US" b="1" i="1" u="sng" dirty="0" err="1" smtClean="0"/>
              <a:t>Zipfian</a:t>
            </a:r>
            <a:r>
              <a:rPr lang="en-US" b="1" i="1" u="sng" dirty="0" smtClean="0"/>
              <a:t> launching probabilities</a:t>
            </a:r>
          </a:p>
          <a:p>
            <a:pPr lvl="2"/>
            <a:r>
              <a:rPr lang="en-US" dirty="0" smtClean="0"/>
              <a:t>Enough to keep only a small # of popular apps in background </a:t>
            </a:r>
          </a:p>
          <a:p>
            <a:pPr lvl="2"/>
            <a:endParaRPr lang="en-US" b="1" i="1" u="sng" dirty="0"/>
          </a:p>
          <a:p>
            <a:r>
              <a:rPr lang="en-US" b="1" i="1" dirty="0"/>
              <a:t>Context-awareness</a:t>
            </a:r>
            <a:r>
              <a:rPr lang="en-US" dirty="0"/>
              <a:t>: App </a:t>
            </a:r>
            <a:r>
              <a:rPr lang="en-US" dirty="0" smtClean="0"/>
              <a:t>usage </a:t>
            </a:r>
            <a:r>
              <a:rPr lang="en-US" dirty="0"/>
              <a:t>patterns are </a:t>
            </a:r>
            <a:r>
              <a:rPr lang="en-US" dirty="0" smtClean="0"/>
              <a:t>dependent on </a:t>
            </a:r>
            <a:r>
              <a:rPr lang="en-US" dirty="0"/>
              <a:t>given contexts </a:t>
            </a:r>
            <a:r>
              <a:rPr lang="en-US" dirty="0" smtClean="0"/>
              <a:t>(e.g</a:t>
            </a:r>
            <a:r>
              <a:rPr lang="en-US" dirty="0"/>
              <a:t>.</a:t>
            </a:r>
            <a:r>
              <a:rPr lang="en-US" dirty="0" smtClean="0"/>
              <a:t>, previous ON/OFF time, </a:t>
            </a:r>
            <a:r>
              <a:rPr lang="en-US" dirty="0"/>
              <a:t>t</a:t>
            </a:r>
            <a:r>
              <a:rPr lang="en-US" dirty="0" smtClean="0"/>
              <a:t>ime-period, last used app)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exploiting </a:t>
            </a:r>
            <a:r>
              <a:rPr lang="en-US" dirty="0" smtClean="0"/>
              <a:t>the above application </a:t>
            </a:r>
            <a:r>
              <a:rPr lang="en-US" dirty="0"/>
              <a:t>usage </a:t>
            </a:r>
            <a:r>
              <a:rPr lang="en-US" dirty="0" smtClean="0"/>
              <a:t>patterns, </a:t>
            </a:r>
            <a:br>
              <a:rPr lang="en-US" dirty="0" smtClean="0"/>
            </a:br>
            <a:r>
              <a:rPr lang="en-US" b="1" i="1" dirty="0" err="1" smtClean="0">
                <a:solidFill>
                  <a:srgbClr val="FF0000"/>
                </a:solidFill>
              </a:rPr>
              <a:t>ConAS</a:t>
            </a:r>
            <a:r>
              <a:rPr lang="en-US" b="1" i="1" dirty="0">
                <a:solidFill>
                  <a:srgbClr val="FF0000"/>
                </a:solidFill>
              </a:rPr>
              <a:t>-LO</a:t>
            </a:r>
            <a:r>
              <a:rPr lang="en-US" dirty="0"/>
              <a:t> </a:t>
            </a:r>
            <a:r>
              <a:rPr lang="en-US" dirty="0" smtClean="0"/>
              <a:t>increases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lifetime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by 51% </a:t>
            </a:r>
            <a:r>
              <a:rPr lang="en-US" dirty="0"/>
              <a:t>and </a:t>
            </a:r>
            <a:br>
              <a:rPr lang="en-US" dirty="0"/>
            </a:br>
            <a:r>
              <a:rPr lang="en-US" dirty="0" smtClean="0"/>
              <a:t>                    reduces </a:t>
            </a:r>
            <a:r>
              <a:rPr lang="en-US" b="1" i="1" dirty="0">
                <a:solidFill>
                  <a:srgbClr val="333399"/>
                </a:solidFill>
              </a:rPr>
              <a:t>cold launch by 46</a:t>
            </a:r>
            <a:r>
              <a:rPr lang="en-US" b="1" i="1" dirty="0" smtClean="0">
                <a:solidFill>
                  <a:srgbClr val="333399"/>
                </a:solidFill>
              </a:rPr>
              <a:t>%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5629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55496" cy="5598368"/>
          </a:xfrm>
        </p:spPr>
        <p:txBody>
          <a:bodyPr/>
          <a:lstStyle/>
          <a:p>
            <a:r>
              <a:rPr lang="en-US" dirty="0"/>
              <a:t>How to use context information more efficiently?</a:t>
            </a:r>
          </a:p>
          <a:p>
            <a:pPr lvl="1"/>
            <a:r>
              <a:rPr lang="en-US" dirty="0" smtClean="0"/>
              <a:t>Finding energy</a:t>
            </a:r>
            <a:r>
              <a:rPr lang="en-US" dirty="0"/>
              <a:t>-efficient contexts that give more accurate </a:t>
            </a:r>
            <a:r>
              <a:rPr lang="en-US" dirty="0" smtClean="0"/>
              <a:t>info</a:t>
            </a:r>
            <a:endParaRPr lang="en-US" dirty="0"/>
          </a:p>
          <a:p>
            <a:pPr lvl="1"/>
            <a:r>
              <a:rPr lang="en-US" dirty="0"/>
              <a:t>How to classify continuous context </a:t>
            </a:r>
            <a:r>
              <a:rPr lang="en-US" dirty="0" smtClean="0"/>
              <a:t>values </a:t>
            </a:r>
            <a:r>
              <a:rPr lang="en-US" dirty="0"/>
              <a:t>(e.g., prev. OFF duration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Develop </a:t>
            </a:r>
            <a:r>
              <a:rPr lang="en-US" dirty="0" smtClean="0">
                <a:solidFill>
                  <a:srgbClr val="800000"/>
                </a:solidFill>
              </a:rPr>
              <a:t>provably efficient </a:t>
            </a:r>
            <a:r>
              <a:rPr lang="en-US" dirty="0" smtClean="0"/>
              <a:t>approx. algorithms</a:t>
            </a:r>
            <a:endParaRPr lang="en-US" dirty="0"/>
          </a:p>
          <a:p>
            <a:r>
              <a:rPr lang="en-US" dirty="0" smtClean="0"/>
              <a:t>How to choose trade-off parameters (</a:t>
            </a:r>
            <a:r>
              <a:rPr lang="en-US" dirty="0" err="1" smtClean="0"/>
              <a:t>γ</a:t>
            </a:r>
            <a:r>
              <a:rPr lang="en-US" dirty="0" smtClean="0"/>
              <a:t> in LO and </a:t>
            </a:r>
            <a:r>
              <a:rPr lang="en-US" i="1" dirty="0" smtClean="0"/>
              <a:t>m</a:t>
            </a:r>
            <a:r>
              <a:rPr lang="en-US" dirty="0" smtClean="0"/>
              <a:t> in FU)</a:t>
            </a:r>
          </a:p>
          <a:p>
            <a:r>
              <a:rPr lang="en-US" dirty="0" smtClean="0"/>
              <a:t>How to </a:t>
            </a:r>
            <a:r>
              <a:rPr lang="en-US" dirty="0">
                <a:solidFill>
                  <a:srgbClr val="800000"/>
                </a:solidFill>
              </a:rPr>
              <a:t>learn</a:t>
            </a:r>
            <a:r>
              <a:rPr lang="en-US" dirty="0"/>
              <a:t> </a:t>
            </a:r>
            <a:r>
              <a:rPr lang="en-US" dirty="0" smtClean="0"/>
              <a:t>(changes in) application </a:t>
            </a:r>
            <a:r>
              <a:rPr lang="en-US" dirty="0"/>
              <a:t>usage </a:t>
            </a:r>
            <a:r>
              <a:rPr lang="en-US" dirty="0" smtClean="0"/>
              <a:t>patterns while algorithm is running (Combinatorial multi-armed bandit?)</a:t>
            </a:r>
          </a:p>
          <a:p>
            <a:r>
              <a:rPr lang="en-US" dirty="0" smtClean="0"/>
              <a:t>How </a:t>
            </a:r>
            <a:r>
              <a:rPr lang="en-US" dirty="0"/>
              <a:t>to exploit the </a:t>
            </a:r>
            <a:r>
              <a:rPr lang="en-US" dirty="0">
                <a:solidFill>
                  <a:srgbClr val="800000"/>
                </a:solidFill>
              </a:rPr>
              <a:t>similarity in </a:t>
            </a:r>
            <a:r>
              <a:rPr lang="en-US" dirty="0" smtClean="0">
                <a:solidFill>
                  <a:srgbClr val="800000"/>
                </a:solidFill>
              </a:rPr>
              <a:t>app </a:t>
            </a:r>
            <a:r>
              <a:rPr lang="en-US" dirty="0"/>
              <a:t>usage patterns of </a:t>
            </a:r>
            <a:r>
              <a:rPr lang="en-US" dirty="0">
                <a:solidFill>
                  <a:srgbClr val="800000"/>
                </a:solidFill>
              </a:rPr>
              <a:t>users?</a:t>
            </a:r>
          </a:p>
          <a:p>
            <a:pPr lvl="1"/>
            <a:r>
              <a:rPr lang="en-US" dirty="0" smtClean="0"/>
              <a:t>Peer-assisted learning (using user similarity in app usage)</a:t>
            </a:r>
          </a:p>
          <a:p>
            <a:pPr lvl="1"/>
            <a:r>
              <a:rPr lang="en-US" dirty="0" smtClean="0"/>
              <a:t>Provide better starting point before learning one’s own usage</a:t>
            </a:r>
          </a:p>
          <a:p>
            <a:r>
              <a:rPr lang="en-US" dirty="0" smtClean="0"/>
              <a:t>Android implementation</a:t>
            </a:r>
          </a:p>
          <a:p>
            <a:pPr lvl="1"/>
            <a:r>
              <a:rPr lang="en-US" dirty="0" smtClean="0"/>
              <a:t>Happy to see if there is interest in the military to get volunteers…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9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136904" cy="694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Tx/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Y</a:t>
            </a:r>
            <a:r>
              <a:rPr lang="en-US" sz="1600" dirty="0">
                <a:solidFill>
                  <a:prstClr val="black"/>
                </a:solidFill>
              </a:rPr>
              <a:t>. Kim, I. </a:t>
            </a:r>
            <a:r>
              <a:rPr lang="en-US" sz="1600" dirty="0" err="1">
                <a:solidFill>
                  <a:prstClr val="black"/>
                </a:solidFill>
              </a:rPr>
              <a:t>Koprulu</a:t>
            </a:r>
            <a:r>
              <a:rPr lang="en-US" sz="1600" dirty="0">
                <a:solidFill>
                  <a:prstClr val="black"/>
                </a:solidFill>
              </a:rPr>
              <a:t> and N. B. Shroff, "First Exit Time of a Levy Flight from a Bounded Region</a:t>
            </a:r>
            <a:r>
              <a:rPr lang="en-US" sz="1600" dirty="0" smtClean="0">
                <a:solidFill>
                  <a:prstClr val="black"/>
                </a:solidFill>
              </a:rPr>
              <a:t>,” </a:t>
            </a:r>
            <a:r>
              <a:rPr lang="en-US" sz="1600" b="1" dirty="0" smtClean="0">
                <a:solidFill>
                  <a:prstClr val="black"/>
                </a:solidFill>
              </a:rPr>
              <a:t>Advances </a:t>
            </a:r>
            <a:r>
              <a:rPr lang="en-US" sz="1600" b="1" dirty="0">
                <a:solidFill>
                  <a:prstClr val="black"/>
                </a:solidFill>
              </a:rPr>
              <a:t>in Applied </a:t>
            </a:r>
            <a:r>
              <a:rPr lang="en-US" sz="1600" b="1" dirty="0" smtClean="0">
                <a:solidFill>
                  <a:prstClr val="black"/>
                </a:solidFill>
              </a:rPr>
              <a:t>Probability, </a:t>
            </a:r>
            <a:r>
              <a:rPr lang="fr-FR" sz="1600" dirty="0"/>
              <a:t>Vol. 52, No. </a:t>
            </a:r>
            <a:r>
              <a:rPr lang="fr-FR" sz="1600" dirty="0" smtClean="0"/>
              <a:t>2, </a:t>
            </a:r>
            <a:r>
              <a:rPr lang="en-US" sz="1600" b="1" dirty="0" smtClean="0">
                <a:solidFill>
                  <a:prstClr val="black"/>
                </a:solidFill>
              </a:rPr>
              <a:t>2015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Y. </a:t>
            </a:r>
            <a:r>
              <a:rPr lang="en-US" sz="1600" dirty="0" err="1">
                <a:solidFill>
                  <a:prstClr val="black"/>
                </a:solidFill>
              </a:rPr>
              <a:t>Zheng</a:t>
            </a:r>
            <a:r>
              <a:rPr lang="en-US" sz="1600" dirty="0">
                <a:solidFill>
                  <a:prstClr val="black"/>
                </a:solidFill>
              </a:rPr>
              <a:t>, P. </a:t>
            </a:r>
            <a:r>
              <a:rPr lang="en-US" sz="1600" dirty="0" err="1">
                <a:solidFill>
                  <a:prstClr val="black"/>
                </a:solidFill>
              </a:rPr>
              <a:t>Sinha</a:t>
            </a:r>
            <a:r>
              <a:rPr lang="en-US" sz="1600" dirty="0">
                <a:solidFill>
                  <a:prstClr val="black"/>
                </a:solidFill>
              </a:rPr>
              <a:t>, and N. B. Shroff,  “A New Analytical Technique for Designing Provably Efficient </a:t>
            </a:r>
            <a:r>
              <a:rPr lang="en-US" sz="1600" dirty="0" err="1">
                <a:solidFill>
                  <a:prstClr val="black"/>
                </a:solidFill>
              </a:rPr>
              <a:t>MapReduce</a:t>
            </a:r>
            <a:r>
              <a:rPr lang="en-US" sz="1600" dirty="0">
                <a:solidFill>
                  <a:prstClr val="black"/>
                </a:solidFill>
              </a:rPr>
              <a:t> Schedulers," </a:t>
            </a:r>
            <a:r>
              <a:rPr lang="en-US" sz="1600" b="1" dirty="0">
                <a:solidFill>
                  <a:prstClr val="black"/>
                </a:solidFill>
              </a:rPr>
              <a:t>IEEE INFOCOM'13</a:t>
            </a:r>
            <a:r>
              <a:rPr lang="en-US" sz="1600" dirty="0">
                <a:solidFill>
                  <a:prstClr val="black"/>
                </a:solidFill>
              </a:rPr>
              <a:t>, April 2013, Turin, Italy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H. </a:t>
            </a:r>
            <a:r>
              <a:rPr lang="en-US" sz="1600" dirty="0" err="1" smtClean="0">
                <a:solidFill>
                  <a:prstClr val="black"/>
                </a:solidFill>
              </a:rPr>
              <a:t>Cai</a:t>
            </a:r>
            <a:r>
              <a:rPr lang="en-US" sz="1600" dirty="0" smtClean="0">
                <a:solidFill>
                  <a:prstClr val="black"/>
                </a:solidFill>
              </a:rPr>
              <a:t>, I. </a:t>
            </a:r>
            <a:r>
              <a:rPr lang="en-US" sz="1600" dirty="0" err="1" smtClean="0">
                <a:solidFill>
                  <a:prstClr val="black"/>
                </a:solidFill>
              </a:rPr>
              <a:t>Koprulu</a:t>
            </a:r>
            <a:r>
              <a:rPr lang="en-US" sz="1600" dirty="0" smtClean="0">
                <a:solidFill>
                  <a:prstClr val="black"/>
                </a:solidFill>
              </a:rPr>
              <a:t>, and N. B. Shroff “Exploiting </a:t>
            </a:r>
            <a:r>
              <a:rPr lang="en-US" sz="1600" dirty="0">
                <a:solidFill>
                  <a:prstClr val="black"/>
                </a:solidFill>
              </a:rPr>
              <a:t>Double Opportunities for Deadline Based Content Propagation in Wireless </a:t>
            </a:r>
            <a:r>
              <a:rPr lang="en-US" sz="1600" dirty="0" smtClean="0">
                <a:solidFill>
                  <a:prstClr val="black"/>
                </a:solidFill>
              </a:rPr>
              <a:t>Networks,” </a:t>
            </a:r>
            <a:r>
              <a:rPr lang="en-US" sz="1600" b="1" dirty="0" smtClean="0">
                <a:solidFill>
                  <a:prstClr val="black"/>
                </a:solidFill>
              </a:rPr>
              <a:t>IEEE INFOCOM’13, </a:t>
            </a:r>
            <a:r>
              <a:rPr lang="en-US" sz="1600" dirty="0" smtClean="0">
                <a:solidFill>
                  <a:prstClr val="black"/>
                </a:solidFill>
              </a:rPr>
              <a:t>April 2013, Turin, Italy (extended version submitted for journal publication). </a:t>
            </a: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Y. Kim, K. Lee, and N. B. Shroff, “An Analytical Framework to Characterize the Efficiency and Delay in a Mobile Data Offloading System,” </a:t>
            </a:r>
            <a:r>
              <a:rPr lang="en-US" sz="1600" b="1" dirty="0">
                <a:solidFill>
                  <a:prstClr val="black"/>
                </a:solidFill>
              </a:rPr>
              <a:t>ACM Mobihoc'14</a:t>
            </a:r>
            <a:r>
              <a:rPr lang="en-US" sz="1600" dirty="0">
                <a:solidFill>
                  <a:prstClr val="black"/>
                </a:solidFill>
              </a:rPr>
              <a:t>, Philadelphia, PA, August 2014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prstClr val="black"/>
                </a:solidFill>
              </a:rPr>
              <a:t>S. </a:t>
            </a:r>
            <a:r>
              <a:rPr lang="en-US" sz="1600" dirty="0" err="1">
                <a:solidFill>
                  <a:prstClr val="black"/>
                </a:solidFill>
              </a:rPr>
              <a:t>Buccapatnam</a:t>
            </a:r>
            <a:r>
              <a:rPr lang="en-US" sz="1600" dirty="0">
                <a:solidFill>
                  <a:prstClr val="black"/>
                </a:solidFill>
              </a:rPr>
              <a:t>, A. </a:t>
            </a:r>
            <a:r>
              <a:rPr lang="en-US" sz="1600" dirty="0" err="1">
                <a:solidFill>
                  <a:prstClr val="black"/>
                </a:solidFill>
              </a:rPr>
              <a:t>Eryilmaz</a:t>
            </a:r>
            <a:r>
              <a:rPr lang="en-US" sz="1600" dirty="0">
                <a:solidFill>
                  <a:prstClr val="black"/>
                </a:solidFill>
              </a:rPr>
              <a:t>, N. B. Shroff, "Stochastic Bandits with Side Observations on Networks," </a:t>
            </a:r>
            <a:r>
              <a:rPr lang="en-US" sz="1600" b="1" dirty="0">
                <a:solidFill>
                  <a:prstClr val="black"/>
                </a:solidFill>
              </a:rPr>
              <a:t>ACM SIGMETRICS'14, </a:t>
            </a:r>
            <a:r>
              <a:rPr lang="en-US" sz="1600" dirty="0">
                <a:solidFill>
                  <a:prstClr val="black"/>
                </a:solidFill>
              </a:rPr>
              <a:t>June 2014, Austin, Texas</a:t>
            </a:r>
            <a:r>
              <a:rPr lang="en-US" sz="16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Y. Sun, Z. Zhang, E. </a:t>
            </a:r>
            <a:r>
              <a:rPr lang="en-US" sz="1600" dirty="0" err="1" smtClean="0">
                <a:solidFill>
                  <a:prstClr val="black"/>
                </a:solidFill>
              </a:rPr>
              <a:t>Koksal</a:t>
            </a:r>
            <a:r>
              <a:rPr lang="en-US" sz="1600" dirty="0" smtClean="0">
                <a:solidFill>
                  <a:prstClr val="black"/>
                </a:solidFill>
              </a:rPr>
              <a:t>, K-H. Lee, N. B. Shroff “Provably </a:t>
            </a:r>
            <a:r>
              <a:rPr lang="en-US" sz="1600" dirty="0">
                <a:solidFill>
                  <a:prstClr val="black"/>
                </a:solidFill>
              </a:rPr>
              <a:t>Delay Efficient Data Retrieving in Storage </a:t>
            </a:r>
            <a:r>
              <a:rPr lang="en-US" sz="1600" dirty="0" smtClean="0">
                <a:solidFill>
                  <a:prstClr val="black"/>
                </a:solidFill>
              </a:rPr>
              <a:t>Clouds,” </a:t>
            </a:r>
            <a:r>
              <a:rPr lang="en-US" sz="1600" b="1" dirty="0">
                <a:solidFill>
                  <a:prstClr val="black"/>
                </a:solidFill>
              </a:rPr>
              <a:t>IEEE INFOCOM’</a:t>
            </a:r>
            <a:r>
              <a:rPr lang="en-US" sz="1600" b="1" dirty="0" smtClean="0">
                <a:solidFill>
                  <a:prstClr val="black"/>
                </a:solidFill>
              </a:rPr>
              <a:t>1</a:t>
            </a:r>
            <a:r>
              <a:rPr lang="en-US" altLang="ko-KR" sz="1600" b="1" dirty="0" smtClean="0">
                <a:solidFill>
                  <a:prstClr val="black"/>
                </a:solidFill>
              </a:rPr>
              <a:t>5</a:t>
            </a:r>
            <a:r>
              <a:rPr lang="en-US" sz="1600" b="1" dirty="0" smtClean="0">
                <a:solidFill>
                  <a:prstClr val="black"/>
                </a:solidFill>
              </a:rPr>
              <a:t>, </a:t>
            </a:r>
            <a:r>
              <a:rPr lang="en-US" sz="1600" dirty="0">
                <a:solidFill>
                  <a:prstClr val="black"/>
                </a:solidFill>
              </a:rPr>
              <a:t>April </a:t>
            </a:r>
            <a:r>
              <a:rPr lang="en-US" sz="1600" dirty="0" smtClean="0">
                <a:solidFill>
                  <a:prstClr val="black"/>
                </a:solidFill>
              </a:rPr>
              <a:t>201</a:t>
            </a:r>
            <a:r>
              <a:rPr lang="en-US" altLang="ko-KR" sz="1600" dirty="0" smtClean="0">
                <a:solidFill>
                  <a:prstClr val="black"/>
                </a:solidFill>
              </a:rPr>
              <a:t>5,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</a:rPr>
              <a:t>Hong Kong</a:t>
            </a:r>
            <a:r>
              <a:rPr lang="en-US" sz="1600" dirty="0" smtClean="0">
                <a:solidFill>
                  <a:prstClr val="black"/>
                </a:solidFill>
              </a:rPr>
              <a:t>. </a:t>
            </a: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Y. </a:t>
            </a:r>
            <a:r>
              <a:rPr lang="en-US" sz="1600" dirty="0" err="1" smtClean="0">
                <a:solidFill>
                  <a:prstClr val="black"/>
                </a:solidFill>
              </a:rPr>
              <a:t>Zheng</a:t>
            </a:r>
            <a:r>
              <a:rPr lang="en-US" sz="1600" dirty="0" smtClean="0">
                <a:solidFill>
                  <a:prstClr val="black"/>
                </a:solidFill>
              </a:rPr>
              <a:t>, N. B. Shroff, </a:t>
            </a:r>
            <a:r>
              <a:rPr lang="en-US" sz="1600" b="1" dirty="0" smtClean="0">
                <a:solidFill>
                  <a:srgbClr val="C00000"/>
                </a:solidFill>
              </a:rPr>
              <a:t>R. </a:t>
            </a:r>
            <a:r>
              <a:rPr lang="en-US" sz="1600" b="1" dirty="0" err="1" smtClean="0">
                <a:solidFill>
                  <a:srgbClr val="C00000"/>
                </a:solidFill>
              </a:rPr>
              <a:t>Srikant</a:t>
            </a:r>
            <a:r>
              <a:rPr lang="en-US" sz="1600" b="1" dirty="0" smtClean="0">
                <a:solidFill>
                  <a:srgbClr val="C00000"/>
                </a:solidFill>
              </a:rPr>
              <a:t>, </a:t>
            </a:r>
            <a:r>
              <a:rPr lang="en-US" sz="1600" dirty="0" smtClean="0">
                <a:solidFill>
                  <a:prstClr val="black"/>
                </a:solidFill>
              </a:rPr>
              <a:t>and P. </a:t>
            </a:r>
            <a:r>
              <a:rPr lang="en-US" sz="1600" dirty="0" err="1" smtClean="0">
                <a:solidFill>
                  <a:prstClr val="black"/>
                </a:solidFill>
              </a:rPr>
              <a:t>Sinha</a:t>
            </a:r>
            <a:r>
              <a:rPr lang="en-US" sz="1600" dirty="0" smtClean="0">
                <a:solidFill>
                  <a:prstClr val="black"/>
                </a:solidFill>
              </a:rPr>
              <a:t>, “</a:t>
            </a:r>
            <a:r>
              <a:rPr lang="en-US" sz="1600" dirty="0">
                <a:solidFill>
                  <a:prstClr val="black"/>
                </a:solidFill>
              </a:rPr>
              <a:t>Exploiting Large System Dynamics for Designing Simple Data Center </a:t>
            </a:r>
            <a:r>
              <a:rPr lang="en-US" sz="1600" dirty="0" smtClean="0">
                <a:solidFill>
                  <a:prstClr val="black"/>
                </a:solidFill>
              </a:rPr>
              <a:t>Schedulers,” </a:t>
            </a:r>
            <a:r>
              <a:rPr lang="en-US" sz="1600" b="1" dirty="0">
                <a:solidFill>
                  <a:prstClr val="black"/>
                </a:solidFill>
              </a:rPr>
              <a:t>IEEE INFOCOM’</a:t>
            </a:r>
            <a:r>
              <a:rPr lang="en-US" sz="1600" b="1" dirty="0" smtClean="0">
                <a:solidFill>
                  <a:prstClr val="black"/>
                </a:solidFill>
              </a:rPr>
              <a:t>15, </a:t>
            </a:r>
            <a:r>
              <a:rPr lang="en-US" sz="1600" dirty="0">
                <a:solidFill>
                  <a:prstClr val="black"/>
                </a:solidFill>
              </a:rPr>
              <a:t>April </a:t>
            </a:r>
            <a:r>
              <a:rPr lang="en-US" sz="1600" dirty="0" smtClean="0">
                <a:solidFill>
                  <a:prstClr val="black"/>
                </a:solidFill>
              </a:rPr>
              <a:t>201</a:t>
            </a:r>
            <a:r>
              <a:rPr lang="en-US" altLang="ko-KR" sz="1600" dirty="0" smtClean="0">
                <a:solidFill>
                  <a:prstClr val="black"/>
                </a:solidFill>
              </a:rPr>
              <a:t>5, Hong Kong</a:t>
            </a:r>
            <a:r>
              <a:rPr lang="en-US" sz="1600" dirty="0" smtClean="0">
                <a:solidFill>
                  <a:prstClr val="black"/>
                </a:solidFill>
              </a:rPr>
              <a:t>. </a:t>
            </a: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r>
              <a:rPr lang="en-US" sz="1600" dirty="0" smtClean="0">
                <a:solidFill>
                  <a:prstClr val="black"/>
                </a:solidFill>
              </a:rPr>
              <a:t>J. Lee, K. Lee, J. Jo, U. </a:t>
            </a:r>
            <a:r>
              <a:rPr lang="en-US" sz="1600" dirty="0" err="1" smtClean="0">
                <a:solidFill>
                  <a:prstClr val="black"/>
                </a:solidFill>
              </a:rPr>
              <a:t>Jeong</a:t>
            </a:r>
            <a:r>
              <a:rPr lang="en-US" sz="1600" dirty="0" smtClean="0">
                <a:solidFill>
                  <a:prstClr val="black"/>
                </a:solidFill>
              </a:rPr>
              <a:t>, and N. B. </a:t>
            </a:r>
            <a:r>
              <a:rPr lang="en-US" sz="1600" dirty="0" err="1" smtClean="0">
                <a:solidFill>
                  <a:prstClr val="black"/>
                </a:solidFill>
              </a:rPr>
              <a:t>Shroff</a:t>
            </a:r>
            <a:r>
              <a:rPr lang="en-US" sz="1600" dirty="0" smtClean="0">
                <a:solidFill>
                  <a:prstClr val="black"/>
                </a:solidFill>
              </a:rPr>
              <a:t>, “On the Benefit of Context-Aware Application Unloading in Mobile Systems”, </a:t>
            </a:r>
            <a:r>
              <a:rPr lang="en-US" sz="1600" b="1" dirty="0" smtClean="0">
                <a:solidFill>
                  <a:prstClr val="black"/>
                </a:solidFill>
              </a:rPr>
              <a:t>submitted</a:t>
            </a:r>
            <a:r>
              <a:rPr lang="en-US" sz="1600" dirty="0" smtClean="0">
                <a:solidFill>
                  <a:prstClr val="black"/>
                </a:solidFill>
              </a:rPr>
              <a:t> for publication, July 2015.</a:t>
            </a: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endParaRPr lang="en-US" sz="1800" b="1" dirty="0">
              <a:solidFill>
                <a:prstClr val="black"/>
              </a:solidFill>
            </a:endParaRP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342900" indent="-342900">
              <a:buClrTx/>
              <a:buSzPct val="100000"/>
              <a:buFont typeface="+mj-lt"/>
              <a:buAutoNum type="arabicPeriod"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3568" y="101392"/>
            <a:ext cx="7772400" cy="864096"/>
          </a:xfrm>
        </p:spPr>
        <p:txBody>
          <a:bodyPr>
            <a:normAutofit/>
          </a:bodyPr>
          <a:lstStyle/>
          <a:p>
            <a:r>
              <a:rPr lang="en-US" sz="4000" smtClean="0"/>
              <a:t>Publications</a:t>
            </a:r>
            <a:endParaRPr lang="en-US" sz="4000" dirty="0"/>
          </a:p>
        </p:txBody>
      </p:sp>
      <p:pic>
        <p:nvPicPr>
          <p:cNvPr id="5" name="Picture 4" descr="ED00008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88"/>
            <a:ext cx="1224136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0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71625"/>
            <a:ext cx="8686800" cy="1333500"/>
          </a:xfrm>
        </p:spPr>
        <p:txBody>
          <a:bodyPr/>
          <a:lstStyle/>
          <a:p>
            <a:pPr algn="ctr" eaLnBrk="1" hangingPunct="1"/>
            <a:r>
              <a:rPr lang="en-US" altLang="ko-KR" sz="5400" dirty="0" smtClean="0">
                <a:ea typeface="ＭＳ Ｐゴシック" charset="-128"/>
              </a:rPr>
              <a:t>Thank You</a:t>
            </a:r>
            <a:endParaRPr lang="en-US" altLang="zh-CN" sz="60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718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71625"/>
            <a:ext cx="8686800" cy="1333500"/>
          </a:xfrm>
        </p:spPr>
        <p:txBody>
          <a:bodyPr/>
          <a:lstStyle/>
          <a:p>
            <a:pPr algn="ctr" eaLnBrk="1" hangingPunct="1"/>
            <a:r>
              <a:rPr lang="en-US" altLang="ko-KR" sz="4800" dirty="0" smtClean="0">
                <a:ea typeface="ＭＳ Ｐゴシック" charset="-128"/>
              </a:rPr>
              <a:t>Backup Slides</a:t>
            </a:r>
            <a:endParaRPr lang="en-US" altLang="zh-CN" sz="5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505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Wireless Resource Allocation/Control</a:t>
            </a:r>
            <a:endParaRPr lang="en-US" sz="3600" dirty="0"/>
          </a:p>
        </p:txBody>
      </p:sp>
      <p:sp>
        <p:nvSpPr>
          <p:cNvPr id="4" name="Rounded Rectangle 6"/>
          <p:cNvSpPr/>
          <p:nvPr/>
        </p:nvSpPr>
        <p:spPr>
          <a:xfrm>
            <a:off x="621904" y="1089109"/>
            <a:ext cx="8064896" cy="79208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100" dirty="0">
              <a:solidFill>
                <a:srgbClr val="000000"/>
              </a:solidFill>
              <a:latin typeface="Times New Roman"/>
              <a:cs typeface="Arial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83568" y="1110431"/>
            <a:ext cx="8003232" cy="6987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itchFamily="34" charset="0"/>
              <a:buNone/>
            </a:pPr>
            <a:r>
              <a:rPr lang="en-US" sz="2100" dirty="0" smtClean="0">
                <a:solidFill>
                  <a:srgbClr val="000000"/>
                </a:solidFill>
                <a:latin typeface="Times New Roman"/>
                <a:cs typeface="Arial"/>
              </a:rPr>
              <a:t>Exploiting various opportunities for resource allocation in wireless networks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49200" y="1953205"/>
            <a:ext cx="8325632" cy="47161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rgbClr val="333399"/>
                </a:solidFill>
                <a:latin typeface="Times New Roman"/>
                <a:ea typeface="MS PGothic" pitchFamily="34" charset="-128"/>
              </a:rPr>
              <a:t>Mobile data offloading</a:t>
            </a:r>
            <a:endParaRPr lang="en-US" sz="2500" dirty="0">
              <a:solidFill>
                <a:srgbClr val="000000"/>
              </a:solidFill>
              <a:latin typeface="Times New Roman"/>
              <a:ea typeface="MS PGothic" pitchFamily="34" charset="-128"/>
            </a:endParaRPr>
          </a:p>
          <a:p>
            <a:pPr marL="800100" lvl="1" indent="-3429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Cellular networks are highly constrained (esp. in military settings)</a:t>
            </a:r>
          </a:p>
          <a:p>
            <a:pPr marL="800100" lvl="1" indent="-342900" eaLnBrk="1" fontAlgn="auto" hangingPunct="1"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Use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WiFi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 LANs,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mmWave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 or direct contact opportunities for delivering data originally targeted for cellular networks  (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MS PGothic" pitchFamily="34" charset="-128"/>
              </a:rPr>
              <a:t>WiFi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MS PGothic" pitchFamily="34" charset="-128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and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MS PGothic" pitchFamily="34" charset="-128"/>
              </a:rPr>
              <a:t> cellular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network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MS PGothic" pitchFamily="34" charset="-128"/>
              </a:rPr>
              <a:t> interworking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)</a:t>
            </a:r>
          </a:p>
          <a:p>
            <a:pPr marL="742950" lvl="1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Design of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data off-loading schemes: 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A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coupled </a:t>
            </a:r>
            <a:r>
              <a:rPr lang="en-US" altLang="ko-KR" sz="20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queueing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problem with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bi-</a:t>
            </a:r>
            <a:r>
              <a:rPr lang="en-US" altLang="ko-KR" sz="20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variate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 heavy tailed 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on/off service time distribution </a:t>
            </a:r>
          </a:p>
          <a:p>
            <a:pPr marL="1200150" lvl="2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ON and OFF periods of </a:t>
            </a:r>
            <a:r>
              <a:rPr lang="en-US" altLang="ko-KR" sz="2000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WiFI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 service are Pareto and dependent</a:t>
            </a:r>
          </a:p>
          <a:p>
            <a:pPr marL="742950" lvl="1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Analyzed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reneging probability 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(probability of not using </a:t>
            </a:r>
            <a:r>
              <a:rPr lang="en-US" altLang="ko-KR" sz="2000" dirty="0" err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WiFi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) and </a:t>
            </a:r>
            <a:r>
              <a:rPr lang="en-US" altLang="ko-KR" sz="20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expected waiting time </a:t>
            </a:r>
            <a:r>
              <a:rPr lang="en-US" altLang="ko-KR" sz="2000" dirty="0" smtClean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  <a:cs typeface="Arial"/>
              </a:rPr>
              <a:t>(ACM </a:t>
            </a:r>
            <a:r>
              <a:rPr lang="en-US" altLang="ko-KR" sz="2000" dirty="0" err="1" smtClean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  <a:cs typeface="Arial"/>
              </a:rPr>
              <a:t>Mobihoc</a:t>
            </a:r>
            <a:r>
              <a:rPr lang="en-US" altLang="ko-KR" sz="2000" dirty="0" smtClean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  <a:cs typeface="Arial"/>
              </a:rPr>
              <a:t> 2014)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 in these systems</a:t>
            </a:r>
          </a:p>
          <a:p>
            <a:pPr marL="285750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sz="24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Ongoing Work: </a:t>
            </a:r>
          </a:p>
          <a:p>
            <a:pPr marL="742950" lvl="1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Application scheduling in Wireless Networks using context information</a:t>
            </a:r>
          </a:p>
          <a:p>
            <a:pPr marL="742950" lvl="1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altLang="ko-KR" sz="2000" dirty="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Arial"/>
              </a:rPr>
              <a:t>Age of Information in wireless networks with unreliable channels</a:t>
            </a:r>
          </a:p>
          <a:p>
            <a:pPr marL="285750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altLang="ko-KR" sz="2000" dirty="0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16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Rearranging the summation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" y="1844824"/>
            <a:ext cx="715025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8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Akaike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3" action="ppaction://hlinksldjump"/>
              </a:rPr>
              <a:t>Akaike</a:t>
            </a:r>
            <a:r>
              <a:rPr lang="en-US" dirty="0" smtClean="0">
                <a:hlinkClick r:id="rId3" action="ppaction://hlinksldjump"/>
              </a:rPr>
              <a:t> information criterion</a:t>
            </a:r>
            <a:endParaRPr lang="en-US" dirty="0" smtClean="0"/>
          </a:p>
          <a:p>
            <a:pPr lvl="1"/>
            <a:r>
              <a:rPr lang="en-US" dirty="0" smtClean="0"/>
              <a:t>A measure of the relative quality of statistical models of a given set of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i="1" dirty="0" smtClean="0"/>
              <a:t>L</a:t>
            </a:r>
            <a:r>
              <a:rPr lang="en-US" dirty="0" smtClean="0"/>
              <a:t> is the maximum value of the likelihood function for the model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 is the number of estimated parameters in the model</a:t>
            </a:r>
            <a:br>
              <a:rPr lang="en-US" dirty="0" smtClean="0"/>
            </a:br>
            <a:r>
              <a:rPr lang="en-US" dirty="0" smtClean="0"/>
              <a:t>(e.g., </a:t>
            </a:r>
            <a:r>
              <a:rPr lang="en-US" i="1" dirty="0" smtClean="0"/>
              <a:t>k</a:t>
            </a:r>
            <a:r>
              <a:rPr lang="en-US" dirty="0" smtClean="0"/>
              <a:t>=1 for exponential, Pareto distributions,</a:t>
            </a:r>
            <a:br>
              <a:rPr lang="en-US" dirty="0" smtClean="0"/>
            </a:br>
            <a:r>
              <a:rPr lang="en-US" i="1" dirty="0" smtClean="0"/>
              <a:t>k</a:t>
            </a:r>
            <a:r>
              <a:rPr lang="en-US" dirty="0" smtClean="0"/>
              <a:t>=2 for lognormal, </a:t>
            </a:r>
            <a:r>
              <a:rPr lang="en-US" dirty="0" err="1" smtClean="0"/>
              <a:t>Weibull</a:t>
            </a:r>
            <a:r>
              <a:rPr lang="en-US" dirty="0" smtClean="0"/>
              <a:t> distributions)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815084"/>
            <a:ext cx="3695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CSVM (Cramer-Smirnov-von </a:t>
            </a:r>
            <a:r>
              <a:rPr lang="en-US" sz="3600" dirty="0" err="1" smtClean="0"/>
              <a:t>Mises</a:t>
            </a:r>
            <a:r>
              <a:rPr lang="en-US" sz="3600" dirty="0" smtClean="0"/>
              <a:t>)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Cramer-Smirnov-von </a:t>
            </a:r>
            <a:r>
              <a:rPr lang="en-US" dirty="0" err="1" smtClean="0">
                <a:hlinkClick r:id="rId3" action="ppaction://hlinksldjump"/>
              </a:rPr>
              <a:t>Mises</a:t>
            </a:r>
            <a:r>
              <a:rPr lang="en-US" dirty="0" smtClean="0">
                <a:hlinkClick r:id="rId3" action="ppaction://hlinksldjump"/>
              </a:rPr>
              <a:t> criterion</a:t>
            </a:r>
            <a:endParaRPr lang="en-US" dirty="0" smtClean="0"/>
          </a:p>
          <a:p>
            <a:pPr lvl="1"/>
            <a:r>
              <a:rPr lang="en-US" dirty="0" smtClean="0"/>
              <a:t>A criterion used for judging the goodness of fit of a cumulative distribution function </a:t>
            </a:r>
            <a:r>
              <a:rPr lang="en-US" i="1" dirty="0" smtClean="0"/>
              <a:t>F</a:t>
            </a:r>
            <a:r>
              <a:rPr lang="en-US" baseline="30000" dirty="0" smtClean="0"/>
              <a:t>*</a:t>
            </a:r>
            <a:r>
              <a:rPr lang="en-US" dirty="0" smtClean="0"/>
              <a:t> compared to a given empirical distribution function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Let </a:t>
            </a:r>
            <a:r>
              <a:rPr lang="en-US" i="1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be the samples in increasing order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=</a:t>
            </a:r>
            <a:r>
              <a:rPr lang="en-US" i="1" dirty="0" smtClean="0"/>
              <a:t>F</a:t>
            </a:r>
            <a:r>
              <a:rPr lang="en-US" baseline="30000" dirty="0" smtClean="0"/>
              <a:t>*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916808"/>
            <a:ext cx="36576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653508"/>
            <a:ext cx="43688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6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 example of </a:t>
            </a:r>
            <a:r>
              <a:rPr lang="en-US" dirty="0" err="1" smtClean="0"/>
              <a:t>Akaike</a:t>
            </a:r>
            <a:r>
              <a:rPr lang="en-US" dirty="0" smtClean="0"/>
              <a:t>/CSVM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543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 distribution with smaller AIC/CSVM values is more accurate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96" y="1124744"/>
            <a:ext cx="9144000" cy="256384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74723"/>
              </p:ext>
            </p:extLst>
          </p:nvPr>
        </p:nvGraphicFramePr>
        <p:xfrm>
          <a:off x="482353" y="3850609"/>
          <a:ext cx="401763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213"/>
                <a:gridCol w="1339213"/>
                <a:gridCol w="133921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CSVM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Exponential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1.892e+4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44e-3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Weibull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1.774+4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1.7e-3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Pareto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1.882+4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23e-3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1.748+4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0.5e-3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77273"/>
              </p:ext>
            </p:extLst>
          </p:nvPr>
        </p:nvGraphicFramePr>
        <p:xfrm>
          <a:off x="4946848" y="3832601"/>
          <a:ext cx="387362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1208"/>
                <a:gridCol w="1291208"/>
                <a:gridCol w="129120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CSVM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Exponential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4.61e+4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25e-3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Weibull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4.49+4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6.3e-3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Pareto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4.73+4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22e-3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4.37+4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4e-3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6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Architecture: Context-aware App Scheduler</a:t>
            </a:r>
            <a:endParaRPr lang="en-US" sz="3200" dirty="0"/>
          </a:p>
        </p:txBody>
      </p:sp>
      <p:grpSp>
        <p:nvGrpSpPr>
          <p:cNvPr id="68" name="그룹 62"/>
          <p:cNvGrpSpPr/>
          <p:nvPr/>
        </p:nvGrpSpPr>
        <p:grpSpPr>
          <a:xfrm>
            <a:off x="4382644" y="4518932"/>
            <a:ext cx="1497997" cy="1309700"/>
            <a:chOff x="4413307" y="2713008"/>
            <a:chExt cx="1288933" cy="1724104"/>
          </a:xfrm>
        </p:grpSpPr>
        <p:sp>
          <p:nvSpPr>
            <p:cNvPr id="69" name="직사각형 63"/>
            <p:cNvSpPr>
              <a:spLocks noChangeArrowheads="1"/>
            </p:cNvSpPr>
            <p:nvPr/>
          </p:nvSpPr>
          <p:spPr bwMode="auto">
            <a:xfrm>
              <a:off x="4413307" y="2713008"/>
              <a:ext cx="1288933" cy="1724104"/>
            </a:xfrm>
            <a:prstGeom prst="rect">
              <a:avLst/>
            </a:prstGeom>
            <a:solidFill>
              <a:sysClr val="window" lastClr="FFFFFF"/>
            </a:solidFill>
            <a:ln w="19050" cmpd="sng" algn="ctr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wrap="none" lIns="90488" tIns="44450" rIns="90488" bIns="4445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1. Context Monitor</a:t>
              </a: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0" name="직사각형 9"/>
            <p:cNvSpPr>
              <a:spLocks noChangeArrowheads="1"/>
            </p:cNvSpPr>
            <p:nvPr/>
          </p:nvSpPr>
          <p:spPr bwMode="auto">
            <a:xfrm>
              <a:off x="4485316" y="3838263"/>
              <a:ext cx="1152129" cy="50405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mpd="sng" algn="ctr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wrap="none" lIns="90488" tIns="44450" rIns="90488" bIns="4445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User </a:t>
              </a:r>
              <a:b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</a:b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characteristics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1" name="직사각형 8"/>
            <p:cNvSpPr>
              <a:spLocks noChangeArrowheads="1"/>
            </p:cNvSpPr>
            <p:nvPr/>
          </p:nvSpPr>
          <p:spPr bwMode="auto">
            <a:xfrm>
              <a:off x="4485317" y="3174718"/>
              <a:ext cx="1152127" cy="50405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mpd="sng" algn="ctr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wrap="none" lIns="90488" tIns="44450" rIns="90488" bIns="4445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Device </a:t>
              </a:r>
              <a:b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</a:b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characteristics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grpSp>
        <p:nvGrpSpPr>
          <p:cNvPr id="72" name="그룹 62"/>
          <p:cNvGrpSpPr/>
          <p:nvPr/>
        </p:nvGrpSpPr>
        <p:grpSpPr>
          <a:xfrm>
            <a:off x="2294412" y="2732288"/>
            <a:ext cx="1497997" cy="1309700"/>
            <a:chOff x="4413307" y="2713008"/>
            <a:chExt cx="1288933" cy="1724104"/>
          </a:xfrm>
        </p:grpSpPr>
        <p:sp>
          <p:nvSpPr>
            <p:cNvPr id="73" name="직사각형 63"/>
            <p:cNvSpPr>
              <a:spLocks noChangeArrowheads="1"/>
            </p:cNvSpPr>
            <p:nvPr/>
          </p:nvSpPr>
          <p:spPr bwMode="auto">
            <a:xfrm>
              <a:off x="4413307" y="2713008"/>
              <a:ext cx="1288933" cy="1724104"/>
            </a:xfrm>
            <a:prstGeom prst="rect">
              <a:avLst/>
            </a:prstGeom>
            <a:solidFill>
              <a:sysClr val="window" lastClr="FFFFFF"/>
            </a:solidFill>
            <a:ln w="19050" cmpd="sng" algn="ctr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wrap="none" lIns="90488" tIns="44450" rIns="90488" bIns="4445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3. </a:t>
              </a:r>
              <a:r>
                <a:rPr lang="en-US" altLang="ko-KR" sz="1400" kern="0" dirty="0" smtClean="0">
                  <a:solidFill>
                    <a:sysClr val="windowText" lastClr="000000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App</a:t>
              </a: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 Controller</a:t>
              </a: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74" name="직사각형 8"/>
            <p:cNvSpPr>
              <a:spLocks noChangeArrowheads="1"/>
            </p:cNvSpPr>
            <p:nvPr/>
          </p:nvSpPr>
          <p:spPr bwMode="auto">
            <a:xfrm>
              <a:off x="4485317" y="3820418"/>
              <a:ext cx="1152127" cy="50405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mpd="sng" algn="ctr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wrap="none" lIns="90488" tIns="44450" rIns="90488" bIns="4445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Algorithm block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cxnSp>
        <p:nvCxnSpPr>
          <p:cNvPr id="75" name="직선 화살표 연결선 173"/>
          <p:cNvCxnSpPr/>
          <p:nvPr/>
        </p:nvCxnSpPr>
        <p:spPr>
          <a:xfrm>
            <a:off x="3734572" y="3668392"/>
            <a:ext cx="640080" cy="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tailEnd type="arrow" w="sm" len="sm"/>
          </a:ln>
          <a:effectLst/>
        </p:spPr>
      </p:cxnSp>
      <p:sp>
        <p:nvSpPr>
          <p:cNvPr id="76" name="직사각형 175"/>
          <p:cNvSpPr>
            <a:spLocks noChangeArrowheads="1"/>
          </p:cNvSpPr>
          <p:nvPr/>
        </p:nvSpPr>
        <p:spPr bwMode="auto">
          <a:xfrm>
            <a:off x="3620360" y="3668392"/>
            <a:ext cx="916132" cy="382902"/>
          </a:xfrm>
          <a:prstGeom prst="rect">
            <a:avLst/>
          </a:prstGeom>
          <a:noFill/>
          <a:ln w="19050" cmpd="sng" algn="ctr">
            <a:noFill/>
            <a:round/>
            <a:headEnd/>
            <a:tailEnd/>
          </a:ln>
          <a:extLst/>
        </p:spPr>
        <p:txBody>
          <a:bodyPr wrap="none" lIns="90488" tIns="44450" rIns="90488" bIns="4445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kumimoji="0" lang="en-US" altLang="ko-KR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decision</a:t>
            </a:r>
            <a:br>
              <a:rPr kumimoji="0" lang="en-US" altLang="ko-KR" sz="1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endParaRPr kumimoji="0" lang="ko-KR" alt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1" name="모서리가 둥근 직사각형 3"/>
          <p:cNvSpPr/>
          <p:nvPr/>
        </p:nvSpPr>
        <p:spPr>
          <a:xfrm>
            <a:off x="1976609" y="2465282"/>
            <a:ext cx="4253055" cy="3507366"/>
          </a:xfrm>
          <a:prstGeom prst="roundRect">
            <a:avLst>
              <a:gd name="adj" fmla="val 5769"/>
            </a:avLst>
          </a:prstGeom>
          <a:noFill/>
          <a:ln w="44450" cap="flat" cmpd="sng" algn="ctr">
            <a:solidFill>
              <a:sysClr val="windowText" lastClr="000000">
                <a:alpha val="2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2" name="Picture 22" descr="http://cdn.vectorpalm.com/images/sweetclipart.com/multisite/sweetclipart/files/smart_phone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2" y="4388472"/>
            <a:ext cx="815892" cy="14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직사각형 63"/>
          <p:cNvSpPr>
            <a:spLocks noChangeArrowheads="1"/>
          </p:cNvSpPr>
          <p:nvPr/>
        </p:nvSpPr>
        <p:spPr bwMode="auto">
          <a:xfrm>
            <a:off x="2850916" y="1484784"/>
            <a:ext cx="1954048" cy="654850"/>
          </a:xfrm>
          <a:prstGeom prst="rect">
            <a:avLst/>
          </a:prstGeom>
          <a:solidFill>
            <a:sysClr val="window" lastClr="FFFFFF"/>
          </a:solidFill>
          <a:ln w="31750" cmpd="sng" algn="ctr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 wrap="none" lIns="90488" tIns="44450" rIns="90488" bIns="4445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Background </a:t>
            </a:r>
            <a:r>
              <a:rPr kumimoji="0" lang="en-US" altLang="ko-KR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applist</a:t>
            </a:r>
            <a:endParaRPr kumimoji="0" lang="en-US" altLang="ko-K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88" name="Group 2"/>
          <p:cNvGrpSpPr/>
          <p:nvPr/>
        </p:nvGrpSpPr>
        <p:grpSpPr>
          <a:xfrm>
            <a:off x="2305713" y="4518932"/>
            <a:ext cx="1497997" cy="1309700"/>
            <a:chOff x="2567077" y="2950254"/>
            <a:chExt cx="1497997" cy="1309700"/>
          </a:xfrm>
        </p:grpSpPr>
        <p:grpSp>
          <p:nvGrpSpPr>
            <p:cNvPr id="89" name="그룹 62"/>
            <p:cNvGrpSpPr/>
            <p:nvPr/>
          </p:nvGrpSpPr>
          <p:grpSpPr>
            <a:xfrm>
              <a:off x="2567077" y="2950254"/>
              <a:ext cx="1497997" cy="1309700"/>
              <a:chOff x="4413307" y="2713008"/>
              <a:chExt cx="1288933" cy="1724104"/>
            </a:xfrm>
          </p:grpSpPr>
          <p:sp>
            <p:nvSpPr>
              <p:cNvPr id="91" name="직사각형 63"/>
              <p:cNvSpPr>
                <a:spLocks noChangeArrowheads="1"/>
              </p:cNvSpPr>
              <p:nvPr/>
            </p:nvSpPr>
            <p:spPr bwMode="auto">
              <a:xfrm>
                <a:off x="4413307" y="2713008"/>
                <a:ext cx="1288933" cy="1724104"/>
              </a:xfrm>
              <a:prstGeom prst="rect">
                <a:avLst/>
              </a:prstGeom>
              <a:solidFill>
                <a:sysClr val="window" lastClr="FFFFFF"/>
              </a:solidFill>
              <a:ln w="19050" cmpd="sng" algn="ctr">
                <a:solidFill>
                  <a:sysClr val="windowText" lastClr="000000"/>
                </a:solidFill>
                <a:round/>
                <a:headEnd/>
                <a:tailEnd/>
              </a:ln>
              <a:extLst/>
            </p:spPr>
            <p:txBody>
              <a:bodyPr wrap="none" lIns="90488" tIns="44450" rIns="90488" bIns="44450" anchor="ctr"/>
              <a:lstStyle/>
              <a:p>
                <a:pPr algn="ctr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kumimoji="0" lang="en-US" altLang="ko-K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2. User Profiler</a:t>
                </a:r>
                <a:endPara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  <a:p>
                <a:pPr algn="ctr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  <a:p>
                <a:pPr algn="ctr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  <a:p>
                <a:pPr algn="ctr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  <a:p>
                <a:pPr algn="ctr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kumimoji="0" lang="en-US" altLang="ko-K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  <a:p>
                <a:pPr algn="ctr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92" name="직사각형 9"/>
              <p:cNvSpPr>
                <a:spLocks noChangeArrowheads="1"/>
              </p:cNvSpPr>
              <p:nvPr/>
            </p:nvSpPr>
            <p:spPr bwMode="auto">
              <a:xfrm>
                <a:off x="4485316" y="3174718"/>
                <a:ext cx="1152129" cy="50405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 cmpd="sng" algn="ctr">
                <a:solidFill>
                  <a:sysClr val="windowText" lastClr="000000"/>
                </a:solidFill>
                <a:round/>
                <a:headEnd/>
                <a:tailEnd/>
              </a:ln>
              <a:extLst/>
            </p:spPr>
            <p:txBody>
              <a:bodyPr wrap="none" lIns="90488" tIns="44450" rIns="90488" bIns="44450" anchor="ctr"/>
              <a:lstStyle/>
              <a:p>
                <a:pPr algn="ctr" eaLnBrk="1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kumimoji="0" lang="en-US" altLang="ko-K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App usage </a:t>
                </a:r>
                <a:br>
                  <a:rPr kumimoji="0" lang="en-US" altLang="ko-K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</a:br>
                <a:r>
                  <a:rPr kumimoji="0" lang="en-US" altLang="ko-K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pattern</a:t>
                </a:r>
                <a:endParaRPr kumimoji="0" lang="ko-KR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</p:grpSp>
        <p:sp>
          <p:nvSpPr>
            <p:cNvPr id="90" name="직사각형 9"/>
            <p:cNvSpPr>
              <a:spLocks noChangeArrowheads="1"/>
            </p:cNvSpPr>
            <p:nvPr/>
          </p:nvSpPr>
          <p:spPr bwMode="auto">
            <a:xfrm>
              <a:off x="2644745" y="3805044"/>
              <a:ext cx="1339003" cy="38290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mpd="sng" algn="ctr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wrap="none" lIns="90488" tIns="44450" rIns="90488" bIns="4445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Resource </a:t>
              </a:r>
              <a:b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</a:b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functions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93" name="모서리가 둥근 직사각형 3"/>
          <p:cNvSpPr/>
          <p:nvPr/>
        </p:nvSpPr>
        <p:spPr>
          <a:xfrm>
            <a:off x="6687892" y="2503684"/>
            <a:ext cx="814118" cy="402334"/>
          </a:xfrm>
          <a:prstGeom prst="roundRect">
            <a:avLst>
              <a:gd name="adj" fmla="val 5769"/>
            </a:avLst>
          </a:prstGeom>
          <a:noFill/>
          <a:ln w="44450" cap="flat" cmpd="sng" algn="ctr">
            <a:solidFill>
              <a:sysClr val="windowText" lastClr="000000">
                <a:alpha val="2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Screen off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4" name="모서리가 둥근 직사각형 3"/>
          <p:cNvSpPr/>
          <p:nvPr/>
        </p:nvSpPr>
        <p:spPr>
          <a:xfrm>
            <a:off x="6686649" y="3482082"/>
            <a:ext cx="814118" cy="402334"/>
          </a:xfrm>
          <a:prstGeom prst="roundRect">
            <a:avLst>
              <a:gd name="adj" fmla="val 5769"/>
            </a:avLst>
          </a:prstGeom>
          <a:pattFill prst="smGrid">
            <a:fgClr>
              <a:sysClr val="window" lastClr="FFFFFF">
                <a:lumMod val="75000"/>
              </a:sysClr>
            </a:fgClr>
            <a:bgClr>
              <a:sysClr val="window" lastClr="FFFFFF"/>
            </a:bgClr>
          </a:pattFill>
          <a:ln w="444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Screen on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95" name="직선 화살표 연결선 173"/>
          <p:cNvCxnSpPr/>
          <p:nvPr/>
        </p:nvCxnSpPr>
        <p:spPr>
          <a:xfrm>
            <a:off x="7020125" y="2983324"/>
            <a:ext cx="0" cy="4572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 w="sm" len="sm"/>
          </a:ln>
          <a:effectLst/>
        </p:spPr>
      </p:cxnSp>
      <p:cxnSp>
        <p:nvCxnSpPr>
          <p:cNvPr id="96" name="직선 화살표 연결선 173"/>
          <p:cNvCxnSpPr/>
          <p:nvPr/>
        </p:nvCxnSpPr>
        <p:spPr>
          <a:xfrm flipV="1">
            <a:off x="7164141" y="2958144"/>
            <a:ext cx="0" cy="4572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 w="sm" len="sm"/>
          </a:ln>
          <a:effectLst/>
        </p:spPr>
      </p:cxnSp>
      <p:cxnSp>
        <p:nvCxnSpPr>
          <p:cNvPr id="97" name="직선 화살표 연결선 173"/>
          <p:cNvCxnSpPr/>
          <p:nvPr/>
        </p:nvCxnSpPr>
        <p:spPr>
          <a:xfrm flipH="1">
            <a:off x="5874840" y="4676504"/>
            <a:ext cx="822960" cy="1427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tailEnd type="arrow" w="sm" len="sm"/>
          </a:ln>
          <a:effectLst/>
        </p:spPr>
      </p:cxnSp>
      <p:cxnSp>
        <p:nvCxnSpPr>
          <p:cNvPr id="98" name="직선 화살표 연결선 173"/>
          <p:cNvCxnSpPr/>
          <p:nvPr/>
        </p:nvCxnSpPr>
        <p:spPr>
          <a:xfrm flipH="1">
            <a:off x="3803710" y="5252568"/>
            <a:ext cx="548640" cy="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/>
            </a:solidFill>
            <a:prstDash val="sysDot"/>
            <a:headEnd w="sm" len="sm"/>
            <a:tailEnd type="arrow" w="sm" len="sm"/>
          </a:ln>
          <a:effectLst/>
        </p:spPr>
      </p:cxnSp>
      <p:cxnSp>
        <p:nvCxnSpPr>
          <p:cNvPr id="99" name="직선 화살표 연결선 173"/>
          <p:cNvCxnSpPr/>
          <p:nvPr/>
        </p:nvCxnSpPr>
        <p:spPr>
          <a:xfrm flipH="1" flipV="1">
            <a:off x="3557460" y="3956424"/>
            <a:ext cx="822960" cy="82296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/>
            </a:solidFill>
            <a:prstDash val="sysDot"/>
            <a:tailEnd type="arrow" w="sm" len="sm"/>
          </a:ln>
          <a:effectLst/>
        </p:spPr>
      </p:cxnSp>
      <p:sp>
        <p:nvSpPr>
          <p:cNvPr id="102" name="직사각형 175"/>
          <p:cNvSpPr>
            <a:spLocks noChangeArrowheads="1"/>
          </p:cNvSpPr>
          <p:nvPr/>
        </p:nvSpPr>
        <p:spPr bwMode="auto">
          <a:xfrm>
            <a:off x="5822804" y="4172448"/>
            <a:ext cx="916132" cy="382902"/>
          </a:xfrm>
          <a:prstGeom prst="rect">
            <a:avLst/>
          </a:prstGeom>
          <a:noFill/>
          <a:ln w="19050" cmpd="sng" algn="ctr">
            <a:noFill/>
            <a:round/>
            <a:headEnd/>
            <a:tailEnd/>
          </a:ln>
          <a:ex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buNone/>
            </a:pPr>
            <a:r>
              <a:rPr lang="en-US" altLang="ko-KR" sz="12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app usage,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ko-KR" sz="12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contextual </a:t>
            </a:r>
            <a:br>
              <a:rPr lang="en-US" altLang="ko-KR" sz="12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</a:br>
            <a:r>
              <a:rPr lang="en-US" altLang="ko-KR" sz="12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info</a:t>
            </a:r>
            <a:endParaRPr lang="ko-KR" altLang="en-US" sz="1200" i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3" name="직사각형 175"/>
          <p:cNvSpPr>
            <a:spLocks noChangeArrowheads="1"/>
          </p:cNvSpPr>
          <p:nvPr/>
        </p:nvSpPr>
        <p:spPr bwMode="auto">
          <a:xfrm>
            <a:off x="3806580" y="4100440"/>
            <a:ext cx="916132" cy="382902"/>
          </a:xfrm>
          <a:prstGeom prst="rect">
            <a:avLst/>
          </a:prstGeom>
          <a:noFill/>
          <a:ln w="19050" cmpd="sng" algn="ctr">
            <a:noFill/>
            <a:round/>
            <a:headEnd/>
            <a:tailEnd/>
          </a:ln>
          <a:ex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buNone/>
            </a:pPr>
            <a:r>
              <a:rPr lang="en-US" altLang="ko-KR" sz="12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update</a:t>
            </a:r>
            <a:endParaRPr lang="ko-KR" altLang="en-US" sz="1200" i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4" name="직사각형 175"/>
          <p:cNvSpPr>
            <a:spLocks noChangeArrowheads="1"/>
          </p:cNvSpPr>
          <p:nvPr/>
        </p:nvSpPr>
        <p:spPr bwMode="auto">
          <a:xfrm>
            <a:off x="3620360" y="4869666"/>
            <a:ext cx="916132" cy="382902"/>
          </a:xfrm>
          <a:prstGeom prst="rect">
            <a:avLst/>
          </a:prstGeom>
          <a:noFill/>
          <a:ln w="19050" cmpd="sng" algn="ctr">
            <a:noFill/>
            <a:round/>
            <a:headEnd/>
            <a:tailEnd/>
          </a:ln>
          <a:ex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buNone/>
            </a:pPr>
            <a:r>
              <a:rPr lang="en-US" altLang="ko-KR" sz="12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update</a:t>
            </a:r>
            <a:endParaRPr lang="ko-KR" altLang="en-US" sz="1200" i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107" name="그룹 62"/>
          <p:cNvGrpSpPr/>
          <p:nvPr/>
        </p:nvGrpSpPr>
        <p:grpSpPr>
          <a:xfrm>
            <a:off x="4382644" y="2732288"/>
            <a:ext cx="1497997" cy="1309700"/>
            <a:chOff x="4413307" y="2713008"/>
            <a:chExt cx="1288933" cy="1724104"/>
          </a:xfrm>
        </p:grpSpPr>
        <p:sp>
          <p:nvSpPr>
            <p:cNvPr id="108" name="직사각형 63"/>
            <p:cNvSpPr>
              <a:spLocks noChangeArrowheads="1"/>
            </p:cNvSpPr>
            <p:nvPr/>
          </p:nvSpPr>
          <p:spPr bwMode="auto">
            <a:xfrm>
              <a:off x="4413307" y="2713008"/>
              <a:ext cx="1288933" cy="1724104"/>
            </a:xfrm>
            <a:prstGeom prst="rect">
              <a:avLst/>
            </a:prstGeom>
            <a:solidFill>
              <a:sysClr val="window" lastClr="FFFFFF"/>
            </a:solidFill>
            <a:ln w="19050" cmpd="sng" algn="ctr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wrap="none" lIns="90488" tIns="44450" rIns="90488" bIns="4445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kumimoji="0" lang="en-US" altLang="ko-K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4. Alarm Manager</a:t>
              </a: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09" name="직사각형 8"/>
            <p:cNvSpPr>
              <a:spLocks noChangeArrowheads="1"/>
            </p:cNvSpPr>
            <p:nvPr/>
          </p:nvSpPr>
          <p:spPr bwMode="auto">
            <a:xfrm>
              <a:off x="4485317" y="3471345"/>
              <a:ext cx="1152127" cy="50405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9050" cmpd="sng" algn="ctr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wrap="none" lIns="90488" tIns="44450" rIns="90488" bIns="4445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kumimoji="0" lang="en-US" altLang="ko-K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setAlarm</a:t>
              </a:r>
              <a:endPara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</p:grpSp>
      <p:sp>
        <p:nvSpPr>
          <p:cNvPr id="110" name="직사각형 8"/>
          <p:cNvSpPr>
            <a:spLocks noChangeArrowheads="1"/>
          </p:cNvSpPr>
          <p:nvPr/>
        </p:nvSpPr>
        <p:spPr bwMode="auto">
          <a:xfrm>
            <a:off x="2376252" y="3092328"/>
            <a:ext cx="1339001" cy="38290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9050" cmpd="sng" algn="ctr">
            <a:solidFill>
              <a:sysClr val="windowText" lastClr="000000"/>
            </a:solidFill>
            <a:round/>
            <a:headEnd/>
            <a:tailEnd/>
          </a:ln>
          <a:extLst/>
        </p:spPr>
        <p:txBody>
          <a:bodyPr wrap="none" lIns="90488" tIns="44450" rIns="90488" bIns="4445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Preload</a:t>
            </a:r>
            <a:r>
              <a:rPr kumimoji="0" lang="en-US" altLang="ko-KR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  <a:r>
              <a:rPr kumimoji="0" lang="en-US" altLang="ko-KR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Unload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11" name="직선 화살표 연결선 173"/>
          <p:cNvCxnSpPr/>
          <p:nvPr/>
        </p:nvCxnSpPr>
        <p:spPr>
          <a:xfrm flipH="1">
            <a:off x="3724844" y="3308352"/>
            <a:ext cx="640080" cy="0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  <a:tailEnd type="triangle" w="med" len="med"/>
          </a:ln>
          <a:effectLst/>
        </p:spPr>
      </p:cxnSp>
      <p:sp>
        <p:nvSpPr>
          <p:cNvPr id="112" name="직사각형 175"/>
          <p:cNvSpPr>
            <a:spLocks noChangeArrowheads="1"/>
          </p:cNvSpPr>
          <p:nvPr/>
        </p:nvSpPr>
        <p:spPr bwMode="auto">
          <a:xfrm>
            <a:off x="3610528" y="2925450"/>
            <a:ext cx="916132" cy="382902"/>
          </a:xfrm>
          <a:prstGeom prst="rect">
            <a:avLst/>
          </a:prstGeom>
          <a:noFill/>
          <a:ln w="19050" cmpd="sng" algn="ctr">
            <a:noFill/>
            <a:round/>
            <a:headEnd/>
            <a:tailEnd/>
          </a:ln>
          <a:ex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buNone/>
            </a:pPr>
            <a:r>
              <a:rPr lang="en-US" altLang="ko-KR" sz="12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wake</a:t>
            </a:r>
            <a:endParaRPr lang="ko-KR" altLang="en-US" sz="1200" i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13" name="Straight Arrow Connector 54"/>
          <p:cNvCxnSpPr/>
          <p:nvPr/>
        </p:nvCxnSpPr>
        <p:spPr>
          <a:xfrm flipH="1" flipV="1">
            <a:off x="3302524" y="2070504"/>
            <a:ext cx="274320" cy="1019552"/>
          </a:xfrm>
          <a:prstGeom prst="straightConnector1">
            <a:avLst/>
          </a:prstGeom>
          <a:noFill/>
          <a:ln w="34925" cap="flat" cmpd="sng" algn="ctr">
            <a:solidFill>
              <a:srgbClr val="9BBB59">
                <a:lumMod val="75000"/>
              </a:srgbClr>
            </a:solidFill>
            <a:prstDash val="solid"/>
            <a:tailEnd type="triangle" w="med" len="med"/>
          </a:ln>
          <a:effectLst/>
        </p:spPr>
      </p:cxnSp>
      <p:cxnSp>
        <p:nvCxnSpPr>
          <p:cNvPr id="114" name="Straight Arrow Connector 54"/>
          <p:cNvCxnSpPr/>
          <p:nvPr/>
        </p:nvCxnSpPr>
        <p:spPr>
          <a:xfrm flipV="1">
            <a:off x="3610527" y="2084216"/>
            <a:ext cx="457200" cy="1005840"/>
          </a:xfrm>
          <a:prstGeom prst="straightConnector1">
            <a:avLst/>
          </a:prstGeom>
          <a:noFill/>
          <a:ln w="34925" cap="flat" cmpd="sng" algn="ctr">
            <a:solidFill>
              <a:srgbClr val="0D0DFF"/>
            </a:solidFill>
            <a:prstDash val="solid"/>
            <a:tailEnd type="triangle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2582444" y="2156224"/>
            <a:ext cx="749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kumimoji="0" 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preload</a:t>
            </a:r>
            <a:endParaRPr kumimoji="0" lang="en-US" sz="1200" b="1" i="1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27551" y="2156224"/>
            <a:ext cx="698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i="1" dirty="0" smtClean="0">
                <a:solidFill>
                  <a:srgbClr val="0D0D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unload</a:t>
            </a:r>
            <a:endParaRPr lang="en-US" sz="1200" b="1" i="1" dirty="0">
              <a:solidFill>
                <a:srgbClr val="0D0D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17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15878"/>
              </p:ext>
            </p:extLst>
          </p:nvPr>
        </p:nvGraphicFramePr>
        <p:xfrm>
          <a:off x="5290745" y="1485850"/>
          <a:ext cx="2222416" cy="743712"/>
        </p:xfrm>
        <a:graphic>
          <a:graphicData uri="http://schemas.openxmlformats.org/drawingml/2006/table">
            <a:tbl>
              <a:tblPr firstRow="1" bandRow="1"/>
              <a:tblGrid>
                <a:gridCol w="623327"/>
                <a:gridCol w="1599089"/>
              </a:tblGrid>
              <a:tr h="126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Arrow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Frequency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Once an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update interval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Once an off/on</a:t>
                      </a:r>
                      <a:r>
                        <a:rPr lang="en-US" altLang="ko-KR" sz="1100" baseline="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 period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atinLnBrk="1"/>
                      <a:r>
                        <a:rPr lang="en-US" altLang="ko-KR" sz="1100" dirty="0" smtClean="0"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Several times in a period</a:t>
                      </a:r>
                      <a:endParaRPr lang="ko-KR" altLang="en-US" sz="110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9" name="Picture 2" descr="http://icons.iconarchive.com/icons/dtafalonso/android-l/512/Chrome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70" y="1731022"/>
            <a:ext cx="365833" cy="36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https://lh5.ggpht.com/_XklY7dK6yGsYt53X15RIp7-tbdjWMwQwl_iUAcW-uSq_8zAprmywdn5DQfBHvxZurs1=w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60" y="1693048"/>
            <a:ext cx="419164" cy="4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http://www.apkdad.com/wp-content/uploads/2013/12/Clash-of-Clans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08" y="1731022"/>
            <a:ext cx="357791" cy="3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1"/>
          <p:cNvSpPr txBox="1"/>
          <p:nvPr/>
        </p:nvSpPr>
        <p:spPr>
          <a:xfrm>
            <a:off x="3436812" y="1717841"/>
            <a:ext cx="38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23" name="직선 연결선 59"/>
          <p:cNvCxnSpPr/>
          <p:nvPr/>
        </p:nvCxnSpPr>
        <p:spPr>
          <a:xfrm>
            <a:off x="3940868" y="1772816"/>
            <a:ext cx="274320" cy="274320"/>
          </a:xfrm>
          <a:prstGeom prst="line">
            <a:avLst/>
          </a:prstGeom>
          <a:noFill/>
          <a:ln w="63500" cap="flat" cmpd="sng" algn="ctr">
            <a:solidFill>
              <a:srgbClr val="FF353E"/>
            </a:solidFill>
            <a:prstDash val="solid"/>
          </a:ln>
          <a:effectLst/>
        </p:spPr>
      </p:cxnSp>
      <p:cxnSp>
        <p:nvCxnSpPr>
          <p:cNvPr id="124" name="직선 연결선 60"/>
          <p:cNvCxnSpPr/>
          <p:nvPr/>
        </p:nvCxnSpPr>
        <p:spPr>
          <a:xfrm flipH="1">
            <a:off x="3940868" y="1772816"/>
            <a:ext cx="274320" cy="274320"/>
          </a:xfrm>
          <a:prstGeom prst="line">
            <a:avLst/>
          </a:prstGeom>
          <a:noFill/>
          <a:ln w="63500" cap="flat" cmpd="sng" algn="ctr">
            <a:solidFill>
              <a:srgbClr val="FF353E"/>
            </a:solidFill>
            <a:prstDash val="solid"/>
          </a:ln>
          <a:effectLst/>
        </p:spPr>
      </p:cxnSp>
      <p:cxnSp>
        <p:nvCxnSpPr>
          <p:cNvPr id="125" name="직선 화살표 연결선 173"/>
          <p:cNvCxnSpPr/>
          <p:nvPr/>
        </p:nvCxnSpPr>
        <p:spPr>
          <a:xfrm flipH="1">
            <a:off x="5363197" y="2129999"/>
            <a:ext cx="457200" cy="0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  <a:tailEnd type="triangle" w="med" len="med"/>
          </a:ln>
          <a:effectLst/>
        </p:spPr>
      </p:cxnSp>
      <p:cxnSp>
        <p:nvCxnSpPr>
          <p:cNvPr id="126" name="직선 화살표 연결선 173"/>
          <p:cNvCxnSpPr/>
          <p:nvPr/>
        </p:nvCxnSpPr>
        <p:spPr>
          <a:xfrm flipH="1">
            <a:off x="5380666" y="1943159"/>
            <a:ext cx="457200" cy="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tailEnd type="arrow" w="sm" len="sm"/>
          </a:ln>
          <a:effectLst/>
        </p:spPr>
      </p:cxnSp>
      <p:cxnSp>
        <p:nvCxnSpPr>
          <p:cNvPr id="127" name="직선 화살표 연결선 173"/>
          <p:cNvCxnSpPr/>
          <p:nvPr/>
        </p:nvCxnSpPr>
        <p:spPr>
          <a:xfrm flipH="1">
            <a:off x="5380666" y="1769959"/>
            <a:ext cx="457200" cy="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/>
            </a:solidFill>
            <a:prstDash val="sysDot"/>
            <a:tailEnd type="arrow" w="sm" len="sm"/>
          </a:ln>
          <a:effectLst/>
        </p:spPr>
      </p:cxnSp>
      <p:cxnSp>
        <p:nvCxnSpPr>
          <p:cNvPr id="128" name="직선 화살표 연결선 173"/>
          <p:cNvCxnSpPr/>
          <p:nvPr/>
        </p:nvCxnSpPr>
        <p:spPr>
          <a:xfrm flipV="1">
            <a:off x="2690581" y="3956424"/>
            <a:ext cx="0" cy="548640"/>
          </a:xfrm>
          <a:prstGeom prst="straightConnector1">
            <a:avLst/>
          </a:prstGeom>
          <a:noFill/>
          <a:ln w="22225" cap="flat" cmpd="sng" algn="ctr">
            <a:solidFill>
              <a:sysClr val="windowText" lastClr="000000"/>
            </a:solidFill>
            <a:prstDash val="sysDot"/>
            <a:headEnd w="sm" len="sm"/>
            <a:tailEnd type="arrow" w="sm" len="sm"/>
          </a:ln>
          <a:effectLst/>
        </p:spPr>
      </p:cxnSp>
      <p:sp>
        <p:nvSpPr>
          <p:cNvPr id="129" name="직사각형 175"/>
          <p:cNvSpPr>
            <a:spLocks noChangeArrowheads="1"/>
          </p:cNvSpPr>
          <p:nvPr/>
        </p:nvSpPr>
        <p:spPr bwMode="auto">
          <a:xfrm>
            <a:off x="2572056" y="4100440"/>
            <a:ext cx="916132" cy="382902"/>
          </a:xfrm>
          <a:prstGeom prst="rect">
            <a:avLst/>
          </a:prstGeom>
          <a:noFill/>
          <a:ln w="19050" cmpd="sng" algn="ctr">
            <a:noFill/>
            <a:round/>
            <a:headEnd/>
            <a:tailEnd/>
          </a:ln>
          <a:extLst/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  <a:buNone/>
            </a:pPr>
            <a:r>
              <a:rPr lang="en-US" altLang="ko-KR" sz="1200" i="1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update</a:t>
            </a:r>
            <a:endParaRPr lang="ko-KR" altLang="en-US" sz="1200" i="1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83568" y="2012208"/>
            <a:ext cx="180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ko-KR" sz="3600" b="1" i="1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ConAS</a:t>
            </a:r>
            <a:endParaRPr lang="ko-KR" altLang="en-US" sz="3200" b="1" i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131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119633"/>
              </p:ext>
            </p:extLst>
          </p:nvPr>
        </p:nvGraphicFramePr>
        <p:xfrm>
          <a:off x="5985963" y="4759663"/>
          <a:ext cx="640080" cy="1170432"/>
        </p:xfrm>
        <a:graphic>
          <a:graphicData uri="http://schemas.openxmlformats.org/drawingml/2006/table">
            <a:tbl>
              <a:tblPr firstRow="1" bandRow="1"/>
              <a:tblGrid>
                <a:gridCol w="640080"/>
              </a:tblGrid>
              <a:tr h="26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app </a:t>
                      </a:r>
                      <a:br>
                        <a:rPr lang="en-US" sz="1200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en-US" sz="1200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usage</a:t>
                      </a:r>
                      <a:endParaRPr lang="en-US" sz="1200" i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off/on </a:t>
                      </a:r>
                      <a:br>
                        <a:rPr lang="en-US" sz="1200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en-US" sz="1200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duration</a:t>
                      </a:r>
                      <a:endParaRPr lang="en-US" sz="1200" i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0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time</a:t>
                      </a:r>
                      <a:endParaRPr lang="en-US" sz="1200" i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0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i="1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location</a:t>
                      </a:r>
                      <a:endParaRPr lang="en-US" sz="1200" i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" marR="9144" marT="9144" marB="9144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2" name="TextBox 131"/>
          <p:cNvSpPr txBox="1"/>
          <p:nvPr/>
        </p:nvSpPr>
        <p:spPr>
          <a:xfrm>
            <a:off x="6391505" y="2948312"/>
            <a:ext cx="558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1" dirty="0" err="1" smtClean="0">
                <a:latin typeface="Times"/>
                <a:cs typeface="Times"/>
              </a:rPr>
              <a:t>T</a:t>
            </a:r>
            <a:r>
              <a:rPr lang="en-US" sz="2000" baseline="30000" dirty="0" err="1" smtClean="0">
                <a:latin typeface="Times"/>
                <a:cs typeface="Times"/>
              </a:rPr>
              <a:t>off</a:t>
            </a:r>
            <a:endParaRPr lang="en-US" sz="2000" baseline="30000" dirty="0">
              <a:latin typeface="Times"/>
              <a:cs typeface="Time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201241" y="2948312"/>
            <a:ext cx="539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1" dirty="0" smtClean="0">
                <a:latin typeface="Times"/>
                <a:cs typeface="Times"/>
              </a:rPr>
              <a:t>T</a:t>
            </a:r>
            <a:r>
              <a:rPr lang="en-US" sz="2000" baseline="30000" dirty="0" smtClean="0">
                <a:latin typeface="Times"/>
                <a:cs typeface="Times"/>
              </a:rPr>
              <a:t>on</a:t>
            </a:r>
            <a:endParaRPr lang="en-US" sz="2000" baseline="30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9374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02" grpId="0"/>
      <p:bldP spid="103" grpId="0"/>
      <p:bldP spid="104" grpId="0"/>
      <p:bldP spid="110" grpId="0" animBg="1"/>
      <p:bldP spid="112" grpId="0"/>
      <p:bldP spid="115" grpId="0"/>
      <p:bldP spid="116" grpId="0"/>
      <p:bldP spid="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76200"/>
            <a:ext cx="8275638" cy="838200"/>
          </a:xfrm>
        </p:spPr>
        <p:txBody>
          <a:bodyPr/>
          <a:lstStyle/>
          <a:p>
            <a:pPr algn="ctr" eaLnBrk="1" hangingPunct="1"/>
            <a:r>
              <a:rPr lang="en-US" altLang="zh-CN" sz="3200" dirty="0" smtClean="0">
                <a:ea typeface="宋体" pitchFamily="2" charset="-122"/>
              </a:rPr>
              <a:t>Data Centers and Cloud Computing/Storage </a:t>
            </a:r>
          </a:p>
        </p:txBody>
      </p:sp>
      <p:sp>
        <p:nvSpPr>
          <p:cNvPr id="24" name="Rounded Rectangle 8"/>
          <p:cNvSpPr/>
          <p:nvPr/>
        </p:nvSpPr>
        <p:spPr>
          <a:xfrm>
            <a:off x="539552" y="1124744"/>
            <a:ext cx="8064896" cy="79208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568127" y="1124744"/>
            <a:ext cx="8003232" cy="4868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 smtClean="0"/>
              <a:t>Developing scheduling algorithms for data center, cloud computing, and storage  systems 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endParaRPr lang="en-US" sz="2100" dirty="0"/>
          </a:p>
          <a:p>
            <a:pPr marL="0" indent="0">
              <a:buFont typeface="Arial" pitchFamily="34" charset="0"/>
              <a:buNone/>
            </a:pPr>
            <a:endParaRPr lang="en-US" sz="2100" dirty="0" smtClean="0"/>
          </a:p>
          <a:p>
            <a:pPr marL="0" indent="0" algn="ctr">
              <a:buFont typeface="Arial" pitchFamily="34" charset="0"/>
              <a:buNone/>
            </a:pPr>
            <a:endParaRPr lang="en-US" sz="2100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251520" y="1988840"/>
            <a:ext cx="8567494" cy="4869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lang="en-US" sz="2100" dirty="0">
                <a:latin typeface="+mn-lt"/>
                <a:ea typeface="+mn-ea"/>
              </a:rPr>
              <a:t>d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esign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100" b="0" i="0" u="none" strike="noStrike" kern="120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/Reduce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type of scheduling algorithms with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</a:t>
            </a:r>
            <a:r>
              <a:rPr kumimoji="0" lang="en-US" sz="2100" b="0" i="0" u="none" strike="noStrike" kern="1200" cap="none" spc="0" normalizeH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variate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heavy tailed dependency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minimizing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time </a:t>
            </a:r>
          </a:p>
          <a:p>
            <a:pPr marL="1200150" lvl="2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1800" dirty="0" err="1" smtClean="0">
                <a:latin typeface="+mn-lt"/>
                <a:ea typeface="+mn-ea"/>
              </a:rPr>
              <a:t>MaP</a:t>
            </a:r>
            <a:r>
              <a:rPr lang="en-US" sz="1800" dirty="0" smtClean="0">
                <a:latin typeface="+mn-lt"/>
                <a:ea typeface="+mn-ea"/>
              </a:rPr>
              <a:t>/Reduce is ubiquitous programming paradigm for data center systems</a:t>
            </a:r>
          </a:p>
          <a:p>
            <a:pPr marL="1200150" lvl="2" indent="-285750" eaLnBrk="1" fontAlgn="auto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# of Map tasks and length of reduce tasks are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</a:rPr>
              <a:t>Pareto and dependent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+mn-lt"/>
                <a:ea typeface="+mn-ea"/>
              </a:rPr>
              <a:t>Proved that the flow time minimization problem is strongly NP-hard and does not yield a finite competitive ratio </a:t>
            </a:r>
            <a:r>
              <a:rPr lang="en-US" sz="2100" dirty="0">
                <a:solidFill>
                  <a:srgbClr val="333399"/>
                </a:solidFill>
                <a:latin typeface="+mn-lt"/>
                <a:ea typeface="+mn-ea"/>
              </a:rPr>
              <a:t>[</a:t>
            </a:r>
            <a:r>
              <a:rPr lang="en-US" sz="2100" dirty="0" smtClean="0">
                <a:solidFill>
                  <a:srgbClr val="333399"/>
                </a:solidFill>
                <a:latin typeface="+mn-lt"/>
                <a:ea typeface="+mn-ea"/>
              </a:rPr>
              <a:t>IEEE INFOCOM’13]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+mn-lt"/>
                <a:ea typeface="+mn-ea"/>
              </a:rPr>
              <a:t>Developed </a:t>
            </a:r>
            <a:r>
              <a:rPr lang="en-US" sz="2100" dirty="0" smtClean="0">
                <a:solidFill>
                  <a:srgbClr val="800000"/>
                </a:solidFill>
                <a:latin typeface="+mn-lt"/>
                <a:ea typeface="+mn-ea"/>
              </a:rPr>
              <a:t>2-approximation</a:t>
            </a:r>
            <a:r>
              <a:rPr lang="en-US" sz="2100" dirty="0" smtClean="0">
                <a:solidFill>
                  <a:srgbClr val="333399"/>
                </a:solidFill>
                <a:latin typeface="+mn-lt"/>
                <a:ea typeface="+mn-ea"/>
              </a:rPr>
              <a:t> </a:t>
            </a:r>
            <a:r>
              <a:rPr lang="en-US" sz="2100" dirty="0" smtClean="0">
                <a:latin typeface="+mn-lt"/>
                <a:ea typeface="+mn-ea"/>
              </a:rPr>
              <a:t>probabilistic competitive ratio pre-emptive scheduler that is independent of the nature of job size distributions </a:t>
            </a:r>
            <a:r>
              <a:rPr lang="en-US" sz="2100" dirty="0">
                <a:solidFill>
                  <a:schemeClr val="tx2"/>
                </a:solidFill>
                <a:latin typeface="+mn-lt"/>
                <a:ea typeface="+mn-ea"/>
              </a:rPr>
              <a:t>[</a:t>
            </a:r>
            <a:r>
              <a:rPr lang="en-US" sz="2100" dirty="0" smtClean="0">
                <a:solidFill>
                  <a:schemeClr val="tx2"/>
                </a:solidFill>
                <a:latin typeface="+mn-lt"/>
                <a:ea typeface="+mn-ea"/>
              </a:rPr>
              <a:t>IEEE INFOCOM’13]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</a:rPr>
              <a:t>Low-latency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algorithms in the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</a:rPr>
              <a:t>large-system limit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for both pre-emptive and non-pre-emptive schedulers that are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</a:rPr>
              <a:t>robust to heavy tails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and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</a:rPr>
              <a:t>dependencies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</a:rPr>
              <a:t> between Map and Reduce </a:t>
            </a:r>
            <a:r>
              <a:rPr lang="en-US" sz="2100" dirty="0" smtClean="0">
                <a:solidFill>
                  <a:srgbClr val="333399"/>
                </a:solidFill>
                <a:latin typeface="+mn-lt"/>
                <a:ea typeface="+mn-ea"/>
              </a:rPr>
              <a:t>[IEEE 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</a:rPr>
              <a:t>INFOCOM’15]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n-lt"/>
                <a:ea typeface="+mn-ea"/>
              </a:rPr>
              <a:t>Ongoing Work (in Cloud systems) </a:t>
            </a:r>
          </a:p>
          <a:p>
            <a:pPr marL="1200150" lvl="2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n-lt"/>
                <a:ea typeface="+mn-ea"/>
              </a:rPr>
              <a:t>Load balancing &amp; scheduling: </a:t>
            </a:r>
            <a:r>
              <a:rPr lang="en-US" sz="1800" dirty="0" smtClean="0">
                <a:solidFill>
                  <a:srgbClr val="800000"/>
                </a:solidFill>
                <a:latin typeface="+mn-lt"/>
                <a:ea typeface="+mn-ea"/>
              </a:rPr>
              <a:t>Optimal-latency </a:t>
            </a:r>
            <a:r>
              <a:rPr lang="en-US" sz="1800" dirty="0" smtClean="0">
                <a:latin typeface="+mn-lt"/>
                <a:ea typeface="+mn-ea"/>
              </a:rPr>
              <a:t>data retrieval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009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/>
          <p:cNvSpPr/>
          <p:nvPr/>
        </p:nvSpPr>
        <p:spPr>
          <a:xfrm>
            <a:off x="539552" y="2492896"/>
            <a:ext cx="8136904" cy="1296144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100" dirty="0">
              <a:solidFill>
                <a:srgbClr val="000000"/>
              </a:solidFill>
              <a:latin typeface="Times New Roman"/>
              <a:cs typeface="Arial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40135" y="2564904"/>
            <a:ext cx="8003232" cy="8640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itchFamily="34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Arial"/>
              </a:rPr>
              <a:t>Context Aware Application Scheduling for Increasing Battery Lifetime and Improving Application Response Times in Smartphones </a:t>
            </a:r>
          </a:p>
          <a:p>
            <a:pPr marL="0" indent="0" algn="ctr">
              <a:buClrTx/>
              <a:buSzTx/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latin typeface="Times New Roman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4653136"/>
            <a:ext cx="806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/>
              <a:t>Collaborators: </a:t>
            </a:r>
            <a:r>
              <a:rPr lang="en-US" sz="1400" dirty="0" err="1" smtClean="0"/>
              <a:t>Joohyun</a:t>
            </a:r>
            <a:r>
              <a:rPr lang="en-US" sz="1400" dirty="0" smtClean="0"/>
              <a:t> Lee (OSU), </a:t>
            </a:r>
            <a:r>
              <a:rPr lang="en-US" sz="1400" dirty="0" err="1" smtClean="0"/>
              <a:t>Kyunghan</a:t>
            </a:r>
            <a:r>
              <a:rPr lang="en-US" sz="1400" dirty="0" smtClean="0"/>
              <a:t> Lee (UNIST), </a:t>
            </a:r>
            <a:r>
              <a:rPr lang="en-US" sz="1400" dirty="0" err="1" smtClean="0"/>
              <a:t>Jaemin</a:t>
            </a:r>
            <a:r>
              <a:rPr lang="en-US" sz="1400" dirty="0" smtClean="0"/>
              <a:t> Jo (UNIST), </a:t>
            </a:r>
            <a:r>
              <a:rPr lang="en-US" sz="1400" dirty="0" err="1" smtClean="0"/>
              <a:t>Eujin</a:t>
            </a:r>
            <a:r>
              <a:rPr lang="en-US" sz="1400" dirty="0" smtClean="0"/>
              <a:t> </a:t>
            </a:r>
            <a:r>
              <a:rPr lang="en-US" sz="1400" dirty="0" err="1" smtClean="0"/>
              <a:t>Jeong</a:t>
            </a:r>
            <a:r>
              <a:rPr lang="en-US" sz="1400" dirty="0" smtClean="0"/>
              <a:t> (UNIST)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046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1: Battery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Maslow’s Hierarchy of Needs</a:t>
            </a:r>
            <a:endParaRPr lang="en-US" dirty="0"/>
          </a:p>
        </p:txBody>
      </p:sp>
      <p:pic>
        <p:nvPicPr>
          <p:cNvPr id="8" name="Picture 7" descr="ne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4" y="1609385"/>
            <a:ext cx="5437212" cy="42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5"/>
          <p:cNvSpPr/>
          <p:nvPr/>
        </p:nvSpPr>
        <p:spPr>
          <a:xfrm>
            <a:off x="116260" y="4705729"/>
            <a:ext cx="7264052" cy="1008112"/>
          </a:xfrm>
          <a:prstGeom prst="rect">
            <a:avLst/>
          </a:prstGeom>
          <a:solidFill>
            <a:sysClr val="window" lastClr="FFFFFF"/>
          </a:solidFill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292080" y="1844824"/>
            <a:ext cx="0" cy="273630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36096" y="4077072"/>
            <a:ext cx="2479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1" dirty="0" smtClean="0"/>
              <a:t>Fundamental needs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988840"/>
            <a:ext cx="377991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00000"/>
              </a:buClr>
              <a:buFont typeface="Wingdings" charset="2"/>
              <a:buChar char="§"/>
            </a:pPr>
            <a:r>
              <a:rPr lang="en-US" sz="1800" dirty="0" smtClean="0"/>
              <a:t>Theory that models levels of human needs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§"/>
            </a:pPr>
            <a:r>
              <a:rPr lang="en-US" sz="1800" dirty="0" smtClean="0"/>
              <a:t>Humans reveal a certain level of need only if the needs at lower levels are satisfied </a:t>
            </a:r>
          </a:p>
        </p:txBody>
      </p:sp>
    </p:spTree>
    <p:extLst>
      <p:ext uri="{BB962C8B-B14F-4D97-AF65-F5344CB8AC3E}">
        <p14:creationId xmlns:p14="http://schemas.microsoft.com/office/powerpoint/2010/main" val="53948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1: Battery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New</a:t>
            </a:r>
            <a:r>
              <a:rPr lang="en-US" dirty="0" smtClean="0"/>
              <a:t> Maslow’s Hierarchy of Needs</a:t>
            </a:r>
            <a:endParaRPr lang="en-US" dirty="0"/>
          </a:p>
        </p:txBody>
      </p:sp>
      <p:pic>
        <p:nvPicPr>
          <p:cNvPr id="8" name="Picture 7" descr="ne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4" y="1609385"/>
            <a:ext cx="5437212" cy="42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5"/>
          <p:cNvSpPr/>
          <p:nvPr/>
        </p:nvSpPr>
        <p:spPr>
          <a:xfrm>
            <a:off x="116260" y="4705729"/>
            <a:ext cx="7264052" cy="1008112"/>
          </a:xfrm>
          <a:prstGeom prst="rect">
            <a:avLst/>
          </a:prstGeom>
          <a:solidFill>
            <a:sysClr val="window" lastClr="FFFFFF"/>
          </a:solidFill>
          <a:ln w="425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4653136"/>
            <a:ext cx="3299451" cy="923330"/>
          </a:xfrm>
          <a:prstGeom prst="rect">
            <a:avLst/>
          </a:prstGeom>
          <a:solidFill>
            <a:sysClr val="window" lastClr="FFFFFF"/>
          </a:solidFill>
          <a:ln w="42500" cap="flat" cmpd="sng" algn="ctr">
            <a:solidFill>
              <a:srgbClr val="F79646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hours of experienced lifetime</a:t>
            </a:r>
            <a:b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(75% of 4G users are dissatisfied </a:t>
            </a:r>
            <a:b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[J.D. </a:t>
            </a:r>
            <a:r>
              <a:rPr lang="en-US" sz="1800" b="1" i="1" kern="0" dirty="0" smtClean="0">
                <a:solidFill>
                  <a:srgbClr val="FF0000"/>
                </a:solidFill>
                <a:latin typeface="Calibri"/>
                <a:ea typeface="+mn-ea"/>
              </a:rPr>
              <a:t>Power]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938654"/>
            <a:ext cx="8537062" cy="442674"/>
          </a:xfrm>
          <a:prstGeom prst="roundRect">
            <a:avLst/>
          </a:prstGeom>
          <a:gradFill rotWithShape="1">
            <a:gsLst>
              <a:gs pos="0">
                <a:srgbClr val="C0504D">
                  <a:shade val="45000"/>
                  <a:satMod val="155000"/>
                </a:srgbClr>
              </a:gs>
              <a:gs pos="60000">
                <a:srgbClr val="C0504D">
                  <a:shade val="95000"/>
                  <a:satMod val="150000"/>
                </a:srgbClr>
              </a:gs>
              <a:gs pos="100000">
                <a:srgbClr val="C0504D">
                  <a:tint val="87000"/>
                  <a:satMod val="2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atMod val="150000"/>
              </a:srgbClr>
            </a:solidFill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</a:rPr>
              <a:t>How can we increase lifetime of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</a:rPr>
              <a:t>thes</a:t>
            </a:r>
            <a:r>
              <a:rPr lang="en-US" sz="2000" b="1" i="1" kern="0" dirty="0" smtClean="0">
                <a:solidFill>
                  <a:sysClr val="window" lastClr="FFFFFF"/>
                </a:solidFill>
                <a:latin typeface="Calibri"/>
                <a:ea typeface="+mn-ea"/>
              </a:rPr>
              <a:t>e devices and quality of  user experience?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292080" y="1844824"/>
            <a:ext cx="0" cy="273630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36096" y="4077072"/>
            <a:ext cx="2479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1" dirty="0" smtClean="0"/>
              <a:t>Fundamental needs</a:t>
            </a:r>
            <a:endParaRPr lang="en-US" sz="20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59" y="2132856"/>
            <a:ext cx="2762275" cy="172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2060848"/>
            <a:ext cx="2808312" cy="1872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4088" y="1988840"/>
            <a:ext cx="377991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00000"/>
              </a:buClr>
              <a:buFont typeface="Wingdings" charset="2"/>
              <a:buChar char="§"/>
            </a:pPr>
            <a:r>
              <a:rPr lang="en-US" sz="1800" dirty="0" smtClean="0"/>
              <a:t>Theory that models levels of human needs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§"/>
            </a:pPr>
            <a:r>
              <a:rPr lang="en-US" sz="1800" dirty="0" smtClean="0"/>
              <a:t>Humans reveal a certain level of need only if the needs at lower levels are satisfied </a:t>
            </a:r>
          </a:p>
        </p:txBody>
      </p:sp>
    </p:spTree>
    <p:extLst>
      <p:ext uri="{BB962C8B-B14F-4D97-AF65-F5344CB8AC3E}">
        <p14:creationId xmlns:p14="http://schemas.microsoft.com/office/powerpoint/2010/main" val="378813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2: Latency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6495256" cy="5105400"/>
          </a:xfrm>
        </p:spPr>
        <p:txBody>
          <a:bodyPr/>
          <a:lstStyle/>
          <a:p>
            <a:r>
              <a:rPr lang="en-US" dirty="0" smtClean="0"/>
              <a:t>Most users are dissatisfied with battery lifetime</a:t>
            </a:r>
          </a:p>
          <a:p>
            <a:r>
              <a:rPr lang="en-US" dirty="0" smtClean="0"/>
              <a:t>Additionally, users want their applications to be very responsive </a:t>
            </a:r>
          </a:p>
          <a:p>
            <a:pPr lvl="1"/>
            <a:r>
              <a:rPr lang="en-US" dirty="0" smtClean="0"/>
              <a:t>Start-up latency is critical</a:t>
            </a:r>
          </a:p>
          <a:p>
            <a:r>
              <a:rPr lang="en-US" dirty="0" smtClean="0"/>
              <a:t>Users are unhappy if the application takes too long to load </a:t>
            </a:r>
          </a:p>
          <a:p>
            <a:pPr lvl="1"/>
            <a:r>
              <a:rPr lang="en-US" dirty="0" smtClean="0"/>
              <a:t>Game apps: </a:t>
            </a:r>
            <a:r>
              <a:rPr lang="en-US" b="1" dirty="0" smtClean="0">
                <a:solidFill>
                  <a:srgbClr val="FF0000"/>
                </a:solidFill>
              </a:rPr>
              <a:t>5-22 </a:t>
            </a:r>
            <a:r>
              <a:rPr lang="en-US" b="1" dirty="0" err="1" smtClean="0">
                <a:solidFill>
                  <a:srgbClr val="FF0000"/>
                </a:solidFill>
              </a:rPr>
              <a:t>secs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(12.6 on average)</a:t>
            </a:r>
          </a:p>
          <a:p>
            <a:pPr lvl="1"/>
            <a:r>
              <a:rPr lang="en-US" dirty="0" smtClean="0"/>
              <a:t>Social networking apps: </a:t>
            </a:r>
            <a:r>
              <a:rPr lang="en-US" b="1" dirty="0" smtClean="0">
                <a:solidFill>
                  <a:srgbClr val="FF0000"/>
                </a:solidFill>
              </a:rPr>
              <a:t>2-4 </a:t>
            </a:r>
            <a:r>
              <a:rPr lang="en-US" b="1" dirty="0" err="1" smtClean="0">
                <a:solidFill>
                  <a:srgbClr val="FF0000"/>
                </a:solidFill>
              </a:rPr>
              <a:t>secs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(2.4 on average)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389" y="5115545"/>
            <a:ext cx="8712968" cy="1265783"/>
          </a:xfrm>
          <a:prstGeom prst="roundRect">
            <a:avLst>
              <a:gd name="adj" fmla="val 15719"/>
            </a:avLst>
          </a:prstGeom>
          <a:ln w="4762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40080" indent="-64008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300" b="1" kern="0" dirty="0" smtClean="0">
                <a:solidFill>
                  <a:schemeClr val="tx1"/>
                </a:solidFill>
                <a:latin typeface="Calibri"/>
                <a:ea typeface="+mn-ea"/>
              </a:rPr>
              <a:t>Goal:</a:t>
            </a:r>
            <a:r>
              <a:rPr lang="en-US" sz="2300" b="1" i="1" kern="0" dirty="0" smtClean="0">
                <a:solidFill>
                  <a:schemeClr val="tx1"/>
                </a:solidFill>
                <a:latin typeface="Calibri"/>
                <a:ea typeface="+mn-ea"/>
              </a:rPr>
              <a:t> </a:t>
            </a:r>
            <a:r>
              <a:rPr lang="en-US" sz="2300" i="1" kern="0" dirty="0" smtClean="0">
                <a:solidFill>
                  <a:schemeClr val="tx1"/>
                </a:solidFill>
                <a:latin typeface="Calibri"/>
                <a:ea typeface="+mn-ea"/>
              </a:rPr>
              <a:t>Taking </a:t>
            </a:r>
            <a:r>
              <a:rPr lang="en-US" sz="2300" i="1" kern="0" dirty="0">
                <a:solidFill>
                  <a:schemeClr val="tx1"/>
                </a:solidFill>
                <a:latin typeface="Calibri"/>
                <a:ea typeface="+mn-ea"/>
              </a:rPr>
              <a:t>user behavior into account, </a:t>
            </a:r>
            <a:r>
              <a:rPr lang="en-US" sz="2300" i="1" kern="0" dirty="0" smtClean="0">
                <a:solidFill>
                  <a:schemeClr val="tx1"/>
                </a:solidFill>
                <a:latin typeface="Calibri"/>
                <a:ea typeface="+mn-ea"/>
              </a:rPr>
              <a:t/>
            </a:r>
            <a:br>
              <a:rPr lang="en-US" sz="2300" i="1" kern="0" dirty="0" smtClean="0">
                <a:solidFill>
                  <a:schemeClr val="tx1"/>
                </a:solidFill>
                <a:latin typeface="Calibri"/>
                <a:ea typeface="+mn-ea"/>
              </a:rPr>
            </a:br>
            <a:r>
              <a:rPr lang="en-US" sz="2300" i="1" kern="0" dirty="0" smtClean="0">
                <a:solidFill>
                  <a:schemeClr val="tx1"/>
                </a:solidFill>
                <a:latin typeface="Calibri"/>
                <a:ea typeface="+mn-ea"/>
              </a:rPr>
              <a:t>can </a:t>
            </a:r>
            <a:r>
              <a:rPr lang="en-US" sz="2300" i="1" kern="0" dirty="0">
                <a:solidFill>
                  <a:schemeClr val="tx1"/>
                </a:solidFill>
                <a:latin typeface="Calibri"/>
                <a:ea typeface="+mn-ea"/>
              </a:rPr>
              <a:t>we develop </a:t>
            </a:r>
            <a:r>
              <a:rPr lang="en-US" sz="2300" b="1" i="1" kern="0" dirty="0" smtClean="0">
                <a:solidFill>
                  <a:srgbClr val="FF0000"/>
                </a:solidFill>
                <a:latin typeface="Calibri"/>
                <a:ea typeface="+mn-ea"/>
              </a:rPr>
              <a:t>smart </a:t>
            </a:r>
            <a:r>
              <a:rPr lang="en-US" sz="2300" b="1" i="1" kern="0" dirty="0">
                <a:solidFill>
                  <a:srgbClr val="FF0000"/>
                </a:solidFill>
                <a:latin typeface="Calibri"/>
                <a:ea typeface="+mn-ea"/>
              </a:rPr>
              <a:t>application control strategies</a:t>
            </a:r>
            <a:r>
              <a:rPr lang="en-US" sz="2300" i="1" kern="0" dirty="0">
                <a:solidFill>
                  <a:srgbClr val="FF0000"/>
                </a:solidFill>
                <a:latin typeface="Calibri"/>
                <a:ea typeface="+mn-ea"/>
              </a:rPr>
              <a:t> </a:t>
            </a:r>
            <a:r>
              <a:rPr lang="en-US" sz="2300" i="1" kern="0" dirty="0" smtClean="0">
                <a:solidFill>
                  <a:schemeClr val="tx1"/>
                </a:solidFill>
                <a:latin typeface="Calibri"/>
                <a:ea typeface="+mn-ea"/>
              </a:rPr>
              <a:t/>
            </a:r>
            <a:br>
              <a:rPr lang="en-US" sz="2300" i="1" kern="0" dirty="0" smtClean="0">
                <a:solidFill>
                  <a:schemeClr val="tx1"/>
                </a:solidFill>
                <a:latin typeface="Calibri"/>
                <a:ea typeface="+mn-ea"/>
              </a:rPr>
            </a:br>
            <a:r>
              <a:rPr lang="en-US" sz="2300" i="1" kern="0" dirty="0" smtClean="0">
                <a:solidFill>
                  <a:schemeClr val="tx1"/>
                </a:solidFill>
                <a:latin typeface="Calibri"/>
                <a:ea typeface="+mn-ea"/>
              </a:rPr>
              <a:t>in </a:t>
            </a:r>
            <a:r>
              <a:rPr lang="en-US" sz="2300" i="1" kern="0" dirty="0">
                <a:solidFill>
                  <a:schemeClr val="tx1"/>
                </a:solidFill>
                <a:latin typeface="Calibri"/>
                <a:ea typeface="+mn-ea"/>
              </a:rPr>
              <a:t>order to reduce both </a:t>
            </a:r>
            <a:r>
              <a:rPr lang="en-US" sz="2300" i="1" kern="0" dirty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rPr>
              <a:t>power consumption </a:t>
            </a:r>
            <a:r>
              <a:rPr lang="en-US" sz="2300" i="1" kern="0" dirty="0">
                <a:solidFill>
                  <a:schemeClr val="tx1"/>
                </a:solidFill>
                <a:latin typeface="Calibri"/>
                <a:ea typeface="+mn-ea"/>
              </a:rPr>
              <a:t>and </a:t>
            </a:r>
            <a:r>
              <a:rPr lang="en-US" sz="2300" i="1" kern="0" dirty="0">
                <a:solidFill>
                  <a:srgbClr val="0000FF"/>
                </a:solidFill>
                <a:latin typeface="Calibri"/>
                <a:ea typeface="+mn-ea"/>
              </a:rPr>
              <a:t>start-up </a:t>
            </a:r>
            <a:r>
              <a:rPr lang="en-US" sz="2300" i="1" kern="0" dirty="0" smtClean="0">
                <a:solidFill>
                  <a:srgbClr val="0000FF"/>
                </a:solidFill>
                <a:latin typeface="Calibri"/>
                <a:ea typeface="+mn-ea"/>
              </a:rPr>
              <a:t>latency</a:t>
            </a:r>
            <a:r>
              <a:rPr lang="en-US" sz="2300" i="1" kern="0" dirty="0" smtClean="0">
                <a:solidFill>
                  <a:schemeClr val="tx1"/>
                </a:solidFill>
                <a:latin typeface="Calibri"/>
                <a:ea typeface="+mn-ea"/>
              </a:rPr>
              <a:t>?</a:t>
            </a:r>
            <a:endParaRPr kumimoji="0" lang="en-US" sz="23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340768"/>
            <a:ext cx="1903712" cy="3384376"/>
          </a:xfrm>
          <a:prstGeom prst="rect">
            <a:avLst/>
          </a:prstGeom>
        </p:spPr>
      </p:pic>
      <p:pic>
        <p:nvPicPr>
          <p:cNvPr id="11" name="Picture 10" descr="3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60848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206084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9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AN@7LMVJGNFUVWYY57I" val="3522"/>
  <p:tag name="FIRSTPRASUN@VG1HMMSTBV2YYL02" val="4656"/>
  <p:tag name="USEAMSFONTS" val="0"/>
  <p:tag name="EMBEDFONTS" val="0"/>
  <p:tag name="USEBOLDAMS" val="0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0"/>
  <p:tag name="DEFAULTTRANSPARENT" val="0"/>
  <p:tag name="DEFAULTWORKAROUNDTRANSPARENCYBUG" val="0"/>
  <p:tag name="DEFAULTRESOLUTION" val="1200"/>
  <p:tag name="DEFAULTMAGNIFICATION" val="2000"/>
  <p:tag name="DEFAULTFONTSIZE" val="10"/>
  <p:tag name="DEFAULTWORDWRAP" val="0"/>
  <p:tag name="DEFAULTWIDTH" val="455"/>
  <p:tag name="DEFAULTHEIGHT" val="33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117680</TotalTime>
  <Words>4714</Words>
  <Application>Microsoft Macintosh PowerPoint</Application>
  <PresentationFormat>On-screen Show (4:3)</PresentationFormat>
  <Paragraphs>810</Paragraphs>
  <Slides>44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Equity</vt:lpstr>
      <vt:lpstr>Blends</vt:lpstr>
      <vt:lpstr>1_Blends</vt:lpstr>
      <vt:lpstr>1_Equity</vt:lpstr>
      <vt:lpstr>2_Blends</vt:lpstr>
      <vt:lpstr>3_Blends</vt:lpstr>
      <vt:lpstr>Equation</vt:lpstr>
      <vt:lpstr>Analysis and Design of Complex Systems with Multivariate Heavy Tail Phenomena</vt:lpstr>
      <vt:lpstr>Overall Outline</vt:lpstr>
      <vt:lpstr>Lévy mobility</vt:lpstr>
      <vt:lpstr>Wireless Resource Allocation/Control</vt:lpstr>
      <vt:lpstr>Data Centers and Cloud Computing/Storage </vt:lpstr>
      <vt:lpstr>PowerPoint Presentation</vt:lpstr>
      <vt:lpstr>Motivation 1: Battery </vt:lpstr>
      <vt:lpstr>Motivation 1: Battery </vt:lpstr>
      <vt:lpstr>Motivation 2: Latency </vt:lpstr>
      <vt:lpstr>Relation to the project</vt:lpstr>
      <vt:lpstr>Outline</vt:lpstr>
      <vt:lpstr>Preliminary: Lifecycle of a mobile application</vt:lpstr>
      <vt:lpstr>Example: App. State Transition</vt:lpstr>
      <vt:lpstr>Energy cost due to background apps </vt:lpstr>
      <vt:lpstr>Trade-off between background and empty</vt:lpstr>
      <vt:lpstr>Status quo: LMK / Ultra power saving mode</vt:lpstr>
      <vt:lpstr>Outline</vt:lpstr>
      <vt:lpstr>Measurement for app usage pattern</vt:lpstr>
      <vt:lpstr>OFF/ON periods: multivariate heavy tailed </vt:lpstr>
      <vt:lpstr>Context improves prediction</vt:lpstr>
      <vt:lpstr>Context improves prediction</vt:lpstr>
      <vt:lpstr>Context improves prediction</vt:lpstr>
      <vt:lpstr>Launching Probability</vt:lpstr>
      <vt:lpstr>Frequently used applications</vt:lpstr>
      <vt:lpstr>Frequently used applications: Zipf’s law</vt:lpstr>
      <vt:lpstr>Overall goal</vt:lpstr>
      <vt:lpstr>Failure Rate (Aging Property)</vt:lpstr>
      <vt:lpstr>Problem formulation: OFF period</vt:lpstr>
      <vt:lpstr>Heuristic 1: Local Optimal</vt:lpstr>
      <vt:lpstr>Local Optimality</vt:lpstr>
      <vt:lpstr>Heuristic 2: m-Frequently Used</vt:lpstr>
      <vt:lpstr>Overall Approach: Context-aware App Scheduler</vt:lpstr>
      <vt:lpstr>Trace-driven Simulation</vt:lpstr>
      <vt:lpstr>Comparison</vt:lpstr>
      <vt:lpstr>Summary of Results</vt:lpstr>
      <vt:lpstr>Future Work</vt:lpstr>
      <vt:lpstr>Publications</vt:lpstr>
      <vt:lpstr>Thank You</vt:lpstr>
      <vt:lpstr>Backup Slides</vt:lpstr>
      <vt:lpstr>Rearranging the summation</vt:lpstr>
      <vt:lpstr>Akaike test</vt:lpstr>
      <vt:lpstr>CSVM (Cramer-Smirnov-von Mises) test</vt:lpstr>
      <vt:lpstr> An example of Akaike/CSVM tests</vt:lpstr>
      <vt:lpstr>Architecture: Context-aware App Scheduler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Ness Shroff</cp:lastModifiedBy>
  <cp:revision>3480</cp:revision>
  <cp:lastPrinted>2014-02-11T19:34:53Z</cp:lastPrinted>
  <dcterms:created xsi:type="dcterms:W3CDTF">2012-07-25T04:22:20Z</dcterms:created>
  <dcterms:modified xsi:type="dcterms:W3CDTF">2015-10-19T16:03:30Z</dcterms:modified>
</cp:coreProperties>
</file>