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36" r:id="rId3"/>
    <p:sldId id="337" r:id="rId4"/>
    <p:sldId id="331" r:id="rId5"/>
    <p:sldId id="310" r:id="rId6"/>
    <p:sldId id="333" r:id="rId7"/>
    <p:sldId id="330" r:id="rId8"/>
    <p:sldId id="257" r:id="rId9"/>
    <p:sldId id="338" r:id="rId10"/>
    <p:sldId id="335" r:id="rId11"/>
    <p:sldId id="339" r:id="rId12"/>
    <p:sldId id="305" r:id="rId13"/>
    <p:sldId id="304" r:id="rId14"/>
    <p:sldId id="313" r:id="rId15"/>
    <p:sldId id="314" r:id="rId16"/>
    <p:sldId id="319" r:id="rId17"/>
    <p:sldId id="316" r:id="rId18"/>
    <p:sldId id="315" r:id="rId19"/>
    <p:sldId id="334" r:id="rId20"/>
    <p:sldId id="308" r:id="rId21"/>
    <p:sldId id="309" r:id="rId22"/>
    <p:sldId id="318" r:id="rId23"/>
    <p:sldId id="311" r:id="rId24"/>
    <p:sldId id="321" r:id="rId25"/>
    <p:sldId id="325" r:id="rId26"/>
    <p:sldId id="340" r:id="rId27"/>
    <p:sldId id="329" r:id="rId28"/>
    <p:sldId id="327" r:id="rId29"/>
    <p:sldId id="34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925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44F3-A88C-404E-B416-DFDCC8730857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AD50F-A404-48A3-80A5-E7561399E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1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63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 down the local-balance equation. Cannot solve for these, but can get a bound. Compare the blocking probability under random routing and Power of Two-Choices.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40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Draw a figure illustrating vector packing for multidimensional resource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43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 the bounds in the multi-dimensional case.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89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Insensitivity. Blocking probability decreases dramatically with power-of-d choices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89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(6) Simulations: Correlated batch arrivals exponential versus non-exponential, performance is sensitive to correlation for finite N, insensitive to service-time distribution for finite N, and insensitive to both for large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75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Interchange of Limits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7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7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Power-of-Two-Choices Routing; For finite N,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number of tasks in each server are not independent because we sample two servers each time.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(9) Power-of-Two-Choices Routing: first consider the case of a single arrival. Explain the branching process argument to illustrate why we have independence.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3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Power-of-Two-Choices Routing; For finite N,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number of tasks in each server are not independent because we sample two servers each time.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(9) Power-of-Two-Choices Routing: first consider the case of a single arrival. Explain the branching process argument to illustrate why we have independence.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 the </a:t>
            </a:r>
            <a:r>
              <a:rPr lang="en-US" dirty="0" smtClean="0">
                <a:solidFill>
                  <a:srgbClr val="C00000"/>
                </a:solidFill>
              </a:rPr>
              <a:t>branching process argument </a:t>
            </a:r>
            <a:r>
              <a:rPr lang="en-US" dirty="0" smtClean="0"/>
              <a:t>to illustrate why we have independence.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1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Power-of-Two-Choices Routing; For finite N,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number of tasks in each server are not independent because we sample two servers each time.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(9) Power-of-Two-Choices Routing: first consider the case of a single arrival. Explain the branching process argument to illustrate why we have independence.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 the </a:t>
            </a:r>
            <a:r>
              <a:rPr lang="en-US" dirty="0" smtClean="0">
                <a:solidFill>
                  <a:srgbClr val="C00000"/>
                </a:solidFill>
              </a:rPr>
              <a:t>branching process argument </a:t>
            </a:r>
            <a:r>
              <a:rPr lang="en-US" dirty="0" smtClean="0"/>
              <a:t>to illustrate why we have independence.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74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Power-of-Two-Choices Routing; For finite N, the number of tasks in each server are not independent because we sample two servers each time.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(9) Power-of-Two-Choices Routing: first consider the case of a single arrival. Explain the branching process argument to illustrate why we have independence.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In the large system limit, the tasks in the same server are independent from each other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Why? The event that no two tasks join the same server happens almost surely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13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Draw the mean-field Markov chain and show how it looks similar to the M/M/B/B model. Thus, insensitivity follows from similar arguments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99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Draw the mean-field Markov chain and show how it looks similar to the M/M/B/B model. Thus, insensitivity follows from similar arguments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64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 down the local-balance equation. Cannot solve for these, but can get a bound. Compare the blocking probability under random routing and Power of Two-Choices.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D50F-A404-48A3-80A5-E7561399E75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2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6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5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9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7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6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9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1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5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7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8F49-B47D-4F79-AC25-D69780E3CD9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D6AD-D514-4D57-BB01-D218B7A62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9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9963"/>
            <a:ext cx="10363200" cy="2829242"/>
          </a:xfrm>
        </p:spPr>
        <p:txBody>
          <a:bodyPr>
            <a:normAutofit/>
          </a:bodyPr>
          <a:lstStyle/>
          <a:p>
            <a:r>
              <a:rPr lang="en-US" dirty="0" smtClean="0"/>
              <a:t>R. Srikant</a:t>
            </a:r>
          </a:p>
          <a:p>
            <a:r>
              <a:rPr lang="en-US" dirty="0" smtClean="0"/>
              <a:t>University of Illinois at Urbana-Champaign</a:t>
            </a:r>
          </a:p>
          <a:p>
            <a:endParaRPr lang="en-US" dirty="0" smtClean="0"/>
          </a:p>
          <a:p>
            <a:r>
              <a:rPr lang="en-US" dirty="0" smtClean="0"/>
              <a:t>Students: X. Dong, X. Kang (ASU), Q. </a:t>
            </a:r>
            <a:r>
              <a:rPr lang="en-US" dirty="0" err="1" smtClean="0"/>
              <a:t>Xie</a:t>
            </a:r>
            <a:r>
              <a:rPr lang="en-US" dirty="0" smtClean="0"/>
              <a:t>, Y. Zheng (OSU)</a:t>
            </a:r>
          </a:p>
          <a:p>
            <a:r>
              <a:rPr lang="en-US" dirty="0" smtClean="0"/>
              <a:t>Post-doc: B. Li</a:t>
            </a:r>
          </a:p>
          <a:p>
            <a:r>
              <a:rPr lang="en-US" dirty="0" smtClean="0"/>
              <a:t>Faculty: Y. Lu, A. </a:t>
            </a:r>
            <a:r>
              <a:rPr lang="en-US" dirty="0" err="1" smtClean="0"/>
              <a:t>Ramamoorthy</a:t>
            </a:r>
            <a:r>
              <a:rPr lang="en-US" dirty="0" smtClean="0"/>
              <a:t> (ISU), </a:t>
            </a:r>
            <a:r>
              <a:rPr lang="en-US" dirty="0" smtClean="0">
                <a:solidFill>
                  <a:srgbClr val="C00000"/>
                </a:solidFill>
              </a:rPr>
              <a:t>N. Shroff (OSU)</a:t>
            </a:r>
            <a:r>
              <a:rPr lang="en-US" dirty="0" smtClean="0"/>
              <a:t>, P. Sinha (OSU), L. Ying (ASU)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34440" y="1122363"/>
            <a:ext cx="9570720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Load Balancing with Multivariate Heavy-Tailed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Story So Far….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Designed low-complexity algorithms for </a:t>
            </a:r>
            <a:r>
              <a:rPr lang="en-US" dirty="0" smtClean="0">
                <a:solidFill>
                  <a:srgbClr val="C00000"/>
                </a:solidFill>
              </a:rPr>
              <a:t>queueing </a:t>
            </a:r>
            <a:r>
              <a:rPr lang="en-US" dirty="0" smtClean="0"/>
              <a:t>models, with more general job types than in the previous slide</a:t>
            </a:r>
          </a:p>
          <a:p>
            <a:endParaRPr lang="en-US" dirty="0" smtClean="0"/>
          </a:p>
          <a:p>
            <a:r>
              <a:rPr lang="en-US" dirty="0" smtClean="0"/>
              <a:t>Last year’s review: Answered Harry Chang’s question regarding the heavy-traffic optimality of load balancing policies when </a:t>
            </a:r>
            <a:r>
              <a:rPr lang="en-US" dirty="0" smtClean="0">
                <a:solidFill>
                  <a:srgbClr val="C00000"/>
                </a:solidFill>
              </a:rPr>
              <a:t>queueing is allowed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i.e., whether the load-balancing policies are delay optimal when the load on the system increases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Certain load-balancing policies are heavy-traffic </a:t>
            </a:r>
            <a:r>
              <a:rPr lang="en-US" dirty="0" smtClean="0">
                <a:solidFill>
                  <a:srgbClr val="C00000"/>
                </a:solidFill>
              </a:rPr>
              <a:t>optimal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We proposed to look at zero-delay systems, where a job is discarded if there is no space</a:t>
            </a:r>
          </a:p>
        </p:txBody>
      </p:sp>
    </p:spTree>
    <p:extLst>
      <p:ext uri="{BB962C8B-B14F-4D97-AF65-F5344CB8AC3E}">
        <p14:creationId xmlns:p14="http://schemas.microsoft.com/office/powerpoint/2010/main" val="36168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Outline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Problem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What we did till last year</a:t>
            </a:r>
          </a:p>
          <a:p>
            <a:endParaRPr lang="en-US" dirty="0"/>
          </a:p>
          <a:p>
            <a:r>
              <a:rPr lang="en-US" dirty="0" smtClean="0"/>
              <a:t>Work done during the last year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Ongoing Work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Main Result: Qualitative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2031"/>
            <a:ext cx="10515600" cy="4771244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Question</a:t>
            </a:r>
            <a:r>
              <a:rPr lang="en-US" sz="3200" dirty="0" smtClean="0"/>
              <a:t>: Does the system performance depend on service-time distributions.  In particular,  if we have </a:t>
            </a:r>
            <a:r>
              <a:rPr lang="en-US" sz="3200" dirty="0" smtClean="0"/>
              <a:t>multiple jobs arrive at each </a:t>
            </a:r>
            <a:r>
              <a:rPr lang="en-US" sz="3200" smtClean="0"/>
              <a:t>arrival instant, with </a:t>
            </a:r>
            <a:r>
              <a:rPr lang="en-US" sz="3200" dirty="0" smtClean="0"/>
              <a:t>dependent </a:t>
            </a:r>
            <a:r>
              <a:rPr lang="en-US" sz="3200" dirty="0" smtClean="0"/>
              <a:t>heavy-tailed service time distributions, do we have poor performance?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C00000"/>
                </a:solidFill>
              </a:rPr>
              <a:t>Answer: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In large systems</a:t>
            </a:r>
            <a:r>
              <a:rPr lang="en-US" sz="3200" dirty="0" smtClean="0"/>
              <a:t>, the performance is insensitive to both </a:t>
            </a:r>
            <a:r>
              <a:rPr lang="en-US" sz="3200" dirty="0" smtClean="0"/>
              <a:t>service-time distributions and their dependence </a:t>
            </a:r>
            <a:r>
              <a:rPr lang="en-US" sz="3200" dirty="0" smtClean="0"/>
              <a:t>(the “proof” assumes an interchange of limits)</a:t>
            </a:r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2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Main Result: Quantitative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771244"/>
              </a:xfrm>
            </p:spPr>
            <p:txBody>
              <a:bodyPr/>
              <a:lstStyle/>
              <a:p>
                <a:r>
                  <a:rPr lang="en-US" dirty="0" smtClean="0"/>
                  <a:t>Randomized Routing (RR)</a:t>
                </a:r>
                <a:endParaRPr lang="en-US" dirty="0"/>
              </a:p>
              <a:p>
                <a:pPr lvl="1"/>
                <a:r>
                  <a:rPr lang="en-US" dirty="0" smtClean="0"/>
                  <a:t>Blocking</a:t>
                </a:r>
                <a:r>
                  <a:rPr lang="en-US" b="0" dirty="0" smtClean="0"/>
                  <a:t> </a:t>
                </a:r>
                <a:r>
                  <a:rPr lang="en-US" b="0" dirty="0" smtClean="0"/>
                  <a:t>probability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                      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Power-of-Two-Choices (P2)</a:t>
                </a:r>
              </a:p>
              <a:p>
                <a:pPr lvl="1"/>
                <a:r>
                  <a:rPr lang="en-US" dirty="0"/>
                  <a:t>Blocking </a:t>
                </a:r>
                <a:r>
                  <a:rPr lang="en-US" dirty="0" smtClean="0"/>
                  <a:t>probability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2)</m:t>
                        </m:r>
                      </m:sup>
                    </m:sSubSup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771244"/>
              </a:xfrm>
              <a:blipFill rotWithShape="0">
                <a:blip r:embed="rId2"/>
                <a:stretch>
                  <a:fillRect l="-1043" t="-2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122" y="1823385"/>
            <a:ext cx="5820878" cy="43656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62175" y="5334000"/>
                <a:ext cx="2539413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2)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175" y="5334000"/>
                <a:ext cx="2539413" cy="5597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37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6495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Randomized Routing: General Service Times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2031"/>
            <a:ext cx="10515600" cy="4771244"/>
          </a:xfrm>
        </p:spPr>
        <p:txBody>
          <a:bodyPr/>
          <a:lstStyle/>
          <a:p>
            <a:r>
              <a:rPr lang="en-US" dirty="0" smtClean="0"/>
              <a:t>Single arrival </a:t>
            </a:r>
          </a:p>
          <a:p>
            <a:pPr lvl="1"/>
            <a:r>
              <a:rPr lang="en-US" dirty="0" smtClean="0"/>
              <a:t>The arrival to each server is a Poisson process</a:t>
            </a:r>
          </a:p>
          <a:p>
            <a:pPr lvl="1"/>
            <a:r>
              <a:rPr lang="en-US" dirty="0" smtClean="0"/>
              <a:t>Insensitivity to service time distribution (well known)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Correlated batch arrivals</a:t>
            </a:r>
          </a:p>
          <a:p>
            <a:pPr lvl="1"/>
            <a:r>
              <a:rPr lang="en-US" dirty="0" smtClean="0"/>
              <a:t>In the large system limit, upon each batch arrival, with probability 1, no two tasks join the same server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nsensitivity property still holds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3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6495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Power-of-Two-Choices: Single Arrival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82031"/>
            <a:ext cx="10692865" cy="4771244"/>
          </a:xfrm>
        </p:spPr>
        <p:txBody>
          <a:bodyPr/>
          <a:lstStyle/>
          <a:p>
            <a:r>
              <a:rPr lang="en-US" dirty="0" smtClean="0"/>
              <a:t>For any finite systems, servers are correlated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ample two servers upon each job arrival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33568" y="5390814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33568" y="5390814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415877" y="5389394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712988" y="5390814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22228" y="5390814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27783" y="5814075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83380" y="5809463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062075" y="5818699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13028" y="5395434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618150" y="3559619"/>
            <a:ext cx="1043709" cy="692727"/>
            <a:chOff x="4287238" y="2918692"/>
            <a:chExt cx="1043709" cy="692727"/>
          </a:xfrm>
        </p:grpSpPr>
        <p:sp>
          <p:nvSpPr>
            <p:cNvPr id="40" name="Oval 39"/>
            <p:cNvSpPr/>
            <p:nvPr/>
          </p:nvSpPr>
          <p:spPr>
            <a:xfrm>
              <a:off x="4287238" y="2918692"/>
              <a:ext cx="1043709" cy="6927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93600" y="3080275"/>
              <a:ext cx="818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</p:grpSp>
      <p:cxnSp>
        <p:nvCxnSpPr>
          <p:cNvPr id="42" name="Straight Arrow Connector 41"/>
          <p:cNvCxnSpPr>
            <a:stCxn id="40" idx="4"/>
            <a:endCxn id="30" idx="0"/>
          </p:cNvCxnSpPr>
          <p:nvPr/>
        </p:nvCxnSpPr>
        <p:spPr>
          <a:xfrm flipH="1">
            <a:off x="3819368" y="4252346"/>
            <a:ext cx="232063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4"/>
            <a:endCxn id="33" idx="0"/>
          </p:cNvCxnSpPr>
          <p:nvPr/>
        </p:nvCxnSpPr>
        <p:spPr>
          <a:xfrm flipH="1">
            <a:off x="5398788" y="4252346"/>
            <a:ext cx="74121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4"/>
            <a:endCxn id="38" idx="0"/>
          </p:cNvCxnSpPr>
          <p:nvPr/>
        </p:nvCxnSpPr>
        <p:spPr>
          <a:xfrm>
            <a:off x="6140005" y="4252346"/>
            <a:ext cx="1858823" cy="114308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own Arrow 44"/>
          <p:cNvSpPr/>
          <p:nvPr/>
        </p:nvSpPr>
        <p:spPr>
          <a:xfrm>
            <a:off x="5981517" y="2830757"/>
            <a:ext cx="314036" cy="71922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748679" y="2927864"/>
            <a:ext cx="123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 arrivals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312747" y="5399500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594269" y="5404112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875791" y="5402361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270728" y="6370680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216556" y="6370680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600475" y="6387303"/>
            <a:ext cx="98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53" name="Rectangle 52"/>
          <p:cNvSpPr/>
          <p:nvPr/>
        </p:nvSpPr>
        <p:spPr>
          <a:xfrm>
            <a:off x="6437048" y="2562648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57525" y="5321378"/>
            <a:ext cx="1502842" cy="107545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658159" y="5330903"/>
            <a:ext cx="1502842" cy="107545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8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3 -0.00277 L 0.00235 0.17778 L -0.05 0.27223 L -0.11692 0.28056 L -0.11771 0.4125 L -0.11692 0.4125 " pathEditMode="relative" rAng="0" ptsTypes="AAAAAA">
                                      <p:cBhvr>
                                        <p:cTn id="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55" y="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6495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Power-of-Two-Choices: Single Arrival (</a:t>
            </a:r>
            <a:r>
              <a:rPr lang="en-US" dirty="0" err="1" smtClean="0">
                <a:solidFill>
                  <a:srgbClr val="C00000"/>
                </a:solidFill>
              </a:rPr>
              <a:t>Cont</a:t>
            </a:r>
            <a:r>
              <a:rPr lang="en-US" dirty="0" smtClean="0">
                <a:solidFill>
                  <a:srgbClr val="C00000"/>
                </a:solidFill>
              </a:rPr>
              <a:t>’)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82030"/>
                <a:ext cx="10692865" cy="509976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In the large system limit (i.e.,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dirty="0" smtClean="0"/>
                  <a:t>), any fixed number of servers become independent from each other</a:t>
                </a: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Bramson</a:t>
                </a:r>
                <a:r>
                  <a:rPr lang="en-US" dirty="0" smtClean="0"/>
                  <a:t>, Lu, </a:t>
                </a:r>
                <a:r>
                  <a:rPr lang="en-US" dirty="0" err="1" smtClean="0"/>
                  <a:t>Prabhakar</a:t>
                </a:r>
                <a:r>
                  <a:rPr lang="en-US" dirty="0" smtClean="0"/>
                  <a:t>, 2011)  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Influence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of server 1: set of servers correlated with server 1 upon </a:t>
                </a:r>
                <a:r>
                  <a:rPr lang="en-US" i="1" dirty="0" smtClean="0"/>
                  <a:t>k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arrival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probability </a:t>
                </a:r>
                <a:r>
                  <a:rPr lang="en-US" dirty="0" smtClean="0"/>
                  <a:t>of adding a new </a:t>
                </a:r>
                <a:r>
                  <a:rPr lang="en-US" dirty="0"/>
                  <a:t>server into the influence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</a:t>
                </a:r>
                <a:r>
                  <a:rPr lang="en-US" dirty="0"/>
                  <a:t>is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82030"/>
                <a:ext cx="10692865" cy="5099769"/>
              </a:xfrm>
              <a:blipFill rotWithShape="0">
                <a:blip r:embed="rId3"/>
                <a:stretch>
                  <a:fillRect l="-741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375038" y="2783514"/>
            <a:ext cx="1487908" cy="1500279"/>
            <a:chOff x="2375038" y="2783514"/>
            <a:chExt cx="1487908" cy="1500279"/>
          </a:xfrm>
        </p:grpSpPr>
        <p:sp>
          <p:nvSpPr>
            <p:cNvPr id="75" name="TextBox 74"/>
            <p:cNvSpPr txBox="1"/>
            <p:nvPr/>
          </p:nvSpPr>
          <p:spPr>
            <a:xfrm>
              <a:off x="2779831" y="348748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2793415" y="3529278"/>
              <a:ext cx="274519" cy="285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766248" y="3914461"/>
              <a:ext cx="301686" cy="369332"/>
              <a:chOff x="386466" y="4244459"/>
              <a:chExt cx="301686" cy="369332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2375038" y="2783514"/>
              <a:ext cx="14879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arrival</a:t>
              </a:r>
            </a:p>
            <a:p>
              <a:r>
                <a:rPr lang="en-US" dirty="0" smtClean="0"/>
                <a:t>samples </a:t>
              </a:r>
              <a:r>
                <a:rPr lang="en-US" dirty="0" smtClean="0">
                  <a:solidFill>
                    <a:srgbClr val="0000FF"/>
                  </a:solidFill>
                </a:rPr>
                <a:t>(1,3) 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74751" y="2783514"/>
            <a:ext cx="1487908" cy="1985329"/>
            <a:chOff x="3974751" y="2783514"/>
            <a:chExt cx="1487908" cy="1985329"/>
          </a:xfrm>
        </p:grpSpPr>
        <p:sp>
          <p:nvSpPr>
            <p:cNvPr id="80" name="TextBox 79"/>
            <p:cNvSpPr txBox="1"/>
            <p:nvPr/>
          </p:nvSpPr>
          <p:spPr>
            <a:xfrm>
              <a:off x="3974751" y="2783514"/>
              <a:ext cx="14879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2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arrival</a:t>
              </a:r>
            </a:p>
            <a:p>
              <a:r>
                <a:rPr lang="en-US" dirty="0" smtClean="0"/>
                <a:t>samples </a:t>
              </a:r>
              <a:r>
                <a:rPr lang="en-US" dirty="0" smtClean="0">
                  <a:solidFill>
                    <a:srgbClr val="0000FF"/>
                  </a:solidFill>
                </a:rPr>
                <a:t>(4,3) 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4418313" y="3503772"/>
              <a:ext cx="301686" cy="369332"/>
              <a:chOff x="386466" y="4244459"/>
              <a:chExt cx="301686" cy="369332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404730" y="3956252"/>
              <a:ext cx="301686" cy="369332"/>
              <a:chOff x="386466" y="4244459"/>
              <a:chExt cx="301686" cy="369332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418313" y="4399511"/>
              <a:ext cx="301686" cy="369332"/>
              <a:chOff x="386466" y="4244459"/>
              <a:chExt cx="301686" cy="369332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734050" y="2779470"/>
            <a:ext cx="1472317" cy="1979848"/>
            <a:chOff x="5734050" y="2779470"/>
            <a:chExt cx="1472317" cy="1979848"/>
          </a:xfrm>
        </p:grpSpPr>
        <p:sp>
          <p:nvSpPr>
            <p:cNvPr id="90" name="Rectangle 89"/>
            <p:cNvSpPr/>
            <p:nvPr/>
          </p:nvSpPr>
          <p:spPr>
            <a:xfrm>
              <a:off x="5734050" y="2779470"/>
              <a:ext cx="14723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  3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</a:t>
              </a:r>
              <a:r>
                <a:rPr lang="en-US" dirty="0"/>
                <a:t>arrival</a:t>
              </a:r>
            </a:p>
            <a:p>
              <a:r>
                <a:rPr lang="en-US" dirty="0" smtClean="0"/>
                <a:t>samples </a:t>
              </a:r>
              <a:r>
                <a:rPr lang="en-US" dirty="0" smtClean="0">
                  <a:solidFill>
                    <a:srgbClr val="0000FF"/>
                  </a:solidFill>
                </a:rPr>
                <a:t>(1,4) 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6170913" y="3494247"/>
              <a:ext cx="301686" cy="369332"/>
              <a:chOff x="386466" y="4244459"/>
              <a:chExt cx="301686" cy="369332"/>
            </a:xfrm>
          </p:grpSpPr>
          <p:sp>
            <p:nvSpPr>
              <p:cNvPr id="92" name="Oval 91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6157330" y="3914461"/>
              <a:ext cx="301686" cy="369332"/>
              <a:chOff x="386466" y="4244459"/>
              <a:chExt cx="301686" cy="369332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6170913" y="4389986"/>
              <a:ext cx="301686" cy="369332"/>
              <a:chOff x="386466" y="4244459"/>
              <a:chExt cx="301686" cy="369332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7219950" y="2750895"/>
            <a:ext cx="2770211" cy="2481829"/>
            <a:chOff x="7219950" y="2750895"/>
            <a:chExt cx="2770211" cy="2481829"/>
          </a:xfrm>
        </p:grpSpPr>
        <p:sp>
          <p:nvSpPr>
            <p:cNvPr id="100" name="Rectangle 99"/>
            <p:cNvSpPr/>
            <p:nvPr/>
          </p:nvSpPr>
          <p:spPr>
            <a:xfrm>
              <a:off x="7219950" y="2750895"/>
              <a:ext cx="1538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  4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</a:t>
              </a:r>
              <a:r>
                <a:rPr lang="en-US" dirty="0"/>
                <a:t>arrival</a:t>
              </a:r>
            </a:p>
            <a:p>
              <a:r>
                <a:rPr lang="en-US" dirty="0" smtClean="0"/>
                <a:t>samples </a:t>
              </a:r>
              <a:r>
                <a:rPr lang="en-US" dirty="0" smtClean="0">
                  <a:solidFill>
                    <a:srgbClr val="0000FF"/>
                  </a:solidFill>
                </a:rPr>
                <a:t>(4,8) 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7656813" y="3465672"/>
              <a:ext cx="301686" cy="369332"/>
              <a:chOff x="386466" y="4244459"/>
              <a:chExt cx="301686" cy="369332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7643230" y="3885886"/>
              <a:ext cx="301686" cy="369332"/>
              <a:chOff x="386466" y="4244459"/>
              <a:chExt cx="301686" cy="369332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656813" y="4361411"/>
              <a:ext cx="301686" cy="369332"/>
              <a:chOff x="386466" y="4244459"/>
              <a:chExt cx="301686" cy="369332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667405" y="4863392"/>
              <a:ext cx="301686" cy="369332"/>
              <a:chOff x="386466" y="4244459"/>
              <a:chExt cx="301686" cy="369332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400050" y="4286250"/>
                <a:ext cx="274519" cy="28575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86466" y="42444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  <p:sp>
          <p:nvSpPr>
            <p:cNvPr id="113" name="Oval 112"/>
            <p:cNvSpPr/>
            <p:nvPr/>
          </p:nvSpPr>
          <p:spPr>
            <a:xfrm>
              <a:off x="9163371" y="3043707"/>
              <a:ext cx="77622" cy="1020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9537151" y="3042106"/>
              <a:ext cx="77622" cy="1020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9912539" y="3042104"/>
              <a:ext cx="77622" cy="1020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4673931" y="5679593"/>
                <a:ext cx="3095625" cy="106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−|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eqAr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931" y="5679593"/>
                <a:ext cx="3095625" cy="10633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96125" y="5888451"/>
                <a:ext cx="1006558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2|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125" y="5888451"/>
                <a:ext cx="1006558" cy="6165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94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6495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Branching Process Interpretation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82031"/>
                <a:ext cx="11210926" cy="4771244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 smtClean="0"/>
                  <a:t>Thus</a:t>
                </a:r>
                <a:r>
                  <a:rPr lang="en-US" sz="2600" dirty="0"/>
                  <a:t>,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600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600" dirty="0" smtClean="0"/>
                  <a:t> is the population at </a:t>
                </a:r>
                <a:r>
                  <a:rPr lang="en-US" sz="2600" i="1" dirty="0" smtClean="0"/>
                  <a:t>k</a:t>
                </a:r>
                <a:r>
                  <a:rPr lang="en-US" sz="2600" baseline="30000" dirty="0" smtClean="0"/>
                  <a:t>th</a:t>
                </a:r>
                <a:r>
                  <a:rPr lang="en-US" sz="2600" dirty="0" smtClean="0"/>
                  <a:t> generation,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≡1</m:t>
                    </m:r>
                  </m:oMath>
                </a14:m>
                <a:endParaRPr lang="en-US" sz="2600" dirty="0" smtClean="0"/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600" dirty="0"/>
                  <a:t>Within a finite time interval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600" dirty="0"/>
                  <a:t>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𝑃𝑜𝑖𝑠𝑠𝑜𝑛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sz="2600" b="0" i="1" dirty="0" smtClean="0">
                    <a:latin typeface="Cambria Math" panose="02040503050406030204" pitchFamily="18" charset="0"/>
                  </a:rPr>
                  <a:t>. </a:t>
                </a:r>
                <a:r>
                  <a:rPr lang="en-US" sz="2600" dirty="0"/>
                  <a:t>Thus, </a:t>
                </a: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600" dirty="0" smtClean="0"/>
                  <a:t>The probability that the influence sets corresponding to servers 1 and 2 ever intersect will be arbitrarily small for large enough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600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82031"/>
                <a:ext cx="11210926" cy="4771244"/>
              </a:xfrm>
              <a:blipFill rotWithShape="0">
                <a:blip r:embed="rId3"/>
                <a:stretch>
                  <a:fillRect l="-815" t="-1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737558" y="1992525"/>
                <a:ext cx="4733926" cy="1757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+1,        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  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  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 1−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558" y="1992525"/>
                <a:ext cx="4733926" cy="175714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193494" y="4067653"/>
                <a:ext cx="4500335" cy="1148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n-US" sz="2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494" y="4067653"/>
                <a:ext cx="4500335" cy="11480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0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7877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Power-of-Two-Choices: Batch Arrivals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82031"/>
                <a:ext cx="10692865" cy="4771244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the population at </a:t>
                </a:r>
                <a:r>
                  <a:rPr lang="en-US" i="1" dirty="0"/>
                  <a:t>k</a:t>
                </a:r>
                <a:r>
                  <a:rPr lang="en-US" baseline="30000" dirty="0"/>
                  <a:t>th</a:t>
                </a:r>
                <a:r>
                  <a:rPr lang="en-US" dirty="0"/>
                  <a:t> generation,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≡1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is the batch size.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Within </a:t>
                </a:r>
                <a:r>
                  <a:rPr lang="en-US" dirty="0">
                    <a:solidFill>
                      <a:schemeClr val="tx1"/>
                    </a:solidFill>
                  </a:rPr>
                  <a:t>a finite time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interval,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is still a constant 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In the large system limit, servers are still independent of each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other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82031"/>
                <a:ext cx="10692865" cy="4771244"/>
              </a:xfrm>
              <a:blipFill rotWithShape="0">
                <a:blip r:embed="rId3"/>
                <a:stretch>
                  <a:fillRect l="-969" t="-2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4414" y="2314833"/>
                <a:ext cx="4733926" cy="1757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  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  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 1−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414" y="2314833"/>
                <a:ext cx="4733926" cy="175714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11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Mean-Field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2030"/>
            <a:ext cx="10515600" cy="5065279"/>
          </a:xfrm>
        </p:spPr>
        <p:txBody>
          <a:bodyPr>
            <a:normAutofit/>
          </a:bodyPr>
          <a:lstStyle/>
          <a:p>
            <a:r>
              <a:rPr lang="en-US" dirty="0" smtClean="0"/>
              <a:t>Consider one server in isolation</a:t>
            </a:r>
          </a:p>
          <a:p>
            <a:endParaRPr lang="en-US" dirty="0"/>
          </a:p>
          <a:p>
            <a:r>
              <a:rPr lang="en-US" dirty="0" smtClean="0"/>
              <a:t>Assume other servers are in steady-state and independent</a:t>
            </a:r>
          </a:p>
          <a:p>
            <a:endParaRPr lang="en-US" dirty="0"/>
          </a:p>
          <a:p>
            <a:r>
              <a:rPr lang="en-US" dirty="0" smtClean="0"/>
              <a:t>The probability that the server will receive an arrival is a function of its state </a:t>
            </a:r>
          </a:p>
          <a:p>
            <a:pPr lvl="1"/>
            <a:r>
              <a:rPr lang="en-US" dirty="0" smtClean="0"/>
              <a:t>And the states of the other servers in the system</a:t>
            </a:r>
          </a:p>
          <a:p>
            <a:pPr lvl="1"/>
            <a:r>
              <a:rPr lang="en-US" dirty="0" smtClean="0"/>
              <a:t>But this second part is averaged out under the mean-field assumption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Outline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we did till last year</a:t>
            </a:r>
          </a:p>
          <a:p>
            <a:endParaRPr lang="en-US" dirty="0"/>
          </a:p>
          <a:p>
            <a:r>
              <a:rPr lang="en-US" dirty="0" smtClean="0"/>
              <a:t>Work done during the last year</a:t>
            </a:r>
          </a:p>
          <a:p>
            <a:endParaRPr lang="en-US" dirty="0"/>
          </a:p>
          <a:p>
            <a:r>
              <a:rPr lang="en-US" dirty="0" smtClean="0"/>
              <a:t>Ongoing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Mean-Field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82030"/>
                <a:ext cx="10515600" cy="506527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the remaining service of 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task and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≤⋯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here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1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−1,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/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 are the PDF and CCDF of the service time distribution, respectively</a:t>
                </a:r>
                <a:endParaRPr lang="en-US" dirty="0"/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nsensitivity</a:t>
                </a:r>
                <a:r>
                  <a:rPr lang="en-US" dirty="0" smtClean="0"/>
                  <a:t> follows from standard relationships between forward and reverse Markov chains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82030"/>
                <a:ext cx="10515600" cy="5065279"/>
              </a:xfrm>
              <a:blipFill rotWithShape="0">
                <a:blip r:embed="rId3"/>
                <a:stretch>
                  <a:fillRect l="-1217" t="-3008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83756" y="3500384"/>
                <a:ext cx="4732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756" y="3500384"/>
                <a:ext cx="47320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Oval 50"/>
          <p:cNvSpPr/>
          <p:nvPr/>
        </p:nvSpPr>
        <p:spPr>
          <a:xfrm>
            <a:off x="7055239" y="3452257"/>
            <a:ext cx="717083" cy="6930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008639" y="3500384"/>
                <a:ext cx="7654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639" y="3500384"/>
                <a:ext cx="765402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4661817" y="3452257"/>
            <a:ext cx="717083" cy="6930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284269" y="3095902"/>
            <a:ext cx="1905802" cy="462233"/>
          </a:xfrm>
          <a:custGeom>
            <a:avLst/>
            <a:gdLst>
              <a:gd name="connsiteX0" fmla="*/ 0 w 1905802"/>
              <a:gd name="connsiteY0" fmla="*/ 462233 h 462233"/>
              <a:gd name="connsiteX1" fmla="*/ 924025 w 1905802"/>
              <a:gd name="connsiteY1" fmla="*/ 221 h 462233"/>
              <a:gd name="connsiteX2" fmla="*/ 1905802 w 1905802"/>
              <a:gd name="connsiteY2" fmla="*/ 414107 h 46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802" h="462233">
                <a:moveTo>
                  <a:pt x="0" y="462233"/>
                </a:moveTo>
                <a:cubicBezTo>
                  <a:pt x="303195" y="235237"/>
                  <a:pt x="606391" y="8242"/>
                  <a:pt x="924025" y="221"/>
                </a:cubicBezTo>
                <a:cubicBezTo>
                  <a:pt x="1241659" y="-7800"/>
                  <a:pt x="1573730" y="203153"/>
                  <a:pt x="1905802" y="414107"/>
                </a:cubicBezTo>
              </a:path>
            </a:pathLst>
          </a:custGeom>
          <a:noFill/>
          <a:ln w="2222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74644" y="4058649"/>
            <a:ext cx="1915427" cy="394801"/>
          </a:xfrm>
          <a:custGeom>
            <a:avLst/>
            <a:gdLst>
              <a:gd name="connsiteX0" fmla="*/ 0 w 1915427"/>
              <a:gd name="connsiteY0" fmla="*/ 0 h 394801"/>
              <a:gd name="connsiteX1" fmla="*/ 1039528 w 1915427"/>
              <a:gd name="connsiteY1" fmla="*/ 394636 h 394801"/>
              <a:gd name="connsiteX2" fmla="*/ 1915427 w 1915427"/>
              <a:gd name="connsiteY2" fmla="*/ 38501 h 39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5427" h="394801">
                <a:moveTo>
                  <a:pt x="0" y="0"/>
                </a:moveTo>
                <a:cubicBezTo>
                  <a:pt x="360145" y="194109"/>
                  <a:pt x="720290" y="388219"/>
                  <a:pt x="1039528" y="394636"/>
                </a:cubicBezTo>
                <a:cubicBezTo>
                  <a:pt x="1358766" y="401053"/>
                  <a:pt x="1637096" y="219777"/>
                  <a:pt x="1915427" y="38501"/>
                </a:cubicBezTo>
              </a:path>
            </a:pathLst>
          </a:custGeom>
          <a:noFill/>
          <a:ln w="22225">
            <a:solidFill>
              <a:schemeClr val="tx1"/>
            </a:solidFill>
            <a:prstDash val="sysDash"/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41481" y="2417831"/>
                <a:ext cx="781752" cy="678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81" y="2417831"/>
                <a:ext cx="781752" cy="6780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80931" y="4453450"/>
                <a:ext cx="12277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931" y="4453450"/>
                <a:ext cx="1227708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6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Mean-Field Analysis (Continued)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82030"/>
                <a:ext cx="10827619" cy="517596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Insensitivity allows us to compute with exponential distributions</a:t>
                </a:r>
              </a:p>
              <a:p>
                <a:r>
                  <a:rPr lang="en-US" dirty="0" smtClean="0"/>
                  <a:t>Consider a particular server 1 with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units of the resource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                        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≜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82030"/>
                <a:ext cx="10827619" cy="5175969"/>
              </a:xfrm>
              <a:blipFill rotWithShape="0">
                <a:blip r:embed="rId3"/>
                <a:stretch>
                  <a:fillRect l="-1125" t="-2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4969199" y="3244226"/>
            <a:ext cx="548640" cy="557770"/>
            <a:chOff x="2290814" y="3465591"/>
            <a:chExt cx="548640" cy="557770"/>
          </a:xfrm>
        </p:grpSpPr>
        <p:sp>
          <p:nvSpPr>
            <p:cNvPr id="57" name="Oval 56"/>
            <p:cNvSpPr/>
            <p:nvPr/>
          </p:nvSpPr>
          <p:spPr>
            <a:xfrm>
              <a:off x="2290814" y="3465591"/>
              <a:ext cx="548640" cy="55777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414291" y="355981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63501" y="3244226"/>
            <a:ext cx="555614" cy="557770"/>
            <a:chOff x="2290814" y="3465591"/>
            <a:chExt cx="555614" cy="557770"/>
          </a:xfrm>
        </p:grpSpPr>
        <p:sp>
          <p:nvSpPr>
            <p:cNvPr id="60" name="Oval 59"/>
            <p:cNvSpPr/>
            <p:nvPr/>
          </p:nvSpPr>
          <p:spPr>
            <a:xfrm>
              <a:off x="2290814" y="3465591"/>
              <a:ext cx="548640" cy="55777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09101" y="3559810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k+1</a:t>
              </a:r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>
            <a:off x="5457518" y="3108909"/>
            <a:ext cx="924025" cy="240699"/>
          </a:xfrm>
          <a:custGeom>
            <a:avLst/>
            <a:gdLst>
              <a:gd name="connsiteX0" fmla="*/ 0 w 924025"/>
              <a:gd name="connsiteY0" fmla="*/ 240699 h 240699"/>
              <a:gd name="connsiteX1" fmla="*/ 500513 w 924025"/>
              <a:gd name="connsiteY1" fmla="*/ 67 h 240699"/>
              <a:gd name="connsiteX2" fmla="*/ 924025 w 924025"/>
              <a:gd name="connsiteY2" fmla="*/ 221448 h 24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4025" h="240699">
                <a:moveTo>
                  <a:pt x="0" y="240699"/>
                </a:moveTo>
                <a:cubicBezTo>
                  <a:pt x="173254" y="121987"/>
                  <a:pt x="346509" y="3275"/>
                  <a:pt x="500513" y="67"/>
                </a:cubicBezTo>
                <a:cubicBezTo>
                  <a:pt x="654517" y="-3141"/>
                  <a:pt x="789271" y="109153"/>
                  <a:pt x="924025" y="221448"/>
                </a:cubicBezTo>
              </a:path>
            </a:pathLst>
          </a:custGeom>
          <a:noFill/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438267" y="3724993"/>
            <a:ext cx="991402" cy="270322"/>
          </a:xfrm>
          <a:custGeom>
            <a:avLst/>
            <a:gdLst>
              <a:gd name="connsiteX0" fmla="*/ 0 w 991402"/>
              <a:gd name="connsiteY0" fmla="*/ 0 h 270322"/>
              <a:gd name="connsiteX1" fmla="*/ 500514 w 991402"/>
              <a:gd name="connsiteY1" fmla="*/ 269507 h 270322"/>
              <a:gd name="connsiteX2" fmla="*/ 991402 w 991402"/>
              <a:gd name="connsiteY2" fmla="*/ 67377 h 27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1402" h="270322">
                <a:moveTo>
                  <a:pt x="0" y="0"/>
                </a:moveTo>
                <a:cubicBezTo>
                  <a:pt x="167640" y="129139"/>
                  <a:pt x="335280" y="258278"/>
                  <a:pt x="500514" y="269507"/>
                </a:cubicBezTo>
                <a:cubicBezTo>
                  <a:pt x="665748" y="280736"/>
                  <a:pt x="828575" y="174056"/>
                  <a:pt x="991402" y="67377"/>
                </a:cubicBezTo>
              </a:path>
            </a:pathLst>
          </a:custGeom>
          <a:noFill/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727491" y="393683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k+1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734661" y="2758626"/>
                <a:ext cx="474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661" y="2758626"/>
                <a:ext cx="47487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2277793" y="4705434"/>
                <a:ext cx="25694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793" y="4705434"/>
                <a:ext cx="2569486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3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Mean-Field Analysis (Continued)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82031"/>
                <a:ext cx="10515600" cy="477124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According to local balance equation,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From these equations, one can solve for the blocking probability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82031"/>
                <a:ext cx="10515600" cy="4771244"/>
              </a:xfrm>
              <a:blipFill rotWithShape="0">
                <a:blip r:embed="rId3"/>
                <a:stretch>
                  <a:fillRect l="-1043" t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1566816" y="2488831"/>
            <a:ext cx="9058363" cy="190580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30613" y="2702340"/>
                <a:ext cx="7730771" cy="543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sz="2600" dirty="0" smtClean="0"/>
                  <a:t> </a:t>
                </a:r>
                <a:endParaRPr lang="en-US" sz="2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613" y="2702340"/>
                <a:ext cx="7730771" cy="543995"/>
              </a:xfrm>
              <a:prstGeom prst="rect">
                <a:avLst/>
              </a:prstGeom>
              <a:blipFill rotWithShape="0">
                <a:blip r:embed="rId4"/>
                <a:stretch>
                  <a:fillRect t="-3333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230613" y="3459843"/>
                <a:ext cx="7167988" cy="498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600" dirty="0" smtClean="0"/>
                  <a:t>                                 ,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600" dirty="0" smtClean="0"/>
                  <a:t> </a:t>
                </a:r>
                <a:endParaRPr lang="en-US" sz="2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613" y="3459843"/>
                <a:ext cx="7167988" cy="498085"/>
              </a:xfrm>
              <a:prstGeom prst="rect">
                <a:avLst/>
              </a:prstGeom>
              <a:blipFill rotWithShape="0">
                <a:blip r:embed="rId5"/>
                <a:stretch>
                  <a:fillRect t="-9877" b="-32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83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Loss Model: Heterogeneous Case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5127" y="1816389"/>
                <a:ext cx="10515600" cy="4351338"/>
              </a:xfrm>
            </p:spPr>
            <p:txBody>
              <a:bodyPr/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sz="2800" dirty="0" smtClean="0"/>
                  <a:t>Each server: 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400" i="1" dirty="0"/>
                  <a:t>B</a:t>
                </a:r>
                <a:r>
                  <a:rPr lang="en-US" sz="2400" dirty="0"/>
                  <a:t> units of the resource</a:t>
                </a:r>
              </a:p>
              <a:p>
                <a:pPr marL="685800" lvl="2">
                  <a:spcBef>
                    <a:spcPts val="1000"/>
                  </a:spcBef>
                </a:pPr>
                <a:endParaRPr lang="en-US" sz="2400" dirty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sz="2800" dirty="0" smtClean="0"/>
                  <a:t>Type-</a:t>
                </a:r>
                <a:r>
                  <a:rPr lang="en-US" sz="2800" i="1" dirty="0" smtClean="0"/>
                  <a:t>j</a:t>
                </a:r>
                <a:r>
                  <a:rPr lang="en-US" sz="2800" dirty="0" smtClean="0"/>
                  <a:t> Job </a:t>
                </a:r>
                <a:r>
                  <a:rPr lang="en-US" sz="2800" dirty="0"/>
                  <a:t>arrival: 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400" dirty="0" smtClean="0"/>
                  <a:t>Poisson </a:t>
                </a:r>
                <a:r>
                  <a:rPr lang="en-US" sz="2400" dirty="0"/>
                  <a:t>process with rate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400" dirty="0"/>
                  <a:t>Demand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 smtClean="0"/>
                  <a:t> units </a:t>
                </a:r>
                <a:r>
                  <a:rPr lang="en-US" sz="2400" dirty="0"/>
                  <a:t>of the resource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400" dirty="0"/>
                  <a:t>Service time of jobs are </a:t>
                </a:r>
                <a:r>
                  <a:rPr lang="en-US" sz="2400" dirty="0" err="1"/>
                  <a:t>i.i.d</a:t>
                </a:r>
                <a:r>
                  <a:rPr lang="en-US" sz="2400" dirty="0"/>
                  <a:t>. </a:t>
                </a:r>
              </a:p>
              <a:p>
                <a:pPr marL="457200" lvl="2" indent="0">
                  <a:spcBef>
                    <a:spcPts val="1000"/>
                  </a:spcBef>
                  <a:buNone/>
                </a:pPr>
                <a:r>
                  <a:rPr lang="en-US" sz="2400" dirty="0"/>
                  <a:t>    with mean 1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5127" y="1816389"/>
                <a:ext cx="10515600" cy="4351338"/>
              </a:xfrm>
              <a:blipFill rotWithShape="1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952959" y="542450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52959" y="5424509"/>
            <a:ext cx="274320" cy="949233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27279" y="5432325"/>
            <a:ext cx="822960" cy="9492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50239" y="5424509"/>
            <a:ext cx="274320" cy="949233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99339" y="542450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99339" y="5424509"/>
            <a:ext cx="274320" cy="949233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73659" y="5432325"/>
            <a:ext cx="548640" cy="94923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229145" y="5847770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551547" y="5843158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868762" y="5852394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216988" y="542912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223457" y="5436946"/>
            <a:ext cx="822960" cy="9492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7829959" y="3445536"/>
            <a:ext cx="1043709" cy="692727"/>
            <a:chOff x="4287238" y="2918692"/>
            <a:chExt cx="1043709" cy="692727"/>
          </a:xfrm>
        </p:grpSpPr>
        <p:sp>
          <p:nvSpPr>
            <p:cNvPr id="28" name="Oval 27"/>
            <p:cNvSpPr/>
            <p:nvPr/>
          </p:nvSpPr>
          <p:spPr>
            <a:xfrm>
              <a:off x="4287238" y="2918692"/>
              <a:ext cx="1043709" cy="6927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41922" y="3038149"/>
              <a:ext cx="95975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Router</a:t>
              </a:r>
              <a:endParaRPr lang="en-US" sz="2200" dirty="0"/>
            </a:p>
          </p:txBody>
        </p:sp>
      </p:grpSp>
      <p:cxnSp>
        <p:nvCxnSpPr>
          <p:cNvPr id="32" name="Straight Arrow Connector 31"/>
          <p:cNvCxnSpPr>
            <a:stCxn id="28" idx="4"/>
            <a:endCxn id="13" idx="0"/>
          </p:cNvCxnSpPr>
          <p:nvPr/>
        </p:nvCxnSpPr>
        <p:spPr>
          <a:xfrm flipH="1">
            <a:off x="6638759" y="4138263"/>
            <a:ext cx="1713055" cy="128624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8" idx="4"/>
            <a:endCxn id="17" idx="0"/>
          </p:cNvCxnSpPr>
          <p:nvPr/>
        </p:nvCxnSpPr>
        <p:spPr>
          <a:xfrm flipH="1">
            <a:off x="8285139" y="4138263"/>
            <a:ext cx="66675" cy="128624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8" idx="4"/>
            <a:endCxn id="24" idx="0"/>
          </p:cNvCxnSpPr>
          <p:nvPr/>
        </p:nvCxnSpPr>
        <p:spPr>
          <a:xfrm>
            <a:off x="8351814" y="4138263"/>
            <a:ext cx="2550974" cy="129086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own Arrow 44"/>
          <p:cNvSpPr/>
          <p:nvPr/>
        </p:nvSpPr>
        <p:spPr>
          <a:xfrm>
            <a:off x="8179378" y="2726315"/>
            <a:ext cx="314036" cy="71922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767806" y="2803113"/>
            <a:ext cx="14613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Job arrivals</a:t>
            </a:r>
            <a:endParaRPr lang="en-US" sz="2200" dirty="0"/>
          </a:p>
        </p:txBody>
      </p:sp>
      <p:sp>
        <p:nvSpPr>
          <p:cNvPr id="49" name="TextBox 48"/>
          <p:cNvSpPr txBox="1"/>
          <p:nvPr/>
        </p:nvSpPr>
        <p:spPr>
          <a:xfrm>
            <a:off x="9434821" y="2203769"/>
            <a:ext cx="1696567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: type-1 job </a:t>
            </a:r>
          </a:p>
          <a:p>
            <a:r>
              <a:rPr lang="en-US" dirty="0" smtClean="0"/>
              <a:t>        : type-2 job </a:t>
            </a:r>
          </a:p>
          <a:p>
            <a:r>
              <a:rPr lang="en-US" dirty="0" smtClean="0"/>
              <a:t>        : type-3 job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9584635" y="2229179"/>
            <a:ext cx="274320" cy="239857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584635" y="2515983"/>
            <a:ext cx="274320" cy="2398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584635" y="2826977"/>
            <a:ext cx="274320" cy="2398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Mean-Field Analysis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82031"/>
                <a:ext cx="10515600" cy="477124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be the steady-state probability </a:t>
                </a:r>
                <a:r>
                  <a:rPr lang="en-US" dirty="0"/>
                  <a:t>t</a:t>
                </a:r>
                <a:r>
                  <a:rPr lang="en-US" dirty="0" smtClean="0"/>
                  <a:t>hat the number of occupied resource units is at least k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Again, one can solve for the blocking probability from these equations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82031"/>
                <a:ext cx="10515600" cy="4771244"/>
              </a:xfrm>
              <a:blipFill rotWithShape="0">
                <a:blip r:embed="rId3"/>
                <a:stretch>
                  <a:fillRect l="-1043" t="-217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2045470" y="2764052"/>
            <a:ext cx="8101059" cy="190580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37780" y="2849572"/>
                <a:ext cx="6049733" cy="1262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sup>
                        <m:e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780" y="2849572"/>
                <a:ext cx="6049733" cy="126265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66816" y="4068513"/>
                <a:ext cx="44629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      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/>
                  <a:t> 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≤0.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816" y="4068513"/>
                <a:ext cx="4462953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413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Conclusions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82030"/>
                <a:ext cx="10827619" cy="517596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Power-of-</a:t>
                </a:r>
                <a:r>
                  <a:rPr lang="en-US" i="1" dirty="0"/>
                  <a:t>2</a:t>
                </a:r>
                <a:r>
                  <a:rPr lang="en-US" dirty="0" smtClean="0"/>
                  <a:t>-choices</a:t>
                </a:r>
                <a:r>
                  <a:rPr lang="en-US" dirty="0"/>
                  <a:t>:</a:t>
                </a:r>
                <a:r>
                  <a:rPr lang="en-US" dirty="0" smtClean="0"/>
                  <a:t> its </a:t>
                </a:r>
                <a:r>
                  <a:rPr lang="en-US" dirty="0"/>
                  <a:t>performance is insensitive to both job correlation and service-time </a:t>
                </a:r>
                <a:r>
                  <a:rPr lang="en-US" dirty="0" smtClean="0"/>
                  <a:t>distribution in the large-system limit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Blocking </a:t>
                </a:r>
                <a:r>
                  <a:rPr lang="en-US" dirty="0"/>
                  <a:t>probability decreases dramatically with </a:t>
                </a:r>
                <a:r>
                  <a:rPr lang="en-US" dirty="0" smtClean="0"/>
                  <a:t>power-of-</a:t>
                </a:r>
                <a:r>
                  <a:rPr lang="en-US" i="1" dirty="0" smtClean="0"/>
                  <a:t>2</a:t>
                </a:r>
                <a:r>
                  <a:rPr lang="en-US" dirty="0" smtClean="0"/>
                  <a:t>-choices, compared to </a:t>
                </a:r>
                <a:r>
                  <a:rPr lang="en-US" smtClean="0"/>
                  <a:t>random routing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Similar results for power-of-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 smtClean="0"/>
                  <a:t> choices</a:t>
                </a:r>
              </a:p>
              <a:p>
                <a:pPr lvl="1"/>
                <a:r>
                  <a:rPr lang="en-US" dirty="0" smtClean="0"/>
                  <a:t>Improvement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 smtClean="0"/>
                  <a:t> is not as dramatic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82030"/>
                <a:ext cx="10827619" cy="5175969"/>
              </a:xfrm>
              <a:blipFill rotWithShape="0">
                <a:blip r:embed="rId3"/>
                <a:stretch>
                  <a:fillRect l="-957" t="-20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8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Outline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Problem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What we did till last year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Work done during the last year</a:t>
            </a:r>
          </a:p>
          <a:p>
            <a:endParaRPr lang="en-US" dirty="0"/>
          </a:p>
          <a:p>
            <a:r>
              <a:rPr lang="en-US" dirty="0" smtClean="0"/>
              <a:t>Ongoing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6495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Ongoing Work: Impact of Correlation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2031"/>
            <a:ext cx="10515600" cy="47712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247" y="1533525"/>
            <a:ext cx="5334000" cy="4000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6649" y="5565338"/>
                <a:ext cx="10127598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prstClr val="black"/>
                    </a:solidFill>
                  </a:rPr>
                  <a:t>How large should the system be for </a:t>
                </a:r>
                <a:r>
                  <a:rPr lang="en-US" sz="2800" dirty="0">
                    <a:solidFill>
                      <a:srgbClr val="C00000"/>
                    </a:solidFill>
                  </a:rPr>
                  <a:t>“insensitivity” </a:t>
                </a:r>
                <a:r>
                  <a:rPr lang="en-US" sz="2800" dirty="0">
                    <a:solidFill>
                      <a:prstClr val="black"/>
                    </a:solidFill>
                  </a:rPr>
                  <a:t>to hold? i.e., Convergence rate as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𝑁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→∞?</m:t>
                    </m:r>
                  </m:oMath>
                </a14:m>
                <a:r>
                  <a:rPr lang="en-US" sz="2200" i="1" dirty="0" smtClean="0"/>
                  <a:t> (Can we leverage the recent work by Ying on Kurtz’s theorem, which was in turn motivated by the work of Dai and </a:t>
                </a:r>
                <a:r>
                  <a:rPr lang="en-US" sz="2200" i="1" dirty="0" err="1" smtClean="0"/>
                  <a:t>Braverman</a:t>
                </a:r>
                <a:r>
                  <a:rPr lang="en-US" sz="2200" i="1" dirty="0" smtClean="0"/>
                  <a:t>?)</a:t>
                </a:r>
                <a:endParaRPr lang="en-US" sz="2200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649" y="5565338"/>
                <a:ext cx="10127598" cy="1292662"/>
              </a:xfrm>
              <a:prstGeom prst="rect">
                <a:avLst/>
              </a:prstGeom>
              <a:blipFill rotWithShape="0">
                <a:blip r:embed="rId4"/>
                <a:stretch>
                  <a:fillRect l="-1204" t="-4717"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668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Ongoing Work: Mean-Field Limit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82030"/>
            <a:ext cx="10827619" cy="5175969"/>
          </a:xfrm>
        </p:spPr>
        <p:txBody>
          <a:bodyPr>
            <a:normAutofit/>
          </a:bodyPr>
          <a:lstStyle/>
          <a:p>
            <a:r>
              <a:rPr lang="en-US" dirty="0" smtClean="0"/>
              <a:t>We have established “Propagation of Chaos,” i.e., within any finite time interval, any fixed number of servers becomes independent from each other in the large system limit</a:t>
            </a:r>
          </a:p>
          <a:p>
            <a:endParaRPr lang="en-US" dirty="0" smtClean="0"/>
          </a:p>
          <a:p>
            <a:r>
              <a:rPr lang="en-US" dirty="0" smtClean="0"/>
              <a:t>To complete the proof, we need to establish an “Interchange of limits” result</a:t>
            </a:r>
            <a:endParaRPr lang="en-US" dirty="0"/>
          </a:p>
          <a:p>
            <a:pPr lvl="1"/>
            <a:r>
              <a:rPr lang="en-US" dirty="0" smtClean="0"/>
              <a:t>Need time go to infinity followed by the system size go to infinity</a:t>
            </a:r>
          </a:p>
          <a:p>
            <a:pPr lvl="1"/>
            <a:r>
              <a:rPr lang="en-US" dirty="0" smtClean="0"/>
              <a:t>What we done so far is the reverse of the above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References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Zheng, </a:t>
            </a:r>
            <a:r>
              <a:rPr lang="en-US" dirty="0" smtClean="0">
                <a:solidFill>
                  <a:srgbClr val="C00000"/>
                </a:solidFill>
              </a:rPr>
              <a:t>Shroff</a:t>
            </a:r>
            <a:r>
              <a:rPr lang="en-US" dirty="0" smtClean="0"/>
              <a:t>, Srikant, Sinha (IEEE INFOCOM 2015)</a:t>
            </a:r>
          </a:p>
          <a:p>
            <a:endParaRPr lang="en-US" dirty="0"/>
          </a:p>
          <a:p>
            <a:r>
              <a:rPr lang="en-US" dirty="0" smtClean="0"/>
              <a:t>Ying, Srikant, Kang (IEEE INFOCOM 2015)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C00000"/>
                </a:solidFill>
              </a:rPr>
              <a:t>Xie</a:t>
            </a:r>
            <a:r>
              <a:rPr lang="en-US" dirty="0" smtClean="0">
                <a:solidFill>
                  <a:srgbClr val="C00000"/>
                </a:solidFill>
              </a:rPr>
              <a:t>, Dong, Lu, Srikant (ACM SIGMETRICS 2015)</a:t>
            </a:r>
          </a:p>
          <a:p>
            <a:endParaRPr lang="en-US" dirty="0"/>
          </a:p>
          <a:p>
            <a:r>
              <a:rPr lang="en-US" dirty="0" smtClean="0"/>
              <a:t>Li, </a:t>
            </a:r>
            <a:r>
              <a:rPr lang="en-US" dirty="0" err="1" smtClean="0"/>
              <a:t>Ramamoorthy</a:t>
            </a:r>
            <a:r>
              <a:rPr lang="en-US" dirty="0" smtClean="0"/>
              <a:t>, Srikant (Submitted)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Outline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What we did till last year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Work done during the last year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Ongoing Work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0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Load Balancing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Fundamental to all computer systems and communication networks</a:t>
            </a:r>
          </a:p>
          <a:p>
            <a:endParaRPr lang="en-US" dirty="0"/>
          </a:p>
          <a:p>
            <a:r>
              <a:rPr lang="en-US" dirty="0" smtClean="0"/>
              <a:t>Jobs/Tasks/Packets arrive to a set of resources (servers/links/routes), and the goal is to perform routing to minimize queueing delay in the system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In this project, the goal is to understand the impact of multivariate heavy-tailed service times on the performance of such systems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Ideally, one would like the performance of the load-balancing algorithm to be insensitive to the nature of the service-time distribution, or if sensitive, it should be the optimal for each given distribution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Question: Does the above property hold for simple, low-complexity load balancing algorithms?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Model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sz="2800" dirty="0" smtClean="0"/>
                  <a:t>Each server: 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400" i="1" dirty="0" smtClean="0"/>
                  <a:t>B</a:t>
                </a:r>
                <a:r>
                  <a:rPr lang="en-US" sz="2400" dirty="0" smtClean="0"/>
                  <a:t> units of the resource (e.g., CPU)</a:t>
                </a:r>
              </a:p>
              <a:p>
                <a:pPr marL="685800" lvl="2">
                  <a:spcBef>
                    <a:spcPts val="1000"/>
                  </a:spcBef>
                </a:pPr>
                <a:endParaRPr lang="en-US" sz="2400" dirty="0" smtClean="0"/>
              </a:p>
              <a:p>
                <a:pPr marL="228600" lvl="1">
                  <a:spcBef>
                    <a:spcPts val="1000"/>
                  </a:spcBef>
                </a:pPr>
                <a:r>
                  <a:rPr lang="en-US" sz="2800" dirty="0"/>
                  <a:t>Job arrival: 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400" dirty="0" smtClean="0"/>
                  <a:t>Poisson process with rate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n-US" sz="2400" dirty="0"/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400" dirty="0"/>
                  <a:t>Demand 1 unit of the </a:t>
                </a:r>
                <a:r>
                  <a:rPr lang="en-US" sz="2400" dirty="0" smtClean="0"/>
                  <a:t>resource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400" dirty="0" smtClean="0"/>
                  <a:t>Service time of jobs are </a:t>
                </a:r>
                <a:r>
                  <a:rPr lang="en-US" sz="2400" dirty="0" err="1" smtClean="0"/>
                  <a:t>i.i.d</a:t>
                </a:r>
                <a:r>
                  <a:rPr lang="en-US" sz="2400" dirty="0" smtClean="0"/>
                  <a:t>. </a:t>
                </a:r>
              </a:p>
              <a:p>
                <a:pPr marL="457200" lvl="2" indent="0">
                  <a:spcBef>
                    <a:spcPts val="1000"/>
                  </a:spcBef>
                  <a:buNone/>
                </a:pPr>
                <a:r>
                  <a:rPr lang="en-US" sz="2400" dirty="0" smtClean="0"/>
                  <a:t>    with mean 1</a:t>
                </a:r>
                <a:endParaRPr lang="en-US" sz="2400" dirty="0"/>
              </a:p>
              <a:p>
                <a:pPr marL="228600" lvl="1">
                  <a:spcBef>
                    <a:spcPts val="1000"/>
                  </a:spcBef>
                </a:pPr>
                <a:endParaRPr lang="en-US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6088054" y="4717997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88054" y="4717997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370363" y="4716577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667474" y="4717997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676714" y="4717997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9282269" y="5141258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9637866" y="5136646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0016561" y="5145882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267514" y="4722617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8572636" y="2886802"/>
            <a:ext cx="1043709" cy="692727"/>
            <a:chOff x="4287238" y="2918692"/>
            <a:chExt cx="1043709" cy="692727"/>
          </a:xfrm>
        </p:grpSpPr>
        <p:sp>
          <p:nvSpPr>
            <p:cNvPr id="55" name="Oval 54"/>
            <p:cNvSpPr/>
            <p:nvPr/>
          </p:nvSpPr>
          <p:spPr>
            <a:xfrm>
              <a:off x="4287238" y="2918692"/>
              <a:ext cx="1043709" cy="6927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393600" y="3080275"/>
              <a:ext cx="818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</p:grpSp>
      <p:cxnSp>
        <p:nvCxnSpPr>
          <p:cNvPr id="57" name="Straight Arrow Connector 56"/>
          <p:cNvCxnSpPr>
            <a:stCxn id="55" idx="4"/>
            <a:endCxn id="37" idx="0"/>
          </p:cNvCxnSpPr>
          <p:nvPr/>
        </p:nvCxnSpPr>
        <p:spPr>
          <a:xfrm flipH="1">
            <a:off x="6773854" y="3579529"/>
            <a:ext cx="232063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5" idx="4"/>
            <a:endCxn id="41" idx="0"/>
          </p:cNvCxnSpPr>
          <p:nvPr/>
        </p:nvCxnSpPr>
        <p:spPr>
          <a:xfrm flipH="1">
            <a:off x="8353274" y="3579529"/>
            <a:ext cx="74121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5" idx="4"/>
            <a:endCxn id="53" idx="0"/>
          </p:cNvCxnSpPr>
          <p:nvPr/>
        </p:nvCxnSpPr>
        <p:spPr>
          <a:xfrm>
            <a:off x="9094491" y="3579529"/>
            <a:ext cx="1858823" cy="114308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own Arrow 59"/>
          <p:cNvSpPr/>
          <p:nvPr/>
        </p:nvSpPr>
        <p:spPr>
          <a:xfrm>
            <a:off x="8903594" y="2154334"/>
            <a:ext cx="314036" cy="71922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703165" y="2255047"/>
            <a:ext cx="123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 arrivals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0267233" y="4726683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0548755" y="4731295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0830277" y="4729544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225214" y="5697863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912295" y="5697863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2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0554961" y="5714486"/>
            <a:ext cx="98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</a:t>
            </a:r>
            <a:r>
              <a:rPr lang="en-US" i="1" dirty="0" smtClean="0"/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41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Ideal Load Balancing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Route each arrival to the least-loaded server</a:t>
            </a:r>
          </a:p>
          <a:p>
            <a:pPr marL="685800" lvl="2">
              <a:spcBef>
                <a:spcPts val="1000"/>
              </a:spcBef>
            </a:pPr>
            <a:r>
              <a:rPr lang="en-US" sz="2000" dirty="0" smtClean="0"/>
              <a:t>In this case, route to server 2</a:t>
            </a:r>
          </a:p>
          <a:p>
            <a:pPr marL="685800" lvl="2">
              <a:spcBef>
                <a:spcPts val="1000"/>
              </a:spcBef>
            </a:pPr>
            <a:endParaRPr lang="en-US" sz="2400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Impossible to implement in practice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When N is large, the complexity is high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Departures requires us to update the status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 smtClean="0"/>
              <a:t>    of the servers, very large overhead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6088054" y="4717997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88054" y="4717997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70363" y="4716577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67474" y="4717997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76714" y="4717997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282269" y="5141258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9637866" y="5136646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0016561" y="5145882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267514" y="4722617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572636" y="2886802"/>
            <a:ext cx="1043709" cy="692727"/>
            <a:chOff x="4287238" y="2918692"/>
            <a:chExt cx="1043709" cy="692727"/>
          </a:xfrm>
        </p:grpSpPr>
        <p:sp>
          <p:nvSpPr>
            <p:cNvPr id="55" name="Oval 54"/>
            <p:cNvSpPr/>
            <p:nvPr/>
          </p:nvSpPr>
          <p:spPr>
            <a:xfrm>
              <a:off x="4287238" y="2918692"/>
              <a:ext cx="1043709" cy="6927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393600" y="3080275"/>
              <a:ext cx="818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Router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Straight Arrow Connector 56"/>
          <p:cNvCxnSpPr>
            <a:stCxn id="55" idx="4"/>
            <a:endCxn id="37" idx="0"/>
          </p:cNvCxnSpPr>
          <p:nvPr/>
        </p:nvCxnSpPr>
        <p:spPr>
          <a:xfrm flipH="1">
            <a:off x="6773854" y="3579529"/>
            <a:ext cx="232063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5" idx="4"/>
            <a:endCxn id="41" idx="0"/>
          </p:cNvCxnSpPr>
          <p:nvPr/>
        </p:nvCxnSpPr>
        <p:spPr>
          <a:xfrm flipH="1">
            <a:off x="8353274" y="3579529"/>
            <a:ext cx="74121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5" idx="4"/>
            <a:endCxn id="53" idx="0"/>
          </p:cNvCxnSpPr>
          <p:nvPr/>
        </p:nvCxnSpPr>
        <p:spPr>
          <a:xfrm>
            <a:off x="9094491" y="3579529"/>
            <a:ext cx="1858823" cy="114308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own Arrow 59"/>
          <p:cNvSpPr/>
          <p:nvPr/>
        </p:nvSpPr>
        <p:spPr>
          <a:xfrm>
            <a:off x="8903594" y="2154334"/>
            <a:ext cx="314036" cy="71922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03165" y="2255047"/>
            <a:ext cx="123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Job arrivals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267233" y="4726683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548755" y="4731295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830277" y="4729544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25214" y="5697863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Server 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12295" y="5697863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Server 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554961" y="5714486"/>
            <a:ext cx="98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Server </a:t>
            </a:r>
            <a:r>
              <a:rPr lang="en-US" i="1" dirty="0" smtClean="0">
                <a:solidFill>
                  <a:prstClr val="black"/>
                </a:solidFill>
              </a:rPr>
              <a:t>N</a:t>
            </a:r>
            <a:endParaRPr lang="en-US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9366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Randomized Routing vs. Power-of-Two-Choices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2031"/>
            <a:ext cx="10515600" cy="4771244"/>
          </a:xfrm>
        </p:spPr>
        <p:txBody>
          <a:bodyPr/>
          <a:lstStyle/>
          <a:p>
            <a:r>
              <a:rPr lang="en-US" dirty="0" smtClean="0"/>
              <a:t>Randomized Routing: upon each job arrival</a:t>
            </a:r>
          </a:p>
          <a:p>
            <a:pPr lvl="1"/>
            <a:r>
              <a:rPr lang="en-US" dirty="0" smtClean="0"/>
              <a:t>Randomly select one server</a:t>
            </a:r>
          </a:p>
          <a:p>
            <a:pPr lvl="1"/>
            <a:r>
              <a:rPr lang="en-US" dirty="0" smtClean="0"/>
              <a:t>Forward the job to that server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457793" y="482883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457793" y="4828839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40102" y="4827419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037213" y="482883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046453" y="4828839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9652008" y="5252100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007605" y="5247488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0386300" y="5256724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0637253" y="483345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8942375" y="2997644"/>
            <a:ext cx="1043709" cy="692727"/>
            <a:chOff x="4287238" y="2918692"/>
            <a:chExt cx="1043709" cy="692727"/>
          </a:xfrm>
        </p:grpSpPr>
        <p:sp>
          <p:nvSpPr>
            <p:cNvPr id="62" name="Oval 61"/>
            <p:cNvSpPr/>
            <p:nvPr/>
          </p:nvSpPr>
          <p:spPr>
            <a:xfrm>
              <a:off x="4287238" y="2918692"/>
              <a:ext cx="1043709" cy="6927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93600" y="3080275"/>
              <a:ext cx="818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</p:grpSp>
      <p:cxnSp>
        <p:nvCxnSpPr>
          <p:cNvPr id="64" name="Straight Arrow Connector 63"/>
          <p:cNvCxnSpPr>
            <a:stCxn id="62" idx="4"/>
            <a:endCxn id="51" idx="0"/>
          </p:cNvCxnSpPr>
          <p:nvPr/>
        </p:nvCxnSpPr>
        <p:spPr>
          <a:xfrm flipH="1">
            <a:off x="7143593" y="3690371"/>
            <a:ext cx="232063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2" idx="4"/>
            <a:endCxn id="55" idx="0"/>
          </p:cNvCxnSpPr>
          <p:nvPr/>
        </p:nvCxnSpPr>
        <p:spPr>
          <a:xfrm flipH="1">
            <a:off x="8723013" y="3690371"/>
            <a:ext cx="74121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4"/>
            <a:endCxn id="60" idx="0"/>
          </p:cNvCxnSpPr>
          <p:nvPr/>
        </p:nvCxnSpPr>
        <p:spPr>
          <a:xfrm>
            <a:off x="9464230" y="3690371"/>
            <a:ext cx="1858823" cy="114308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own Arrow 66"/>
          <p:cNvSpPr/>
          <p:nvPr/>
        </p:nvSpPr>
        <p:spPr>
          <a:xfrm>
            <a:off x="9305742" y="2268782"/>
            <a:ext cx="314036" cy="71922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8072904" y="2365889"/>
            <a:ext cx="123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 arrivals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10636972" y="4837525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0918494" y="4842137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1200016" y="4840386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594953" y="5808705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540781" y="5808705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2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0924700" y="5825328"/>
            <a:ext cx="98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99" name="Rectangle 98"/>
          <p:cNvSpPr/>
          <p:nvPr/>
        </p:nvSpPr>
        <p:spPr>
          <a:xfrm>
            <a:off x="9744503" y="2030458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06373" y="4752975"/>
            <a:ext cx="1599902" cy="1143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5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694 L 3.33333E-6 0.18032 L 0.1431 0.33912 L 0.14401 0.40972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1" y="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9366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Randomized Routing vs. Power-of-Two-Choices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2031"/>
            <a:ext cx="10515600" cy="47712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Randomized Routing: upon each job arrival</a:t>
            </a:r>
          </a:p>
          <a:p>
            <a:pPr lvl="1"/>
            <a:r>
              <a:rPr lang="en-US" dirty="0" smtClean="0"/>
              <a:t>Randomly select one server</a:t>
            </a:r>
          </a:p>
          <a:p>
            <a:pPr lvl="1"/>
            <a:r>
              <a:rPr lang="en-US" dirty="0" smtClean="0"/>
              <a:t>Forward the job to that server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Power-of-Two-Choices: upon each job arrival</a:t>
            </a:r>
          </a:p>
          <a:p>
            <a:pPr lvl="1"/>
            <a:r>
              <a:rPr lang="en-US" dirty="0" smtClean="0"/>
              <a:t>Randomly sample two servers</a:t>
            </a:r>
          </a:p>
          <a:p>
            <a:pPr lvl="1"/>
            <a:r>
              <a:rPr lang="en-US" dirty="0" smtClean="0"/>
              <a:t>Forward the job to the sampled server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with the smaller load</a:t>
            </a:r>
          </a:p>
          <a:p>
            <a:pPr lvl="1"/>
            <a:r>
              <a:rPr lang="en-US" sz="2000" dirty="0" err="1" smtClean="0"/>
              <a:t>Vvedenskaya</a:t>
            </a:r>
            <a:r>
              <a:rPr lang="en-US" sz="2000" dirty="0" smtClean="0"/>
              <a:t>, </a:t>
            </a:r>
            <a:r>
              <a:rPr lang="en-US" sz="2000" dirty="0" err="1" smtClean="0"/>
              <a:t>Dobrushin</a:t>
            </a:r>
            <a:r>
              <a:rPr lang="en-US" sz="2000" dirty="0" smtClean="0"/>
              <a:t>, </a:t>
            </a:r>
            <a:r>
              <a:rPr lang="en-US" sz="2000" dirty="0" err="1" smtClean="0"/>
              <a:t>Karpelevich</a:t>
            </a:r>
            <a:r>
              <a:rPr lang="en-US" sz="2000" dirty="0" smtClean="0"/>
              <a:t>, 1996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Jobs that cannot be accommodated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are discarded </a:t>
            </a:r>
            <a:r>
              <a:rPr lang="en-US" dirty="0" smtClean="0">
                <a:solidFill>
                  <a:srgbClr val="C00000"/>
                </a:solidFill>
              </a:rPr>
              <a:t>(or queued)</a:t>
            </a: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457793" y="482883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457793" y="4828839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40102" y="4827419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037213" y="482883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046453" y="4828839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9652008" y="5252100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007605" y="5247488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0386300" y="5256724"/>
            <a:ext cx="120073" cy="129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0637253" y="4833459"/>
            <a:ext cx="1371600" cy="94923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8942375" y="2997644"/>
            <a:ext cx="1043709" cy="692727"/>
            <a:chOff x="4287238" y="2918692"/>
            <a:chExt cx="1043709" cy="692727"/>
          </a:xfrm>
        </p:grpSpPr>
        <p:sp>
          <p:nvSpPr>
            <p:cNvPr id="62" name="Oval 61"/>
            <p:cNvSpPr/>
            <p:nvPr/>
          </p:nvSpPr>
          <p:spPr>
            <a:xfrm>
              <a:off x="4287238" y="2918692"/>
              <a:ext cx="1043709" cy="69272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93600" y="3080275"/>
              <a:ext cx="818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</p:grpSp>
      <p:cxnSp>
        <p:nvCxnSpPr>
          <p:cNvPr id="64" name="Straight Arrow Connector 63"/>
          <p:cNvCxnSpPr>
            <a:stCxn id="62" idx="4"/>
            <a:endCxn id="51" idx="0"/>
          </p:cNvCxnSpPr>
          <p:nvPr/>
        </p:nvCxnSpPr>
        <p:spPr>
          <a:xfrm flipH="1">
            <a:off x="7143593" y="3690371"/>
            <a:ext cx="232063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2" idx="4"/>
            <a:endCxn id="55" idx="0"/>
          </p:cNvCxnSpPr>
          <p:nvPr/>
        </p:nvCxnSpPr>
        <p:spPr>
          <a:xfrm flipH="1">
            <a:off x="8723013" y="3690371"/>
            <a:ext cx="741217" cy="113846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4"/>
            <a:endCxn id="60" idx="0"/>
          </p:cNvCxnSpPr>
          <p:nvPr/>
        </p:nvCxnSpPr>
        <p:spPr>
          <a:xfrm>
            <a:off x="9464230" y="3690371"/>
            <a:ext cx="1858823" cy="1143088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own Arrow 66"/>
          <p:cNvSpPr/>
          <p:nvPr/>
        </p:nvSpPr>
        <p:spPr>
          <a:xfrm>
            <a:off x="9305742" y="2268782"/>
            <a:ext cx="314036" cy="71922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8072904" y="2365889"/>
            <a:ext cx="123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 arrivals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10636972" y="4837525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0918494" y="4842137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1200016" y="4840386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594953" y="5808705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540781" y="5808705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2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0924700" y="5825328"/>
            <a:ext cx="98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99" name="Rectangle 98"/>
          <p:cNvSpPr/>
          <p:nvPr/>
        </p:nvSpPr>
        <p:spPr>
          <a:xfrm>
            <a:off x="9761273" y="2000673"/>
            <a:ext cx="274320" cy="949233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381750" y="4759403"/>
            <a:ext cx="1502842" cy="107545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982384" y="4768928"/>
            <a:ext cx="1502842" cy="107545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278 L 0.00234 0.17778 L -0.05 0.27222 L -0.11693 0.28056 L -0.11771 0.4125 L -0.11693 0.4125 " pathEditMode="relative" rAng="0" ptsTypes="AAAAAA">
                                      <p:cBhvr>
                                        <p:cTn id="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55" y="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100" grpId="0" animBg="1"/>
      <p:bldP spid="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Outline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Problem</a:t>
            </a:r>
          </a:p>
          <a:p>
            <a:endParaRPr lang="en-US" dirty="0"/>
          </a:p>
          <a:p>
            <a:r>
              <a:rPr lang="en-US" dirty="0" smtClean="0"/>
              <a:t>What we did till last year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Work done during the last year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Ongoing Work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5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1463</Words>
  <Application>Microsoft Office PowerPoint</Application>
  <PresentationFormat>Widescreen</PresentationFormat>
  <Paragraphs>354</Paragraphs>
  <Slides>29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Office Theme</vt:lpstr>
      <vt:lpstr>Load Balancing with Multivariate Heavy-Tailed Distributions</vt:lpstr>
      <vt:lpstr>Outline</vt:lpstr>
      <vt:lpstr>Outline</vt:lpstr>
      <vt:lpstr>Load Balancing </vt:lpstr>
      <vt:lpstr>Model</vt:lpstr>
      <vt:lpstr>Ideal Load Balancing</vt:lpstr>
      <vt:lpstr>Randomized Routing vs. Power-of-Two-Choices</vt:lpstr>
      <vt:lpstr>Randomized Routing vs. Power-of-Two-Choices</vt:lpstr>
      <vt:lpstr>Outline</vt:lpstr>
      <vt:lpstr>Story So Far….</vt:lpstr>
      <vt:lpstr>Outline</vt:lpstr>
      <vt:lpstr>Main Result: Qualitative</vt:lpstr>
      <vt:lpstr>Main Result: Quantitative</vt:lpstr>
      <vt:lpstr>Randomized Routing: General Service Times</vt:lpstr>
      <vt:lpstr>Power-of-Two-Choices: Single Arrival</vt:lpstr>
      <vt:lpstr>Power-of-Two-Choices: Single Arrival (Cont’)</vt:lpstr>
      <vt:lpstr>Branching Process Interpretation</vt:lpstr>
      <vt:lpstr>Power-of-Two-Choices: Batch Arrivals</vt:lpstr>
      <vt:lpstr>Mean-Field Analysis</vt:lpstr>
      <vt:lpstr>Mean-Field Analysis</vt:lpstr>
      <vt:lpstr>Mean-Field Analysis (Continued)</vt:lpstr>
      <vt:lpstr>Mean-Field Analysis (Continued)</vt:lpstr>
      <vt:lpstr>Loss Model: Heterogeneous Case</vt:lpstr>
      <vt:lpstr>Mean-Field Analysis</vt:lpstr>
      <vt:lpstr>Conclusions</vt:lpstr>
      <vt:lpstr>Outline</vt:lpstr>
      <vt:lpstr>Ongoing Work: Impact of Correlation</vt:lpstr>
      <vt:lpstr>Ongoing Work: Mean-Field Limit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Heavy-Traffic Behavior of the MaxWeight Algorithm in a Switch With Uniform Traffic</dc:title>
  <dc:creator>srikant</dc:creator>
  <cp:lastModifiedBy>srikant</cp:lastModifiedBy>
  <cp:revision>364</cp:revision>
  <dcterms:created xsi:type="dcterms:W3CDTF">2015-05-22T13:29:58Z</dcterms:created>
  <dcterms:modified xsi:type="dcterms:W3CDTF">2015-10-16T14:13:56Z</dcterms:modified>
</cp:coreProperties>
</file>