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595" r:id="rId3"/>
    <p:sldId id="596" r:id="rId4"/>
    <p:sldId id="598" r:id="rId5"/>
    <p:sldId id="599" r:id="rId6"/>
    <p:sldId id="600" r:id="rId7"/>
    <p:sldId id="608" r:id="rId8"/>
    <p:sldId id="610" r:id="rId9"/>
    <p:sldId id="601" r:id="rId10"/>
    <p:sldId id="612" r:id="rId11"/>
    <p:sldId id="604" r:id="rId12"/>
    <p:sldId id="605" r:id="rId13"/>
    <p:sldId id="603" r:id="rId14"/>
    <p:sldId id="611" r:id="rId15"/>
    <p:sldId id="602" r:id="rId16"/>
    <p:sldId id="606" r:id="rId17"/>
    <p:sldId id="624" r:id="rId18"/>
    <p:sldId id="625" r:id="rId19"/>
    <p:sldId id="626" r:id="rId20"/>
    <p:sldId id="627" r:id="rId21"/>
    <p:sldId id="614" r:id="rId22"/>
    <p:sldId id="615" r:id="rId23"/>
    <p:sldId id="616" r:id="rId24"/>
    <p:sldId id="617" r:id="rId25"/>
    <p:sldId id="618" r:id="rId26"/>
    <p:sldId id="619" r:id="rId27"/>
    <p:sldId id="620" r:id="rId28"/>
    <p:sldId id="621" r:id="rId29"/>
    <p:sldId id="622" r:id="rId30"/>
    <p:sldId id="623" r:id="rId31"/>
    <p:sldId id="641" r:id="rId32"/>
    <p:sldId id="642" r:id="rId33"/>
    <p:sldId id="643" r:id="rId34"/>
    <p:sldId id="644" r:id="rId35"/>
    <p:sldId id="645" r:id="rId36"/>
    <p:sldId id="636" r:id="rId37"/>
    <p:sldId id="637" r:id="rId38"/>
    <p:sldId id="638" r:id="rId39"/>
    <p:sldId id="639" r:id="rId40"/>
    <p:sldId id="640" r:id="rId41"/>
    <p:sldId id="634" r:id="rId42"/>
    <p:sldId id="635" r:id="rId43"/>
    <p:sldId id="399" r:id="rId44"/>
    <p:sldId id="628" r:id="rId45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E2B"/>
    <a:srgbClr val="000097"/>
    <a:srgbClr val="0000DA"/>
    <a:srgbClr val="000090"/>
    <a:srgbClr val="95FF23"/>
    <a:srgbClr val="000000"/>
    <a:srgbClr val="61F8DF"/>
    <a:srgbClr val="686868"/>
    <a:srgbClr val="0000D5"/>
    <a:srgbClr val="24F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49" autoAdjust="0"/>
    <p:restoredTop sz="97927" autoAdjust="0"/>
  </p:normalViewPr>
  <p:slideViewPr>
    <p:cSldViewPr>
      <p:cViewPr>
        <p:scale>
          <a:sx n="68" d="100"/>
          <a:sy n="68" d="100"/>
        </p:scale>
        <p:origin x="-632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68"/>
    </p:cViewPr>
  </p:sorterViewPr>
  <p:notesViewPr>
    <p:cSldViewPr snapToGrid="0" snapToObjects="1">
      <p:cViewPr varScale="1">
        <p:scale>
          <a:sx n="77" d="100"/>
          <a:sy n="77" d="100"/>
        </p:scale>
        <p:origin x="-318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9EEFFA3B-E9C5-4334-9177-63C08FC6A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32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E7DCF0-519A-453B-A5C5-5CA1A99487D9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1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extLst/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1600" dirty="0">
              <a:solidFill>
                <a:srgbClr val="333333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6DFC90-6957-4252-9C8E-DD06C9647713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43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ea typeface="ＭＳ Ｐゴシック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DB795E-6C33-45E7-BC33-932BAE31863E}" type="slidenum">
              <a:rPr lang="en-US" altLang="zh-CN" smtClean="0">
                <a:latin typeface="Times New Roman" pitchFamily="18" charset="0"/>
                <a:ea typeface="ＭＳ Ｐゴシック" pitchFamily="34" charset="-128"/>
              </a:rPr>
              <a:pPr/>
              <a:t>2</a:t>
            </a:fld>
            <a:endParaRPr lang="en-US" altLang="zh-CN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33547-7D96-4BBC-A1F2-30374E843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09730-EBAE-4D8F-BA5D-62C0E0C50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E5B6-7952-4262-9AFE-76F2CA9D2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7D5B5-6294-44C9-B23A-5D7E4D20D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F4082-3C44-439B-97F8-F9A8C26F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09A28-5756-4930-BD12-5C24F34D1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2BD3D-2DDD-4F02-BF5B-10CF4EF26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31ED3-C5D5-4BC9-A754-30CBD5750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44B7D-7D70-4C4D-9BF8-5214574C6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820F1-5D95-40CE-BED3-27CA8C877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7106-A366-44D8-BD50-CCAB21630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54FABDBB-D97B-429A-83A5-004D3383B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6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image" Target="../media/image38.jpg"/><Relationship Id="rId6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5" Type="http://schemas.openxmlformats.org/officeDocument/2006/relationships/image" Target="../media/image42.jpg"/><Relationship Id="rId6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jpg"/><Relationship Id="rId6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4" Type="http://schemas.openxmlformats.org/officeDocument/2006/relationships/image" Target="../media/image49.jpg"/><Relationship Id="rId5" Type="http://schemas.openxmlformats.org/officeDocument/2006/relationships/image" Target="../media/image50.jpg"/><Relationship Id="rId6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5" Type="http://schemas.openxmlformats.org/officeDocument/2006/relationships/image" Target="../media/image54.jpg"/><Relationship Id="rId6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emf"/><Relationship Id="rId3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emf"/><Relationship Id="rId3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emf"/><Relationship Id="rId3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1.png"/><Relationship Id="rId4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1.png"/><Relationship Id="rId3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65200" y="1295400"/>
            <a:ext cx="8437563" cy="21336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sz="4800" dirty="0" smtClean="0">
                <a:latin typeface="Arial" charset="0"/>
                <a:cs typeface="+mj-cs"/>
              </a:rPr>
              <a:t>Multivariate Heavy Tails </a:t>
            </a:r>
            <a:br>
              <a:rPr lang="en-US" sz="4800" dirty="0" smtClean="0">
                <a:latin typeface="Arial" charset="0"/>
                <a:cs typeface="+mj-cs"/>
              </a:rPr>
            </a:br>
            <a:r>
              <a:rPr lang="en-US" sz="4800" dirty="0" smtClean="0">
                <a:latin typeface="Arial" charset="0"/>
                <a:cs typeface="+mj-cs"/>
              </a:rPr>
              <a:t>and Structural Properties of Complex Networks </a:t>
            </a:r>
            <a:endParaRPr lang="en-US" sz="2400" dirty="0">
              <a:latin typeface="Arial" charset="0"/>
              <a:cs typeface="+mj-cs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4343400"/>
            <a:ext cx="7651750" cy="1905000"/>
          </a:xfr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Zhi-Li Zhang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1200" dirty="0" smtClean="0">
              <a:solidFill>
                <a:srgbClr val="00009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400" dirty="0" err="1" smtClean="0">
                <a:solidFill>
                  <a:srgbClr val="000090"/>
                </a:solidFill>
                <a:latin typeface="Arial" charset="0"/>
              </a:rPr>
              <a:t>zhzhang@cs.umn.edu</a:t>
            </a:r>
            <a:endParaRPr lang="en-US" sz="2400" dirty="0" smtClean="0">
              <a:solidFill>
                <a:srgbClr val="00009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800" dirty="0" smtClean="0">
              <a:solidFill>
                <a:srgbClr val="00009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Dept. of Computer Science &amp; Eng., 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University of Minnesota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2400" dirty="0">
              <a:solidFill>
                <a:srgbClr val="00009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2400" dirty="0" smtClean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3860800" y="304800"/>
            <a:ext cx="59436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defRPr/>
            </a:pPr>
            <a:r>
              <a:rPr lang="en-US" sz="3200" dirty="0" smtClean="0">
                <a:solidFill>
                  <a:srgbClr val="FF0000"/>
                </a:solidFill>
                <a:latin typeface="Arial" charset="0"/>
                <a:cs typeface="+mj-cs"/>
              </a:rPr>
              <a:t>MUR 2016 Apr Team Meeting</a:t>
            </a:r>
            <a:endParaRPr lang="en-US" sz="3200" dirty="0">
              <a:solidFill>
                <a:srgbClr val="FF0000"/>
              </a:solidFill>
              <a:latin typeface="Arial" charset="0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04812"/>
            <a:ext cx="8915400" cy="127158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F00F0"/>
                </a:solidFill>
                <a:latin typeface="univers"/>
              </a:rPr>
              <a:t>Reciprocal </a:t>
            </a:r>
            <a:r>
              <a:rPr lang="en-US" b="1" dirty="0" smtClean="0">
                <a:solidFill>
                  <a:srgbClr val="3F00F0"/>
                </a:solidFill>
                <a:latin typeface="univers"/>
              </a:rPr>
              <a:t>Networks: In-depth Look at Growth of Nodes </a:t>
            </a:r>
            <a:endParaRPr lang="en-US" b="1" dirty="0">
              <a:solidFill>
                <a:srgbClr val="3F00F0"/>
              </a:solidFill>
              <a:latin typeface="univer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981200"/>
            <a:ext cx="4931833" cy="357363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univers"/>
              </a:rPr>
              <a:t>Nodes Categories</a:t>
            </a:r>
            <a:r>
              <a:rPr lang="en-US" dirty="0">
                <a:solidFill>
                  <a:srgbClr val="0070C0"/>
                </a:solidFill>
                <a:latin typeface="univers"/>
              </a:rPr>
              <a:t>: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  <a:latin typeface="univers"/>
                <a:cs typeface="Times New Roman" panose="02020603050405020304" pitchFamily="18" charset="0"/>
              </a:rPr>
              <a:t>Ω</a:t>
            </a:r>
            <a:r>
              <a:rPr lang="en-US" sz="2000" dirty="0">
                <a:solidFill>
                  <a:srgbClr val="FF0000"/>
                </a:solidFill>
                <a:latin typeface="univers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univers"/>
                <a:cs typeface="Times New Roman" panose="02020603050405020304" pitchFamily="18" charset="0"/>
              </a:rPr>
              <a:t>node “x” exist in subgraph Ω at snapshot j-1 and joins H at snapshot j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  <a:latin typeface="univers"/>
                <a:cs typeface="Times New Roman" panose="02020603050405020304" pitchFamily="18" charset="0"/>
              </a:rPr>
              <a:t>G</a:t>
            </a:r>
            <a:r>
              <a:rPr lang="en-US" sz="2000" dirty="0">
                <a:solidFill>
                  <a:srgbClr val="FF0000"/>
                </a:solidFill>
                <a:latin typeface="univers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univers"/>
                <a:cs typeface="Times New Roman" panose="02020603050405020304" pitchFamily="18" charset="0"/>
              </a:rPr>
              <a:t>node “x” exist in subgraph G at snapshot j-1 and joins H at snapshot j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  <a:latin typeface="univers"/>
                <a:cs typeface="Times New Roman" panose="02020603050405020304" pitchFamily="18" charset="0"/>
              </a:rPr>
              <a:t>L: </a:t>
            </a:r>
            <a:r>
              <a:rPr lang="en-US" sz="2000" dirty="0">
                <a:latin typeface="univers"/>
                <a:cs typeface="Times New Roman" panose="02020603050405020304" pitchFamily="18" charset="0"/>
              </a:rPr>
              <a:t>node “x” exist in subgraph L at snapshot j-1 and joins H at snapshot j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  <a:latin typeface="univers"/>
                <a:cs typeface="Times New Roman" panose="02020603050405020304" pitchFamily="18" charset="0"/>
              </a:rPr>
              <a:t>NewArrival</a:t>
            </a:r>
            <a:r>
              <a:rPr lang="en-US" sz="2000" dirty="0">
                <a:solidFill>
                  <a:srgbClr val="FF0000"/>
                </a:solidFill>
                <a:latin typeface="univers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univers"/>
                <a:cs typeface="Times New Roman" panose="02020603050405020304" pitchFamily="18" charset="0"/>
              </a:rPr>
              <a:t>node “x” does not exist in the system at snapshot j-1 and joins both Ω and H at snapshot j</a:t>
            </a:r>
            <a:endParaRPr lang="en-US" sz="2000" dirty="0">
              <a:latin typeface="univers"/>
            </a:endParaRPr>
          </a:p>
          <a:p>
            <a:pPr lvl="1"/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7868"/>
          <a:stretch/>
        </p:blipFill>
        <p:spPr>
          <a:xfrm>
            <a:off x="5308600" y="1752600"/>
            <a:ext cx="4572295" cy="375935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63189" y="6358815"/>
            <a:ext cx="8229600" cy="1024970"/>
            <a:chOff x="1888606" y="3069662"/>
            <a:chExt cx="8448993" cy="922473"/>
          </a:xfrm>
        </p:grpSpPr>
        <p:sp>
          <p:nvSpPr>
            <p:cNvPr id="8" name="Left Brace 7"/>
            <p:cNvSpPr/>
            <p:nvPr/>
          </p:nvSpPr>
          <p:spPr>
            <a:xfrm rot="16200000">
              <a:off x="2910510" y="2054557"/>
              <a:ext cx="520262" cy="256406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Brace 8"/>
            <p:cNvSpPr/>
            <p:nvPr/>
          </p:nvSpPr>
          <p:spPr>
            <a:xfrm rot="16200000">
              <a:off x="7135005" y="387330"/>
              <a:ext cx="520262" cy="588492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81552" y="3614385"/>
              <a:ext cx="2353115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Directed Graph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90407" y="3687436"/>
              <a:ext cx="2426444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Undirected Graph</a:t>
              </a:r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279400" y="5867400"/>
            <a:ext cx="9739978" cy="1460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2400" b="1" dirty="0">
                <a:solidFill>
                  <a:srgbClr val="0000D5"/>
                </a:solidFill>
              </a:rPr>
              <a:t>Ω</a:t>
            </a:r>
            <a:r>
              <a:rPr lang="en-US" sz="2400" b="1" baseline="30000" dirty="0">
                <a:solidFill>
                  <a:srgbClr val="0000D5"/>
                </a:solidFill>
              </a:rPr>
              <a:t>i</a:t>
            </a:r>
            <a:r>
              <a:rPr lang="en-US" sz="2400" b="1" baseline="-25000" dirty="0">
                <a:solidFill>
                  <a:srgbClr val="0000D5"/>
                </a:solidFill>
              </a:rPr>
              <a:t> </a:t>
            </a:r>
            <a:r>
              <a:rPr lang="en-US" sz="2400" b="1" dirty="0">
                <a:solidFill>
                  <a:srgbClr val="0000D5"/>
                </a:solidFill>
              </a:rPr>
              <a:t>(V</a:t>
            </a:r>
            <a:r>
              <a:rPr lang="el-GR" sz="2400" b="1" baseline="30000" dirty="0">
                <a:solidFill>
                  <a:srgbClr val="0000D5"/>
                </a:solidFill>
              </a:rPr>
              <a:t>Ω</a:t>
            </a:r>
            <a:r>
              <a:rPr lang="en-US" sz="2400" b="1" dirty="0">
                <a:solidFill>
                  <a:srgbClr val="0000D5"/>
                </a:solidFill>
              </a:rPr>
              <a:t>, E</a:t>
            </a:r>
            <a:r>
              <a:rPr lang="el-GR" sz="2400" b="1" baseline="30000" dirty="0">
                <a:solidFill>
                  <a:srgbClr val="0000D5"/>
                </a:solidFill>
              </a:rPr>
              <a:t> Ω</a:t>
            </a:r>
            <a:r>
              <a:rPr lang="en-US" sz="2400" b="1" dirty="0">
                <a:solidFill>
                  <a:srgbClr val="0000D5"/>
                </a:solidFill>
              </a:rPr>
              <a:t>) ------</a:t>
            </a:r>
            <a:r>
              <a:rPr lang="en-US" sz="2400" b="1" dirty="0">
                <a:solidFill>
                  <a:srgbClr val="0070C0"/>
                </a:solidFill>
              </a:rPr>
              <a:t>----&gt; </a:t>
            </a:r>
            <a:r>
              <a:rPr lang="en-US" sz="2400" b="1" dirty="0">
                <a:solidFill>
                  <a:schemeClr val="accent6"/>
                </a:solidFill>
              </a:rPr>
              <a:t>G</a:t>
            </a:r>
            <a:r>
              <a:rPr lang="en-US" sz="2400" b="1" baseline="30000" dirty="0">
                <a:solidFill>
                  <a:schemeClr val="accent6"/>
                </a:solidFill>
              </a:rPr>
              <a:t>i</a:t>
            </a:r>
            <a:r>
              <a:rPr lang="en-US" sz="2400" b="1" dirty="0">
                <a:solidFill>
                  <a:schemeClr val="accent6"/>
                </a:solidFill>
              </a:rPr>
              <a:t> (V</a:t>
            </a:r>
            <a:r>
              <a:rPr lang="en-US" sz="2400" b="1" baseline="30000" dirty="0">
                <a:solidFill>
                  <a:schemeClr val="accent6"/>
                </a:solidFill>
              </a:rPr>
              <a:t>G</a:t>
            </a:r>
            <a:r>
              <a:rPr lang="en-US" sz="2400" b="1" dirty="0">
                <a:solidFill>
                  <a:schemeClr val="accent6"/>
                </a:solidFill>
              </a:rPr>
              <a:t>, E</a:t>
            </a:r>
            <a:r>
              <a:rPr lang="en-US" sz="2400" b="1" baseline="30000" dirty="0">
                <a:solidFill>
                  <a:schemeClr val="accent6"/>
                </a:solidFill>
              </a:rPr>
              <a:t>G</a:t>
            </a:r>
            <a:r>
              <a:rPr lang="en-US" sz="2400" b="1" dirty="0">
                <a:solidFill>
                  <a:schemeClr val="accent6"/>
                </a:solidFill>
              </a:rPr>
              <a:t>) ----------&gt; L</a:t>
            </a:r>
            <a:r>
              <a:rPr lang="en-US" sz="2400" b="1" baseline="30000" dirty="0">
                <a:solidFill>
                  <a:schemeClr val="accent6"/>
                </a:solidFill>
              </a:rPr>
              <a:t>i</a:t>
            </a:r>
            <a:r>
              <a:rPr lang="en-US" sz="2400" b="1" dirty="0">
                <a:solidFill>
                  <a:schemeClr val="accent6"/>
                </a:solidFill>
              </a:rPr>
              <a:t> (V</a:t>
            </a:r>
            <a:r>
              <a:rPr lang="en-US" sz="2400" b="1" baseline="30000" dirty="0">
                <a:solidFill>
                  <a:schemeClr val="accent6"/>
                </a:solidFill>
              </a:rPr>
              <a:t>L</a:t>
            </a:r>
            <a:r>
              <a:rPr lang="en-US" sz="2400" b="1" dirty="0">
                <a:solidFill>
                  <a:schemeClr val="accent6"/>
                </a:solidFill>
              </a:rPr>
              <a:t>, E</a:t>
            </a:r>
            <a:r>
              <a:rPr lang="en-US" sz="2400" b="1" baseline="30000" dirty="0">
                <a:solidFill>
                  <a:schemeClr val="accent6"/>
                </a:solidFill>
              </a:rPr>
              <a:t>L</a:t>
            </a:r>
            <a:r>
              <a:rPr lang="en-US" sz="2400" b="1" dirty="0">
                <a:solidFill>
                  <a:schemeClr val="accent6"/>
                </a:solidFill>
              </a:rPr>
              <a:t>) -----</a:t>
            </a:r>
            <a:r>
              <a:rPr lang="en-US" sz="2400" b="1" dirty="0" smtClean="0">
                <a:solidFill>
                  <a:schemeClr val="accent6"/>
                </a:solidFill>
              </a:rPr>
              <a:t>--</a:t>
            </a:r>
            <a:r>
              <a:rPr lang="en-US" sz="2400" b="1" dirty="0">
                <a:solidFill>
                  <a:schemeClr val="accent6"/>
                </a:solidFill>
              </a:rPr>
              <a:t>&gt; H</a:t>
            </a:r>
            <a:r>
              <a:rPr lang="en-US" sz="2400" b="1" baseline="30000" dirty="0">
                <a:solidFill>
                  <a:schemeClr val="accent6"/>
                </a:solidFill>
              </a:rPr>
              <a:t>i</a:t>
            </a:r>
            <a:r>
              <a:rPr lang="en-US" sz="2400" b="1" dirty="0">
                <a:solidFill>
                  <a:schemeClr val="accent6"/>
                </a:solidFill>
              </a:rPr>
              <a:t>(V</a:t>
            </a:r>
            <a:r>
              <a:rPr lang="en-US" sz="2400" b="1" baseline="30000" dirty="0">
                <a:solidFill>
                  <a:schemeClr val="accent6"/>
                </a:solidFill>
              </a:rPr>
              <a:t>H</a:t>
            </a:r>
            <a:r>
              <a:rPr lang="en-US" sz="2400" b="1" dirty="0">
                <a:solidFill>
                  <a:schemeClr val="accent6"/>
                </a:solidFill>
              </a:rPr>
              <a:t>, E</a:t>
            </a:r>
            <a:r>
              <a:rPr lang="en-US" sz="2400" b="1" baseline="30000" dirty="0">
                <a:solidFill>
                  <a:schemeClr val="accent6"/>
                </a:solidFill>
              </a:rPr>
              <a:t>H</a:t>
            </a:r>
            <a:r>
              <a:rPr lang="en-US" sz="2400" b="1" dirty="0">
                <a:solidFill>
                  <a:schemeClr val="accent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773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04812"/>
            <a:ext cx="8915400" cy="127158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F00F0"/>
                </a:solidFill>
                <a:latin typeface="univers"/>
              </a:rPr>
              <a:t>Reciprocal </a:t>
            </a:r>
            <a:r>
              <a:rPr lang="en-US" b="1" dirty="0" smtClean="0">
                <a:solidFill>
                  <a:srgbClr val="3F00F0"/>
                </a:solidFill>
                <a:latin typeface="univers"/>
              </a:rPr>
              <a:t>Networks: In-depth Look at Growth of Nodes </a:t>
            </a:r>
            <a:endParaRPr lang="en-US" b="1" dirty="0">
              <a:solidFill>
                <a:srgbClr val="3F00F0"/>
              </a:solidFill>
              <a:latin typeface="univer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752600"/>
            <a:ext cx="4931833" cy="357363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univers"/>
              </a:rPr>
              <a:t>Nodes Categories</a:t>
            </a:r>
            <a:r>
              <a:rPr lang="en-US" dirty="0">
                <a:solidFill>
                  <a:srgbClr val="0070C0"/>
                </a:solidFill>
                <a:latin typeface="univers"/>
              </a:rPr>
              <a:t>: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  <a:latin typeface="univers"/>
                <a:cs typeface="Times New Roman" panose="02020603050405020304" pitchFamily="18" charset="0"/>
              </a:rPr>
              <a:t>Ω</a:t>
            </a:r>
            <a:r>
              <a:rPr lang="en-US" sz="2000" dirty="0">
                <a:solidFill>
                  <a:srgbClr val="FF0000"/>
                </a:solidFill>
                <a:latin typeface="univers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univers"/>
                <a:cs typeface="Times New Roman" panose="02020603050405020304" pitchFamily="18" charset="0"/>
              </a:rPr>
              <a:t>node “x” exist in subgraph Ω at snapshot j-1 and joins H at snapshot j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  <a:latin typeface="univers"/>
                <a:cs typeface="Times New Roman" panose="02020603050405020304" pitchFamily="18" charset="0"/>
              </a:rPr>
              <a:t>G</a:t>
            </a:r>
            <a:r>
              <a:rPr lang="en-US" sz="2000" dirty="0">
                <a:solidFill>
                  <a:srgbClr val="FF0000"/>
                </a:solidFill>
                <a:latin typeface="univers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univers"/>
                <a:cs typeface="Times New Roman" panose="02020603050405020304" pitchFamily="18" charset="0"/>
              </a:rPr>
              <a:t>node “x” exist in subgraph G at snapshot j-1 and joins H at snapshot j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  <a:latin typeface="univers"/>
                <a:cs typeface="Times New Roman" panose="02020603050405020304" pitchFamily="18" charset="0"/>
              </a:rPr>
              <a:t>L: </a:t>
            </a:r>
            <a:r>
              <a:rPr lang="en-US" sz="2000" dirty="0">
                <a:latin typeface="univers"/>
                <a:cs typeface="Times New Roman" panose="02020603050405020304" pitchFamily="18" charset="0"/>
              </a:rPr>
              <a:t>node “x” exist in subgraph L at snapshot j-1 and joins H at snapshot j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  <a:latin typeface="univers"/>
                <a:cs typeface="Times New Roman" panose="02020603050405020304" pitchFamily="18" charset="0"/>
              </a:rPr>
              <a:t>NewArrival</a:t>
            </a:r>
            <a:r>
              <a:rPr lang="en-US" sz="2000" dirty="0">
                <a:solidFill>
                  <a:srgbClr val="FF0000"/>
                </a:solidFill>
                <a:latin typeface="univers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univers"/>
                <a:cs typeface="Times New Roman" panose="02020603050405020304" pitchFamily="18" charset="0"/>
              </a:rPr>
              <a:t>node “x” does not exist in the system at snapshot j-1 and joins both Ω and H at snapshot j</a:t>
            </a:r>
            <a:endParaRPr lang="en-US" sz="2000" dirty="0">
              <a:latin typeface="univers"/>
            </a:endParaRPr>
          </a:p>
          <a:p>
            <a:pPr lvl="1"/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7868"/>
          <a:stretch/>
        </p:blipFill>
        <p:spPr>
          <a:xfrm>
            <a:off x="5308600" y="1752600"/>
            <a:ext cx="4572295" cy="3759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000" y="5486400"/>
            <a:ext cx="94615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90"/>
                </a:solidFill>
                <a:latin typeface="univers"/>
              </a:rPr>
              <a:t>Observations:</a:t>
            </a:r>
            <a:endParaRPr lang="en-US" sz="2400" dirty="0">
              <a:solidFill>
                <a:srgbClr val="000090"/>
              </a:solidFill>
              <a:latin typeface="univers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univers"/>
              </a:rPr>
              <a:t>The majority of users that are joining the reciprocal </a:t>
            </a:r>
            <a:r>
              <a:rPr lang="en-US" sz="2000" dirty="0" smtClean="0">
                <a:latin typeface="univers"/>
              </a:rPr>
              <a:t>networks </a:t>
            </a:r>
            <a:r>
              <a:rPr lang="en-US" sz="2000" dirty="0">
                <a:latin typeface="univers"/>
              </a:rPr>
              <a:t>of G+ are new users in the </a:t>
            </a:r>
            <a:r>
              <a:rPr lang="en-US" sz="2000" dirty="0" smtClean="0">
                <a:latin typeface="univers"/>
              </a:rPr>
              <a:t>system – they “quickly” form mutual connections w/ others;</a:t>
            </a:r>
            <a:endParaRPr lang="en-US" sz="2000" dirty="0">
              <a:latin typeface="univers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univers"/>
              </a:rPr>
              <a:t>If a user does not create a reciprocal edge when he/she joins G+, there is a lower chance that he/she will create one later</a:t>
            </a:r>
          </a:p>
        </p:txBody>
      </p:sp>
    </p:spTree>
    <p:extLst>
      <p:ext uri="{BB962C8B-B14F-4D97-AF65-F5344CB8AC3E}">
        <p14:creationId xmlns:p14="http://schemas.microsoft.com/office/powerpoint/2010/main" val="122602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52400"/>
            <a:ext cx="9448800" cy="127158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F00F0"/>
                </a:solidFill>
                <a:latin typeface="univers"/>
              </a:rPr>
              <a:t>Reciprocal </a:t>
            </a:r>
            <a:r>
              <a:rPr lang="en-US" b="1" dirty="0" smtClean="0">
                <a:solidFill>
                  <a:srgbClr val="3F00F0"/>
                </a:solidFill>
                <a:latin typeface="univers"/>
              </a:rPr>
              <a:t>Networks: </a:t>
            </a:r>
            <a:br>
              <a:rPr lang="en-US" b="1" dirty="0" smtClean="0">
                <a:solidFill>
                  <a:srgbClr val="3F00F0"/>
                </a:solidFill>
                <a:latin typeface="univers"/>
              </a:rPr>
            </a:br>
            <a:r>
              <a:rPr lang="en-US" b="1" dirty="0" smtClean="0">
                <a:solidFill>
                  <a:srgbClr val="3F00F0"/>
                </a:solidFill>
                <a:latin typeface="univers"/>
              </a:rPr>
              <a:t> Evolution of Mutual Edges</a:t>
            </a:r>
            <a:endParaRPr lang="en-US" b="1" dirty="0">
              <a:solidFill>
                <a:srgbClr val="3F00F0"/>
              </a:solidFill>
              <a:latin typeface="univer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r="6781"/>
          <a:stretch/>
        </p:blipFill>
        <p:spPr>
          <a:xfrm>
            <a:off x="4699000" y="3581400"/>
            <a:ext cx="5384800" cy="391904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55600" y="1447800"/>
            <a:ext cx="9525000" cy="2133600"/>
            <a:chOff x="584200" y="1447800"/>
            <a:chExt cx="9525000" cy="2133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350" y="1447800"/>
              <a:ext cx="4006850" cy="1905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584200" y="1488519"/>
              <a:ext cx="8610600" cy="2092881"/>
              <a:chOff x="584200" y="5052060"/>
              <a:chExt cx="8763000" cy="2092881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584200" y="5052060"/>
                <a:ext cx="8763000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rgbClr val="000090"/>
                    </a:solidFill>
                    <a:latin typeface="univers"/>
                  </a:rPr>
                  <a:t>Edge categorization:</a:t>
                </a:r>
                <a:endParaRPr lang="en-US" dirty="0">
                  <a:solidFill>
                    <a:srgbClr val="000090"/>
                  </a:solidFill>
                  <a:latin typeface="univers"/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sz="2200" dirty="0">
                    <a:latin typeface="univers"/>
                  </a:rPr>
                  <a:t>c</a:t>
                </a:r>
                <a:r>
                  <a:rPr lang="en-US" sz="2200" dirty="0" smtClean="0">
                    <a:latin typeface="univers"/>
                  </a:rPr>
                  <a:t>ategory 1 edge:</a:t>
                </a:r>
              </a:p>
              <a:p>
                <a:pPr marL="342900" indent="-342900">
                  <a:buFont typeface="Arial"/>
                  <a:buChar char="•"/>
                </a:pPr>
                <a:endParaRPr lang="en-US" sz="800" dirty="0" smtClean="0">
                  <a:latin typeface="univers"/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sz="2200" dirty="0">
                    <a:latin typeface="univers"/>
                  </a:rPr>
                  <a:t>c</a:t>
                </a:r>
                <a:r>
                  <a:rPr lang="en-US" sz="2200" dirty="0" smtClean="0">
                    <a:latin typeface="univers"/>
                  </a:rPr>
                  <a:t>ategory 2 edge:</a:t>
                </a:r>
              </a:p>
              <a:p>
                <a:pPr marL="342900" indent="-342900">
                  <a:buFont typeface="Arial"/>
                  <a:buChar char="•"/>
                </a:pPr>
                <a:endParaRPr lang="en-US" sz="800" dirty="0" smtClean="0">
                  <a:latin typeface="univers"/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sz="2200" dirty="0">
                    <a:latin typeface="univers"/>
                  </a:rPr>
                  <a:t>c</a:t>
                </a:r>
                <a:r>
                  <a:rPr lang="en-US" sz="2200" dirty="0" smtClean="0">
                    <a:latin typeface="univers"/>
                  </a:rPr>
                  <a:t>ategory 3 edge:</a:t>
                </a:r>
              </a:p>
              <a:p>
                <a:endParaRPr lang="en-US" sz="2400" dirty="0">
                  <a:latin typeface="univers"/>
                </a:endParaRPr>
              </a:p>
            </p:txBody>
          </p:sp>
          <p:pic>
            <p:nvPicPr>
              <p:cNvPr id="11" name="Picture 10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1200" y="5486400"/>
                <a:ext cx="2277035" cy="304800"/>
              </a:xfrm>
              <a:prstGeom prst="rect">
                <a:avLst/>
              </a:prstGeom>
            </p:spPr>
          </p:pic>
          <p:pic>
            <p:nvPicPr>
              <p:cNvPr id="12" name="Picture 11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1200" y="5943600"/>
                <a:ext cx="2629647" cy="279400"/>
              </a:xfrm>
              <a:prstGeom prst="rect">
                <a:avLst/>
              </a:prstGeom>
            </p:spPr>
          </p:pic>
          <p:pic>
            <p:nvPicPr>
              <p:cNvPr id="13" name="Picture 12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1200" y="6400800"/>
                <a:ext cx="1865779" cy="335643"/>
              </a:xfrm>
              <a:prstGeom prst="rect">
                <a:avLst/>
              </a:prstGeom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374977" y="3276600"/>
            <a:ext cx="7105323" cy="461665"/>
            <a:chOff x="374977" y="3429000"/>
            <a:chExt cx="7105323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374977" y="3429000"/>
              <a:ext cx="3254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charset="2"/>
                <a:buChar char="§"/>
              </a:pPr>
              <a:r>
                <a:rPr lang="en-US" dirty="0">
                  <a:solidFill>
                    <a:srgbClr val="0000FF"/>
                  </a:solidFill>
                </a:rPr>
                <a:t> </a:t>
              </a:r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" y="3505200"/>
              <a:ext cx="6667500" cy="33020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55600" y="3781723"/>
            <a:ext cx="4495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90"/>
                </a:solidFill>
                <a:latin typeface="Univers"/>
                <a:cs typeface="Univers"/>
              </a:rPr>
              <a:t>Observations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Univers"/>
                <a:cs typeface="Univers"/>
              </a:rPr>
              <a:t>Except for snapshot 2, most new mutual edges belong to category 3 (new mutual connections among existing nodes)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Univers"/>
                <a:cs typeface="Univers"/>
              </a:rPr>
              <a:t>New nodes form some mutual connections with existing nodes, but few mutual connections among themselves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6600" y="6712803"/>
            <a:ext cx="89916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j-lt"/>
                <a:cs typeface="Univers"/>
              </a:rPr>
              <a:t>“Early adopters” </a:t>
            </a:r>
            <a:r>
              <a:rPr lang="en-US" dirty="0">
                <a:solidFill>
                  <a:srgbClr val="FF0000"/>
                </a:solidFill>
                <a:latin typeface="+mj-lt"/>
                <a:cs typeface="Univers"/>
              </a:rPr>
              <a:t>of G+ seem to play a key structural role in reciprocal network &amp; its evolutions </a:t>
            </a:r>
          </a:p>
        </p:txBody>
      </p:sp>
    </p:spTree>
    <p:extLst>
      <p:ext uri="{BB962C8B-B14F-4D97-AF65-F5344CB8AC3E}">
        <p14:creationId xmlns:p14="http://schemas.microsoft.com/office/powerpoint/2010/main" val="3562863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9601200" cy="127158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3F00F0"/>
                </a:solidFill>
                <a:latin typeface="univers"/>
              </a:rPr>
              <a:t>G+ vs. Reciprocal Networks:</a:t>
            </a:r>
            <a:br>
              <a:rPr lang="en-US" b="1" dirty="0" smtClean="0">
                <a:solidFill>
                  <a:srgbClr val="3F00F0"/>
                </a:solidFill>
                <a:latin typeface="univers"/>
              </a:rPr>
            </a:br>
            <a:r>
              <a:rPr lang="en-US" b="1" dirty="0" smtClean="0">
                <a:solidFill>
                  <a:srgbClr val="3F00F0"/>
                </a:solidFill>
                <a:latin typeface="univers"/>
              </a:rPr>
              <a:t>  Network Density Evolution</a:t>
            </a:r>
            <a:endParaRPr lang="en-US" b="1" dirty="0">
              <a:solidFill>
                <a:srgbClr val="3F00F0"/>
              </a:solidFill>
              <a:latin typeface="univer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600200"/>
            <a:ext cx="8915400" cy="1600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univers"/>
              </a:rPr>
              <a:t>Prior study by </a:t>
            </a:r>
            <a:r>
              <a:rPr lang="en-US" sz="2400" dirty="0" err="1" smtClean="0">
                <a:latin typeface="univers"/>
              </a:rPr>
              <a:t>Leskovec</a:t>
            </a:r>
            <a:r>
              <a:rPr lang="en-US" sz="2400" dirty="0" smtClean="0">
                <a:latin typeface="univers"/>
              </a:rPr>
              <a:t> et al [1]: </a:t>
            </a:r>
            <a:r>
              <a:rPr lang="en-US" sz="2400" dirty="0" smtClean="0">
                <a:solidFill>
                  <a:srgbClr val="FF0000"/>
                </a:solidFill>
                <a:latin typeface="univers"/>
              </a:rPr>
              <a:t>Densification </a:t>
            </a:r>
            <a:r>
              <a:rPr lang="en-US" sz="2400" dirty="0">
                <a:solidFill>
                  <a:srgbClr val="FF0000"/>
                </a:solidFill>
                <a:latin typeface="univers"/>
              </a:rPr>
              <a:t>Power Law: </a:t>
            </a:r>
            <a:endParaRPr lang="en-US" sz="2400" dirty="0" smtClean="0">
              <a:solidFill>
                <a:srgbClr val="FF0000"/>
              </a:solidFill>
              <a:latin typeface="univers"/>
            </a:endParaRPr>
          </a:p>
          <a:p>
            <a:pPr lvl="1"/>
            <a:r>
              <a:rPr lang="en-US" sz="2200" dirty="0" smtClean="0">
                <a:latin typeface="univers"/>
              </a:rPr>
              <a:t>real (undirected?) networks </a:t>
            </a:r>
            <a:r>
              <a:rPr lang="en-US" sz="2200" dirty="0">
                <a:latin typeface="univers"/>
              </a:rPr>
              <a:t>tend to densify as they </a:t>
            </a:r>
            <a:r>
              <a:rPr lang="en-US" sz="2200" dirty="0" smtClean="0">
                <a:latin typeface="univers"/>
              </a:rPr>
              <a:t>grow,  </a:t>
            </a:r>
            <a:r>
              <a:rPr lang="en-US" sz="2200" dirty="0">
                <a:latin typeface="univers"/>
              </a:rPr>
              <a:t>e.g: Facebook, affiliation </a:t>
            </a:r>
            <a:r>
              <a:rPr lang="en-US" sz="2200" dirty="0" smtClean="0">
                <a:latin typeface="univers"/>
              </a:rPr>
              <a:t>networks, </a:t>
            </a:r>
            <a:r>
              <a:rPr lang="en-US" sz="2200" dirty="0">
                <a:latin typeface="univers"/>
              </a:rPr>
              <a:t>email </a:t>
            </a:r>
            <a:r>
              <a:rPr lang="en-US" sz="2200" dirty="0" smtClean="0">
                <a:latin typeface="univers"/>
              </a:rPr>
              <a:t>networks, </a:t>
            </a:r>
            <a:r>
              <a:rPr lang="en-US" sz="2200" dirty="0">
                <a:latin typeface="univers"/>
              </a:rPr>
              <a:t>etc</a:t>
            </a:r>
            <a:r>
              <a:rPr lang="en-US" sz="2200" dirty="0" smtClean="0">
                <a:latin typeface="univers"/>
              </a:rPr>
              <a:t>.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univers"/>
              </a:rPr>
              <a:t>But the network density of  Google+ as a whole seems to “</a:t>
            </a:r>
            <a:r>
              <a:rPr lang="en-US" sz="2400" dirty="0" err="1" smtClean="0">
                <a:latin typeface="univers"/>
              </a:rPr>
              <a:t>sparsify</a:t>
            </a:r>
            <a:r>
              <a:rPr lang="en-US" sz="2400" dirty="0" smtClean="0">
                <a:latin typeface="univers"/>
              </a:rPr>
              <a:t>” over time: nodes joining faster than edge creation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657600"/>
            <a:ext cx="5029200" cy="32679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667" y="7129602"/>
            <a:ext cx="9831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univers"/>
              </a:rPr>
              <a:t>[1] Leskovec, J. et al, “Kronecker graphs: An approach to modeling networks”, The journal of Machine Learning Research 11, 9851042 (2010)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4000" y="4419600"/>
            <a:ext cx="2053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univers"/>
              </a:rPr>
              <a:t>Density Evolution </a:t>
            </a:r>
            <a:r>
              <a:rPr lang="el-GR" sz="1600" b="1" dirty="0">
                <a:solidFill>
                  <a:srgbClr val="000090"/>
                </a:solidFill>
              </a:rPr>
              <a:t>Ω</a:t>
            </a:r>
            <a:endParaRPr lang="en-US" sz="1600" dirty="0">
              <a:solidFill>
                <a:srgbClr val="000090"/>
              </a:solidFill>
              <a:latin typeface="univer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3657600"/>
            <a:ext cx="4622801" cy="327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99200" y="4191000"/>
            <a:ext cx="2053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univers"/>
              </a:rPr>
              <a:t>Density Evolution </a:t>
            </a:r>
            <a:r>
              <a:rPr lang="en-US" sz="1600" b="1" dirty="0">
                <a:solidFill>
                  <a:srgbClr val="0070C0"/>
                </a:solidFill>
                <a:latin typeface="univers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20003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4004188"/>
            <a:ext cx="4984376" cy="3311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04800"/>
            <a:ext cx="9601200" cy="127158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F00F0"/>
                </a:solidFill>
                <a:latin typeface="univers"/>
              </a:rPr>
              <a:t>Reciprocal </a:t>
            </a:r>
            <a:r>
              <a:rPr lang="en-US" b="1" dirty="0" smtClean="0">
                <a:solidFill>
                  <a:srgbClr val="3F00F0"/>
                </a:solidFill>
                <a:latin typeface="univers"/>
              </a:rPr>
              <a:t>Networks:</a:t>
            </a:r>
            <a:br>
              <a:rPr lang="en-US" b="1" dirty="0" smtClean="0">
                <a:solidFill>
                  <a:srgbClr val="3F00F0"/>
                </a:solidFill>
                <a:latin typeface="univers"/>
              </a:rPr>
            </a:br>
            <a:r>
              <a:rPr lang="en-US" b="1" dirty="0" smtClean="0">
                <a:solidFill>
                  <a:srgbClr val="3F00F0"/>
                </a:solidFill>
                <a:latin typeface="univers"/>
              </a:rPr>
              <a:t> Network Density Evolution</a:t>
            </a:r>
            <a:endParaRPr lang="en-US" b="1" dirty="0">
              <a:solidFill>
                <a:srgbClr val="3F00F0"/>
              </a:solidFill>
              <a:latin typeface="univer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4" y="1752600"/>
            <a:ext cx="9652000" cy="1752600"/>
          </a:xfrm>
        </p:spPr>
        <p:txBody>
          <a:bodyPr/>
          <a:lstStyle/>
          <a:p>
            <a:pPr marL="800100" lvl="2" indent="-342900">
              <a:buFont typeface="Wingdings" charset="2"/>
              <a:buChar char="§"/>
            </a:pPr>
            <a:r>
              <a:rPr lang="en-US" sz="2200" dirty="0" smtClean="0">
                <a:solidFill>
                  <a:srgbClr val="000090"/>
                </a:solidFill>
                <a:latin typeface="univers"/>
              </a:rPr>
              <a:t>Network </a:t>
            </a:r>
            <a:r>
              <a:rPr lang="en-US" sz="2200" dirty="0">
                <a:solidFill>
                  <a:srgbClr val="000090"/>
                </a:solidFill>
                <a:latin typeface="univers"/>
              </a:rPr>
              <a:t>density of G+ </a:t>
            </a:r>
            <a:r>
              <a:rPr lang="en-US" sz="2200" dirty="0" smtClean="0">
                <a:solidFill>
                  <a:srgbClr val="000090"/>
                </a:solidFill>
                <a:latin typeface="univers"/>
              </a:rPr>
              <a:t>decreases rapidly over time period under study </a:t>
            </a:r>
            <a:endParaRPr lang="en-US" sz="2200" dirty="0">
              <a:solidFill>
                <a:srgbClr val="000090"/>
              </a:solidFill>
              <a:latin typeface="univers"/>
            </a:endParaRPr>
          </a:p>
          <a:p>
            <a:pPr marL="800100" lvl="2" indent="-342900">
              <a:buFont typeface="Wingdings" charset="2"/>
              <a:buChar char="§"/>
            </a:pPr>
            <a:r>
              <a:rPr lang="en-US" sz="2200" dirty="0" smtClean="0">
                <a:solidFill>
                  <a:srgbClr val="000090"/>
                </a:solidFill>
                <a:latin typeface="univers"/>
              </a:rPr>
              <a:t>Furthermore, the density of the  </a:t>
            </a:r>
            <a:r>
              <a:rPr lang="en-US" sz="2200" dirty="0">
                <a:solidFill>
                  <a:srgbClr val="000090"/>
                </a:solidFill>
                <a:latin typeface="univers"/>
              </a:rPr>
              <a:t>reciprocal </a:t>
            </a:r>
            <a:r>
              <a:rPr lang="en-US" sz="2200" dirty="0" smtClean="0">
                <a:solidFill>
                  <a:srgbClr val="000090"/>
                </a:solidFill>
                <a:latin typeface="univers"/>
              </a:rPr>
              <a:t>network (H) also decreases, but less rapidly</a:t>
            </a:r>
          </a:p>
          <a:p>
            <a:pPr marL="1200150" lvl="3" indent="-285750">
              <a:buFont typeface="Arial"/>
              <a:buChar char="•"/>
            </a:pPr>
            <a:r>
              <a:rPr lang="en-US" dirty="0">
                <a:latin typeface="univers"/>
              </a:rPr>
              <a:t>p</a:t>
            </a:r>
            <a:r>
              <a:rPr lang="en-US" dirty="0" smtClean="0">
                <a:latin typeface="univers"/>
              </a:rPr>
              <a:t>ercentage </a:t>
            </a:r>
            <a:r>
              <a:rPr lang="en-US" dirty="0">
                <a:latin typeface="univers"/>
              </a:rPr>
              <a:t>of users creating at least one reciprocal edge decreases from 66.7% to 54.1%  as the network </a:t>
            </a:r>
            <a:r>
              <a:rPr lang="en-US" dirty="0" smtClean="0">
                <a:latin typeface="univers"/>
              </a:rPr>
              <a:t>evolves</a:t>
            </a:r>
          </a:p>
          <a:p>
            <a:pPr marL="457200" lvl="2" indent="0">
              <a:buNone/>
            </a:pPr>
            <a:r>
              <a:rPr lang="en-US" sz="2200" dirty="0">
                <a:solidFill>
                  <a:srgbClr val="FF0000"/>
                </a:solidFill>
                <a:latin typeface="univers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univers"/>
              </a:rPr>
              <a:t>Densification vs. </a:t>
            </a:r>
            <a:r>
              <a:rPr lang="en-US" sz="2200" dirty="0" err="1" smtClean="0">
                <a:solidFill>
                  <a:srgbClr val="FF0000"/>
                </a:solidFill>
                <a:latin typeface="univers"/>
              </a:rPr>
              <a:t>sparsification</a:t>
            </a:r>
            <a:r>
              <a:rPr lang="en-US" sz="2200" dirty="0" smtClean="0">
                <a:solidFill>
                  <a:srgbClr val="FF0000"/>
                </a:solidFill>
                <a:latin typeface="univers"/>
              </a:rPr>
              <a:t>?</a:t>
            </a:r>
            <a:r>
              <a:rPr lang="en-US" sz="2200" dirty="0">
                <a:solidFill>
                  <a:srgbClr val="FF0000"/>
                </a:solidFill>
                <a:latin typeface="univers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univers"/>
              </a:rPr>
              <a:t>rate of node joining  vs. edge creation</a:t>
            </a:r>
          </a:p>
          <a:p>
            <a:pPr marL="457200" lvl="2" indent="0">
              <a:buNone/>
            </a:pPr>
            <a:endParaRPr lang="en-US" dirty="0">
              <a:latin typeface="univers"/>
            </a:endParaRPr>
          </a:p>
          <a:p>
            <a:pPr marL="800100" lvl="2" indent="-342900">
              <a:buFont typeface="Wingdings" charset="2"/>
              <a:buChar char="§"/>
            </a:pPr>
            <a:endParaRPr lang="en-US" sz="2300" dirty="0">
              <a:solidFill>
                <a:srgbClr val="000090"/>
              </a:solidFill>
              <a:latin typeface="univer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600" y="4343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D5"/>
                </a:solidFill>
                <a:latin typeface="univers"/>
              </a:rPr>
              <a:t>Density Evolution </a:t>
            </a:r>
            <a:r>
              <a:rPr lang="en-US" b="1" dirty="0" smtClean="0">
                <a:solidFill>
                  <a:srgbClr val="0000D5"/>
                </a:solidFill>
                <a:latin typeface="univers"/>
              </a:rPr>
              <a:t>H</a:t>
            </a:r>
            <a:r>
              <a:rPr lang="en-US" b="1" baseline="30000" dirty="0" smtClean="0">
                <a:solidFill>
                  <a:srgbClr val="0000D5"/>
                </a:solidFill>
                <a:latin typeface="univers"/>
              </a:rPr>
              <a:t>i</a:t>
            </a:r>
            <a:endParaRPr lang="en-US" b="1" baseline="30000" dirty="0">
              <a:solidFill>
                <a:srgbClr val="0000D5"/>
              </a:solidFill>
              <a:latin typeface="univer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4419600"/>
            <a:ext cx="495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univers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00FF"/>
                </a:solidFill>
                <a:latin typeface="univers"/>
              </a:rPr>
              <a:t>The new users joining the reciprocal network are creating fewer edges than the users in the previous generation</a:t>
            </a:r>
          </a:p>
          <a:p>
            <a:pPr marL="457200" lvl="1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28600"/>
            <a:ext cx="9601200" cy="127158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F00F0"/>
                </a:solidFill>
                <a:latin typeface="univers"/>
              </a:rPr>
              <a:t>Reciprocal </a:t>
            </a:r>
            <a:r>
              <a:rPr lang="en-US" b="1" dirty="0" smtClean="0">
                <a:solidFill>
                  <a:srgbClr val="3F00F0"/>
                </a:solidFill>
                <a:latin typeface="univers"/>
              </a:rPr>
              <a:t>Networks: </a:t>
            </a:r>
            <a:br>
              <a:rPr lang="en-US" b="1" dirty="0" smtClean="0">
                <a:solidFill>
                  <a:srgbClr val="3F00F0"/>
                </a:solidFill>
                <a:latin typeface="univers"/>
              </a:rPr>
            </a:br>
            <a:r>
              <a:rPr lang="en-US" b="1" dirty="0" smtClean="0">
                <a:solidFill>
                  <a:srgbClr val="3F00F0"/>
                </a:solidFill>
                <a:latin typeface="univers"/>
              </a:rPr>
              <a:t>Degree Distributions &amp;  </a:t>
            </a:r>
            <a:r>
              <a:rPr lang="en-US" b="1" dirty="0">
                <a:solidFill>
                  <a:srgbClr val="3F00F0"/>
                </a:solidFill>
                <a:latin typeface="univers"/>
              </a:rPr>
              <a:t>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524000"/>
            <a:ext cx="8763000" cy="7373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univers"/>
              </a:rPr>
              <a:t>Degree </a:t>
            </a:r>
            <a:r>
              <a:rPr lang="en-US" sz="2400" dirty="0" smtClean="0">
                <a:latin typeface="univers"/>
              </a:rPr>
              <a:t>Distributions of nodes in H and in G+:</a:t>
            </a:r>
            <a:endParaRPr lang="en-US" sz="2400" dirty="0">
              <a:latin typeface="univers"/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3200" y="5105400"/>
            <a:ext cx="98298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rgbClr val="000090"/>
                </a:solidFill>
                <a:latin typeface="univers"/>
              </a:rPr>
              <a:t>Observations:</a:t>
            </a:r>
            <a:endParaRPr lang="en-US" sz="2300" dirty="0">
              <a:solidFill>
                <a:srgbClr val="000090"/>
              </a:solidFill>
              <a:latin typeface="univers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univers"/>
              </a:rPr>
              <a:t>a small fraction of users have disproportionally large number of </a:t>
            </a:r>
            <a:r>
              <a:rPr lang="en-US" sz="2000" dirty="0" smtClean="0">
                <a:solidFill>
                  <a:srgbClr val="002060"/>
                </a:solidFill>
                <a:latin typeface="univers"/>
              </a:rPr>
              <a:t>(mutual) connections</a:t>
            </a:r>
            <a:r>
              <a:rPr lang="en-US" sz="2000" dirty="0">
                <a:solidFill>
                  <a:srgbClr val="002060"/>
                </a:solidFill>
                <a:latin typeface="univers"/>
              </a:rPr>
              <a:t>, while most users have a small number </a:t>
            </a:r>
            <a:r>
              <a:rPr lang="en-US" sz="2000" dirty="0" smtClean="0">
                <a:solidFill>
                  <a:srgbClr val="002060"/>
                </a:solidFill>
                <a:latin typeface="univers"/>
              </a:rPr>
              <a:t>of (mutual) </a:t>
            </a:r>
            <a:r>
              <a:rPr lang="en-US" sz="2000" dirty="0">
                <a:solidFill>
                  <a:srgbClr val="002060"/>
                </a:solidFill>
                <a:latin typeface="univers"/>
              </a:rPr>
              <a:t>connections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univers"/>
              </a:rPr>
              <a:t>Scale of in-degrees is far larger than those of out-degree &amp; mutual degrees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univers"/>
              </a:rPr>
              <a:t>Out-degree</a:t>
            </a:r>
            <a:r>
              <a:rPr lang="en-US" sz="2000" dirty="0">
                <a:solidFill>
                  <a:srgbClr val="002060"/>
                </a:solidFill>
                <a:latin typeface="univers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univers"/>
              </a:rPr>
              <a:t>distribution tapers out more rapidly,  in-degree distribution has slowest drop-off, and mutual degree distribution in-between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2060"/>
              </a:solidFill>
              <a:latin typeface="univers"/>
            </a:endParaRPr>
          </a:p>
          <a:p>
            <a:pPr lvl="1"/>
            <a:endParaRPr lang="en-US" sz="3600" b="1" dirty="0" smtClean="0">
              <a:solidFill>
                <a:srgbClr val="FF0000"/>
              </a:solidFill>
              <a:latin typeface="univer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5"/>
          <a:stretch/>
        </p:blipFill>
        <p:spPr>
          <a:xfrm>
            <a:off x="6604000" y="2133600"/>
            <a:ext cx="3281483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8"/>
          <a:stretch/>
        </p:blipFill>
        <p:spPr>
          <a:xfrm>
            <a:off x="3479800" y="2209800"/>
            <a:ext cx="3429000" cy="274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"/>
          <a:stretch/>
        </p:blipFill>
        <p:spPr>
          <a:xfrm>
            <a:off x="0" y="2133600"/>
            <a:ext cx="3632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7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1828800"/>
            <a:ext cx="3740087" cy="2611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9118600" cy="127158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F00F0"/>
                </a:solidFill>
                <a:latin typeface="univers"/>
              </a:rPr>
              <a:t>Reciprocal </a:t>
            </a:r>
            <a:r>
              <a:rPr lang="en-US" b="1" dirty="0" smtClean="0">
                <a:solidFill>
                  <a:srgbClr val="3F00F0"/>
                </a:solidFill>
                <a:latin typeface="univers"/>
              </a:rPr>
              <a:t>Networks: </a:t>
            </a:r>
            <a:r>
              <a:rPr lang="en-US" sz="3600" b="1" dirty="0" smtClean="0">
                <a:solidFill>
                  <a:srgbClr val="3F00F0"/>
                </a:solidFill>
                <a:latin typeface="univers"/>
              </a:rPr>
              <a:t>Edge Categories &amp; Node Degree </a:t>
            </a:r>
            <a:r>
              <a:rPr lang="en-US" sz="3600" b="1" dirty="0">
                <a:solidFill>
                  <a:srgbClr val="3F00F0"/>
                </a:solidFill>
                <a:latin typeface="univers"/>
              </a:rPr>
              <a:t>Evolution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1828800"/>
            <a:ext cx="3534833" cy="25602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0234" y="4343400"/>
            <a:ext cx="214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univers"/>
              </a:rPr>
              <a:t>Category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94200" y="4491335"/>
            <a:ext cx="210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univers"/>
              </a:rPr>
              <a:t>Category 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1828800"/>
            <a:ext cx="3669046" cy="259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1400" y="4419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univers"/>
              </a:rPr>
              <a:t>Category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9400" y="5334000"/>
            <a:ext cx="952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Observations: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Initially, when new nodes join </a:t>
            </a:r>
            <a:r>
              <a:rPr lang="en-US" sz="2200" b="1" dirty="0" smtClean="0">
                <a:solidFill>
                  <a:srgbClr val="000090"/>
                </a:solidFill>
              </a:rPr>
              <a:t>H</a:t>
            </a:r>
            <a:r>
              <a:rPr lang="en-US" sz="2200" baseline="30000" dirty="0" smtClean="0">
                <a:solidFill>
                  <a:srgbClr val="000090"/>
                </a:solidFill>
              </a:rPr>
              <a:t>1</a:t>
            </a:r>
            <a:r>
              <a:rPr lang="en-US" sz="2200" dirty="0" smtClean="0">
                <a:solidFill>
                  <a:srgbClr val="000090"/>
                </a:solidFill>
              </a:rPr>
              <a:t>, they create few connections, but the longer they stay the system, their connections increase (</a:t>
            </a:r>
            <a:r>
              <a:rPr lang="en-US" sz="2200" dirty="0" smtClean="0">
                <a:solidFill>
                  <a:srgbClr val="FF0000"/>
                </a:solidFill>
              </a:rPr>
              <a:t>cold start phenomenon</a:t>
            </a:r>
            <a:r>
              <a:rPr lang="en-US" sz="2200" dirty="0" smtClean="0">
                <a:solidFill>
                  <a:srgbClr val="000090"/>
                </a:solidFill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000090"/>
                </a:solidFill>
              </a:rPr>
              <a:t>72% of the new nodes have only connections to nodes already in time slot 1</a:t>
            </a:r>
            <a:endParaRPr lang="en-US" sz="2200" dirty="0">
              <a:solidFill>
                <a:srgbClr val="000090"/>
              </a:solidFill>
            </a:endParaRP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4991100"/>
            <a:ext cx="95123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4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400" y="381000"/>
            <a:ext cx="8995833" cy="134584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univers"/>
              </a:rPr>
              <a:t> </a:t>
            </a:r>
            <a:r>
              <a:rPr lang="en-US" sz="3900" b="1" dirty="0" smtClean="0">
                <a:solidFill>
                  <a:srgbClr val="3F00F0"/>
                </a:solidFill>
                <a:latin typeface="univers"/>
              </a:rPr>
              <a:t>K-shell Decomposition Analysis</a:t>
            </a:r>
            <a:br>
              <a:rPr lang="en-US" sz="3900" b="1" dirty="0" smtClean="0">
                <a:solidFill>
                  <a:srgbClr val="3F00F0"/>
                </a:solidFill>
                <a:latin typeface="univers"/>
              </a:rPr>
            </a:br>
            <a:r>
              <a:rPr lang="en-US" sz="3900" b="1" dirty="0" smtClean="0">
                <a:solidFill>
                  <a:srgbClr val="3F00F0"/>
                </a:solidFill>
                <a:latin typeface="univers"/>
              </a:rPr>
              <a:t>of Directed Networks</a:t>
            </a:r>
            <a:endParaRPr lang="en-US" sz="3900" b="1" dirty="0">
              <a:solidFill>
                <a:srgbClr val="3F00F0"/>
              </a:solidFill>
              <a:latin typeface="univer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55600" y="1752600"/>
            <a:ext cx="9601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3100" dirty="0" smtClean="0">
                <a:solidFill>
                  <a:schemeClr val="tx1"/>
                </a:solidFill>
                <a:latin typeface="univers"/>
              </a:rPr>
              <a:t>Partially follow-up the work by Bo Jiang et al on maximum reciprocity graph</a:t>
            </a:r>
          </a:p>
          <a:p>
            <a:pPr algn="l"/>
            <a:endParaRPr lang="en-US" sz="1100" dirty="0" smtClean="0">
              <a:latin typeface="univers"/>
            </a:endParaRPr>
          </a:p>
          <a:p>
            <a:pPr marL="457200" indent="-457200" algn="l">
              <a:buFont typeface="Wingdings" charset="2"/>
              <a:buChar char="§"/>
            </a:pPr>
            <a:r>
              <a:rPr lang="en-US" sz="3100" dirty="0" smtClean="0">
                <a:latin typeface="univers"/>
              </a:rPr>
              <a:t>Goal:  </a:t>
            </a:r>
            <a:r>
              <a:rPr lang="en-US" sz="3100" i="1" dirty="0" smtClean="0">
                <a:latin typeface="univers"/>
              </a:rPr>
              <a:t>Better understand how a network is connected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dirty="0">
                <a:latin typeface="univers"/>
              </a:rPr>
              <a:t>r</a:t>
            </a:r>
            <a:r>
              <a:rPr lang="en-US" dirty="0" smtClean="0">
                <a:latin typeface="univers"/>
              </a:rPr>
              <a:t>oles of high (in-/out-) degree nodes in network connectivity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dirty="0">
                <a:latin typeface="univers"/>
              </a:rPr>
              <a:t>n</a:t>
            </a:r>
            <a:r>
              <a:rPr lang="en-US" dirty="0" smtClean="0">
                <a:latin typeface="univers"/>
              </a:rPr>
              <a:t>etwork (sub-)structures of  “k-crusts” and “k-cores”</a:t>
            </a:r>
          </a:p>
          <a:p>
            <a:pPr lvl="1" algn="l"/>
            <a:endParaRPr lang="en-US" sz="2200" dirty="0" smtClean="0">
              <a:latin typeface="univers"/>
            </a:endParaRPr>
          </a:p>
          <a:p>
            <a:pPr algn="l"/>
            <a:r>
              <a:rPr lang="en-US" sz="3100" dirty="0" smtClean="0">
                <a:solidFill>
                  <a:srgbClr val="0000FF"/>
                </a:solidFill>
                <a:latin typeface="univers"/>
              </a:rPr>
              <a:t>Questions: does a network contain a (densely) connected core, or a (sparse) collection of (denser) “communities”?</a:t>
            </a:r>
          </a:p>
          <a:p>
            <a:pPr lvl="1" algn="l"/>
            <a:endParaRPr lang="en-US" sz="2400" dirty="0" smtClean="0">
              <a:solidFill>
                <a:srgbClr val="0000FF"/>
              </a:solidFill>
              <a:latin typeface="univers"/>
            </a:endParaRPr>
          </a:p>
          <a:p>
            <a:pPr marL="457200" indent="-457200" algn="l">
              <a:buFont typeface="Wingdings" charset="2"/>
              <a:buChar char="§"/>
            </a:pPr>
            <a:r>
              <a:rPr lang="en-US" sz="3100" dirty="0" smtClean="0">
                <a:latin typeface="univers"/>
              </a:rPr>
              <a:t>K-shell decomposition: an old graph analysis technique </a:t>
            </a:r>
            <a:endParaRPr lang="en-US" sz="3100" i="1" dirty="0" smtClean="0">
              <a:latin typeface="univers"/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US" sz="2900" dirty="0">
                <a:latin typeface="univers"/>
              </a:rPr>
              <a:t>d</a:t>
            </a:r>
            <a:r>
              <a:rPr lang="en-US" sz="2900" dirty="0" smtClean="0">
                <a:latin typeface="univers"/>
              </a:rPr>
              <a:t>eveloped for undirected graphs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900" dirty="0">
                <a:latin typeface="univers"/>
              </a:rPr>
              <a:t>u</a:t>
            </a:r>
            <a:r>
              <a:rPr lang="en-US" sz="2900" dirty="0" smtClean="0">
                <a:latin typeface="univers"/>
              </a:rPr>
              <a:t>sed by Carmi et al [1]  for studying or “modeling” Internet topology</a:t>
            </a:r>
          </a:p>
          <a:p>
            <a:pPr lvl="1" algn="l"/>
            <a:endParaRPr lang="en-US" sz="2200" dirty="0" smtClean="0">
              <a:latin typeface="univers"/>
            </a:endParaRPr>
          </a:p>
          <a:p>
            <a:pPr marL="457200" indent="-457200" algn="l">
              <a:buFont typeface="Wingdings" charset="2"/>
              <a:buChar char="§"/>
            </a:pPr>
            <a:r>
              <a:rPr lang="en-US" sz="3100" dirty="0" smtClean="0">
                <a:latin typeface="univers"/>
              </a:rPr>
              <a:t>Extended to directed networks:  </a:t>
            </a:r>
            <a:r>
              <a:rPr lang="en-US" sz="3100" dirty="0" smtClean="0">
                <a:solidFill>
                  <a:srgbClr val="0000FF"/>
                </a:solidFill>
                <a:latin typeface="univers"/>
              </a:rPr>
              <a:t>currently performing data analysis, with some basic graph analysis; hope to develop some mathematical models </a:t>
            </a:r>
          </a:p>
          <a:p>
            <a:pPr lvl="1" algn="l"/>
            <a:endParaRPr lang="en-US" dirty="0" smtClean="0"/>
          </a:p>
          <a:p>
            <a:pPr lvl="1" algn="l"/>
            <a:endParaRPr lang="en-US" dirty="0" smtClean="0"/>
          </a:p>
          <a:p>
            <a:pPr lvl="1" algn="l"/>
            <a:r>
              <a:rPr lang="en-US" sz="2300" dirty="0" smtClean="0"/>
              <a:t>[1] “A model of Internet Topology using K-Shell Decomposition”,</a:t>
            </a:r>
          </a:p>
          <a:p>
            <a:pPr lvl="1" algn="l"/>
            <a:r>
              <a:rPr lang="en-US" sz="2300" dirty="0"/>
              <a:t> </a:t>
            </a:r>
            <a:r>
              <a:rPr lang="en-US" sz="2300" dirty="0" err="1" smtClean="0"/>
              <a:t>Shami</a:t>
            </a:r>
            <a:r>
              <a:rPr lang="en-US" sz="2300" dirty="0" smtClean="0"/>
              <a:t> Carmi, </a:t>
            </a:r>
            <a:r>
              <a:rPr lang="en-US" sz="2300" dirty="0" err="1" smtClean="0"/>
              <a:t>Shiomo</a:t>
            </a:r>
            <a:r>
              <a:rPr lang="en-US" sz="2300" dirty="0" smtClean="0"/>
              <a:t> </a:t>
            </a:r>
            <a:r>
              <a:rPr lang="en-US" sz="2300" dirty="0" err="1" smtClean="0"/>
              <a:t>Havlin</a:t>
            </a:r>
            <a:r>
              <a:rPr lang="en-US" sz="2300" dirty="0" smtClean="0"/>
              <a:t>, Scott Kirkpatrick, Yuval </a:t>
            </a:r>
            <a:r>
              <a:rPr lang="en-US" sz="2300" dirty="0" err="1" smtClean="0"/>
              <a:t>Shavitt</a:t>
            </a:r>
            <a:r>
              <a:rPr lang="en-US" sz="2300" dirty="0" smtClean="0"/>
              <a:t> and </a:t>
            </a:r>
            <a:r>
              <a:rPr lang="en-US" sz="2300" dirty="0" err="1" smtClean="0"/>
              <a:t>Eran</a:t>
            </a:r>
            <a:r>
              <a:rPr lang="en-US" sz="2300" dirty="0" smtClean="0"/>
              <a:t> </a:t>
            </a:r>
            <a:r>
              <a:rPr lang="en-US" sz="2300" dirty="0" err="1" smtClean="0"/>
              <a:t>Shir</a:t>
            </a:r>
            <a:endParaRPr lang="en-US" sz="2300" dirty="0" smtClean="0"/>
          </a:p>
          <a:p>
            <a:pPr lvl="1" algn="l"/>
            <a:r>
              <a:rPr lang="en-US" sz="2300" dirty="0" smtClean="0"/>
              <a:t>PNAS, July 2007, vol. 105., no 27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09946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-128588"/>
            <a:ext cx="8636000" cy="127158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3F00F0"/>
                </a:solidFill>
                <a:latin typeface="univers"/>
              </a:rPr>
              <a:t>K-Shell Decomposition</a:t>
            </a:r>
            <a:endParaRPr lang="en-US" b="1" dirty="0">
              <a:solidFill>
                <a:srgbClr val="3F00F0"/>
              </a:solidFill>
              <a:latin typeface="univer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990600"/>
            <a:ext cx="9144000" cy="62484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400" dirty="0" smtClean="0">
                <a:latin typeface="univers"/>
              </a:rPr>
              <a:t>Given an undirected graph  G=(V,E), k-shell decomposition works in a series of steps iteratively: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900" dirty="0">
              <a:latin typeface="univers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univers"/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univers"/>
              </a:rPr>
              <a:t>=1:  we start by removing all nodes with degree 1 and the associated edges; assign these nodes to </a:t>
            </a:r>
            <a:r>
              <a:rPr lang="en-US" sz="2400" i="1" dirty="0" smtClean="0">
                <a:solidFill>
                  <a:srgbClr val="0000FF"/>
                </a:solidFill>
                <a:latin typeface="univers"/>
              </a:rPr>
              <a:t>1-shell</a:t>
            </a:r>
            <a:endParaRPr lang="en-US" sz="2400" i="1" dirty="0">
              <a:solidFill>
                <a:srgbClr val="0000FF"/>
              </a:solidFill>
              <a:latin typeface="univers"/>
            </a:endParaRPr>
          </a:p>
          <a:p>
            <a:pPr lvl="1" algn="just"/>
            <a:endParaRPr lang="en-US" sz="900" dirty="0">
              <a:latin typeface="univers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univers"/>
              </a:rPr>
              <a:t>k=2: we remove all nodes of (remaining) degrees of 2 or less, and the associated edges; assign these nodes to </a:t>
            </a:r>
            <a:r>
              <a:rPr lang="en-US" sz="2400" dirty="0" smtClean="0">
                <a:latin typeface="univers"/>
              </a:rPr>
              <a:t>2-shell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univer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univers"/>
              </a:rPr>
              <a:t>….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univers"/>
              </a:rPr>
              <a:t>k-shell: we remove all nodes of (remaining) degrees of k or less, and the associated edges; these nodes are </a:t>
            </a:r>
            <a:r>
              <a:rPr lang="en-US" sz="2400" i="1" dirty="0" smtClean="0">
                <a:latin typeface="univers"/>
              </a:rPr>
              <a:t>k-shell</a:t>
            </a:r>
            <a:r>
              <a:rPr lang="en-US" sz="2400" dirty="0" smtClean="0">
                <a:solidFill>
                  <a:schemeClr val="tx1"/>
                </a:solidFill>
                <a:latin typeface="univers"/>
              </a:rPr>
              <a:t> nodes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tx1"/>
                </a:solidFill>
                <a:latin typeface="univers"/>
              </a:rPr>
              <a:t>…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tx1"/>
                </a:solidFill>
                <a:latin typeface="univers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univers"/>
              </a:rPr>
              <a:t>e process stops when no nodes are left.  </a:t>
            </a:r>
            <a:r>
              <a:rPr lang="en-US" sz="2400" dirty="0">
                <a:solidFill>
                  <a:srgbClr val="0000FF"/>
                </a:solidFill>
                <a:latin typeface="univers"/>
              </a:rPr>
              <a:t>The last k is </a:t>
            </a:r>
            <a:r>
              <a:rPr lang="en-US" sz="2400" i="1" dirty="0" err="1">
                <a:solidFill>
                  <a:srgbClr val="0000FF"/>
                </a:solidFill>
                <a:latin typeface="univers"/>
              </a:rPr>
              <a:t>k</a:t>
            </a:r>
            <a:r>
              <a:rPr lang="en-US" sz="2400" i="1" baseline="-25000" dirty="0" err="1">
                <a:solidFill>
                  <a:srgbClr val="0000FF"/>
                </a:solidFill>
                <a:latin typeface="univers"/>
              </a:rPr>
              <a:t>max</a:t>
            </a:r>
            <a:endParaRPr lang="en-US" sz="2400" i="1" baseline="-25000" dirty="0">
              <a:solidFill>
                <a:srgbClr val="0000FF"/>
              </a:solidFill>
              <a:latin typeface="univers"/>
            </a:endParaRPr>
          </a:p>
          <a:p>
            <a:pPr marL="0" indent="0" algn="just">
              <a:buNone/>
            </a:pPr>
            <a:endParaRPr lang="en-US" sz="2400" dirty="0" smtClean="0">
              <a:latin typeface="univers"/>
            </a:endParaRPr>
          </a:p>
          <a:p>
            <a:pPr marL="0" indent="0" algn="just">
              <a:buNone/>
            </a:pPr>
            <a:r>
              <a:rPr lang="en-US" sz="2400" i="1" dirty="0" smtClean="0">
                <a:latin typeface="univers"/>
              </a:rPr>
              <a:t>k-core</a:t>
            </a:r>
            <a:r>
              <a:rPr lang="en-US" sz="2400" dirty="0" smtClean="0">
                <a:latin typeface="univers"/>
              </a:rPr>
              <a:t>: the graph formed by the nodes that have not been removed at step k</a:t>
            </a:r>
          </a:p>
          <a:p>
            <a:pPr marL="0" indent="0" algn="just">
              <a:buNone/>
            </a:pPr>
            <a:r>
              <a:rPr lang="en-US" sz="2400" i="1" dirty="0">
                <a:latin typeface="univers"/>
              </a:rPr>
              <a:t>k</a:t>
            </a:r>
            <a:r>
              <a:rPr lang="en-US" sz="2400" i="1" dirty="0" smtClean="0">
                <a:latin typeface="univers"/>
              </a:rPr>
              <a:t>-crust</a:t>
            </a:r>
            <a:r>
              <a:rPr lang="en-US" sz="2400" dirty="0" smtClean="0">
                <a:latin typeface="univers"/>
              </a:rPr>
              <a:t>:  the graph formed by all the nodes in k’-shells, k’=1, …,k</a:t>
            </a:r>
          </a:p>
          <a:p>
            <a:pPr marL="0" indent="0" algn="just">
              <a:buNone/>
            </a:pPr>
            <a:endParaRPr lang="en-US" sz="2400" dirty="0" smtClean="0">
              <a:latin typeface="univers"/>
            </a:endParaRPr>
          </a:p>
        </p:txBody>
      </p:sp>
    </p:spTree>
    <p:extLst>
      <p:ext uri="{BB962C8B-B14F-4D97-AF65-F5344CB8AC3E}">
        <p14:creationId xmlns:p14="http://schemas.microsoft.com/office/powerpoint/2010/main" val="75185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76212"/>
            <a:ext cx="8636000" cy="127158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3F00F0"/>
                </a:solidFill>
                <a:latin typeface="univers"/>
              </a:rPr>
              <a:t>K-Shell Decomposition: </a:t>
            </a:r>
            <a:br>
              <a:rPr lang="en-US" b="1" dirty="0" smtClean="0">
                <a:solidFill>
                  <a:srgbClr val="3F00F0"/>
                </a:solidFill>
                <a:latin typeface="univers"/>
              </a:rPr>
            </a:br>
            <a:r>
              <a:rPr lang="en-US" sz="3600" b="1" dirty="0">
                <a:solidFill>
                  <a:srgbClr val="3F00F0"/>
                </a:solidFill>
                <a:latin typeface="univers"/>
              </a:rPr>
              <a:t>k</a:t>
            </a:r>
            <a:r>
              <a:rPr lang="en-US" sz="3600" b="1" dirty="0" smtClean="0">
                <a:solidFill>
                  <a:srgbClr val="3F00F0"/>
                </a:solidFill>
                <a:latin typeface="univers"/>
              </a:rPr>
              <a:t>-Shell Index &amp; Network Structures</a:t>
            </a:r>
            <a:endParaRPr lang="en-US" sz="3600" b="1" dirty="0">
              <a:solidFill>
                <a:srgbClr val="3F00F0"/>
              </a:solidFill>
              <a:latin typeface="univer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600200"/>
            <a:ext cx="9144000" cy="6248400"/>
          </a:xfrm>
        </p:spPr>
        <p:txBody>
          <a:bodyPr>
            <a:normAutofit/>
          </a:bodyPr>
          <a:lstStyle/>
          <a:p>
            <a:pPr algn="just">
              <a:buFont typeface="Wingdings" charset="2"/>
              <a:buChar char="§"/>
            </a:pPr>
            <a:r>
              <a:rPr lang="en-US" sz="2200" dirty="0" smtClean="0">
                <a:latin typeface="univers"/>
              </a:rPr>
              <a:t>Besides its degree, now each node is also assigned a </a:t>
            </a:r>
            <a:r>
              <a:rPr lang="en-US" sz="2200" i="1" dirty="0" smtClean="0">
                <a:latin typeface="univers"/>
              </a:rPr>
              <a:t>k-shell index</a:t>
            </a:r>
          </a:p>
          <a:p>
            <a:pPr lvl="1" algn="just">
              <a:buFont typeface="Arial"/>
              <a:buChar char="•"/>
            </a:pPr>
            <a:r>
              <a:rPr lang="en-US" sz="2000" i="1" dirty="0">
                <a:latin typeface="univers"/>
              </a:rPr>
              <a:t>d</a:t>
            </a:r>
            <a:r>
              <a:rPr lang="en-US" sz="2000" i="1" dirty="0" smtClean="0">
                <a:latin typeface="univers"/>
              </a:rPr>
              <a:t>enote by shell(v) for a node v; let </a:t>
            </a:r>
            <a:r>
              <a:rPr lang="en-US" sz="2000" i="1" dirty="0" err="1" smtClean="0">
                <a:latin typeface="univers"/>
              </a:rPr>
              <a:t>deg</a:t>
            </a:r>
            <a:r>
              <a:rPr lang="en-US" sz="2000" i="1" dirty="0" smtClean="0">
                <a:latin typeface="univers"/>
              </a:rPr>
              <a:t>(v) denotes v’s degree</a:t>
            </a:r>
          </a:p>
          <a:p>
            <a:pPr lvl="1" algn="just">
              <a:buFont typeface="Arial"/>
              <a:buChar char="•"/>
            </a:pPr>
            <a:r>
              <a:rPr lang="en-US" sz="2000" i="1" dirty="0">
                <a:latin typeface="univers"/>
              </a:rPr>
              <a:t>g</a:t>
            </a:r>
            <a:r>
              <a:rPr lang="en-US" sz="2000" i="1" dirty="0" smtClean="0">
                <a:latin typeface="univers"/>
              </a:rPr>
              <a:t>ive us another “bivariate” (or “multivariate”) distribution &lt;</a:t>
            </a:r>
            <a:r>
              <a:rPr lang="en-US" sz="2000" i="1" dirty="0" err="1" smtClean="0">
                <a:latin typeface="univers"/>
              </a:rPr>
              <a:t>deg</a:t>
            </a:r>
            <a:r>
              <a:rPr lang="en-US" sz="2000" i="1" dirty="0" smtClean="0">
                <a:latin typeface="univers"/>
              </a:rPr>
              <a:t>(v),shell(v)&gt;</a:t>
            </a:r>
          </a:p>
          <a:p>
            <a:pPr marL="457200" lvl="1" indent="0" algn="just">
              <a:buNone/>
            </a:pPr>
            <a:endParaRPr lang="en-US" sz="800" i="1" dirty="0" smtClean="0">
              <a:latin typeface="univers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univers"/>
              </a:rPr>
              <a:t>Some simple facts:</a:t>
            </a:r>
            <a:endParaRPr lang="en-US" sz="900" dirty="0">
              <a:latin typeface="univers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univers"/>
              </a:rPr>
              <a:t>shell(v) &lt;= </a:t>
            </a:r>
            <a:r>
              <a:rPr lang="en-US" sz="2200" dirty="0" err="1" smtClean="0">
                <a:solidFill>
                  <a:schemeClr val="tx1"/>
                </a:solidFill>
                <a:latin typeface="univers"/>
              </a:rPr>
              <a:t>deg</a:t>
            </a:r>
            <a:r>
              <a:rPr lang="en-US" sz="2200" dirty="0" smtClean="0">
                <a:solidFill>
                  <a:schemeClr val="tx1"/>
                </a:solidFill>
                <a:latin typeface="univers"/>
              </a:rPr>
              <a:t>(v) for all v; and clearly if </a:t>
            </a:r>
            <a:r>
              <a:rPr lang="en-US" sz="2200" dirty="0" err="1" smtClean="0">
                <a:solidFill>
                  <a:schemeClr val="tx1"/>
                </a:solidFill>
                <a:latin typeface="univers"/>
              </a:rPr>
              <a:t>deg</a:t>
            </a:r>
            <a:r>
              <a:rPr lang="en-US" sz="2200" dirty="0" smtClean="0">
                <a:solidFill>
                  <a:schemeClr val="tx1"/>
                </a:solidFill>
                <a:latin typeface="univers"/>
              </a:rPr>
              <a:t>(v)=1, shell(v)=1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univers"/>
              </a:rPr>
              <a:t>h</a:t>
            </a:r>
            <a:r>
              <a:rPr lang="en-US" sz="2200" dirty="0" smtClean="0">
                <a:solidFill>
                  <a:schemeClr val="tx1"/>
                </a:solidFill>
                <a:latin typeface="univers"/>
              </a:rPr>
              <a:t>owever,</a:t>
            </a:r>
            <a:r>
              <a:rPr lang="en-US" sz="2200" dirty="0" smtClean="0">
                <a:latin typeface="univers"/>
              </a:rPr>
              <a:t>  </a:t>
            </a:r>
            <a:r>
              <a:rPr lang="en-US" sz="2200" dirty="0" smtClean="0">
                <a:solidFill>
                  <a:schemeClr val="tx1"/>
                </a:solidFill>
                <a:latin typeface="univers"/>
              </a:rPr>
              <a:t>a high degree node may have low k-shell index: for any v w/ arbitrary </a:t>
            </a:r>
            <a:r>
              <a:rPr lang="en-US" sz="2200" dirty="0" err="1" smtClean="0">
                <a:solidFill>
                  <a:schemeClr val="tx1"/>
                </a:solidFill>
                <a:latin typeface="univers"/>
              </a:rPr>
              <a:t>deg</a:t>
            </a:r>
            <a:r>
              <a:rPr lang="en-US" sz="2200" dirty="0" smtClean="0">
                <a:solidFill>
                  <a:schemeClr val="tx1"/>
                </a:solidFill>
                <a:latin typeface="univers"/>
              </a:rPr>
              <a:t>(v)&gt;1, its k-shell index can be as low as 2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univers"/>
              </a:rPr>
              <a:t>f</a:t>
            </a:r>
            <a:r>
              <a:rPr lang="en-US" sz="2200" dirty="0" smtClean="0">
                <a:solidFill>
                  <a:schemeClr val="tx1"/>
                </a:solidFill>
                <a:latin typeface="univers"/>
              </a:rPr>
              <a:t>or v, if the largest degree of its neighbor is d, then shell(v)&lt;=d+1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univers"/>
              </a:rPr>
              <a:t>If v is part of </a:t>
            </a:r>
            <a:r>
              <a:rPr lang="en-US" sz="2200" i="1" dirty="0" smtClean="0">
                <a:solidFill>
                  <a:schemeClr val="tx1"/>
                </a:solidFill>
                <a:latin typeface="univers"/>
              </a:rPr>
              <a:t>s-clique </a:t>
            </a:r>
            <a:r>
              <a:rPr lang="en-US" sz="2200" dirty="0" smtClean="0">
                <a:solidFill>
                  <a:schemeClr val="tx1"/>
                </a:solidFill>
                <a:latin typeface="univers"/>
              </a:rPr>
              <a:t>(and thus </a:t>
            </a:r>
            <a:r>
              <a:rPr lang="en-US" sz="2200" dirty="0" err="1" smtClean="0">
                <a:solidFill>
                  <a:schemeClr val="tx1"/>
                </a:solidFill>
                <a:latin typeface="univers"/>
              </a:rPr>
              <a:t>deg</a:t>
            </a:r>
            <a:r>
              <a:rPr lang="en-US" sz="2200" dirty="0" smtClean="0">
                <a:solidFill>
                  <a:schemeClr val="tx1"/>
                </a:solidFill>
                <a:latin typeface="univers"/>
              </a:rPr>
              <a:t>(v)&gt;=s), then shell(v) &gt;= s.</a:t>
            </a:r>
          </a:p>
          <a:p>
            <a:pPr marL="0" indent="0" algn="just">
              <a:buNone/>
            </a:pPr>
            <a:endParaRPr lang="en-US" sz="2200" dirty="0">
              <a:solidFill>
                <a:schemeClr val="tx1"/>
              </a:solidFill>
              <a:latin typeface="univers"/>
            </a:endParaRPr>
          </a:p>
          <a:p>
            <a:pPr marL="0" indent="0" algn="just">
              <a:buNone/>
            </a:pPr>
            <a:r>
              <a:rPr lang="en-US" sz="2200" dirty="0" smtClean="0">
                <a:solidFill>
                  <a:schemeClr val="tx1"/>
                </a:solidFill>
                <a:latin typeface="univers"/>
              </a:rPr>
              <a:t>Connected components in 1-crust: singleton nodes and isolated edges</a:t>
            </a:r>
          </a:p>
          <a:p>
            <a:pPr marL="0" indent="0" algn="just">
              <a:buNone/>
            </a:pPr>
            <a:r>
              <a:rPr lang="en-US" sz="2200" dirty="0" smtClean="0">
                <a:solidFill>
                  <a:schemeClr val="tx1"/>
                </a:solidFill>
                <a:latin typeface="univers"/>
              </a:rPr>
              <a:t>Connected components in 2-crust: stars and stars connected via a path</a:t>
            </a:r>
            <a:endParaRPr lang="en-US" sz="2200" dirty="0">
              <a:solidFill>
                <a:schemeClr val="tx1"/>
              </a:solidFill>
              <a:latin typeface="univers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tx1"/>
                </a:solidFill>
                <a:latin typeface="univers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16997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-76200"/>
            <a:ext cx="8636000" cy="1270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Outline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998537"/>
            <a:ext cx="8915400" cy="50974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Three main thrusts of research</a:t>
            </a:r>
            <a:endParaRPr lang="en-US" sz="36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/>
              <a:t>Analysis of </a:t>
            </a:r>
            <a:r>
              <a:rPr lang="en-US" sz="2800" dirty="0"/>
              <a:t> a</a:t>
            </a:r>
            <a:r>
              <a:rPr lang="en-US" sz="2800" dirty="0" smtClean="0"/>
              <a:t> Reciprocal Network using Google+: Structural Properties and Evolution</a:t>
            </a:r>
          </a:p>
          <a:p>
            <a:pPr marL="457200" lvl="1" indent="0">
              <a:buNone/>
              <a:defRPr/>
            </a:pPr>
            <a:r>
              <a:rPr lang="en-US" sz="2400" dirty="0" smtClean="0"/>
              <a:t>  </a:t>
            </a:r>
          </a:p>
          <a:p>
            <a:pPr>
              <a:buFont typeface="Wingdings" charset="2"/>
              <a:buChar char="§"/>
              <a:defRPr/>
            </a:pPr>
            <a:r>
              <a:rPr lang="en-US" sz="2800" dirty="0" smtClean="0"/>
              <a:t>K-shell Decomposition Analysis of Directed Networks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400" dirty="0" smtClean="0"/>
              <a:t>Goal: understand how networks are connected and the roles of (high-degree) nodes in network connectivity</a:t>
            </a:r>
            <a:endParaRPr lang="en-US" sz="2400" dirty="0" smtClean="0"/>
          </a:p>
          <a:p>
            <a:pPr lvl="1">
              <a:buFont typeface="Wingdings" charset="2"/>
              <a:buChar char="§"/>
              <a:defRPr/>
            </a:pPr>
            <a:endParaRPr lang="en-US" sz="2400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en-US" sz="2800" dirty="0" smtClean="0"/>
              <a:t>Random Walks in a (</a:t>
            </a:r>
            <a:r>
              <a:rPr lang="en-US" sz="2800" dirty="0" err="1" smtClean="0"/>
              <a:t>parametrized</a:t>
            </a:r>
            <a:r>
              <a:rPr lang="en-US" sz="2800" dirty="0" smtClean="0"/>
              <a:t>) Evaporation Network and Shortest Path Replacement Problems</a:t>
            </a:r>
          </a:p>
          <a:p>
            <a:pPr marL="0" indent="0">
              <a:buNone/>
              <a:defRPr/>
            </a:pPr>
            <a:endParaRPr lang="en-US" sz="2400" dirty="0" smtClean="0"/>
          </a:p>
          <a:p>
            <a:pPr marL="457200" lvl="1" indent="0">
              <a:buNone/>
              <a:defRPr/>
            </a:pPr>
            <a:r>
              <a:rPr lang="en-US" sz="2600" dirty="0" smtClean="0"/>
              <a:t>  </a:t>
            </a:r>
          </a:p>
          <a:p>
            <a:pPr marL="0" indent="0">
              <a:buFontTx/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  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en-US" sz="900" dirty="0">
              <a:ea typeface="+mn-ea"/>
              <a:cs typeface="+mn-cs"/>
            </a:endParaRPr>
          </a:p>
          <a:p>
            <a:pPr>
              <a:defRPr/>
            </a:pPr>
            <a:endParaRPr lang="en-US" sz="3100" dirty="0"/>
          </a:p>
          <a:p>
            <a:pPr lvl="1">
              <a:buFont typeface="Wingdings" pitchFamily="2" charset="2"/>
              <a:buNone/>
              <a:defRPr/>
            </a:pPr>
            <a:endParaRPr lang="en-US" sz="900" dirty="0"/>
          </a:p>
          <a:p>
            <a:pPr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3104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76212"/>
            <a:ext cx="8636000" cy="127158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3F00F0"/>
                </a:solidFill>
                <a:latin typeface="univers"/>
              </a:rPr>
              <a:t>K-Shell Decomposition for Directed Networks</a:t>
            </a:r>
            <a:endParaRPr lang="en-US" sz="3600" b="1" dirty="0">
              <a:solidFill>
                <a:srgbClr val="3F00F0"/>
              </a:solidFill>
              <a:latin typeface="univer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600200"/>
            <a:ext cx="9144000" cy="6248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univers"/>
              </a:rPr>
              <a:t>Several Possibilities: give us different information regarding how the network is connected!</a:t>
            </a:r>
          </a:p>
          <a:p>
            <a:pPr marL="0" indent="0" algn="just">
              <a:buNone/>
            </a:pPr>
            <a:endParaRPr lang="en-US" sz="800" dirty="0">
              <a:latin typeface="univers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univers"/>
              </a:rPr>
              <a:t>Treat the directed network as an undirected graph, using the total degree (in-degree + out-degree)</a:t>
            </a:r>
          </a:p>
          <a:p>
            <a:pPr marL="0" indent="0" algn="just">
              <a:buNone/>
            </a:pPr>
            <a:endParaRPr lang="en-US" sz="2200" dirty="0" smtClean="0">
              <a:solidFill>
                <a:schemeClr val="tx1"/>
              </a:solidFill>
              <a:latin typeface="univers"/>
            </a:endParaRPr>
          </a:p>
          <a:p>
            <a:pPr algn="just">
              <a:buFont typeface="Wingdings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univers"/>
              </a:rPr>
              <a:t>Perform k-shell decomposition based on out-degree only: at step k, remove all nodes of (remaining) out-degree &lt;= k</a:t>
            </a:r>
          </a:p>
          <a:p>
            <a:pPr algn="just">
              <a:buFont typeface="Wingdings" charset="2"/>
              <a:buChar char="§"/>
            </a:pPr>
            <a:endParaRPr lang="en-US" sz="2200" dirty="0">
              <a:solidFill>
                <a:schemeClr val="tx1"/>
              </a:solidFill>
              <a:latin typeface="univers"/>
            </a:endParaRPr>
          </a:p>
          <a:p>
            <a:pPr algn="just">
              <a:buFont typeface="Wingdings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univers"/>
              </a:rPr>
              <a:t>Perform </a:t>
            </a:r>
            <a:r>
              <a:rPr lang="en-US" sz="2200" dirty="0">
                <a:solidFill>
                  <a:schemeClr val="tx1"/>
                </a:solidFill>
                <a:latin typeface="univers"/>
              </a:rPr>
              <a:t>k-shell decomposition based on </a:t>
            </a:r>
            <a:r>
              <a:rPr lang="en-US" sz="2200" dirty="0" smtClean="0">
                <a:solidFill>
                  <a:schemeClr val="tx1"/>
                </a:solidFill>
                <a:latin typeface="univers"/>
              </a:rPr>
              <a:t>in-</a:t>
            </a:r>
            <a:r>
              <a:rPr lang="en-US" sz="2200" dirty="0">
                <a:solidFill>
                  <a:schemeClr val="tx1"/>
                </a:solidFill>
                <a:latin typeface="univers"/>
              </a:rPr>
              <a:t>degree only: at step k, remove all nodes of (remaining) </a:t>
            </a:r>
            <a:r>
              <a:rPr lang="en-US" sz="2200" dirty="0" smtClean="0">
                <a:solidFill>
                  <a:schemeClr val="tx1"/>
                </a:solidFill>
                <a:latin typeface="univers"/>
              </a:rPr>
              <a:t>in-</a:t>
            </a:r>
            <a:r>
              <a:rPr lang="en-US" sz="2200" dirty="0">
                <a:solidFill>
                  <a:schemeClr val="tx1"/>
                </a:solidFill>
                <a:latin typeface="univers"/>
              </a:rPr>
              <a:t>degree &lt;= </a:t>
            </a:r>
            <a:r>
              <a:rPr lang="en-US" sz="2200" dirty="0" smtClean="0">
                <a:solidFill>
                  <a:schemeClr val="tx1"/>
                </a:solidFill>
                <a:latin typeface="univers"/>
              </a:rPr>
              <a:t>k</a:t>
            </a:r>
          </a:p>
          <a:p>
            <a:pPr algn="just">
              <a:buFont typeface="Wingdings" charset="2"/>
              <a:buChar char="§"/>
            </a:pPr>
            <a:endParaRPr lang="en-US" sz="2200" dirty="0">
              <a:solidFill>
                <a:schemeClr val="tx1"/>
              </a:solidFill>
              <a:latin typeface="univers"/>
            </a:endParaRPr>
          </a:p>
          <a:p>
            <a:pPr algn="just">
              <a:buFont typeface="Wingdings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univers"/>
              </a:rPr>
              <a:t>Perform k-shell decomposition based on </a:t>
            </a:r>
            <a:r>
              <a:rPr lang="en-US" sz="2200" dirty="0" smtClean="0">
                <a:solidFill>
                  <a:schemeClr val="tx1"/>
                </a:solidFill>
                <a:latin typeface="univers"/>
              </a:rPr>
              <a:t>“mutual-degree” </a:t>
            </a:r>
            <a:r>
              <a:rPr lang="en-US" sz="2200" dirty="0">
                <a:solidFill>
                  <a:schemeClr val="tx1"/>
                </a:solidFill>
                <a:latin typeface="univers"/>
              </a:rPr>
              <a:t>only: </a:t>
            </a:r>
            <a:endParaRPr lang="en-US" sz="2200" dirty="0" smtClean="0">
              <a:solidFill>
                <a:schemeClr val="tx1"/>
              </a:solidFill>
              <a:latin typeface="univers"/>
            </a:endParaRPr>
          </a:p>
          <a:p>
            <a:pPr marL="0" indent="0" algn="just">
              <a:buNone/>
            </a:pPr>
            <a:r>
              <a:rPr lang="en-US" sz="2200" dirty="0" smtClean="0">
                <a:solidFill>
                  <a:schemeClr val="tx1"/>
                </a:solidFill>
                <a:latin typeface="univers"/>
              </a:rPr>
              <a:t>at </a:t>
            </a:r>
            <a:r>
              <a:rPr lang="en-US" sz="2200" dirty="0">
                <a:solidFill>
                  <a:schemeClr val="tx1"/>
                </a:solidFill>
                <a:latin typeface="univers"/>
              </a:rPr>
              <a:t>step k, remove all nodes of (remaining) </a:t>
            </a:r>
            <a:r>
              <a:rPr lang="en-US" sz="2200" dirty="0" smtClean="0">
                <a:solidFill>
                  <a:schemeClr val="tx1"/>
                </a:solidFill>
                <a:latin typeface="univers"/>
              </a:rPr>
              <a:t>“mutual degree” </a:t>
            </a:r>
            <a:r>
              <a:rPr lang="en-US" sz="2200" dirty="0">
                <a:solidFill>
                  <a:schemeClr val="tx1"/>
                </a:solidFill>
                <a:latin typeface="univers"/>
              </a:rPr>
              <a:t>&lt;= k</a:t>
            </a:r>
          </a:p>
          <a:p>
            <a:pPr algn="just">
              <a:buFont typeface="Wingdings" charset="2"/>
              <a:buChar char="§"/>
            </a:pPr>
            <a:endParaRPr lang="en-US" sz="2200" dirty="0">
              <a:solidFill>
                <a:schemeClr val="tx1"/>
              </a:solidFill>
              <a:latin typeface="univers"/>
            </a:endParaRPr>
          </a:p>
          <a:p>
            <a:pPr algn="just">
              <a:buFont typeface="Wingdings" charset="2"/>
              <a:buChar char="§"/>
            </a:pPr>
            <a:endParaRPr lang="en-US" sz="2200" dirty="0" smtClean="0">
              <a:solidFill>
                <a:schemeClr val="tx1"/>
              </a:solidFill>
              <a:latin typeface="univers"/>
            </a:endParaRPr>
          </a:p>
          <a:p>
            <a:pPr marL="0" indent="0" algn="just">
              <a:buNone/>
            </a:pPr>
            <a:endParaRPr lang="en-US" sz="2200" dirty="0">
              <a:solidFill>
                <a:schemeClr val="tx1"/>
              </a:solidFill>
              <a:latin typeface="univers"/>
            </a:endParaRPr>
          </a:p>
        </p:txBody>
      </p:sp>
    </p:spTree>
    <p:extLst>
      <p:ext uri="{BB962C8B-B14F-4D97-AF65-F5344CB8AC3E}">
        <p14:creationId xmlns:p14="http://schemas.microsoft.com/office/powerpoint/2010/main" val="2142635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156" y="432581"/>
            <a:ext cx="8762999" cy="14728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Dataset Overview</a:t>
            </a:r>
          </a:p>
        </p:txBody>
      </p:sp>
      <p:graphicFrame>
        <p:nvGraphicFramePr>
          <p:cNvPr id="90" name="Shape 90"/>
          <p:cNvGraphicFramePr/>
          <p:nvPr>
            <p:extLst>
              <p:ext uri="{D42A27DB-BD31-4B8C-83A1-F6EECF244321}">
                <p14:modId xmlns:p14="http://schemas.microsoft.com/office/powerpoint/2010/main" val="1995970528"/>
              </p:ext>
            </p:extLst>
          </p:nvPr>
        </p:nvGraphicFramePr>
        <p:xfrm>
          <a:off x="431800" y="2971800"/>
          <a:ext cx="9423400" cy="242577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4400"/>
                <a:gridCol w="1126610"/>
                <a:gridCol w="904697"/>
                <a:gridCol w="1169093"/>
                <a:gridCol w="980488"/>
                <a:gridCol w="897471"/>
                <a:gridCol w="1382382"/>
                <a:gridCol w="1121839"/>
                <a:gridCol w="926420"/>
              </a:tblGrid>
              <a:tr h="90315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u="none" strike="noStrike" cap="none"/>
                        <a:t>Dataset</a:t>
                      </a:r>
                    </a:p>
                  </a:txBody>
                  <a:tcPr marL="22250" marR="22250" marT="19778" marB="19778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u="none" strike="noStrike" cap="none"/>
                        <a:t>Category</a:t>
                      </a:r>
                    </a:p>
                  </a:txBody>
                  <a:tcPr marL="22250" marR="22250" marT="19778" marB="19778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u="none" strike="noStrike" cap="none"/>
                        <a:t># Nodes</a:t>
                      </a:r>
                    </a:p>
                  </a:txBody>
                  <a:tcPr marL="22250" marR="22250" marT="19778" marB="19778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u="none" strike="noStrike" cap="none"/>
                        <a:t># Edges</a:t>
                      </a:r>
                    </a:p>
                  </a:txBody>
                  <a:tcPr marL="22250" marR="22250" marT="19778" marB="19778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u="none" strike="noStrike" cap="none" dirty="0"/>
                        <a:t>% nodes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u="none" strike="noStrike" cap="none" dirty="0"/>
                        <a:t>with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u="none" strike="noStrike" cap="none" dirty="0" err="1"/>
                        <a:t>indegree</a:t>
                      </a:r>
                      <a:r>
                        <a:rPr lang="en-US" sz="1900" b="1" u="none" strike="noStrike" cap="none" dirty="0"/>
                        <a:t> &gt;= 1</a:t>
                      </a:r>
                    </a:p>
                  </a:txBody>
                  <a:tcPr marL="22250" marR="22250" marT="19778" marB="19778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u="none" strike="noStrike" cap="none"/>
                        <a:t>max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u="none" strike="noStrike" cap="none"/>
                        <a:t>indegree</a:t>
                      </a:r>
                    </a:p>
                  </a:txBody>
                  <a:tcPr marL="22250" marR="22250" marT="19778" marB="19778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u="none" strike="noStrike" cap="none"/>
                        <a:t>% nodes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u="none" strike="noStrike" cap="none"/>
                        <a:t> with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u="none" strike="noStrike" cap="none"/>
                        <a:t>outdegree &gt;= 1</a:t>
                      </a:r>
                    </a:p>
                  </a:txBody>
                  <a:tcPr marL="22250" marR="22250" marT="19778" marB="19778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u="none" strike="noStrike" cap="none"/>
                        <a:t>max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u="none" strike="noStrike" cap="none"/>
                        <a:t>outdegree</a:t>
                      </a:r>
                    </a:p>
                  </a:txBody>
                  <a:tcPr marL="22250" marR="22250" marT="19778" marB="19778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b="1" u="none" strike="noStrike" cap="none"/>
                        <a:t>Reciprocity</a:t>
                      </a:r>
                    </a:p>
                  </a:txBody>
                  <a:tcPr marL="22250" marR="22250" marT="19778" marB="19778" anchor="b"/>
                </a:tc>
              </a:tr>
              <a:tr h="60930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u="none" strike="noStrike" cap="none"/>
                        <a:t>Stanford</a:t>
                      </a:r>
                    </a:p>
                  </a:txBody>
                  <a:tcPr marL="22250" marR="22250" marT="19778" marB="19778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u="none" strike="noStrike" cap="none"/>
                        <a:t>web</a:t>
                      </a:r>
                    </a:p>
                  </a:txBody>
                  <a:tcPr marL="22250" marR="22250" marT="19778" marB="19778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u="none" strike="noStrike" cap="none" dirty="0"/>
                        <a:t>281,903</a:t>
                      </a:r>
                    </a:p>
                  </a:txBody>
                  <a:tcPr marL="22250" marR="22250" marT="19778" marB="19778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u="none" strike="noStrike" cap="none"/>
                        <a:t>2,312,497</a:t>
                      </a:r>
                    </a:p>
                  </a:txBody>
                  <a:tcPr marL="22250" marR="22250" marT="19778" marB="19778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u="none" strike="noStrike" cap="none"/>
                        <a:t>0.93</a:t>
                      </a:r>
                    </a:p>
                  </a:txBody>
                  <a:tcPr marL="22250" marR="22250" marT="19778" marB="19778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u="none" strike="noStrike" cap="none"/>
                        <a:t>38,606</a:t>
                      </a:r>
                    </a:p>
                  </a:txBody>
                  <a:tcPr marL="22250" marR="22250" marT="19778" marB="19778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u="none" strike="noStrike" cap="none"/>
                        <a:t>0.99</a:t>
                      </a:r>
                    </a:p>
                  </a:txBody>
                  <a:tcPr marL="22250" marR="22250" marT="19778" marB="19778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u="none" strike="noStrike" cap="none"/>
                        <a:t>255</a:t>
                      </a:r>
                    </a:p>
                  </a:txBody>
                  <a:tcPr marL="22250" marR="22250" marT="19778" marB="19778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u="none" strike="noStrike" cap="none"/>
                        <a:t>0.28</a:t>
                      </a:r>
                    </a:p>
                  </a:txBody>
                  <a:tcPr marL="22250" marR="22250" marT="19778" marB="19778" anchor="b"/>
                </a:tc>
              </a:tr>
              <a:tr h="60930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u="none" strike="noStrike" cap="none"/>
                        <a:t>ego-Twitter</a:t>
                      </a:r>
                    </a:p>
                  </a:txBody>
                  <a:tcPr marL="22250" marR="22250" marT="19778" marB="19778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u="none" strike="noStrike" cap="none"/>
                        <a:t>social</a:t>
                      </a:r>
                    </a:p>
                  </a:txBody>
                  <a:tcPr marL="22250" marR="22250" marT="19778" marB="19778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u="none" strike="noStrike" cap="none"/>
                        <a:t>81,306</a:t>
                      </a:r>
                    </a:p>
                  </a:txBody>
                  <a:tcPr marL="22250" marR="22250" marT="19778" marB="19778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u="none" strike="noStrike" cap="none"/>
                        <a:t>2,420,766</a:t>
                      </a:r>
                    </a:p>
                  </a:txBody>
                  <a:tcPr marL="22250" marR="22250" marT="19778" marB="19778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u="none" strike="noStrike" cap="none"/>
                        <a:t>0.99</a:t>
                      </a:r>
                    </a:p>
                  </a:txBody>
                  <a:tcPr marL="22250" marR="22250" marT="19778" marB="19778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u="none" strike="noStrike" cap="none"/>
                        <a:t>8,660</a:t>
                      </a:r>
                    </a:p>
                  </a:txBody>
                  <a:tcPr marL="22250" marR="22250" marT="19778" marB="19778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u="none" strike="noStrike" cap="none"/>
                        <a:t>0.86</a:t>
                      </a:r>
                    </a:p>
                  </a:txBody>
                  <a:tcPr marL="22250" marR="22250" marT="19778" marB="19778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u="none" strike="noStrike" cap="none"/>
                        <a:t>3,373</a:t>
                      </a:r>
                    </a:p>
                  </a:txBody>
                  <a:tcPr marL="22250" marR="22250" marT="19778" marB="19778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900" u="none" strike="noStrike" cap="none" dirty="0"/>
                        <a:t>0.35</a:t>
                      </a:r>
                    </a:p>
                  </a:txBody>
                  <a:tcPr marL="22250" marR="22250" marT="19778" marB="19778" anchor="b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684341" y="0"/>
            <a:ext cx="8762999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Degree Distributions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347" y="1303976"/>
            <a:ext cx="3708777" cy="321891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1745701" y="937705"/>
            <a:ext cx="1201351" cy="4445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Stanford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 l="4781" r="6568"/>
          <a:stretch/>
        </p:blipFill>
        <p:spPr>
          <a:xfrm>
            <a:off x="6172563" y="1303976"/>
            <a:ext cx="3137028" cy="311129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7225741" y="893606"/>
            <a:ext cx="1554893" cy="4103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ego-Twitter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3815495" y="2572053"/>
            <a:ext cx="2244416" cy="1025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in-degree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out-degree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5">
            <a:alphaModFix/>
          </a:blip>
          <a:srcRect l="4189" r="6268"/>
          <a:stretch/>
        </p:blipFill>
        <p:spPr>
          <a:xfrm>
            <a:off x="523875" y="4373938"/>
            <a:ext cx="3291621" cy="277917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3815495" y="5668569"/>
            <a:ext cx="2244416" cy="4103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degree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6">
            <a:alphaModFix/>
          </a:blip>
          <a:srcRect l="5471" r="6279"/>
          <a:stretch/>
        </p:blipFill>
        <p:spPr>
          <a:xfrm>
            <a:off x="6172563" y="4601930"/>
            <a:ext cx="3274778" cy="262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508000" y="228600"/>
            <a:ext cx="8762999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4400" b="1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4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-degree &amp; </a:t>
            </a:r>
            <a:r>
              <a:rPr lang="en-US" sz="4400" b="1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Out</a:t>
            </a:r>
            <a:r>
              <a:rPr lang="en-US" sz="4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-degree </a:t>
            </a:r>
            <a:r>
              <a:rPr lang="en-US" b="1" dirty="0" smtClean="0">
                <a:latin typeface="Calibri"/>
                <a:ea typeface="Calibri"/>
                <a:cs typeface="Calibri"/>
                <a:sym typeface="Calibri"/>
              </a:rPr>
              <a:t>Dependency</a:t>
            </a:r>
            <a:endParaRPr lang="en-US" sz="4400" b="1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1519484" y="6592801"/>
            <a:ext cx="1201351" cy="4445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Stanford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6749491" y="6626998"/>
            <a:ext cx="1554893" cy="4103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ego-Twitter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75317"/>
            <a:ext cx="4525486" cy="331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5840" y="3275316"/>
            <a:ext cx="4698163" cy="331748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684340" y="1295400"/>
            <a:ext cx="8602533" cy="1744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Degree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dependencies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top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nodes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only:</a:t>
            </a:r>
          </a:p>
          <a:p>
            <a:pPr marL="914400" marR="0" lvl="1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Nodes that have either in-degree &gt;= 100 or out-degree &gt;= 100</a:t>
            </a:r>
          </a:p>
          <a:p>
            <a:pPr marL="1371600" marR="0" lvl="2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Stanford web data: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1,961  nodes</a:t>
            </a:r>
          </a:p>
          <a:p>
            <a:pPr marL="1371600" marR="0" lvl="2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Ego-twitter: 6,021 nodes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696445" y="3090348"/>
            <a:ext cx="8762999" cy="14728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K-shell </a:t>
            </a:r>
            <a:r>
              <a:rPr lang="en-US" sz="4400" b="1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Decomposition Analysis</a:t>
            </a:r>
            <a:endParaRPr lang="en-US" sz="4400" b="1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821531" y="63961"/>
            <a:ext cx="8762999" cy="1289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Number of Nodes per k-shell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1615143" y="7215587"/>
            <a:ext cx="1201351" cy="4103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Standford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7130489" y="7209630"/>
            <a:ext cx="1554893" cy="4103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ego-Twitter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l="3852" r="6840"/>
          <a:stretch/>
        </p:blipFill>
        <p:spPr>
          <a:xfrm>
            <a:off x="5792407" y="1268949"/>
            <a:ext cx="3911187" cy="30124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3780251" y="2410869"/>
            <a:ext cx="2244416" cy="7181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K-shell  in-degree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 l="2901" r="6844"/>
          <a:stretch/>
        </p:blipFill>
        <p:spPr>
          <a:xfrm>
            <a:off x="5768594" y="4316168"/>
            <a:ext cx="3935000" cy="283353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3941073" y="5373863"/>
            <a:ext cx="2018108" cy="7181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K-shell  out-degree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5">
            <a:alphaModFix/>
          </a:blip>
          <a:srcRect l="4725" r="7165"/>
          <a:stretch/>
        </p:blipFill>
        <p:spPr>
          <a:xfrm>
            <a:off x="238231" y="1268950"/>
            <a:ext cx="3774281" cy="302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6">
            <a:alphaModFix/>
          </a:blip>
          <a:srcRect l="4544" r="7242"/>
          <a:stretch/>
        </p:blipFill>
        <p:spPr>
          <a:xfrm>
            <a:off x="238231" y="4316168"/>
            <a:ext cx="3774281" cy="2858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821531" y="63961"/>
            <a:ext cx="8762999" cy="1289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In-degree &amp; </a:t>
            </a:r>
            <a:r>
              <a:rPr lang="en-US" sz="4400" b="1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Out</a:t>
            </a:r>
            <a:r>
              <a:rPr lang="en-US" sz="4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-degree </a:t>
            </a:r>
            <a:r>
              <a:rPr lang="en-US" sz="4400" b="1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K-</a:t>
            </a:r>
            <a:r>
              <a:rPr lang="en-US" sz="4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shell </a:t>
            </a:r>
            <a:r>
              <a:rPr lang="en-US" sz="4400" b="1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Decomposition: Dependencies</a:t>
            </a:r>
            <a:endParaRPr lang="en-US" sz="4400" b="1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1877080" y="7209630"/>
            <a:ext cx="1201351" cy="4103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Standford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7225739" y="7209630"/>
            <a:ext cx="1554893" cy="4103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ego-Twitter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l="4868" t="5053" r="7592"/>
          <a:stretch/>
        </p:blipFill>
        <p:spPr>
          <a:xfrm>
            <a:off x="672626" y="1600589"/>
            <a:ext cx="3348319" cy="300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7586" y="1445017"/>
            <a:ext cx="4071199" cy="2874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5">
            <a:alphaModFix/>
          </a:blip>
          <a:srcRect t="4658" r="5759"/>
          <a:stretch/>
        </p:blipFill>
        <p:spPr>
          <a:xfrm>
            <a:off x="523722" y="4605357"/>
            <a:ext cx="3646125" cy="2604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4309914" y="5240867"/>
            <a:ext cx="1657673" cy="1333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K-shell out-degree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18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top-degree </a:t>
            </a:r>
            <a:endParaRPr lang="en-US" sz="1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18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odes (</a:t>
            </a:r>
            <a:r>
              <a:rPr lang="en-US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out-degree=&gt;100)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4309914" y="2369441"/>
            <a:ext cx="1657673" cy="1025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K-shell in-degree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18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top-degree nodes (</a:t>
            </a:r>
            <a:r>
              <a:rPr lang="en-US" sz="1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in-degree=&gt;100)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6">
            <a:alphaModFix/>
          </a:blip>
          <a:srcRect r="4789"/>
          <a:stretch/>
        </p:blipFill>
        <p:spPr>
          <a:xfrm>
            <a:off x="6031867" y="4420238"/>
            <a:ext cx="3778883" cy="269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279401" y="63961"/>
            <a:ext cx="9525000" cy="1289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K-Crust: # of Connected Components (CC)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1618251" y="7209630"/>
            <a:ext cx="1201351" cy="4103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Standford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7225739" y="7209630"/>
            <a:ext cx="1554893" cy="4103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ego-Twitter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4024238" y="5701241"/>
            <a:ext cx="1657673" cy="7181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K-shell out-degree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4107507" y="2391621"/>
            <a:ext cx="1657673" cy="4103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K-shell in-degree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l="4686" r="8629"/>
          <a:stretch/>
        </p:blipFill>
        <p:spPr>
          <a:xfrm>
            <a:off x="318294" y="1176212"/>
            <a:ext cx="3610769" cy="3251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9295" y="1143000"/>
            <a:ext cx="4429905" cy="3412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5">
            <a:alphaModFix/>
          </a:blip>
          <a:srcRect r="6398"/>
          <a:stretch/>
        </p:blipFill>
        <p:spPr>
          <a:xfrm>
            <a:off x="175419" y="4456721"/>
            <a:ext cx="3753644" cy="2723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77086" y="4547607"/>
            <a:ext cx="4382913" cy="2633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55600" y="82389"/>
            <a:ext cx="9440069" cy="1289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K-Crust: size of </a:t>
            </a:r>
            <a:r>
              <a:rPr lang="en-US" sz="4400" b="1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Connected Components </a:t>
            </a:r>
            <a:r>
              <a:rPr lang="en-US" sz="4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(CC)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1701596" y="7092670"/>
            <a:ext cx="1201351" cy="4103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Standford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7225739" y="7209630"/>
            <a:ext cx="1554893" cy="4103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ego-Twitter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4229519" y="5657408"/>
            <a:ext cx="1657673" cy="7181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K-shell out-degree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4205707" y="2892233"/>
            <a:ext cx="1657673" cy="4103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K-shell in-degree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l="4259" r="5742"/>
          <a:stretch/>
        </p:blipFill>
        <p:spPr>
          <a:xfrm>
            <a:off x="199070" y="1138679"/>
            <a:ext cx="4021186" cy="315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 r="7408"/>
          <a:stretch/>
        </p:blipFill>
        <p:spPr>
          <a:xfrm>
            <a:off x="0" y="4259075"/>
            <a:ext cx="4141567" cy="279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5">
            <a:alphaModFix/>
          </a:blip>
          <a:srcRect l="4119" r="5700"/>
          <a:stretch/>
        </p:blipFill>
        <p:spPr>
          <a:xfrm>
            <a:off x="6006253" y="1107533"/>
            <a:ext cx="3863760" cy="3120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6">
            <a:alphaModFix/>
          </a:blip>
          <a:srcRect l="3193" r="5593"/>
          <a:stretch/>
        </p:blipFill>
        <p:spPr>
          <a:xfrm>
            <a:off x="6030068" y="4227928"/>
            <a:ext cx="3839948" cy="2757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279400" y="0"/>
            <a:ext cx="9880600" cy="1289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K-Core: # of </a:t>
            </a:r>
            <a:r>
              <a:rPr lang="en-US" sz="4400" b="1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Connected Components</a:t>
            </a:r>
            <a:br>
              <a:rPr lang="en-US" sz="4400" b="1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4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CC)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1618251" y="7209630"/>
            <a:ext cx="1201351" cy="4103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Standford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7225739" y="7209630"/>
            <a:ext cx="1554893" cy="4103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ego-Twitter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4208747" y="5528541"/>
            <a:ext cx="1657673" cy="7181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K-shell out-degree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4208747" y="2540020"/>
            <a:ext cx="1657673" cy="4103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K-shell in-degree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l="4119" r="8238"/>
          <a:stretch/>
        </p:blipFill>
        <p:spPr>
          <a:xfrm>
            <a:off x="263343" y="1234765"/>
            <a:ext cx="3760895" cy="3193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 l="4688" r="8948"/>
          <a:stretch/>
        </p:blipFill>
        <p:spPr>
          <a:xfrm>
            <a:off x="6050929" y="1236930"/>
            <a:ext cx="3688383" cy="331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5">
            <a:alphaModFix/>
          </a:blip>
          <a:srcRect l="3141" r="7704"/>
          <a:stretch/>
        </p:blipFill>
        <p:spPr>
          <a:xfrm>
            <a:off x="263343" y="4565600"/>
            <a:ext cx="3760895" cy="264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90267" y="4554964"/>
            <a:ext cx="4169733" cy="2537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400" y="381000"/>
            <a:ext cx="8995833" cy="134584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univers"/>
              </a:rPr>
              <a:t> </a:t>
            </a:r>
            <a:r>
              <a:rPr lang="en-US" sz="3900" b="1" dirty="0">
                <a:solidFill>
                  <a:srgbClr val="3F00F0"/>
                </a:solidFill>
                <a:latin typeface="univers"/>
              </a:rPr>
              <a:t>Analysis of a Reciprocal Network </a:t>
            </a:r>
            <a:r>
              <a:rPr lang="en-US" sz="3900" b="1" dirty="0" smtClean="0">
                <a:solidFill>
                  <a:srgbClr val="3F00F0"/>
                </a:solidFill>
                <a:latin typeface="univers"/>
              </a:rPr>
              <a:t/>
            </a:r>
            <a:br>
              <a:rPr lang="en-US" sz="3900" b="1" dirty="0" smtClean="0">
                <a:solidFill>
                  <a:srgbClr val="3F00F0"/>
                </a:solidFill>
                <a:latin typeface="univers"/>
              </a:rPr>
            </a:br>
            <a:r>
              <a:rPr lang="en-US" sz="3900" b="1" dirty="0" smtClean="0">
                <a:solidFill>
                  <a:srgbClr val="3F00F0"/>
                </a:solidFill>
                <a:latin typeface="univers"/>
              </a:rPr>
              <a:t>using </a:t>
            </a:r>
            <a:r>
              <a:rPr lang="en-US" sz="3900" b="1" dirty="0">
                <a:solidFill>
                  <a:srgbClr val="3F00F0"/>
                </a:solidFill>
                <a:latin typeface="univers"/>
              </a:rPr>
              <a:t>Google</a:t>
            </a:r>
            <a:r>
              <a:rPr lang="en-US" sz="3900" b="1" dirty="0" smtClean="0">
                <a:solidFill>
                  <a:srgbClr val="3F00F0"/>
                </a:solidFill>
                <a:latin typeface="univers"/>
              </a:rPr>
              <a:t>+:</a:t>
            </a:r>
            <a:r>
              <a:rPr lang="en-US" sz="3900" b="1" dirty="0">
                <a:solidFill>
                  <a:srgbClr val="3F00F0"/>
                </a:solidFill>
                <a:latin typeface="univers"/>
              </a:rPr>
              <a:t/>
            </a:r>
            <a:br>
              <a:rPr lang="en-US" sz="3900" b="1" dirty="0">
                <a:solidFill>
                  <a:srgbClr val="3F00F0"/>
                </a:solidFill>
                <a:latin typeface="univers"/>
              </a:rPr>
            </a:br>
            <a:r>
              <a:rPr lang="en-US" sz="3900" b="1" dirty="0" smtClean="0">
                <a:solidFill>
                  <a:srgbClr val="3F00F0"/>
                </a:solidFill>
                <a:latin typeface="univers"/>
              </a:rPr>
              <a:t>Structural </a:t>
            </a:r>
            <a:r>
              <a:rPr lang="en-US" sz="3900" b="1" dirty="0">
                <a:solidFill>
                  <a:srgbClr val="3F00F0"/>
                </a:solidFill>
                <a:latin typeface="univers"/>
              </a:rPr>
              <a:t>Properties and Evolution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5953258" y="2133600"/>
            <a:ext cx="3698742" cy="2275508"/>
            <a:chOff x="2911396" y="4463417"/>
            <a:chExt cx="4438490" cy="2047957"/>
          </a:xfrm>
        </p:grpSpPr>
        <p:cxnSp>
          <p:nvCxnSpPr>
            <p:cNvPr id="12" name="Straight Arrow Connector 11"/>
            <p:cNvCxnSpPr>
              <a:endCxn id="29" idx="1"/>
            </p:cNvCxnSpPr>
            <p:nvPr/>
          </p:nvCxnSpPr>
          <p:spPr>
            <a:xfrm flipV="1">
              <a:off x="5207455" y="6085494"/>
              <a:ext cx="694574" cy="119332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489700" y="5657399"/>
              <a:ext cx="333946" cy="362110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4382053" y="5191964"/>
              <a:ext cx="926155" cy="14162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891341" y="5190390"/>
              <a:ext cx="932305" cy="174058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822495" y="5403349"/>
              <a:ext cx="245146" cy="454802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2325" y="4993410"/>
              <a:ext cx="587671" cy="58767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029" y="5791658"/>
              <a:ext cx="587671" cy="58767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215" y="5217088"/>
              <a:ext cx="587671" cy="58767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4358" y="4897439"/>
              <a:ext cx="587671" cy="58767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784" y="5923703"/>
              <a:ext cx="587671" cy="58767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1396" y="4463417"/>
              <a:ext cx="587671" cy="587671"/>
            </a:xfrm>
            <a:prstGeom prst="rect">
              <a:avLst/>
            </a:prstGeom>
          </p:spPr>
        </p:pic>
        <p:cxnSp>
          <p:nvCxnSpPr>
            <p:cNvPr id="34" name="Straight Arrow Connector 33"/>
            <p:cNvCxnSpPr/>
            <p:nvPr/>
          </p:nvCxnSpPr>
          <p:spPr>
            <a:xfrm flipH="1" flipV="1">
              <a:off x="3466055" y="4897439"/>
              <a:ext cx="435804" cy="167310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 flipV="1">
              <a:off x="4230502" y="5547865"/>
              <a:ext cx="389282" cy="482364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31800" y="2607028"/>
            <a:ext cx="5676900" cy="463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buFont typeface="Wingdings" charset="2"/>
              <a:buChar char="§"/>
            </a:pPr>
            <a:r>
              <a:rPr lang="en-US" sz="2600" dirty="0" smtClean="0">
                <a:latin typeface="univers"/>
              </a:rPr>
              <a:t>Google+ Overview and Dataset</a:t>
            </a:r>
          </a:p>
          <a:p>
            <a:pPr marL="457200" indent="-457200" algn="l">
              <a:buFont typeface="Wingdings" charset="2"/>
              <a:buChar char="§"/>
            </a:pPr>
            <a:r>
              <a:rPr lang="en-US" sz="2600" dirty="0" smtClean="0">
                <a:latin typeface="univers"/>
              </a:rPr>
              <a:t>Methodology &amp; Basic Notations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200" dirty="0" smtClean="0">
                <a:latin typeface="univers"/>
              </a:rPr>
              <a:t>Node and Edge Categorization</a:t>
            </a:r>
          </a:p>
          <a:p>
            <a:pPr marL="457200" indent="-457200" algn="l">
              <a:buFont typeface="Wingdings" charset="2"/>
              <a:buChar char="§"/>
            </a:pPr>
            <a:r>
              <a:rPr lang="en-US" sz="2600" dirty="0" smtClean="0">
                <a:latin typeface="univers"/>
              </a:rPr>
              <a:t>Reciprocal Networks: Characteristics &amp; Evolution</a:t>
            </a:r>
            <a:endParaRPr lang="en-US" sz="2200" dirty="0" smtClean="0">
              <a:latin typeface="univers"/>
            </a:endParaRPr>
          </a:p>
          <a:p>
            <a:pPr marL="914400" lvl="1" indent="-457200" algn="l">
              <a:buFont typeface="Wingdings" charset="2"/>
              <a:buChar char="§"/>
            </a:pPr>
            <a:r>
              <a:rPr lang="en-US" sz="2200" dirty="0" smtClean="0">
                <a:latin typeface="univers"/>
              </a:rPr>
              <a:t>Growth of Nodes &amp; Edges </a:t>
            </a:r>
          </a:p>
          <a:p>
            <a:pPr marL="914400" lvl="1" indent="-457200" algn="l">
              <a:buFont typeface="Wingdings" charset="2"/>
              <a:buChar char="§"/>
            </a:pPr>
            <a:r>
              <a:rPr lang="en-US" sz="2200" dirty="0" smtClean="0">
                <a:latin typeface="univers"/>
              </a:rPr>
              <a:t>Growth of Mutual Edges</a:t>
            </a:r>
          </a:p>
          <a:p>
            <a:pPr marL="914400" lvl="1" indent="-457200" algn="l">
              <a:buFont typeface="Wingdings" charset="2"/>
              <a:buChar char="§"/>
            </a:pPr>
            <a:r>
              <a:rPr lang="en-US" sz="2200" dirty="0" smtClean="0">
                <a:latin typeface="univers"/>
              </a:rPr>
              <a:t>Network Density Evolution</a:t>
            </a:r>
          </a:p>
          <a:p>
            <a:pPr marL="914400" lvl="1" indent="-457200" algn="l">
              <a:buFont typeface="Wingdings" charset="2"/>
              <a:buChar char="§"/>
            </a:pPr>
            <a:r>
              <a:rPr lang="en-US" sz="2200" dirty="0">
                <a:latin typeface="univers"/>
              </a:rPr>
              <a:t>Degree </a:t>
            </a:r>
            <a:r>
              <a:rPr lang="en-US" sz="2200" dirty="0" smtClean="0">
                <a:latin typeface="univers"/>
              </a:rPr>
              <a:t>Distributions and Edge Category Evolution </a:t>
            </a:r>
            <a:endParaRPr lang="en-US" sz="2200" dirty="0">
              <a:latin typeface="univers"/>
            </a:endParaRPr>
          </a:p>
          <a:p>
            <a:pPr marL="914400" lvl="1" indent="-457200" algn="l">
              <a:buFont typeface="Wingdings" charset="2"/>
              <a:buChar char="§"/>
            </a:pPr>
            <a:endParaRPr lang="en-US" sz="2200" dirty="0" smtClean="0">
              <a:latin typeface="univers"/>
            </a:endParaRPr>
          </a:p>
          <a:p>
            <a:pPr algn="l"/>
            <a:endParaRPr lang="en-US" dirty="0" smtClean="0">
              <a:latin typeface="univers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62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279400" y="0"/>
            <a:ext cx="9372600" cy="1289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K-Core: size of Connected Components (CC)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1674174" y="7199266"/>
            <a:ext cx="1201351" cy="4103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Standford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7225739" y="7209630"/>
            <a:ext cx="1554893" cy="4103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ego-Twitter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4392006" y="5518140"/>
            <a:ext cx="1657673" cy="7181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K-shell out-degree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4321969" y="2889738"/>
            <a:ext cx="1657673" cy="4103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K-shell in-degree</a:t>
            </a: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 l="2814" r="6177"/>
          <a:stretch/>
        </p:blipFill>
        <p:spPr>
          <a:xfrm>
            <a:off x="126984" y="1031874"/>
            <a:ext cx="4124303" cy="3039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4">
            <a:alphaModFix/>
          </a:blip>
          <a:srcRect l="4119" r="6779"/>
          <a:stretch/>
        </p:blipFill>
        <p:spPr>
          <a:xfrm>
            <a:off x="267704" y="4029883"/>
            <a:ext cx="3983581" cy="2976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5">
            <a:alphaModFix/>
          </a:blip>
          <a:srcRect l="2797" r="4846"/>
          <a:stretch/>
        </p:blipFill>
        <p:spPr>
          <a:xfrm>
            <a:off x="5979640" y="4070984"/>
            <a:ext cx="4000781" cy="2976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6">
            <a:alphaModFix/>
          </a:blip>
          <a:srcRect l="3193" r="7087"/>
          <a:stretch/>
        </p:blipFill>
        <p:spPr>
          <a:xfrm>
            <a:off x="5917125" y="919513"/>
            <a:ext cx="3910508" cy="2998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279400" y="158589"/>
            <a:ext cx="9372600" cy="1289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b="1" dirty="0" smtClean="0">
                <a:latin typeface="Calibri"/>
                <a:ea typeface="Calibri"/>
                <a:cs typeface="Calibri"/>
                <a:sym typeface="Calibri"/>
              </a:rPr>
              <a:t>Degree vs. K-Shell Index</a:t>
            </a:r>
            <a:br>
              <a:rPr lang="en-US" b="1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dirty="0" smtClean="0">
                <a:latin typeface="Calibri"/>
                <a:ea typeface="Calibri"/>
                <a:cs typeface="Calibri"/>
                <a:sym typeface="Calibri"/>
              </a:rPr>
              <a:t> (using total-degree k-shell decomposition)</a:t>
            </a:r>
            <a:endParaRPr lang="en-US" sz="4000" b="1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10160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2404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279400" y="158589"/>
            <a:ext cx="9372600" cy="1289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b="1" dirty="0" smtClean="0">
                <a:latin typeface="Calibri"/>
                <a:ea typeface="Calibri"/>
                <a:cs typeface="Calibri"/>
                <a:sym typeface="Calibri"/>
              </a:rPr>
              <a:t>Degree vs. K-Shell Index</a:t>
            </a:r>
            <a:br>
              <a:rPr lang="en-US" b="1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dirty="0" smtClean="0">
                <a:latin typeface="Calibri"/>
                <a:ea typeface="Calibri"/>
                <a:cs typeface="Calibri"/>
                <a:sym typeface="Calibri"/>
              </a:rPr>
              <a:t> (using total-degree k-shell decomposition)</a:t>
            </a:r>
            <a:endParaRPr lang="en-US" sz="4000" b="1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" y="1600200"/>
            <a:ext cx="10160000" cy="57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341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279400" y="158589"/>
            <a:ext cx="9372600" cy="1289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b="1" dirty="0" smtClean="0">
                <a:latin typeface="Calibri"/>
                <a:ea typeface="Calibri"/>
                <a:cs typeface="Calibri"/>
                <a:sym typeface="Calibri"/>
              </a:rPr>
              <a:t>Degree vs. K-Shell Index</a:t>
            </a:r>
            <a:br>
              <a:rPr lang="en-US" b="1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dirty="0" smtClean="0">
                <a:latin typeface="Calibri"/>
                <a:ea typeface="Calibri"/>
                <a:cs typeface="Calibri"/>
                <a:sym typeface="Calibri"/>
              </a:rPr>
              <a:t> (using total-degree k-shell decomposition)</a:t>
            </a:r>
            <a:endParaRPr lang="en-US" sz="4000" b="1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9700"/>
            <a:ext cx="101600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35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279400" y="158589"/>
            <a:ext cx="9372600" cy="1289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b="1" dirty="0" smtClean="0">
                <a:latin typeface="Calibri"/>
                <a:ea typeface="Calibri"/>
                <a:cs typeface="Calibri"/>
                <a:sym typeface="Calibri"/>
              </a:rPr>
              <a:t>Degree vs. K-Shell Index</a:t>
            </a:r>
            <a:br>
              <a:rPr lang="en-US" b="1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dirty="0" smtClean="0">
                <a:latin typeface="Calibri"/>
                <a:ea typeface="Calibri"/>
                <a:cs typeface="Calibri"/>
                <a:sym typeface="Calibri"/>
              </a:rPr>
              <a:t> (using total-degree k-shell decomposition)</a:t>
            </a:r>
            <a:endParaRPr lang="en-US" sz="4000" b="1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3" y="1524000"/>
            <a:ext cx="10160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4094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279400" y="158589"/>
            <a:ext cx="9372600" cy="1289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b="1" dirty="0" smtClean="0">
                <a:latin typeface="Calibri"/>
                <a:ea typeface="Calibri"/>
                <a:cs typeface="Calibri"/>
                <a:sym typeface="Calibri"/>
              </a:rPr>
              <a:t>Degree vs. K-Shell Index</a:t>
            </a:r>
            <a:br>
              <a:rPr lang="en-US" b="1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dirty="0" smtClean="0">
                <a:latin typeface="Calibri"/>
                <a:ea typeface="Calibri"/>
                <a:cs typeface="Calibri"/>
                <a:sym typeface="Calibri"/>
              </a:rPr>
              <a:t> (using total-degree k-shell decomposition)</a:t>
            </a:r>
            <a:endParaRPr lang="en-US" sz="4000" b="1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676400"/>
            <a:ext cx="100330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7682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400" y="1828800"/>
            <a:ext cx="8995833" cy="27432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univers"/>
              </a:rPr>
              <a:t> </a:t>
            </a:r>
            <a:r>
              <a:rPr lang="en-US" sz="3900" b="1" dirty="0" smtClean="0">
                <a:solidFill>
                  <a:srgbClr val="3F00F0"/>
                </a:solidFill>
                <a:latin typeface="univers"/>
              </a:rPr>
              <a:t>Random Walks on (</a:t>
            </a:r>
            <a:r>
              <a:rPr lang="en-US" sz="3900" b="1" dirty="0" err="1" smtClean="0">
                <a:solidFill>
                  <a:srgbClr val="3F00F0"/>
                </a:solidFill>
                <a:latin typeface="univers"/>
              </a:rPr>
              <a:t>Parametrized</a:t>
            </a:r>
            <a:r>
              <a:rPr lang="en-US" sz="3900" b="1" dirty="0" smtClean="0">
                <a:solidFill>
                  <a:srgbClr val="3F00F0"/>
                </a:solidFill>
                <a:latin typeface="univers"/>
              </a:rPr>
              <a:t>) Evaporation Networks</a:t>
            </a:r>
            <a:br>
              <a:rPr lang="en-US" sz="3900" b="1" dirty="0" smtClean="0">
                <a:solidFill>
                  <a:srgbClr val="3F00F0"/>
                </a:solidFill>
                <a:latin typeface="univers"/>
              </a:rPr>
            </a:br>
            <a:r>
              <a:rPr lang="en-US" sz="3900" b="1" dirty="0" smtClean="0">
                <a:solidFill>
                  <a:srgbClr val="3F00F0"/>
                </a:solidFill>
                <a:latin typeface="univers"/>
              </a:rPr>
              <a:t/>
            </a:r>
            <a:br>
              <a:rPr lang="en-US" sz="3900" b="1" dirty="0" smtClean="0">
                <a:solidFill>
                  <a:srgbClr val="3F00F0"/>
                </a:solidFill>
                <a:latin typeface="univers"/>
              </a:rPr>
            </a:br>
            <a:r>
              <a:rPr lang="en-US" sz="3900" b="1" dirty="0" smtClean="0">
                <a:solidFill>
                  <a:srgbClr val="3F00F0"/>
                </a:solidFill>
                <a:latin typeface="univers"/>
              </a:rPr>
              <a:t>and </a:t>
            </a:r>
            <a:br>
              <a:rPr lang="en-US" sz="3900" b="1" dirty="0" smtClean="0">
                <a:solidFill>
                  <a:srgbClr val="3F00F0"/>
                </a:solidFill>
                <a:latin typeface="univers"/>
              </a:rPr>
            </a:br>
            <a:r>
              <a:rPr lang="en-US" sz="3900" b="1" dirty="0" smtClean="0">
                <a:solidFill>
                  <a:srgbClr val="3F00F0"/>
                </a:solidFill>
                <a:latin typeface="univers"/>
              </a:rPr>
              <a:t/>
            </a:r>
            <a:br>
              <a:rPr lang="en-US" sz="3900" b="1" dirty="0" smtClean="0">
                <a:solidFill>
                  <a:srgbClr val="3F00F0"/>
                </a:solidFill>
                <a:latin typeface="univers"/>
              </a:rPr>
            </a:br>
            <a:r>
              <a:rPr lang="en-US" sz="3900" b="1" dirty="0" smtClean="0">
                <a:solidFill>
                  <a:srgbClr val="3F00F0"/>
                </a:solidFill>
                <a:latin typeface="univers"/>
              </a:rPr>
              <a:t>Shortest Path Problems and Beyond</a:t>
            </a:r>
            <a:endParaRPr lang="en-US" sz="3900" b="1" dirty="0">
              <a:solidFill>
                <a:srgbClr val="3F00F0"/>
              </a:solidFill>
              <a:latin typeface="univers"/>
            </a:endParaRPr>
          </a:p>
        </p:txBody>
      </p:sp>
    </p:spTree>
    <p:extLst>
      <p:ext uri="{BB962C8B-B14F-4D97-AF65-F5344CB8AC3E}">
        <p14:creationId xmlns:p14="http://schemas.microsoft.com/office/powerpoint/2010/main" val="418718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8636000" cy="1271588"/>
          </a:xfrm>
        </p:spPr>
        <p:txBody>
          <a:bodyPr/>
          <a:lstStyle/>
          <a:p>
            <a:r>
              <a:rPr lang="en-US" b="1" dirty="0"/>
              <a:t>Random Walks and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Evaporation </a:t>
            </a:r>
            <a:r>
              <a:rPr lang="en-US" b="1" dirty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752600"/>
            <a:ext cx="9677400" cy="4573588"/>
          </a:xfrm>
        </p:spPr>
        <p:txBody>
          <a:bodyPr/>
          <a:lstStyle/>
          <a:p>
            <a:r>
              <a:rPr lang="en-US" sz="2400" dirty="0" smtClean="0"/>
              <a:t>Given a (directed) network </a:t>
            </a:r>
            <a:r>
              <a:rPr lang="en-US" sz="2400" i="1" dirty="0" smtClean="0"/>
              <a:t>G=(V,E)</a:t>
            </a:r>
            <a:r>
              <a:rPr lang="en-US" sz="2400" dirty="0" smtClean="0"/>
              <a:t>: not necessarily strongly connected</a:t>
            </a:r>
          </a:p>
          <a:p>
            <a:r>
              <a:rPr lang="en-US" sz="2400" dirty="0" smtClean="0"/>
              <a:t>Evaporation Network Paradigm: introduce a new node </a:t>
            </a:r>
            <a:r>
              <a:rPr lang="en-US" sz="2400" b="1" i="1" dirty="0" smtClean="0"/>
              <a:t>e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For each 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2743200"/>
            <a:ext cx="6489700" cy="2794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3276600"/>
            <a:ext cx="8064500" cy="6858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4343400"/>
            <a:ext cx="4267200" cy="307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68529" y="4191000"/>
            <a:ext cx="123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04DA3">
                    <a:lumMod val="75000"/>
                  </a:srgbClr>
                </a:solidFill>
              </a:rPr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6729" y="6858000"/>
            <a:ext cx="123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A04DA3">
                    <a:lumMod val="75000"/>
                  </a:srgbClr>
                </a:solidFill>
              </a:rPr>
              <a:t>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4419600"/>
            <a:ext cx="4897193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4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8636000" cy="1271588"/>
          </a:xfrm>
        </p:spPr>
        <p:txBody>
          <a:bodyPr/>
          <a:lstStyle/>
          <a:p>
            <a:r>
              <a:rPr lang="en-US" b="1" dirty="0"/>
              <a:t>Random Walks </a:t>
            </a:r>
            <a:r>
              <a:rPr lang="en-US" b="1" dirty="0" smtClean="0"/>
              <a:t>on Evaporation Networks: Routing Continuum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752600"/>
            <a:ext cx="9677400" cy="4573588"/>
          </a:xfrm>
        </p:spPr>
        <p:txBody>
          <a:bodyPr/>
          <a:lstStyle/>
          <a:p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752600"/>
            <a:ext cx="9715500" cy="685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2521407"/>
            <a:ext cx="8763000" cy="47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17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8636000" cy="1271588"/>
          </a:xfrm>
        </p:spPr>
        <p:txBody>
          <a:bodyPr/>
          <a:lstStyle/>
          <a:p>
            <a:r>
              <a:rPr lang="en-US" b="1" dirty="0"/>
              <a:t>Random Walks </a:t>
            </a:r>
            <a:r>
              <a:rPr lang="en-US" b="1" dirty="0" smtClean="0"/>
              <a:t>on Evaporation Networks: Routing Continuum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752600"/>
            <a:ext cx="9677400" cy="4573588"/>
          </a:xfrm>
        </p:spPr>
        <p:txBody>
          <a:bodyPr/>
          <a:lstStyle/>
          <a:p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905000"/>
            <a:ext cx="9321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2590800"/>
            <a:ext cx="934046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9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-128588"/>
            <a:ext cx="8636000" cy="127158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F00F0"/>
                </a:solidFill>
                <a:latin typeface="univers"/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990600"/>
            <a:ext cx="9144000" cy="624840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univers"/>
              </a:rPr>
              <a:t>Many Online Social Networks are fundamentally </a:t>
            </a:r>
            <a:r>
              <a:rPr lang="en-US" sz="2400" dirty="0">
                <a:solidFill>
                  <a:srgbClr val="FF0000"/>
                </a:solidFill>
                <a:latin typeface="univers"/>
              </a:rPr>
              <a:t>directed</a:t>
            </a:r>
            <a:r>
              <a:rPr lang="en-US" sz="2400" dirty="0">
                <a:latin typeface="univers"/>
              </a:rPr>
              <a:t> (e.g: reciprocal and parasocial edges): Twitter, Facebook, Google+, YouTube, </a:t>
            </a:r>
            <a:r>
              <a:rPr lang="en-US" sz="2400" dirty="0" err="1" smtClean="0">
                <a:latin typeface="univers"/>
              </a:rPr>
              <a:t>etc</a:t>
            </a:r>
            <a:endParaRPr lang="en-US" sz="2400" dirty="0" smtClean="0">
              <a:latin typeface="univers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900" dirty="0">
              <a:latin typeface="univers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univers"/>
              </a:rPr>
              <a:t>Reciprocity has been widely studied in the literature:</a:t>
            </a:r>
          </a:p>
          <a:p>
            <a:pPr lvl="1" algn="just"/>
            <a:r>
              <a:rPr lang="en-US" sz="2000" dirty="0">
                <a:latin typeface="univers"/>
              </a:rPr>
              <a:t>Reciprocal or anti-reciprocal classification of directed networks</a:t>
            </a:r>
          </a:p>
          <a:p>
            <a:pPr lvl="1" algn="just"/>
            <a:r>
              <a:rPr lang="en-US" sz="2000" dirty="0">
                <a:latin typeface="univers"/>
              </a:rPr>
              <a:t>Maximum achievable reciprocity in directed </a:t>
            </a:r>
            <a:r>
              <a:rPr lang="en-US" sz="2000" dirty="0" smtClean="0">
                <a:latin typeface="univers"/>
              </a:rPr>
              <a:t>networks</a:t>
            </a:r>
          </a:p>
          <a:p>
            <a:pPr lvl="1" algn="just"/>
            <a:endParaRPr lang="en-US" sz="900" dirty="0">
              <a:solidFill>
                <a:srgbClr val="0070C0"/>
              </a:solidFill>
              <a:latin typeface="univers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univers"/>
              </a:rPr>
              <a:t>Little attention is given to understand the connectivity or network formed by the reciprocal edges (</a:t>
            </a:r>
            <a:r>
              <a:rPr lang="en-US" sz="2400" dirty="0">
                <a:solidFill>
                  <a:srgbClr val="FF0000"/>
                </a:solidFill>
                <a:latin typeface="univers"/>
              </a:rPr>
              <a:t>reciprocal network</a:t>
            </a:r>
            <a:r>
              <a:rPr lang="en-US" sz="2400" dirty="0">
                <a:latin typeface="univers"/>
              </a:rPr>
              <a:t>), its structural properties and evolution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univers"/>
              </a:rPr>
              <a:t>We perform a comprehensive measurement-based characterization of the connectivity and </a:t>
            </a:r>
            <a:r>
              <a:rPr lang="en-US" sz="2400" dirty="0">
                <a:solidFill>
                  <a:srgbClr val="FF0000"/>
                </a:solidFill>
                <a:latin typeface="univers"/>
              </a:rPr>
              <a:t>evolution</a:t>
            </a:r>
            <a:r>
              <a:rPr lang="en-US" sz="2400" dirty="0">
                <a:latin typeface="univers"/>
              </a:rPr>
              <a:t> of the </a:t>
            </a:r>
            <a:r>
              <a:rPr lang="en-US" sz="2400" dirty="0">
                <a:solidFill>
                  <a:srgbClr val="FF0000"/>
                </a:solidFill>
                <a:latin typeface="univers"/>
              </a:rPr>
              <a:t>reciprocal edges </a:t>
            </a:r>
            <a:r>
              <a:rPr lang="en-US" sz="2400" dirty="0">
                <a:latin typeface="univers"/>
              </a:rPr>
              <a:t>in Google+ (G+):</a:t>
            </a:r>
            <a:endParaRPr lang="en-US" sz="2000" dirty="0">
              <a:latin typeface="univers"/>
            </a:endParaRPr>
          </a:p>
          <a:p>
            <a:pPr lvl="1" algn="just"/>
            <a:r>
              <a:rPr lang="en-US" sz="2000" dirty="0">
                <a:latin typeface="univers"/>
              </a:rPr>
              <a:t>Understanding how the reciprocal network evolves over time as new users (nodes) join the social network</a:t>
            </a:r>
          </a:p>
          <a:p>
            <a:pPr lvl="1" algn="just"/>
            <a:r>
              <a:rPr lang="en-US" sz="2000" dirty="0">
                <a:latin typeface="univers"/>
              </a:rPr>
              <a:t>Analyzing how reciprocal edges are created, e.g: whether they are formed mostly among extant nodes already in the system or by new nodes joining the network</a:t>
            </a:r>
          </a:p>
        </p:txBody>
      </p:sp>
    </p:spTree>
    <p:extLst>
      <p:ext uri="{BB962C8B-B14F-4D97-AF65-F5344CB8AC3E}">
        <p14:creationId xmlns:p14="http://schemas.microsoft.com/office/powerpoint/2010/main" val="40041601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8636000" cy="1271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752600"/>
            <a:ext cx="9677400" cy="4573588"/>
          </a:xfrm>
        </p:spPr>
        <p:txBody>
          <a:bodyPr/>
          <a:lstStyle/>
          <a:p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905000"/>
            <a:ext cx="9321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2590800"/>
            <a:ext cx="934046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190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457200"/>
            <a:ext cx="8636000" cy="12715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Replacement Paths and Distance Sensitivity </a:t>
            </a:r>
            <a:r>
              <a:rPr lang="en-US" b="1" dirty="0" smtClean="0"/>
              <a:t>Oracles </a:t>
            </a:r>
            <a:r>
              <a:rPr lang="en-US" sz="3600" dirty="0" smtClean="0">
                <a:solidFill>
                  <a:srgbClr val="000090"/>
                </a:solidFill>
              </a:rPr>
              <a:t>(</a:t>
            </a:r>
            <a:r>
              <a:rPr lang="en-US" sz="3600" dirty="0">
                <a:solidFill>
                  <a:srgbClr val="000090"/>
                </a:solidFill>
              </a:rPr>
              <a:t>Ongoing work)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8000" y="1752600"/>
                <a:ext cx="9296400" cy="4725988"/>
              </a:xfrm>
            </p:spPr>
            <p:txBody>
              <a:bodyPr/>
              <a:lstStyle/>
              <a:p>
                <a:r>
                  <a:rPr lang="en-US" sz="2400" dirty="0"/>
                  <a:t>Replacement Path: </a:t>
                </a:r>
                <a:r>
                  <a:rPr lang="en-US" sz="2400" dirty="0">
                    <a:solidFill>
                      <a:schemeClr val="tx1"/>
                    </a:solidFill>
                  </a:rPr>
                  <a:t>finding the shortest (replacement) path </a:t>
                </a:r>
                <a:r>
                  <a:rPr lang="en-US" sz="2400" u="sng" dirty="0">
                    <a:solidFill>
                      <a:schemeClr val="tx1"/>
                    </a:solidFill>
                  </a:rPr>
                  <a:t>efficiently</a:t>
                </a:r>
                <a:r>
                  <a:rPr lang="en-US" sz="2400" dirty="0">
                    <a:solidFill>
                      <a:schemeClr val="tx1"/>
                    </a:solidFill>
                  </a:rPr>
                  <a:t> in the case of node failure</a:t>
                </a:r>
              </a:p>
              <a:p>
                <a:endParaRPr lang="en-US" sz="800" dirty="0"/>
              </a:p>
              <a:p>
                <a:r>
                  <a:rPr lang="en-US" sz="2400" dirty="0"/>
                  <a:t>Distance Sensitivity Oracles: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a compact </a:t>
                </a:r>
                <a:br>
                  <a:rPr lang="en-US" sz="2400" dirty="0" smtClean="0">
                    <a:solidFill>
                      <a:srgbClr val="0000FF"/>
                    </a:solidFill>
                  </a:rPr>
                </a:br>
                <a:r>
                  <a:rPr lang="en-US" sz="2400" dirty="0" smtClean="0">
                    <a:solidFill>
                      <a:srgbClr val="0000FF"/>
                    </a:solidFill>
                  </a:rPr>
                  <a:t>data structure capable of reporting</a:t>
                </a:r>
                <a:br>
                  <a:rPr lang="en-US" sz="2400" dirty="0" smtClean="0">
                    <a:solidFill>
                      <a:srgbClr val="0000FF"/>
                    </a:solidFill>
                  </a:rPr>
                </a:br>
                <a:r>
                  <a:rPr lang="en-US" sz="2400" dirty="0" smtClean="0">
                    <a:solidFill>
                      <a:srgbClr val="0000FF"/>
                    </a:solidFill>
                  </a:rPr>
                  <a:t> P(</a:t>
                </a:r>
                <a:r>
                  <a:rPr lang="en-US" sz="2400" dirty="0">
                    <a:solidFill>
                      <a:srgbClr val="0000FF"/>
                    </a:solidFill>
                  </a:rPr>
                  <a:t>,</a:t>
                </a:r>
                <a:r>
                  <a:rPr lang="en-US" sz="2400" dirty="0" err="1">
                    <a:solidFill>
                      <a:srgbClr val="0000FF"/>
                    </a:solidFill>
                  </a:rPr>
                  <a:t>,</a:t>
                </a:r>
                <a:r>
                  <a:rPr lang="en-US" sz="2400" dirty="0">
                    <a:solidFill>
                      <a:srgbClr val="0000FF"/>
                    </a:solidFill>
                  </a:rPr>
                  <a:t>) and d(,</a:t>
                </a:r>
                <a:r>
                  <a:rPr lang="en-US" sz="2400" dirty="0" err="1">
                    <a:solidFill>
                      <a:srgbClr val="0000FF"/>
                    </a:solidFill>
                  </a:rPr>
                  <a:t>,</a:t>
                </a:r>
                <a:r>
                  <a:rPr lang="en-US" sz="2400" dirty="0">
                    <a:solidFill>
                      <a:srgbClr val="0000FF"/>
                    </a:solidFill>
                  </a:rPr>
                  <a:t>) efficiently.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sz="2400" dirty="0"/>
                  <a:t>P(,</a:t>
                </a:r>
                <a:r>
                  <a:rPr lang="en-US" sz="2400" dirty="0" err="1"/>
                  <a:t>,</a:t>
                </a:r>
                <a:r>
                  <a:rPr lang="en-US" sz="2400" dirty="0"/>
                  <a:t>): shortest path from </a:t>
                </a:r>
                <a:r>
                  <a:rPr lang="en-US" sz="2400" i="1" dirty="0"/>
                  <a:t>s</a:t>
                </a:r>
                <a:r>
                  <a:rPr lang="en-US" sz="2400" dirty="0"/>
                  <a:t> to </a:t>
                </a:r>
                <a:r>
                  <a:rPr lang="en-US" sz="2400" i="1" dirty="0"/>
                  <a:t>t </a:t>
                </a:r>
                <a:r>
                  <a:rPr lang="en-US" sz="2400" dirty="0"/>
                  <a:t>in </a:t>
                </a:r>
                <a:endParaRPr lang="en-US" sz="2400" i="1" dirty="0"/>
              </a:p>
              <a:p>
                <a:pPr lvl="1"/>
                <a:r>
                  <a:rPr lang="en-US" sz="2400" i="1" dirty="0"/>
                  <a:t>d(</a:t>
                </a:r>
                <a:r>
                  <a:rPr lang="en-US" sz="2400" dirty="0"/>
                  <a:t>,</a:t>
                </a:r>
                <a:r>
                  <a:rPr lang="en-US" sz="2400" dirty="0" err="1"/>
                  <a:t>,</a:t>
                </a:r>
                <a:r>
                  <a:rPr lang="en-US" sz="2400" i="1" dirty="0"/>
                  <a:t>)</a:t>
                </a:r>
                <a:r>
                  <a:rPr lang="en-US" sz="2400" dirty="0"/>
                  <a:t>: distance from </a:t>
                </a:r>
                <a:r>
                  <a:rPr lang="en-US" sz="2400" i="1" dirty="0"/>
                  <a:t>s</a:t>
                </a:r>
                <a:r>
                  <a:rPr lang="en-US" sz="2400" dirty="0"/>
                  <a:t> to </a:t>
                </a:r>
                <a:r>
                  <a:rPr lang="en-US" sz="2400" i="1" dirty="0"/>
                  <a:t>t </a:t>
                </a:r>
                <a:r>
                  <a:rPr lang="en-US" sz="2400" dirty="0"/>
                  <a:t>in </a:t>
                </a:r>
                <a:endParaRPr lang="en-US" sz="2400" dirty="0" smtClean="0">
                  <a:solidFill>
                    <a:schemeClr val="accent2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sz="2400" dirty="0"/>
                  <a:t>Trivial solution is to compute the shortest</a:t>
                </a:r>
                <a:br>
                  <a:rPr lang="en-US" sz="2400" dirty="0"/>
                </a:br>
                <a:r>
                  <a:rPr lang="en-US" sz="2400" dirty="0"/>
                  <a:t>path for every new query </a:t>
                </a: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:r>
                  <a:rPr lang="en-US" sz="24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not efficient!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0" y="1752600"/>
                <a:ext cx="9296400" cy="472598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Oval 123"/>
          <p:cNvSpPr/>
          <p:nvPr/>
        </p:nvSpPr>
        <p:spPr>
          <a:xfrm>
            <a:off x="6934677" y="2959364"/>
            <a:ext cx="152400" cy="203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6667500" y="3687498"/>
            <a:ext cx="152400" cy="203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7644487" y="3069431"/>
            <a:ext cx="152400" cy="203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6981263" y="4474898"/>
            <a:ext cx="152400" cy="203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7523385" y="3789098"/>
            <a:ext cx="152400" cy="203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8347342" y="3594364"/>
            <a:ext cx="152400" cy="203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7902842" y="4568031"/>
            <a:ext cx="152400" cy="203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7361727" y="5279231"/>
            <a:ext cx="152400" cy="203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8430425" y="5414698"/>
            <a:ext cx="152400" cy="203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8172983" y="6684698"/>
            <a:ext cx="152400" cy="203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7239000" y="6346031"/>
            <a:ext cx="152400" cy="203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6983340" y="5550164"/>
            <a:ext cx="152400" cy="203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36" name="Straight Arrow Connector 135"/>
          <p:cNvCxnSpPr>
            <a:stCxn id="133" idx="0"/>
            <a:endCxn id="132" idx="4"/>
          </p:cNvCxnSpPr>
          <p:nvPr/>
        </p:nvCxnSpPr>
        <p:spPr>
          <a:xfrm flipV="1">
            <a:off x="8249183" y="5617898"/>
            <a:ext cx="257442" cy="1066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33" idx="0"/>
          </p:cNvCxnSpPr>
          <p:nvPr/>
        </p:nvCxnSpPr>
        <p:spPr>
          <a:xfrm flipH="1" flipV="1">
            <a:off x="7975753" y="4771231"/>
            <a:ext cx="273430" cy="19134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30" idx="7"/>
            <a:endCxn id="129" idx="3"/>
          </p:cNvCxnSpPr>
          <p:nvPr/>
        </p:nvCxnSpPr>
        <p:spPr>
          <a:xfrm flipV="1">
            <a:off x="8032923" y="3767807"/>
            <a:ext cx="336737" cy="82998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31" idx="0"/>
            <a:endCxn id="128" idx="4"/>
          </p:cNvCxnSpPr>
          <p:nvPr/>
        </p:nvCxnSpPr>
        <p:spPr>
          <a:xfrm flipV="1">
            <a:off x="7437927" y="3992298"/>
            <a:ext cx="161658" cy="12869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endCxn id="132" idx="3"/>
          </p:cNvCxnSpPr>
          <p:nvPr/>
        </p:nvCxnSpPr>
        <p:spPr>
          <a:xfrm flipV="1">
            <a:off x="7391933" y="5588140"/>
            <a:ext cx="1060810" cy="7962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endCxn id="126" idx="3"/>
          </p:cNvCxnSpPr>
          <p:nvPr/>
        </p:nvCxnSpPr>
        <p:spPr>
          <a:xfrm flipV="1">
            <a:off x="7086115" y="3242874"/>
            <a:ext cx="580690" cy="125767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34" idx="1"/>
            <a:endCxn id="135" idx="5"/>
          </p:cNvCxnSpPr>
          <p:nvPr/>
        </p:nvCxnSpPr>
        <p:spPr>
          <a:xfrm flipH="1" flipV="1">
            <a:off x="7113422" y="5723607"/>
            <a:ext cx="147897" cy="65218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32" idx="0"/>
            <a:endCxn id="129" idx="4"/>
          </p:cNvCxnSpPr>
          <p:nvPr/>
        </p:nvCxnSpPr>
        <p:spPr>
          <a:xfrm flipH="1" flipV="1">
            <a:off x="8423542" y="3797565"/>
            <a:ext cx="83083" cy="16171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28" idx="1"/>
            <a:endCxn id="124" idx="5"/>
          </p:cNvCxnSpPr>
          <p:nvPr/>
        </p:nvCxnSpPr>
        <p:spPr>
          <a:xfrm flipH="1" flipV="1">
            <a:off x="7064758" y="3132807"/>
            <a:ext cx="480945" cy="6860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 flipV="1">
            <a:off x="7644487" y="3992298"/>
            <a:ext cx="277852" cy="584200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endCxn id="124" idx="4"/>
          </p:cNvCxnSpPr>
          <p:nvPr/>
        </p:nvCxnSpPr>
        <p:spPr>
          <a:xfrm flipV="1">
            <a:off x="6781800" y="3162564"/>
            <a:ext cx="229077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26" idx="2"/>
            <a:endCxn id="124" idx="6"/>
          </p:cNvCxnSpPr>
          <p:nvPr/>
        </p:nvCxnSpPr>
        <p:spPr>
          <a:xfrm flipH="1" flipV="1">
            <a:off x="7087077" y="3060964"/>
            <a:ext cx="557410" cy="1100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129" idx="1"/>
          </p:cNvCxnSpPr>
          <p:nvPr/>
        </p:nvCxnSpPr>
        <p:spPr>
          <a:xfrm flipH="1" flipV="1">
            <a:off x="7787904" y="3234406"/>
            <a:ext cx="581758" cy="3897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25" idx="4"/>
            <a:endCxn id="127" idx="1"/>
          </p:cNvCxnSpPr>
          <p:nvPr/>
        </p:nvCxnSpPr>
        <p:spPr>
          <a:xfrm>
            <a:off x="6743700" y="3890698"/>
            <a:ext cx="259882" cy="6139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135" idx="0"/>
            <a:endCxn id="128" idx="3"/>
          </p:cNvCxnSpPr>
          <p:nvPr/>
        </p:nvCxnSpPr>
        <p:spPr>
          <a:xfrm flipV="1">
            <a:off x="7059540" y="3962540"/>
            <a:ext cx="486163" cy="15876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133" idx="2"/>
            <a:endCxn id="134" idx="5"/>
          </p:cNvCxnSpPr>
          <p:nvPr/>
        </p:nvCxnSpPr>
        <p:spPr>
          <a:xfrm flipH="1" flipV="1">
            <a:off x="7369082" y="6519474"/>
            <a:ext cx="803902" cy="2668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endCxn id="133" idx="1"/>
          </p:cNvCxnSpPr>
          <p:nvPr/>
        </p:nvCxnSpPr>
        <p:spPr>
          <a:xfrm>
            <a:off x="7498437" y="5452798"/>
            <a:ext cx="696865" cy="12616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24" idx="4"/>
            <a:endCxn id="127" idx="0"/>
          </p:cNvCxnSpPr>
          <p:nvPr/>
        </p:nvCxnSpPr>
        <p:spPr>
          <a:xfrm>
            <a:off x="7010877" y="3162565"/>
            <a:ext cx="46587" cy="13123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endCxn id="131" idx="4"/>
          </p:cNvCxnSpPr>
          <p:nvPr/>
        </p:nvCxnSpPr>
        <p:spPr>
          <a:xfrm flipV="1">
            <a:off x="7327160" y="5482431"/>
            <a:ext cx="110767" cy="863600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8242660" y="6786298"/>
                <a:ext cx="25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prstClr val="black"/>
                          </a:solidFill>
                          <a:latin typeface="Cambria Math"/>
                        </a:rPr>
                        <m:t>𝒔</m:t>
                      </m:r>
                    </m:oMath>
                  </m:oMathPara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192" y="6107668"/>
                <a:ext cx="3048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6692900" y="2735402"/>
                <a:ext cx="25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480" y="2461862"/>
                <a:ext cx="3048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7" name="Group 156"/>
          <p:cNvGrpSpPr/>
          <p:nvPr/>
        </p:nvGrpSpPr>
        <p:grpSpPr>
          <a:xfrm>
            <a:off x="7113424" y="2959365"/>
            <a:ext cx="1469403" cy="3755091"/>
            <a:chOff x="6402507" y="2209800"/>
            <a:chExt cx="1763283" cy="3379582"/>
          </a:xfrm>
        </p:grpSpPr>
        <p:cxnSp>
          <p:nvCxnSpPr>
            <p:cNvPr id="158" name="Straight Connector 157"/>
            <p:cNvCxnSpPr>
              <a:stCxn id="133" idx="7"/>
              <a:endCxn id="132" idx="5"/>
            </p:cNvCxnSpPr>
            <p:nvPr/>
          </p:nvCxnSpPr>
          <p:spPr>
            <a:xfrm flipV="1">
              <a:off x="7830078" y="4575698"/>
              <a:ext cx="308930" cy="1013684"/>
            </a:xfrm>
            <a:prstGeom prst="line">
              <a:avLst/>
            </a:prstGeom>
            <a:ln>
              <a:prstDash val="lgDash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H="1" flipV="1">
              <a:off x="8048640" y="2980344"/>
              <a:ext cx="117150" cy="1439256"/>
            </a:xfrm>
            <a:prstGeom prst="line">
              <a:avLst/>
            </a:prstGeom>
            <a:ln>
              <a:prstDash val="lgDash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29" idx="0"/>
              <a:endCxn id="126" idx="6"/>
            </p:cNvCxnSpPr>
            <p:nvPr/>
          </p:nvCxnSpPr>
          <p:spPr>
            <a:xfrm flipH="1" flipV="1">
              <a:off x="7222664" y="2400300"/>
              <a:ext cx="751986" cy="381000"/>
            </a:xfrm>
            <a:prstGeom prst="line">
              <a:avLst/>
            </a:prstGeom>
            <a:ln>
              <a:prstDash val="lgDash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26" idx="1"/>
            </p:cNvCxnSpPr>
            <p:nvPr/>
          </p:nvCxnSpPr>
          <p:spPr>
            <a:xfrm flipH="1" flipV="1">
              <a:off x="6402507" y="2209800"/>
              <a:ext cx="664059" cy="125842"/>
            </a:xfrm>
            <a:prstGeom prst="line">
              <a:avLst/>
            </a:prstGeom>
            <a:ln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67" name="Oval 166"/>
          <p:cNvSpPr/>
          <p:nvPr/>
        </p:nvSpPr>
        <p:spPr>
          <a:xfrm>
            <a:off x="7523385" y="3797564"/>
            <a:ext cx="152400" cy="203200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68" name="Group 167"/>
          <p:cNvGrpSpPr/>
          <p:nvPr/>
        </p:nvGrpSpPr>
        <p:grpSpPr>
          <a:xfrm>
            <a:off x="7133663" y="3132808"/>
            <a:ext cx="1169402" cy="3531628"/>
            <a:chOff x="6426796" y="2365898"/>
            <a:chExt cx="1403282" cy="3178465"/>
          </a:xfrm>
        </p:grpSpPr>
        <p:cxnSp>
          <p:nvCxnSpPr>
            <p:cNvPr id="169" name="Straight Connector 168"/>
            <p:cNvCxnSpPr>
              <a:endCxn id="130" idx="5"/>
            </p:cNvCxnSpPr>
            <p:nvPr/>
          </p:nvCxnSpPr>
          <p:spPr>
            <a:xfrm flipH="1" flipV="1">
              <a:off x="7505908" y="3813698"/>
              <a:ext cx="324170" cy="1730665"/>
            </a:xfrm>
            <a:prstGeom prst="line">
              <a:avLst/>
            </a:prstGeom>
            <a:ln>
              <a:prstDash val="lgDash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 flipV="1">
              <a:off x="7131224" y="3112658"/>
              <a:ext cx="306080" cy="487904"/>
            </a:xfrm>
            <a:prstGeom prst="line">
              <a:avLst/>
            </a:prstGeom>
            <a:ln>
              <a:prstDash val="lgDash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28" idx="0"/>
            </p:cNvCxnSpPr>
            <p:nvPr/>
          </p:nvCxnSpPr>
          <p:spPr>
            <a:xfrm flipH="1" flipV="1">
              <a:off x="6426796" y="2365898"/>
              <a:ext cx="559106" cy="590662"/>
            </a:xfrm>
            <a:prstGeom prst="line">
              <a:avLst/>
            </a:prstGeom>
            <a:ln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76" name="TextBox 175"/>
          <p:cNvSpPr txBox="1"/>
          <p:nvPr/>
        </p:nvSpPr>
        <p:spPr>
          <a:xfrm>
            <a:off x="6985000" y="84667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Routing problems</a:t>
            </a:r>
          </a:p>
        </p:txBody>
      </p:sp>
    </p:spTree>
    <p:extLst>
      <p:ext uri="{BB962C8B-B14F-4D97-AF65-F5344CB8AC3E}">
        <p14:creationId xmlns:p14="http://schemas.microsoft.com/office/powerpoint/2010/main" val="9239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52400"/>
            <a:ext cx="8636000" cy="12715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Replacement Paths and Distance Sensitivity </a:t>
            </a:r>
            <a:r>
              <a:rPr lang="en-US" b="1" dirty="0" smtClean="0"/>
              <a:t>Oracles</a:t>
            </a:r>
            <a:r>
              <a:rPr lang="en-US" b="1" dirty="0"/>
              <a:t> </a:t>
            </a:r>
            <a:r>
              <a:rPr lang="en-US" sz="3100" dirty="0" smtClean="0">
                <a:solidFill>
                  <a:srgbClr val="000090"/>
                </a:solidFill>
              </a:rPr>
              <a:t>(</a:t>
            </a:r>
            <a:r>
              <a:rPr lang="en-US" sz="3100" dirty="0">
                <a:solidFill>
                  <a:srgbClr val="000090"/>
                </a:solidFill>
              </a:rPr>
              <a:t>Ongoing work)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600200"/>
            <a:ext cx="9372600" cy="57912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The objective is to minimize the following factors: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required </a:t>
            </a:r>
            <a:r>
              <a:rPr lang="en-US" sz="2400" dirty="0">
                <a:solidFill>
                  <a:schemeClr val="tx1"/>
                </a:solidFill>
              </a:rPr>
              <a:t>for storing the pre-processed </a:t>
            </a:r>
            <a:r>
              <a:rPr lang="en-US" sz="2400" dirty="0" smtClean="0">
                <a:solidFill>
                  <a:schemeClr val="tx1"/>
                </a:solidFill>
              </a:rPr>
              <a:t>oracle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computational </a:t>
            </a:r>
            <a:r>
              <a:rPr lang="en-US" sz="2400" dirty="0">
                <a:solidFill>
                  <a:schemeClr val="tx1"/>
                </a:solidFill>
              </a:rPr>
              <a:t>complexity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>
                <a:solidFill>
                  <a:schemeClr val="tx1"/>
                </a:solidFill>
              </a:rPr>
              <a:t>or </a:t>
            </a:r>
            <a:r>
              <a:rPr lang="en-US" sz="2400" dirty="0">
                <a:solidFill>
                  <a:schemeClr val="tx1"/>
                </a:solidFill>
              </a:rPr>
              <a:t>the pre-processing time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time required to return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the answer to the query</a:t>
            </a:r>
          </a:p>
          <a:p>
            <a:pPr lvl="1"/>
            <a:endParaRPr lang="en-US" sz="800" dirty="0">
              <a:solidFill>
                <a:schemeClr val="tx1"/>
              </a:solidFill>
            </a:endParaRPr>
          </a:p>
          <a:p>
            <a:pPr>
              <a:buClr>
                <a:srgbClr val="3399FF"/>
              </a:buClr>
              <a:buFont typeface="Wingdings 2" panose="05020102010507070707" pitchFamily="18" charset="2"/>
              <a:buChar char="E"/>
            </a:pPr>
            <a:r>
              <a:rPr lang="en-US" sz="2400" dirty="0"/>
              <a:t>Many work done for single failure, but</a:t>
            </a:r>
            <a:br>
              <a:rPr lang="en-US" sz="2400" dirty="0"/>
            </a:br>
            <a:r>
              <a:rPr lang="en-US" sz="2400" u="sng" dirty="0"/>
              <a:t>multiple failure</a:t>
            </a:r>
            <a:r>
              <a:rPr lang="en-US" sz="2400" dirty="0"/>
              <a:t> still an open problem</a:t>
            </a:r>
          </a:p>
          <a:p>
            <a:pPr>
              <a:buClr>
                <a:srgbClr val="3399FF"/>
              </a:buClr>
              <a:buFont typeface="Wingdings 2" panose="05020102010507070707" pitchFamily="18" charset="2"/>
              <a:buChar char="E"/>
            </a:pPr>
            <a:endParaRPr lang="en-US" sz="2400" dirty="0">
              <a:solidFill>
                <a:srgbClr val="3399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009900"/>
              </a:buClr>
              <a:buFont typeface="Wingdings 2" panose="05020102010507070707" pitchFamily="18" charset="2"/>
              <a:buChar char="E"/>
            </a:pPr>
            <a:r>
              <a:rPr lang="en-US" sz="2400" dirty="0">
                <a:solidFill>
                  <a:srgbClr val="0000FF"/>
                </a:solidFill>
              </a:rPr>
              <a:t>Developing an efficient method for 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>supporting multiple failure case, using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>the </a:t>
            </a:r>
            <a:r>
              <a:rPr lang="en-US" sz="2400" u="sng" dirty="0">
                <a:solidFill>
                  <a:srgbClr val="0000FF"/>
                </a:solidFill>
              </a:rPr>
              <a:t>avoidance metrics in evaporating paradigm</a:t>
            </a: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6934677" y="2959364"/>
            <a:ext cx="152400" cy="203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6667500" y="3687498"/>
            <a:ext cx="152400" cy="203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7644487" y="3069431"/>
            <a:ext cx="152400" cy="203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6981263" y="4474898"/>
            <a:ext cx="152400" cy="203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7523385" y="3789098"/>
            <a:ext cx="152400" cy="203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8347342" y="3594364"/>
            <a:ext cx="152400" cy="203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7902842" y="4568031"/>
            <a:ext cx="152400" cy="203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7361727" y="5279231"/>
            <a:ext cx="152400" cy="203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8430425" y="5414698"/>
            <a:ext cx="152400" cy="203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8172983" y="6684698"/>
            <a:ext cx="152400" cy="203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7239000" y="6346031"/>
            <a:ext cx="152400" cy="203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6983340" y="5550164"/>
            <a:ext cx="152400" cy="203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36" name="Straight Arrow Connector 135"/>
          <p:cNvCxnSpPr>
            <a:stCxn id="133" idx="0"/>
            <a:endCxn id="132" idx="4"/>
          </p:cNvCxnSpPr>
          <p:nvPr/>
        </p:nvCxnSpPr>
        <p:spPr>
          <a:xfrm flipV="1">
            <a:off x="8249183" y="5617898"/>
            <a:ext cx="257442" cy="1066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33" idx="0"/>
          </p:cNvCxnSpPr>
          <p:nvPr/>
        </p:nvCxnSpPr>
        <p:spPr>
          <a:xfrm flipH="1" flipV="1">
            <a:off x="7975753" y="4771231"/>
            <a:ext cx="273430" cy="19134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30" idx="7"/>
            <a:endCxn id="129" idx="3"/>
          </p:cNvCxnSpPr>
          <p:nvPr/>
        </p:nvCxnSpPr>
        <p:spPr>
          <a:xfrm flipV="1">
            <a:off x="8032923" y="3767807"/>
            <a:ext cx="336737" cy="82998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31" idx="0"/>
            <a:endCxn id="128" idx="4"/>
          </p:cNvCxnSpPr>
          <p:nvPr/>
        </p:nvCxnSpPr>
        <p:spPr>
          <a:xfrm flipV="1">
            <a:off x="7437927" y="3992298"/>
            <a:ext cx="161658" cy="12869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endCxn id="132" idx="3"/>
          </p:cNvCxnSpPr>
          <p:nvPr/>
        </p:nvCxnSpPr>
        <p:spPr>
          <a:xfrm flipV="1">
            <a:off x="7391933" y="5588140"/>
            <a:ext cx="1060810" cy="7962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endCxn id="126" idx="3"/>
          </p:cNvCxnSpPr>
          <p:nvPr/>
        </p:nvCxnSpPr>
        <p:spPr>
          <a:xfrm flipV="1">
            <a:off x="7086115" y="3242874"/>
            <a:ext cx="580690" cy="125767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34" idx="1"/>
            <a:endCxn id="135" idx="5"/>
          </p:cNvCxnSpPr>
          <p:nvPr/>
        </p:nvCxnSpPr>
        <p:spPr>
          <a:xfrm flipH="1" flipV="1">
            <a:off x="7113422" y="5723607"/>
            <a:ext cx="147897" cy="65218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32" idx="0"/>
            <a:endCxn id="129" idx="4"/>
          </p:cNvCxnSpPr>
          <p:nvPr/>
        </p:nvCxnSpPr>
        <p:spPr>
          <a:xfrm flipH="1" flipV="1">
            <a:off x="8423542" y="3797565"/>
            <a:ext cx="83083" cy="16171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28" idx="1"/>
            <a:endCxn id="124" idx="5"/>
          </p:cNvCxnSpPr>
          <p:nvPr/>
        </p:nvCxnSpPr>
        <p:spPr>
          <a:xfrm flipH="1" flipV="1">
            <a:off x="7064758" y="3132807"/>
            <a:ext cx="480945" cy="6860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 flipV="1">
            <a:off x="7644487" y="3992298"/>
            <a:ext cx="277852" cy="584200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endCxn id="124" idx="4"/>
          </p:cNvCxnSpPr>
          <p:nvPr/>
        </p:nvCxnSpPr>
        <p:spPr>
          <a:xfrm flipV="1">
            <a:off x="6781800" y="3162564"/>
            <a:ext cx="229077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26" idx="2"/>
            <a:endCxn id="124" idx="6"/>
          </p:cNvCxnSpPr>
          <p:nvPr/>
        </p:nvCxnSpPr>
        <p:spPr>
          <a:xfrm flipH="1" flipV="1">
            <a:off x="7087077" y="3060964"/>
            <a:ext cx="557410" cy="1100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129" idx="1"/>
          </p:cNvCxnSpPr>
          <p:nvPr/>
        </p:nvCxnSpPr>
        <p:spPr>
          <a:xfrm flipH="1" flipV="1">
            <a:off x="7787904" y="3234406"/>
            <a:ext cx="581758" cy="3897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25" idx="4"/>
            <a:endCxn id="127" idx="1"/>
          </p:cNvCxnSpPr>
          <p:nvPr/>
        </p:nvCxnSpPr>
        <p:spPr>
          <a:xfrm>
            <a:off x="6743700" y="3890698"/>
            <a:ext cx="259882" cy="6139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135" idx="0"/>
            <a:endCxn id="128" idx="3"/>
          </p:cNvCxnSpPr>
          <p:nvPr/>
        </p:nvCxnSpPr>
        <p:spPr>
          <a:xfrm flipV="1">
            <a:off x="7059540" y="3962540"/>
            <a:ext cx="486163" cy="15876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133" idx="2"/>
            <a:endCxn id="134" idx="5"/>
          </p:cNvCxnSpPr>
          <p:nvPr/>
        </p:nvCxnSpPr>
        <p:spPr>
          <a:xfrm flipH="1" flipV="1">
            <a:off x="7369082" y="6519474"/>
            <a:ext cx="803902" cy="2668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endCxn id="133" idx="1"/>
          </p:cNvCxnSpPr>
          <p:nvPr/>
        </p:nvCxnSpPr>
        <p:spPr>
          <a:xfrm>
            <a:off x="7498437" y="5452798"/>
            <a:ext cx="696865" cy="12616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24" idx="4"/>
            <a:endCxn id="127" idx="0"/>
          </p:cNvCxnSpPr>
          <p:nvPr/>
        </p:nvCxnSpPr>
        <p:spPr>
          <a:xfrm>
            <a:off x="7010877" y="3162565"/>
            <a:ext cx="46587" cy="13123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endCxn id="131" idx="4"/>
          </p:cNvCxnSpPr>
          <p:nvPr/>
        </p:nvCxnSpPr>
        <p:spPr>
          <a:xfrm flipV="1">
            <a:off x="7327160" y="5482431"/>
            <a:ext cx="110767" cy="863600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8242660" y="6786298"/>
                <a:ext cx="25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prstClr val="black"/>
                          </a:solidFill>
                          <a:latin typeface="Cambria Math"/>
                        </a:rPr>
                        <m:t>𝒔</m:t>
                      </m:r>
                    </m:oMath>
                  </m:oMathPara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192" y="6107668"/>
                <a:ext cx="30480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6527800" y="2735402"/>
                <a:ext cx="25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800" y="2735402"/>
                <a:ext cx="254000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Connector 157"/>
          <p:cNvCxnSpPr>
            <a:stCxn id="133" idx="7"/>
            <a:endCxn id="132" idx="5"/>
          </p:cNvCxnSpPr>
          <p:nvPr/>
        </p:nvCxnSpPr>
        <p:spPr>
          <a:xfrm flipV="1">
            <a:off x="8303065" y="5588140"/>
            <a:ext cx="257442" cy="1126316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 flipV="1">
            <a:off x="8485200" y="3815525"/>
            <a:ext cx="97625" cy="1599173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29" idx="0"/>
            <a:endCxn id="126" idx="6"/>
          </p:cNvCxnSpPr>
          <p:nvPr/>
        </p:nvCxnSpPr>
        <p:spPr>
          <a:xfrm flipH="1" flipV="1">
            <a:off x="7796887" y="3171031"/>
            <a:ext cx="626655" cy="423333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26" idx="1"/>
          </p:cNvCxnSpPr>
          <p:nvPr/>
        </p:nvCxnSpPr>
        <p:spPr>
          <a:xfrm flipH="1" flipV="1">
            <a:off x="7113424" y="2959365"/>
            <a:ext cx="553383" cy="139824"/>
          </a:xfrm>
          <a:prstGeom prst="line">
            <a:avLst/>
          </a:prstGeom>
          <a:ln>
            <a:prstDash val="lgDash"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7" name="Oval 166"/>
          <p:cNvSpPr/>
          <p:nvPr/>
        </p:nvSpPr>
        <p:spPr>
          <a:xfrm>
            <a:off x="7523385" y="3789098"/>
            <a:ext cx="152400" cy="203200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9" name="Straight Connector 168"/>
          <p:cNvCxnSpPr>
            <a:endCxn id="130" idx="5"/>
          </p:cNvCxnSpPr>
          <p:nvPr/>
        </p:nvCxnSpPr>
        <p:spPr>
          <a:xfrm flipH="1" flipV="1">
            <a:off x="8032923" y="4741475"/>
            <a:ext cx="270142" cy="1922961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8431786" y="5410729"/>
            <a:ext cx="152400" cy="203200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7360362" y="5300133"/>
            <a:ext cx="152400" cy="203200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8078781" y="3860940"/>
            <a:ext cx="349630" cy="808691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3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990600"/>
            <a:ext cx="8636000" cy="15128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     </a:t>
            </a:r>
            <a:r>
              <a:rPr lang="en-US" sz="4900" dirty="0"/>
              <a:t>Thank You!</a:t>
            </a:r>
          </a:p>
        </p:txBody>
      </p:sp>
      <p:sp>
        <p:nvSpPr>
          <p:cNvPr id="58371" name="Text Placeholder 2"/>
          <p:cNvSpPr>
            <a:spLocks noGrp="1"/>
          </p:cNvSpPr>
          <p:nvPr>
            <p:ph type="body" idx="1"/>
          </p:nvPr>
        </p:nvSpPr>
        <p:spPr>
          <a:xfrm>
            <a:off x="660400" y="2819400"/>
            <a:ext cx="8636000" cy="1666875"/>
          </a:xfrm>
        </p:spPr>
        <p:txBody>
          <a:bodyPr/>
          <a:lstStyle/>
          <a:p>
            <a:pPr algn="ctr"/>
            <a:r>
              <a:rPr lang="en-US" altLang="zh-CN" sz="600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Questions?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36000" cy="1271588"/>
          </a:xfrm>
        </p:spPr>
        <p:txBody>
          <a:bodyPr/>
          <a:lstStyle/>
          <a:p>
            <a:r>
              <a:rPr lang="en-US" dirty="0" smtClean="0"/>
              <a:t>Continuum from shortest path to all path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6600" y="1828800"/>
                <a:ext cx="8636000" cy="457358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A range from the shortest path to all path </a:t>
                </a:r>
              </a:p>
              <a:p>
                <a:pPr lvl="1"/>
                <a:r>
                  <a:rPr lang="en-US" dirty="0" smtClean="0"/>
                  <a:t>All path is the trace of the random walker before hitting the destination.</a:t>
                </a:r>
              </a:p>
              <a:p>
                <a:endParaRPr lang="en-US" dirty="0"/>
              </a:p>
              <a:p>
                <a:r>
                  <a:rPr lang="en-US" dirty="0"/>
                  <a:t>[Li et al</a:t>
                </a:r>
                <a:r>
                  <a:rPr lang="en-US" dirty="0" smtClean="0"/>
                  <a:t>., </a:t>
                </a:r>
                <a:r>
                  <a:rPr lang="en-US" dirty="0"/>
                  <a:t>2011]: </a:t>
                </a:r>
                <a:r>
                  <a:rPr lang="en-US" dirty="0" smtClean="0"/>
                  <a:t>mixed  continuum</a:t>
                </a:r>
                <a:endParaRPr lang="en-US" dirty="0"/>
              </a:p>
              <a:p>
                <a:pPr lvl="1"/>
                <a:r>
                  <a:rPr lang="en-US" dirty="0" smtClean="0"/>
                  <a:t>is </a:t>
                </a:r>
                <a:r>
                  <a:rPr lang="en-US" dirty="0"/>
                  <a:t>obtained from mixed and </a:t>
                </a:r>
                <a:r>
                  <a:rPr lang="en-US" dirty="0" smtClean="0"/>
                  <a:t>norm flow optimization</a:t>
                </a:r>
              </a:p>
              <a:p>
                <a:pPr lvl="2"/>
                <a:r>
                  <a:rPr lang="en-US" dirty="0" smtClean="0"/>
                  <a:t>Undirected, O(n^5), finds the paths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[</a:t>
                </a:r>
                <a:r>
                  <a:rPr lang="en-US" dirty="0" err="1" smtClean="0"/>
                  <a:t>Kivimaki</a:t>
                </a:r>
                <a:r>
                  <a:rPr lang="en-US" dirty="0" smtClean="0"/>
                  <a:t> et al., 2012]: Randomized shortest path</a:t>
                </a:r>
              </a:p>
              <a:p>
                <a:pPr lvl="1"/>
                <a:r>
                  <a:rPr lang="en-US" dirty="0" smtClean="0"/>
                  <a:t>considers </a:t>
                </a:r>
                <a:r>
                  <a:rPr lang="en-US" dirty="0"/>
                  <a:t>a distribution of </a:t>
                </a:r>
                <a:r>
                  <a:rPr lang="en-US" dirty="0" smtClean="0"/>
                  <a:t>random paths </a:t>
                </a:r>
                <a:r>
                  <a:rPr lang="en-US" dirty="0"/>
                  <a:t>between two nodes that minimizes the expected cost </a:t>
                </a:r>
                <a:r>
                  <a:rPr lang="en-US" dirty="0" smtClean="0"/>
                  <a:t>subject </a:t>
                </a:r>
                <a:r>
                  <a:rPr lang="en-US" dirty="0"/>
                  <a:t>to a relative </a:t>
                </a:r>
                <a:r>
                  <a:rPr lang="en-US" dirty="0" smtClean="0"/>
                  <a:t>entropy constraint.</a:t>
                </a:r>
              </a:p>
              <a:p>
                <a:pPr lvl="2"/>
                <a:r>
                  <a:rPr lang="en-US" dirty="0" smtClean="0"/>
                  <a:t>Undirected, O(n^3), finds only the length of the paths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6600" y="1828800"/>
                <a:ext cx="8636000" cy="4573588"/>
              </a:xfrm>
              <a:blipFill rotWithShape="1">
                <a:blip r:embed="rId2"/>
                <a:stretch>
                  <a:fillRect t="-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985000" y="84667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Routing problems</a:t>
            </a:r>
          </a:p>
        </p:txBody>
      </p:sp>
    </p:spTree>
    <p:extLst>
      <p:ext uri="{BB962C8B-B14F-4D97-AF65-F5344CB8AC3E}">
        <p14:creationId xmlns:p14="http://schemas.microsoft.com/office/powerpoint/2010/main" val="338059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52400"/>
            <a:ext cx="8636000" cy="127158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F00F0"/>
                </a:solidFill>
                <a:latin typeface="univers"/>
              </a:rPr>
              <a:t>Google+ Overview and Dataset</a:t>
            </a:r>
          </a:p>
        </p:txBody>
      </p:sp>
      <p:pic>
        <p:nvPicPr>
          <p:cNvPr id="1026" name="Picture 2" descr="unnam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417" y="1977320"/>
            <a:ext cx="1206500" cy="160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667" y="1977320"/>
            <a:ext cx="5471583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  <a:latin typeface="univers"/>
              </a:rPr>
              <a:t>Google +: Hybrid Online Social Network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univers"/>
              </a:rPr>
              <a:t> launched on </a:t>
            </a:r>
            <a:r>
              <a:rPr lang="en-US" sz="2000" dirty="0">
                <a:solidFill>
                  <a:srgbClr val="FF0000"/>
                </a:solidFill>
                <a:latin typeface="univers"/>
              </a:rPr>
              <a:t>June 28th 2011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univers"/>
              </a:rPr>
              <a:t>Sept. 20th, 2011 G+ became open to the public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univers"/>
              </a:rPr>
              <a:t>Nov. 11th, 2011 the registration process was integrated with other Google services (e.g., Gmail, YouTube)</a:t>
            </a:r>
          </a:p>
          <a:p>
            <a:pPr marL="342900" indent="-342900" algn="just" fontAlgn="base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  <a:latin typeface="univers"/>
              </a:rPr>
              <a:t>Dataset:</a:t>
            </a:r>
          </a:p>
          <a:p>
            <a:pPr marL="800100" lvl="1" indent="-342900" algn="just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univers"/>
              </a:rPr>
              <a:t>collected from </a:t>
            </a:r>
            <a:r>
              <a:rPr lang="en-US" sz="2000" dirty="0">
                <a:solidFill>
                  <a:srgbClr val="FF0000"/>
                </a:solidFill>
                <a:latin typeface="univers"/>
              </a:rPr>
              <a:t>August 2012 </a:t>
            </a:r>
            <a:r>
              <a:rPr lang="en-US" sz="2000" dirty="0">
                <a:latin typeface="univers"/>
              </a:rPr>
              <a:t>to </a:t>
            </a:r>
            <a:r>
              <a:rPr lang="en-US" sz="2000" dirty="0">
                <a:solidFill>
                  <a:srgbClr val="FF0000"/>
                </a:solidFill>
                <a:latin typeface="univers"/>
              </a:rPr>
              <a:t>June 2013</a:t>
            </a:r>
          </a:p>
          <a:p>
            <a:pPr marL="800100" lvl="1" indent="-342900" algn="just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univers"/>
              </a:rPr>
              <a:t>12 directed graphs of the </a:t>
            </a:r>
            <a:r>
              <a:rPr lang="en-US" sz="2000" dirty="0">
                <a:solidFill>
                  <a:srgbClr val="FF0000"/>
                </a:solidFill>
                <a:latin typeface="univers"/>
              </a:rPr>
              <a:t>social links </a:t>
            </a:r>
            <a:r>
              <a:rPr lang="en-US" sz="2000" dirty="0">
                <a:latin typeface="univers"/>
              </a:rPr>
              <a:t>of users</a:t>
            </a:r>
          </a:p>
          <a:p>
            <a:pPr marL="800100" lvl="1" indent="-342900" algn="just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univers"/>
              </a:rPr>
              <a:t>extracted the </a:t>
            </a:r>
            <a:r>
              <a:rPr lang="en-US" sz="2000" b="1" dirty="0">
                <a:solidFill>
                  <a:srgbClr val="3F00F0"/>
                </a:solidFill>
                <a:latin typeface="univers"/>
              </a:rPr>
              <a:t>L</a:t>
            </a:r>
            <a:r>
              <a:rPr lang="en-US" sz="2000" dirty="0">
                <a:latin typeface="univers"/>
              </a:rPr>
              <a:t>argest </a:t>
            </a:r>
            <a:r>
              <a:rPr lang="en-US" sz="2000" b="1" dirty="0">
                <a:solidFill>
                  <a:srgbClr val="3F00F0"/>
                </a:solidFill>
                <a:latin typeface="univers"/>
              </a:rPr>
              <a:t>W</a:t>
            </a:r>
            <a:r>
              <a:rPr lang="en-US" sz="2000" dirty="0">
                <a:latin typeface="univers"/>
              </a:rPr>
              <a:t>eakly </a:t>
            </a:r>
            <a:r>
              <a:rPr lang="en-US" sz="2000" b="1" dirty="0">
                <a:solidFill>
                  <a:srgbClr val="3F00F0"/>
                </a:solidFill>
                <a:latin typeface="univers"/>
              </a:rPr>
              <a:t>C</a:t>
            </a:r>
            <a:r>
              <a:rPr lang="en-US" sz="2000" dirty="0">
                <a:latin typeface="univers"/>
              </a:rPr>
              <a:t>onnected </a:t>
            </a:r>
            <a:r>
              <a:rPr lang="en-US" sz="2000" b="1" dirty="0">
                <a:solidFill>
                  <a:srgbClr val="3F00F0"/>
                </a:solidFill>
                <a:latin typeface="univers"/>
              </a:rPr>
              <a:t>C</a:t>
            </a:r>
            <a:r>
              <a:rPr lang="en-US" sz="2000" dirty="0">
                <a:latin typeface="univers"/>
              </a:rPr>
              <a:t>omponent (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000" dirty="0">
                <a:latin typeface="univers"/>
              </a:rPr>
              <a:t>) using BFS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3941981"/>
            <a:ext cx="3852333" cy="32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0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228600"/>
            <a:ext cx="8636000" cy="127158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F00F0"/>
                </a:solidFill>
                <a:latin typeface="univers"/>
              </a:rPr>
              <a:t>Methodology &amp; Basic Notation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1800" y="2514600"/>
            <a:ext cx="8915400" cy="2648254"/>
            <a:chOff x="1888606" y="1608706"/>
            <a:chExt cx="8448993" cy="2383429"/>
          </a:xfrm>
        </p:grpSpPr>
        <p:sp>
          <p:nvSpPr>
            <p:cNvPr id="6" name="Left Brace 5"/>
            <p:cNvSpPr/>
            <p:nvPr/>
          </p:nvSpPr>
          <p:spPr>
            <a:xfrm rot="16200000">
              <a:off x="2910510" y="2054557"/>
              <a:ext cx="520262" cy="256406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 Brace 6"/>
            <p:cNvSpPr/>
            <p:nvPr/>
          </p:nvSpPr>
          <p:spPr>
            <a:xfrm rot="16200000">
              <a:off x="7135005" y="387330"/>
              <a:ext cx="520262" cy="588492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1552" y="3614385"/>
              <a:ext cx="2353115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Directed Graph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90407" y="3687436"/>
              <a:ext cx="2426444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Undirected Graph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4101" y="1745866"/>
              <a:ext cx="2503405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Construct the</a:t>
              </a:r>
            </a:p>
            <a:p>
              <a:pPr algn="ctr"/>
              <a:r>
                <a:rPr lang="en-US" sz="1600" dirty="0"/>
                <a:t> subgraph by just</a:t>
              </a:r>
            </a:p>
            <a:p>
              <a:pPr algn="ctr"/>
              <a:r>
                <a:rPr lang="en-US" sz="1600" dirty="0"/>
                <a:t> keeping the </a:t>
              </a:r>
            </a:p>
            <a:p>
              <a:pPr algn="ctr"/>
              <a:r>
                <a:rPr lang="en-US" sz="1600" dirty="0" smtClean="0"/>
                <a:t>“mutual” </a:t>
              </a:r>
              <a:r>
                <a:rPr lang="en-US" sz="1600" dirty="0"/>
                <a:t>edges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54860" y="1608706"/>
              <a:ext cx="2056555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Remove all the </a:t>
              </a:r>
            </a:p>
            <a:p>
              <a:pPr algn="ctr"/>
              <a:r>
                <a:rPr lang="en-US" sz="1600" dirty="0"/>
                <a:t>nodes that</a:t>
              </a:r>
            </a:p>
            <a:p>
              <a:pPr algn="ctr"/>
              <a:r>
                <a:rPr lang="en-US" sz="1600" dirty="0"/>
                <a:t> departure</a:t>
              </a:r>
            </a:p>
            <a:p>
              <a:pPr algn="ctr"/>
              <a:r>
                <a:rPr lang="en-US" sz="1600" dirty="0"/>
                <a:t> from </a:t>
              </a:r>
              <a:r>
                <a:rPr lang="en-US" sz="1600" dirty="0" smtClean="0"/>
                <a:t>last snapshot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12577" y="2146097"/>
              <a:ext cx="1808548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Extract </a:t>
              </a:r>
            </a:p>
            <a:p>
              <a:pPr algn="ctr"/>
              <a:r>
                <a:rPr lang="en-US" sz="1600" dirty="0"/>
                <a:t>LWCC of L</a:t>
              </a:r>
              <a:r>
                <a:rPr lang="en-US" sz="1600" baseline="30000" dirty="0"/>
                <a:t>i</a:t>
              </a:r>
              <a:endParaRPr lang="en-US" sz="1600" dirty="0"/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14941" y="3893816"/>
            <a:ext cx="9594389" cy="1460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400" b="1" dirty="0">
                <a:solidFill>
                  <a:srgbClr val="0000D5"/>
                </a:solidFill>
              </a:rPr>
              <a:t>Ω</a:t>
            </a:r>
            <a:r>
              <a:rPr lang="en-US" sz="2400" b="1" baseline="30000" dirty="0">
                <a:solidFill>
                  <a:srgbClr val="0000D5"/>
                </a:solidFill>
              </a:rPr>
              <a:t>i</a:t>
            </a:r>
            <a:r>
              <a:rPr lang="en-US" sz="2400" b="1" baseline="-25000" dirty="0">
                <a:solidFill>
                  <a:srgbClr val="0000D5"/>
                </a:solidFill>
              </a:rPr>
              <a:t> </a:t>
            </a:r>
            <a:r>
              <a:rPr lang="en-US" sz="2400" b="1" dirty="0">
                <a:solidFill>
                  <a:srgbClr val="0000D5"/>
                </a:solidFill>
              </a:rPr>
              <a:t>(V</a:t>
            </a:r>
            <a:r>
              <a:rPr lang="el-GR" sz="2400" b="1" baseline="30000" dirty="0">
                <a:solidFill>
                  <a:srgbClr val="0000D5"/>
                </a:solidFill>
              </a:rPr>
              <a:t>Ω</a:t>
            </a:r>
            <a:r>
              <a:rPr lang="en-US" sz="2400" b="1" dirty="0">
                <a:solidFill>
                  <a:srgbClr val="0000D5"/>
                </a:solidFill>
              </a:rPr>
              <a:t>, E</a:t>
            </a:r>
            <a:r>
              <a:rPr lang="el-GR" sz="2400" b="1" baseline="30000" dirty="0">
                <a:solidFill>
                  <a:srgbClr val="0000D5"/>
                </a:solidFill>
              </a:rPr>
              <a:t> Ω</a:t>
            </a:r>
            <a:r>
              <a:rPr lang="en-US" sz="2400" b="1" dirty="0">
                <a:solidFill>
                  <a:srgbClr val="0000D5"/>
                </a:solidFill>
              </a:rPr>
              <a:t>) ------</a:t>
            </a:r>
            <a:r>
              <a:rPr lang="en-US" sz="2400" b="1" dirty="0">
                <a:solidFill>
                  <a:srgbClr val="0070C0"/>
                </a:solidFill>
              </a:rPr>
              <a:t>----&gt; </a:t>
            </a:r>
            <a:r>
              <a:rPr lang="en-US" sz="2400" b="1" dirty="0">
                <a:solidFill>
                  <a:schemeClr val="accent6"/>
                </a:solidFill>
              </a:rPr>
              <a:t>G</a:t>
            </a:r>
            <a:r>
              <a:rPr lang="en-US" sz="2400" b="1" baseline="30000" dirty="0">
                <a:solidFill>
                  <a:schemeClr val="accent6"/>
                </a:solidFill>
              </a:rPr>
              <a:t>i</a:t>
            </a:r>
            <a:r>
              <a:rPr lang="en-US" sz="2400" b="1" dirty="0">
                <a:solidFill>
                  <a:schemeClr val="accent6"/>
                </a:solidFill>
              </a:rPr>
              <a:t> (V</a:t>
            </a:r>
            <a:r>
              <a:rPr lang="en-US" sz="2400" b="1" baseline="30000" dirty="0">
                <a:solidFill>
                  <a:schemeClr val="accent6"/>
                </a:solidFill>
              </a:rPr>
              <a:t>G</a:t>
            </a:r>
            <a:r>
              <a:rPr lang="en-US" sz="2400" b="1" dirty="0">
                <a:solidFill>
                  <a:schemeClr val="accent6"/>
                </a:solidFill>
              </a:rPr>
              <a:t>, E</a:t>
            </a:r>
            <a:r>
              <a:rPr lang="en-US" sz="2400" b="1" baseline="30000" dirty="0">
                <a:solidFill>
                  <a:schemeClr val="accent6"/>
                </a:solidFill>
              </a:rPr>
              <a:t>G</a:t>
            </a:r>
            <a:r>
              <a:rPr lang="en-US" sz="2400" b="1" dirty="0">
                <a:solidFill>
                  <a:schemeClr val="accent6"/>
                </a:solidFill>
              </a:rPr>
              <a:t>) ----------&gt; L</a:t>
            </a:r>
            <a:r>
              <a:rPr lang="en-US" sz="2400" b="1" baseline="30000" dirty="0">
                <a:solidFill>
                  <a:schemeClr val="accent6"/>
                </a:solidFill>
              </a:rPr>
              <a:t>i</a:t>
            </a:r>
            <a:r>
              <a:rPr lang="en-US" sz="2400" b="1" dirty="0">
                <a:solidFill>
                  <a:schemeClr val="accent6"/>
                </a:solidFill>
              </a:rPr>
              <a:t> (V</a:t>
            </a:r>
            <a:r>
              <a:rPr lang="en-US" sz="2400" b="1" baseline="30000" dirty="0">
                <a:solidFill>
                  <a:schemeClr val="accent6"/>
                </a:solidFill>
              </a:rPr>
              <a:t>L</a:t>
            </a:r>
            <a:r>
              <a:rPr lang="en-US" sz="2400" b="1" dirty="0">
                <a:solidFill>
                  <a:schemeClr val="accent6"/>
                </a:solidFill>
              </a:rPr>
              <a:t>, E</a:t>
            </a:r>
            <a:r>
              <a:rPr lang="en-US" sz="2400" b="1" baseline="30000" dirty="0">
                <a:solidFill>
                  <a:schemeClr val="accent6"/>
                </a:solidFill>
              </a:rPr>
              <a:t>L</a:t>
            </a:r>
            <a:r>
              <a:rPr lang="en-US" sz="2400" b="1" dirty="0">
                <a:solidFill>
                  <a:schemeClr val="accent6"/>
                </a:solidFill>
              </a:rPr>
              <a:t>) -</a:t>
            </a:r>
            <a:r>
              <a:rPr lang="en-US" sz="2400" b="1" dirty="0" smtClean="0">
                <a:solidFill>
                  <a:schemeClr val="accent6"/>
                </a:solidFill>
              </a:rPr>
              <a:t>---&gt; H</a:t>
            </a:r>
            <a:r>
              <a:rPr lang="en-US" sz="2400" b="1" baseline="30000" dirty="0" smtClean="0">
                <a:solidFill>
                  <a:schemeClr val="accent6"/>
                </a:solidFill>
              </a:rPr>
              <a:t>i</a:t>
            </a:r>
            <a:r>
              <a:rPr lang="en-US" sz="2400" b="1" dirty="0">
                <a:solidFill>
                  <a:schemeClr val="accent6"/>
                </a:solidFill>
              </a:rPr>
              <a:t>(V</a:t>
            </a:r>
            <a:r>
              <a:rPr lang="en-US" sz="2400" b="1" baseline="30000" dirty="0">
                <a:solidFill>
                  <a:schemeClr val="accent6"/>
                </a:solidFill>
              </a:rPr>
              <a:t>H</a:t>
            </a:r>
            <a:r>
              <a:rPr lang="en-US" sz="2400" b="1" dirty="0">
                <a:solidFill>
                  <a:schemeClr val="accent6"/>
                </a:solidFill>
              </a:rPr>
              <a:t>, E</a:t>
            </a:r>
            <a:r>
              <a:rPr lang="en-US" sz="2400" b="1" baseline="30000" dirty="0">
                <a:solidFill>
                  <a:schemeClr val="accent6"/>
                </a:solidFill>
              </a:rPr>
              <a:t>H</a:t>
            </a:r>
            <a:r>
              <a:rPr lang="en-US" sz="2400" b="1" dirty="0">
                <a:solidFill>
                  <a:schemeClr val="accent6"/>
                </a:solidFill>
              </a:rPr>
              <a:t>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8000" y="1524000"/>
            <a:ext cx="8360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90"/>
                </a:solidFill>
                <a:latin typeface="univers"/>
              </a:rPr>
              <a:t>Methodology to extract the </a:t>
            </a:r>
            <a:r>
              <a:rPr lang="en-US" sz="2400" dirty="0">
                <a:solidFill>
                  <a:srgbClr val="FF0000"/>
                </a:solidFill>
                <a:latin typeface="univers"/>
              </a:rPr>
              <a:t>reciprocal </a:t>
            </a:r>
            <a:r>
              <a:rPr lang="en-US" sz="2400" dirty="0" smtClean="0">
                <a:solidFill>
                  <a:srgbClr val="FF0000"/>
                </a:solidFill>
                <a:latin typeface="univers"/>
              </a:rPr>
              <a:t>networks </a:t>
            </a:r>
            <a:r>
              <a:rPr lang="en-US" sz="2400" dirty="0">
                <a:solidFill>
                  <a:srgbClr val="000090"/>
                </a:solidFill>
                <a:latin typeface="univers"/>
              </a:rPr>
              <a:t>of G+</a:t>
            </a:r>
            <a:r>
              <a:rPr lang="en-US" sz="2400" dirty="0" smtClean="0">
                <a:solidFill>
                  <a:srgbClr val="000090"/>
                </a:solidFill>
                <a:latin typeface="univers"/>
              </a:rPr>
              <a:t>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>
                <a:solidFill>
                  <a:srgbClr val="000090"/>
                </a:solidFill>
                <a:latin typeface="univers"/>
              </a:rPr>
              <a:t>i</a:t>
            </a:r>
            <a:r>
              <a:rPr lang="en-US" dirty="0" smtClean="0">
                <a:solidFill>
                  <a:srgbClr val="000090"/>
                </a:solidFill>
                <a:latin typeface="univers"/>
              </a:rPr>
              <a:t>:  </a:t>
            </a:r>
            <a:r>
              <a:rPr lang="en-US" dirty="0" err="1" smtClean="0">
                <a:solidFill>
                  <a:srgbClr val="000090"/>
                </a:solidFill>
                <a:latin typeface="univers"/>
              </a:rPr>
              <a:t>ith</a:t>
            </a:r>
            <a:r>
              <a:rPr lang="en-US" dirty="0" smtClean="0">
                <a:solidFill>
                  <a:srgbClr val="000090"/>
                </a:solidFill>
                <a:latin typeface="univers"/>
              </a:rPr>
              <a:t> snapshot</a:t>
            </a:r>
            <a:endParaRPr lang="en-US" dirty="0">
              <a:solidFill>
                <a:srgbClr val="000090"/>
              </a:solidFill>
              <a:latin typeface="univer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200" y="5486400"/>
            <a:ext cx="937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90"/>
                </a:solidFill>
                <a:latin typeface="univers"/>
              </a:rPr>
              <a:t>Reciprocal Networks (of G+)</a:t>
            </a:r>
            <a:r>
              <a:rPr lang="en-US" sz="2400" dirty="0" smtClean="0">
                <a:solidFill>
                  <a:srgbClr val="000090"/>
                </a:solidFill>
                <a:latin typeface="univers"/>
              </a:rPr>
              <a:t>: we refer to </a:t>
            </a:r>
            <a:r>
              <a:rPr lang="en-US" sz="2400" b="1" i="1" dirty="0" smtClean="0">
                <a:solidFill>
                  <a:srgbClr val="000090"/>
                </a:solidFill>
                <a:latin typeface="univers"/>
              </a:rPr>
              <a:t>H</a:t>
            </a:r>
            <a:r>
              <a:rPr lang="en-US" sz="2400" i="1" baseline="30000" dirty="0" smtClean="0">
                <a:solidFill>
                  <a:srgbClr val="000090"/>
                </a:solidFill>
                <a:latin typeface="univers"/>
              </a:rPr>
              <a:t>i</a:t>
            </a:r>
            <a:r>
              <a:rPr lang="en-US" sz="2400" dirty="0" smtClean="0">
                <a:solidFill>
                  <a:srgbClr val="000090"/>
                </a:solidFill>
                <a:latin typeface="univers"/>
              </a:rPr>
              <a:t> as the </a:t>
            </a:r>
            <a:r>
              <a:rPr lang="en-US" sz="2400" dirty="0" err="1" smtClean="0">
                <a:solidFill>
                  <a:srgbClr val="000090"/>
                </a:solidFill>
                <a:latin typeface="univers"/>
              </a:rPr>
              <a:t>ith</a:t>
            </a:r>
            <a:r>
              <a:rPr lang="en-US" sz="2400" dirty="0" smtClean="0">
                <a:solidFill>
                  <a:srgbClr val="000090"/>
                </a:solidFill>
                <a:latin typeface="univers"/>
              </a:rPr>
              <a:t> (stable) reciprocal networks of G+: formed by reciprocal edges between nodes that stay in the last snapshot of the reciprocal network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univers"/>
              </a:rPr>
              <a:t>i.e., removing all nodes that have left G+, or have “</a:t>
            </a:r>
            <a:r>
              <a:rPr lang="en-US" sz="2000" dirty="0" err="1" smtClean="0">
                <a:solidFill>
                  <a:srgbClr val="000090"/>
                </a:solidFill>
                <a:latin typeface="univers"/>
              </a:rPr>
              <a:t>unfollowed</a:t>
            </a:r>
            <a:r>
              <a:rPr lang="en-US" sz="2000" dirty="0" smtClean="0">
                <a:solidFill>
                  <a:srgbClr val="000090"/>
                </a:solidFill>
                <a:latin typeface="univers"/>
              </a:rPr>
              <a:t>” another node (no longer forming an reciprocal edge)</a:t>
            </a:r>
            <a:endParaRPr lang="en-US" sz="2000" dirty="0">
              <a:solidFill>
                <a:srgbClr val="000090"/>
              </a:solidFill>
              <a:latin typeface="univers"/>
            </a:endParaRPr>
          </a:p>
        </p:txBody>
      </p:sp>
    </p:spTree>
    <p:extLst>
      <p:ext uri="{BB962C8B-B14F-4D97-AF65-F5344CB8AC3E}">
        <p14:creationId xmlns:p14="http://schemas.microsoft.com/office/powerpoint/2010/main" val="3170882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-76200"/>
            <a:ext cx="8636000" cy="127158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F00F0"/>
                </a:solidFill>
                <a:latin typeface="univers"/>
              </a:rPr>
              <a:t>Methodology &amp; Basic Notation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93800" y="2244015"/>
            <a:ext cx="8229600" cy="1024970"/>
            <a:chOff x="1888606" y="3069662"/>
            <a:chExt cx="8448993" cy="922473"/>
          </a:xfrm>
        </p:grpSpPr>
        <p:sp>
          <p:nvSpPr>
            <p:cNvPr id="6" name="Left Brace 5"/>
            <p:cNvSpPr/>
            <p:nvPr/>
          </p:nvSpPr>
          <p:spPr>
            <a:xfrm rot="16200000">
              <a:off x="2910510" y="2054557"/>
              <a:ext cx="520262" cy="256406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 Brace 6"/>
            <p:cNvSpPr/>
            <p:nvPr/>
          </p:nvSpPr>
          <p:spPr>
            <a:xfrm rot="16200000">
              <a:off x="7135005" y="387330"/>
              <a:ext cx="520262" cy="588492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1552" y="3614385"/>
              <a:ext cx="2353115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Directed Graph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90407" y="3687436"/>
              <a:ext cx="2426444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Undirected Graph</a:t>
              </a:r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210011" y="1752600"/>
            <a:ext cx="9739978" cy="1460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2400" b="1" dirty="0">
                <a:solidFill>
                  <a:srgbClr val="0000D5"/>
                </a:solidFill>
              </a:rPr>
              <a:t>Ω</a:t>
            </a:r>
            <a:r>
              <a:rPr lang="en-US" sz="2400" b="1" baseline="30000" dirty="0">
                <a:solidFill>
                  <a:srgbClr val="0000D5"/>
                </a:solidFill>
              </a:rPr>
              <a:t>i</a:t>
            </a:r>
            <a:r>
              <a:rPr lang="en-US" sz="2400" b="1" baseline="-25000" dirty="0">
                <a:solidFill>
                  <a:srgbClr val="0000D5"/>
                </a:solidFill>
              </a:rPr>
              <a:t> </a:t>
            </a:r>
            <a:r>
              <a:rPr lang="en-US" sz="2400" b="1" dirty="0">
                <a:solidFill>
                  <a:srgbClr val="0000D5"/>
                </a:solidFill>
              </a:rPr>
              <a:t>(V</a:t>
            </a:r>
            <a:r>
              <a:rPr lang="el-GR" sz="2400" b="1" baseline="30000" dirty="0">
                <a:solidFill>
                  <a:srgbClr val="0000D5"/>
                </a:solidFill>
              </a:rPr>
              <a:t>Ω</a:t>
            </a:r>
            <a:r>
              <a:rPr lang="en-US" sz="2400" b="1" dirty="0">
                <a:solidFill>
                  <a:srgbClr val="0000D5"/>
                </a:solidFill>
              </a:rPr>
              <a:t>, E</a:t>
            </a:r>
            <a:r>
              <a:rPr lang="el-GR" sz="2400" b="1" baseline="30000" dirty="0">
                <a:solidFill>
                  <a:srgbClr val="0000D5"/>
                </a:solidFill>
              </a:rPr>
              <a:t> Ω</a:t>
            </a:r>
            <a:r>
              <a:rPr lang="en-US" sz="2400" b="1" dirty="0">
                <a:solidFill>
                  <a:srgbClr val="0000D5"/>
                </a:solidFill>
              </a:rPr>
              <a:t>) ------</a:t>
            </a:r>
            <a:r>
              <a:rPr lang="en-US" sz="2400" b="1" dirty="0">
                <a:solidFill>
                  <a:srgbClr val="0070C0"/>
                </a:solidFill>
              </a:rPr>
              <a:t>----&gt; </a:t>
            </a:r>
            <a:r>
              <a:rPr lang="en-US" sz="2400" b="1" dirty="0">
                <a:solidFill>
                  <a:schemeClr val="accent6"/>
                </a:solidFill>
              </a:rPr>
              <a:t>G</a:t>
            </a:r>
            <a:r>
              <a:rPr lang="en-US" sz="2400" b="1" baseline="30000" dirty="0">
                <a:solidFill>
                  <a:schemeClr val="accent6"/>
                </a:solidFill>
              </a:rPr>
              <a:t>i</a:t>
            </a:r>
            <a:r>
              <a:rPr lang="en-US" sz="2400" b="1" dirty="0">
                <a:solidFill>
                  <a:schemeClr val="accent6"/>
                </a:solidFill>
              </a:rPr>
              <a:t> (V</a:t>
            </a:r>
            <a:r>
              <a:rPr lang="en-US" sz="2400" b="1" baseline="30000" dirty="0">
                <a:solidFill>
                  <a:schemeClr val="accent6"/>
                </a:solidFill>
              </a:rPr>
              <a:t>G</a:t>
            </a:r>
            <a:r>
              <a:rPr lang="en-US" sz="2400" b="1" dirty="0">
                <a:solidFill>
                  <a:schemeClr val="accent6"/>
                </a:solidFill>
              </a:rPr>
              <a:t>, E</a:t>
            </a:r>
            <a:r>
              <a:rPr lang="en-US" sz="2400" b="1" baseline="30000" dirty="0">
                <a:solidFill>
                  <a:schemeClr val="accent6"/>
                </a:solidFill>
              </a:rPr>
              <a:t>G</a:t>
            </a:r>
            <a:r>
              <a:rPr lang="en-US" sz="2400" b="1" dirty="0">
                <a:solidFill>
                  <a:schemeClr val="accent6"/>
                </a:solidFill>
              </a:rPr>
              <a:t>) ----------&gt; L</a:t>
            </a:r>
            <a:r>
              <a:rPr lang="en-US" sz="2400" b="1" baseline="30000" dirty="0">
                <a:solidFill>
                  <a:schemeClr val="accent6"/>
                </a:solidFill>
              </a:rPr>
              <a:t>i</a:t>
            </a:r>
            <a:r>
              <a:rPr lang="en-US" sz="2400" b="1" dirty="0">
                <a:solidFill>
                  <a:schemeClr val="accent6"/>
                </a:solidFill>
              </a:rPr>
              <a:t> (V</a:t>
            </a:r>
            <a:r>
              <a:rPr lang="en-US" sz="2400" b="1" baseline="30000" dirty="0">
                <a:solidFill>
                  <a:schemeClr val="accent6"/>
                </a:solidFill>
              </a:rPr>
              <a:t>L</a:t>
            </a:r>
            <a:r>
              <a:rPr lang="en-US" sz="2400" b="1" dirty="0">
                <a:solidFill>
                  <a:schemeClr val="accent6"/>
                </a:solidFill>
              </a:rPr>
              <a:t>, E</a:t>
            </a:r>
            <a:r>
              <a:rPr lang="en-US" sz="2400" b="1" baseline="30000" dirty="0">
                <a:solidFill>
                  <a:schemeClr val="accent6"/>
                </a:solidFill>
              </a:rPr>
              <a:t>L</a:t>
            </a:r>
            <a:r>
              <a:rPr lang="en-US" sz="2400" b="1" dirty="0">
                <a:solidFill>
                  <a:schemeClr val="accent6"/>
                </a:solidFill>
              </a:rPr>
              <a:t>) -----</a:t>
            </a:r>
            <a:r>
              <a:rPr lang="en-US" sz="2400" b="1" dirty="0" smtClean="0">
                <a:solidFill>
                  <a:schemeClr val="accent6"/>
                </a:solidFill>
              </a:rPr>
              <a:t>--</a:t>
            </a:r>
            <a:r>
              <a:rPr lang="en-US" sz="2400" b="1" dirty="0">
                <a:solidFill>
                  <a:schemeClr val="accent6"/>
                </a:solidFill>
              </a:rPr>
              <a:t>&gt; H</a:t>
            </a:r>
            <a:r>
              <a:rPr lang="en-US" sz="2400" b="1" baseline="30000" dirty="0">
                <a:solidFill>
                  <a:schemeClr val="accent6"/>
                </a:solidFill>
              </a:rPr>
              <a:t>i</a:t>
            </a:r>
            <a:r>
              <a:rPr lang="en-US" sz="2400" b="1" dirty="0">
                <a:solidFill>
                  <a:schemeClr val="accent6"/>
                </a:solidFill>
              </a:rPr>
              <a:t>(V</a:t>
            </a:r>
            <a:r>
              <a:rPr lang="en-US" sz="2400" b="1" baseline="30000" dirty="0">
                <a:solidFill>
                  <a:schemeClr val="accent6"/>
                </a:solidFill>
              </a:rPr>
              <a:t>H</a:t>
            </a:r>
            <a:r>
              <a:rPr lang="en-US" sz="2400" b="1" dirty="0">
                <a:solidFill>
                  <a:schemeClr val="accent6"/>
                </a:solidFill>
              </a:rPr>
              <a:t>, E</a:t>
            </a:r>
            <a:r>
              <a:rPr lang="en-US" sz="2400" b="1" baseline="30000" dirty="0">
                <a:solidFill>
                  <a:schemeClr val="accent6"/>
                </a:solidFill>
              </a:rPr>
              <a:t>H</a:t>
            </a:r>
            <a:r>
              <a:rPr lang="en-US" sz="2400" b="1" dirty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0400" y="1143000"/>
            <a:ext cx="8360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90"/>
                </a:solidFill>
                <a:latin typeface="univers"/>
              </a:rPr>
              <a:t>Methodology to extract the </a:t>
            </a:r>
            <a:r>
              <a:rPr lang="en-US" sz="2400" dirty="0">
                <a:solidFill>
                  <a:srgbClr val="FF0000"/>
                </a:solidFill>
                <a:latin typeface="univers"/>
              </a:rPr>
              <a:t>reciprocal network </a:t>
            </a:r>
            <a:r>
              <a:rPr lang="en-US" sz="2400" dirty="0">
                <a:solidFill>
                  <a:srgbClr val="000090"/>
                </a:solidFill>
                <a:latin typeface="univers"/>
              </a:rPr>
              <a:t>of G+</a:t>
            </a:r>
            <a:r>
              <a:rPr lang="en-US" sz="2400" dirty="0">
                <a:latin typeface="univers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4200" y="3276600"/>
            <a:ext cx="914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0090"/>
                </a:solidFill>
                <a:latin typeface="univers"/>
              </a:rPr>
              <a:t>H</a:t>
            </a:r>
            <a:r>
              <a:rPr lang="en-US" sz="2400" baseline="30000" dirty="0" smtClean="0">
                <a:solidFill>
                  <a:srgbClr val="000090"/>
                </a:solidFill>
                <a:latin typeface="univers"/>
              </a:rPr>
              <a:t>i</a:t>
            </a:r>
            <a:r>
              <a:rPr lang="en-US" sz="2400" dirty="0" smtClean="0">
                <a:solidFill>
                  <a:srgbClr val="000090"/>
                </a:solidFill>
                <a:latin typeface="univers"/>
              </a:rPr>
              <a:t> : </a:t>
            </a:r>
            <a:r>
              <a:rPr lang="en-US" sz="2400" i="1" dirty="0" err="1" smtClean="0">
                <a:solidFill>
                  <a:srgbClr val="000090"/>
                </a:solidFill>
                <a:latin typeface="univers"/>
              </a:rPr>
              <a:t>i</a:t>
            </a:r>
            <a:r>
              <a:rPr lang="en-US" sz="2400" dirty="0" err="1" smtClean="0">
                <a:solidFill>
                  <a:srgbClr val="000090"/>
                </a:solidFill>
                <a:latin typeface="univers"/>
              </a:rPr>
              <a:t>th</a:t>
            </a:r>
            <a:r>
              <a:rPr lang="en-US" sz="2400" dirty="0" smtClean="0">
                <a:solidFill>
                  <a:srgbClr val="000090"/>
                </a:solidFill>
                <a:latin typeface="univers"/>
              </a:rPr>
              <a:t> reciprocal </a:t>
            </a:r>
            <a:r>
              <a:rPr lang="en-US" sz="2400" dirty="0">
                <a:solidFill>
                  <a:srgbClr val="000090"/>
                </a:solidFill>
                <a:latin typeface="univers"/>
              </a:rPr>
              <a:t>network of G</a:t>
            </a:r>
            <a:r>
              <a:rPr lang="en-US" sz="2400" dirty="0" smtClean="0">
                <a:solidFill>
                  <a:srgbClr val="000090"/>
                </a:solidFill>
                <a:latin typeface="univers"/>
              </a:rPr>
              <a:t>+;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rgbClr val="000090"/>
                </a:solidFill>
                <a:latin typeface="univers"/>
              </a:rPr>
              <a:t>H</a:t>
            </a:r>
            <a:r>
              <a:rPr lang="en-US" baseline="30000" dirty="0" err="1" smtClean="0">
                <a:solidFill>
                  <a:srgbClr val="000090"/>
                </a:solidFill>
                <a:latin typeface="univers"/>
              </a:rPr>
              <a:t>i</a:t>
            </a:r>
            <a:r>
              <a:rPr lang="en-US" baseline="-25000" dirty="0" err="1" smtClean="0">
                <a:solidFill>
                  <a:srgbClr val="000090"/>
                </a:solidFill>
                <a:latin typeface="univers"/>
              </a:rPr>
              <a:t>j</a:t>
            </a:r>
            <a:r>
              <a:rPr lang="en-US" dirty="0" smtClean="0">
                <a:solidFill>
                  <a:srgbClr val="000090"/>
                </a:solidFill>
                <a:latin typeface="univers"/>
              </a:rPr>
              <a:t>: “evolution” of at </a:t>
            </a:r>
            <a:r>
              <a:rPr lang="en-US" b="1" dirty="0">
                <a:solidFill>
                  <a:srgbClr val="000090"/>
                </a:solidFill>
                <a:latin typeface="univers"/>
              </a:rPr>
              <a:t>H</a:t>
            </a:r>
            <a:r>
              <a:rPr lang="en-US" baseline="30000" dirty="0">
                <a:solidFill>
                  <a:srgbClr val="000090"/>
                </a:solidFill>
                <a:latin typeface="univers"/>
              </a:rPr>
              <a:t>i</a:t>
            </a:r>
            <a:r>
              <a:rPr lang="en-US" dirty="0" smtClean="0">
                <a:solidFill>
                  <a:srgbClr val="000090"/>
                </a:solidFill>
                <a:latin typeface="univers"/>
              </a:rPr>
              <a:t> the time snapshot j (j &gt;</a:t>
            </a:r>
            <a:r>
              <a:rPr lang="en-US" dirty="0" err="1" smtClean="0">
                <a:solidFill>
                  <a:srgbClr val="000090"/>
                </a:solidFill>
                <a:latin typeface="univers"/>
              </a:rPr>
              <a:t>i</a:t>
            </a:r>
            <a:r>
              <a:rPr lang="en-US" dirty="0" smtClean="0">
                <a:solidFill>
                  <a:srgbClr val="000090"/>
                </a:solidFill>
                <a:latin typeface="univers"/>
              </a:rPr>
              <a:t>), with </a:t>
            </a:r>
            <a:r>
              <a:rPr lang="en-US" i="1" dirty="0" smtClean="0">
                <a:solidFill>
                  <a:srgbClr val="000090"/>
                </a:solidFill>
                <a:latin typeface="univers"/>
              </a:rPr>
              <a:t>new</a:t>
            </a:r>
            <a:r>
              <a:rPr lang="en-US" dirty="0" smtClean="0">
                <a:solidFill>
                  <a:srgbClr val="000090"/>
                </a:solidFill>
                <a:latin typeface="univers"/>
              </a:rPr>
              <a:t> edges</a:t>
            </a:r>
            <a:endParaRPr lang="en-US" sz="2400" dirty="0" smtClean="0">
              <a:solidFill>
                <a:srgbClr val="000090"/>
              </a:solidFill>
              <a:latin typeface="univers"/>
            </a:endParaRPr>
          </a:p>
          <a:p>
            <a:endParaRPr lang="en-US" sz="2400" dirty="0">
              <a:latin typeface="univer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4038600"/>
            <a:ext cx="6934200" cy="358790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70000" y="4572000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6600" y="4114800"/>
            <a:ext cx="3266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particular, as node set,</a:t>
            </a:r>
            <a:endParaRPr lang="en-US" dirty="0"/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4619410"/>
            <a:ext cx="3214594" cy="33359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4191000"/>
            <a:ext cx="3276600" cy="41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7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400" y="4191000"/>
            <a:ext cx="457200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-76200"/>
            <a:ext cx="8636000" cy="127158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F00F0"/>
                </a:solidFill>
                <a:latin typeface="univers"/>
              </a:rPr>
              <a:t>Methodology &amp; Basic Notation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93800" y="2244015"/>
            <a:ext cx="8229600" cy="1024970"/>
            <a:chOff x="1888606" y="3069662"/>
            <a:chExt cx="8448993" cy="922473"/>
          </a:xfrm>
        </p:grpSpPr>
        <p:sp>
          <p:nvSpPr>
            <p:cNvPr id="6" name="Left Brace 5"/>
            <p:cNvSpPr/>
            <p:nvPr/>
          </p:nvSpPr>
          <p:spPr>
            <a:xfrm rot="16200000">
              <a:off x="2910510" y="2054557"/>
              <a:ext cx="520262" cy="256406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 Brace 6"/>
            <p:cNvSpPr/>
            <p:nvPr/>
          </p:nvSpPr>
          <p:spPr>
            <a:xfrm rot="16200000">
              <a:off x="7135005" y="387330"/>
              <a:ext cx="520262" cy="588492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1552" y="3614385"/>
              <a:ext cx="2353115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Directed Graph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90407" y="3687436"/>
              <a:ext cx="2426444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Undirected Graph</a:t>
              </a:r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210011" y="1752600"/>
            <a:ext cx="9739978" cy="1460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2400" b="1" dirty="0">
                <a:solidFill>
                  <a:srgbClr val="0000D5"/>
                </a:solidFill>
              </a:rPr>
              <a:t>Ω</a:t>
            </a:r>
            <a:r>
              <a:rPr lang="en-US" sz="2400" b="1" baseline="30000" dirty="0">
                <a:solidFill>
                  <a:srgbClr val="0000D5"/>
                </a:solidFill>
              </a:rPr>
              <a:t>i</a:t>
            </a:r>
            <a:r>
              <a:rPr lang="en-US" sz="2400" b="1" baseline="-25000" dirty="0">
                <a:solidFill>
                  <a:srgbClr val="0000D5"/>
                </a:solidFill>
              </a:rPr>
              <a:t> </a:t>
            </a:r>
            <a:r>
              <a:rPr lang="en-US" sz="2400" b="1" dirty="0">
                <a:solidFill>
                  <a:srgbClr val="0000D5"/>
                </a:solidFill>
              </a:rPr>
              <a:t>(V</a:t>
            </a:r>
            <a:r>
              <a:rPr lang="el-GR" sz="2400" b="1" baseline="30000" dirty="0">
                <a:solidFill>
                  <a:srgbClr val="0000D5"/>
                </a:solidFill>
              </a:rPr>
              <a:t>Ω</a:t>
            </a:r>
            <a:r>
              <a:rPr lang="en-US" sz="2400" b="1" dirty="0">
                <a:solidFill>
                  <a:srgbClr val="0000D5"/>
                </a:solidFill>
              </a:rPr>
              <a:t>, E</a:t>
            </a:r>
            <a:r>
              <a:rPr lang="el-GR" sz="2400" b="1" baseline="30000" dirty="0">
                <a:solidFill>
                  <a:srgbClr val="0000D5"/>
                </a:solidFill>
              </a:rPr>
              <a:t> Ω</a:t>
            </a:r>
            <a:r>
              <a:rPr lang="en-US" sz="2400" b="1" dirty="0">
                <a:solidFill>
                  <a:srgbClr val="0000D5"/>
                </a:solidFill>
              </a:rPr>
              <a:t>) ------</a:t>
            </a:r>
            <a:r>
              <a:rPr lang="en-US" sz="2400" b="1" dirty="0">
                <a:solidFill>
                  <a:srgbClr val="0070C0"/>
                </a:solidFill>
              </a:rPr>
              <a:t>----&gt; </a:t>
            </a:r>
            <a:r>
              <a:rPr lang="en-US" sz="2400" b="1" dirty="0">
                <a:solidFill>
                  <a:schemeClr val="accent6"/>
                </a:solidFill>
              </a:rPr>
              <a:t>G</a:t>
            </a:r>
            <a:r>
              <a:rPr lang="en-US" sz="2400" b="1" baseline="30000" dirty="0">
                <a:solidFill>
                  <a:schemeClr val="accent6"/>
                </a:solidFill>
              </a:rPr>
              <a:t>i</a:t>
            </a:r>
            <a:r>
              <a:rPr lang="en-US" sz="2400" b="1" dirty="0">
                <a:solidFill>
                  <a:schemeClr val="accent6"/>
                </a:solidFill>
              </a:rPr>
              <a:t> (V</a:t>
            </a:r>
            <a:r>
              <a:rPr lang="en-US" sz="2400" b="1" baseline="30000" dirty="0">
                <a:solidFill>
                  <a:schemeClr val="accent6"/>
                </a:solidFill>
              </a:rPr>
              <a:t>G</a:t>
            </a:r>
            <a:r>
              <a:rPr lang="en-US" sz="2400" b="1" dirty="0">
                <a:solidFill>
                  <a:schemeClr val="accent6"/>
                </a:solidFill>
              </a:rPr>
              <a:t>, E</a:t>
            </a:r>
            <a:r>
              <a:rPr lang="en-US" sz="2400" b="1" baseline="30000" dirty="0">
                <a:solidFill>
                  <a:schemeClr val="accent6"/>
                </a:solidFill>
              </a:rPr>
              <a:t>G</a:t>
            </a:r>
            <a:r>
              <a:rPr lang="en-US" sz="2400" b="1" dirty="0">
                <a:solidFill>
                  <a:schemeClr val="accent6"/>
                </a:solidFill>
              </a:rPr>
              <a:t>) ----------&gt; L</a:t>
            </a:r>
            <a:r>
              <a:rPr lang="en-US" sz="2400" b="1" baseline="30000" dirty="0">
                <a:solidFill>
                  <a:schemeClr val="accent6"/>
                </a:solidFill>
              </a:rPr>
              <a:t>i</a:t>
            </a:r>
            <a:r>
              <a:rPr lang="en-US" sz="2400" b="1" dirty="0">
                <a:solidFill>
                  <a:schemeClr val="accent6"/>
                </a:solidFill>
              </a:rPr>
              <a:t> (V</a:t>
            </a:r>
            <a:r>
              <a:rPr lang="en-US" sz="2400" b="1" baseline="30000" dirty="0">
                <a:solidFill>
                  <a:schemeClr val="accent6"/>
                </a:solidFill>
              </a:rPr>
              <a:t>L</a:t>
            </a:r>
            <a:r>
              <a:rPr lang="en-US" sz="2400" b="1" dirty="0">
                <a:solidFill>
                  <a:schemeClr val="accent6"/>
                </a:solidFill>
              </a:rPr>
              <a:t>, E</a:t>
            </a:r>
            <a:r>
              <a:rPr lang="en-US" sz="2400" b="1" baseline="30000" dirty="0">
                <a:solidFill>
                  <a:schemeClr val="accent6"/>
                </a:solidFill>
              </a:rPr>
              <a:t>L</a:t>
            </a:r>
            <a:r>
              <a:rPr lang="en-US" sz="2400" b="1" dirty="0">
                <a:solidFill>
                  <a:schemeClr val="accent6"/>
                </a:solidFill>
              </a:rPr>
              <a:t>) -----</a:t>
            </a:r>
            <a:r>
              <a:rPr lang="en-US" sz="2400" b="1" dirty="0" smtClean="0">
                <a:solidFill>
                  <a:schemeClr val="accent6"/>
                </a:solidFill>
              </a:rPr>
              <a:t>--</a:t>
            </a:r>
            <a:r>
              <a:rPr lang="en-US" sz="2400" b="1" dirty="0">
                <a:solidFill>
                  <a:schemeClr val="accent6"/>
                </a:solidFill>
              </a:rPr>
              <a:t>&gt; H</a:t>
            </a:r>
            <a:r>
              <a:rPr lang="en-US" sz="2400" b="1" baseline="30000" dirty="0">
                <a:solidFill>
                  <a:schemeClr val="accent6"/>
                </a:solidFill>
              </a:rPr>
              <a:t>i</a:t>
            </a:r>
            <a:r>
              <a:rPr lang="en-US" sz="2400" b="1" dirty="0">
                <a:solidFill>
                  <a:schemeClr val="accent6"/>
                </a:solidFill>
              </a:rPr>
              <a:t>(V</a:t>
            </a:r>
            <a:r>
              <a:rPr lang="en-US" sz="2400" b="1" baseline="30000" dirty="0">
                <a:solidFill>
                  <a:schemeClr val="accent6"/>
                </a:solidFill>
              </a:rPr>
              <a:t>H</a:t>
            </a:r>
            <a:r>
              <a:rPr lang="en-US" sz="2400" b="1" dirty="0">
                <a:solidFill>
                  <a:schemeClr val="accent6"/>
                </a:solidFill>
              </a:rPr>
              <a:t>, E</a:t>
            </a:r>
            <a:r>
              <a:rPr lang="en-US" sz="2400" b="1" baseline="30000" dirty="0">
                <a:solidFill>
                  <a:schemeClr val="accent6"/>
                </a:solidFill>
              </a:rPr>
              <a:t>H</a:t>
            </a:r>
            <a:r>
              <a:rPr lang="en-US" sz="2400" b="1" dirty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0400" y="1143000"/>
            <a:ext cx="8360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90"/>
                </a:solidFill>
                <a:latin typeface="univers"/>
              </a:rPr>
              <a:t>Methodology to extract the </a:t>
            </a:r>
            <a:r>
              <a:rPr lang="en-US" sz="2400" dirty="0">
                <a:solidFill>
                  <a:srgbClr val="FF0000"/>
                </a:solidFill>
                <a:latin typeface="univers"/>
              </a:rPr>
              <a:t>reciprocal network </a:t>
            </a:r>
            <a:r>
              <a:rPr lang="en-US" sz="2400" dirty="0">
                <a:solidFill>
                  <a:srgbClr val="000090"/>
                </a:solidFill>
                <a:latin typeface="univers"/>
              </a:rPr>
              <a:t>of G+</a:t>
            </a:r>
            <a:r>
              <a:rPr lang="en-US" sz="2400" dirty="0">
                <a:latin typeface="univers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4200" y="3276600"/>
            <a:ext cx="914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0090"/>
                </a:solidFill>
                <a:latin typeface="univers"/>
              </a:rPr>
              <a:t>H</a:t>
            </a:r>
            <a:r>
              <a:rPr lang="en-US" sz="2400" baseline="30000" dirty="0" smtClean="0">
                <a:solidFill>
                  <a:srgbClr val="000090"/>
                </a:solidFill>
                <a:latin typeface="univers"/>
              </a:rPr>
              <a:t>i</a:t>
            </a:r>
            <a:r>
              <a:rPr lang="en-US" sz="2400" dirty="0" smtClean="0">
                <a:solidFill>
                  <a:srgbClr val="000090"/>
                </a:solidFill>
                <a:latin typeface="univers"/>
              </a:rPr>
              <a:t> : </a:t>
            </a:r>
            <a:r>
              <a:rPr lang="en-US" sz="2400" i="1" dirty="0" err="1" smtClean="0">
                <a:solidFill>
                  <a:srgbClr val="000090"/>
                </a:solidFill>
                <a:latin typeface="univers"/>
              </a:rPr>
              <a:t>i</a:t>
            </a:r>
            <a:r>
              <a:rPr lang="en-US" sz="2400" dirty="0" err="1" smtClean="0">
                <a:solidFill>
                  <a:srgbClr val="000090"/>
                </a:solidFill>
                <a:latin typeface="univers"/>
              </a:rPr>
              <a:t>th</a:t>
            </a:r>
            <a:r>
              <a:rPr lang="en-US" sz="2400" dirty="0" smtClean="0">
                <a:solidFill>
                  <a:srgbClr val="000090"/>
                </a:solidFill>
                <a:latin typeface="univers"/>
              </a:rPr>
              <a:t> reciprocal </a:t>
            </a:r>
            <a:r>
              <a:rPr lang="en-US" sz="2400" dirty="0">
                <a:solidFill>
                  <a:srgbClr val="000090"/>
                </a:solidFill>
                <a:latin typeface="univers"/>
              </a:rPr>
              <a:t>network of G</a:t>
            </a:r>
            <a:r>
              <a:rPr lang="en-US" sz="2400" dirty="0" smtClean="0">
                <a:solidFill>
                  <a:srgbClr val="000090"/>
                </a:solidFill>
                <a:latin typeface="univers"/>
              </a:rPr>
              <a:t>+;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rgbClr val="000090"/>
                </a:solidFill>
                <a:latin typeface="univers"/>
              </a:rPr>
              <a:t>H</a:t>
            </a:r>
            <a:r>
              <a:rPr lang="en-US" baseline="30000" dirty="0" err="1" smtClean="0">
                <a:solidFill>
                  <a:srgbClr val="000090"/>
                </a:solidFill>
                <a:latin typeface="univers"/>
              </a:rPr>
              <a:t>i</a:t>
            </a:r>
            <a:r>
              <a:rPr lang="en-US" baseline="-25000" dirty="0" err="1" smtClean="0">
                <a:solidFill>
                  <a:srgbClr val="000090"/>
                </a:solidFill>
                <a:latin typeface="univers"/>
              </a:rPr>
              <a:t>j</a:t>
            </a:r>
            <a:r>
              <a:rPr lang="en-US" dirty="0" smtClean="0">
                <a:solidFill>
                  <a:srgbClr val="000090"/>
                </a:solidFill>
                <a:latin typeface="univers"/>
              </a:rPr>
              <a:t>: “evolution” of at </a:t>
            </a:r>
            <a:r>
              <a:rPr lang="en-US" b="1" dirty="0">
                <a:solidFill>
                  <a:srgbClr val="000090"/>
                </a:solidFill>
                <a:latin typeface="univers"/>
              </a:rPr>
              <a:t>H</a:t>
            </a:r>
            <a:r>
              <a:rPr lang="en-US" baseline="30000" dirty="0">
                <a:solidFill>
                  <a:srgbClr val="000090"/>
                </a:solidFill>
                <a:latin typeface="univers"/>
              </a:rPr>
              <a:t>i</a:t>
            </a:r>
            <a:r>
              <a:rPr lang="en-US" dirty="0" smtClean="0">
                <a:solidFill>
                  <a:srgbClr val="000090"/>
                </a:solidFill>
                <a:latin typeface="univers"/>
              </a:rPr>
              <a:t> the time snapshot j (j &gt;</a:t>
            </a:r>
            <a:r>
              <a:rPr lang="en-US" dirty="0" err="1" smtClean="0">
                <a:solidFill>
                  <a:srgbClr val="000090"/>
                </a:solidFill>
                <a:latin typeface="univers"/>
              </a:rPr>
              <a:t>i</a:t>
            </a:r>
            <a:r>
              <a:rPr lang="en-US" dirty="0" smtClean="0">
                <a:solidFill>
                  <a:srgbClr val="000090"/>
                </a:solidFill>
                <a:latin typeface="univers"/>
              </a:rPr>
              <a:t>), with </a:t>
            </a:r>
            <a:r>
              <a:rPr lang="en-US" i="1" dirty="0" smtClean="0">
                <a:solidFill>
                  <a:srgbClr val="000090"/>
                </a:solidFill>
                <a:latin typeface="univers"/>
              </a:rPr>
              <a:t>new</a:t>
            </a:r>
            <a:r>
              <a:rPr lang="en-US" dirty="0" smtClean="0">
                <a:solidFill>
                  <a:srgbClr val="000090"/>
                </a:solidFill>
                <a:latin typeface="univers"/>
              </a:rPr>
              <a:t> edges</a:t>
            </a:r>
            <a:endParaRPr lang="en-US" sz="2400" dirty="0" smtClean="0">
              <a:solidFill>
                <a:srgbClr val="000090"/>
              </a:solidFill>
              <a:latin typeface="univers"/>
            </a:endParaRPr>
          </a:p>
          <a:p>
            <a:endParaRPr lang="en-US" sz="2400" dirty="0">
              <a:latin typeface="univer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0000" y="4572000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6600" y="4114800"/>
            <a:ext cx="3266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particular, as node set,</a:t>
            </a:r>
            <a:endParaRPr lang="en-US" dirty="0"/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4619410"/>
            <a:ext cx="3214594" cy="33359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4191000"/>
            <a:ext cx="3276600" cy="41591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84200" y="5087541"/>
            <a:ext cx="8763000" cy="2092881"/>
            <a:chOff x="584200" y="5087541"/>
            <a:chExt cx="8763000" cy="2092881"/>
          </a:xfrm>
        </p:grpSpPr>
        <p:sp>
          <p:nvSpPr>
            <p:cNvPr id="16" name="TextBox 15"/>
            <p:cNvSpPr txBox="1"/>
            <p:nvPr/>
          </p:nvSpPr>
          <p:spPr>
            <a:xfrm>
              <a:off x="584200" y="5087541"/>
              <a:ext cx="876300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smtClean="0">
                  <a:solidFill>
                    <a:srgbClr val="000090"/>
                  </a:solidFill>
                  <a:latin typeface="univers"/>
                </a:rPr>
                <a:t>Edge categorization:</a:t>
              </a:r>
              <a:endParaRPr lang="en-US" dirty="0">
                <a:solidFill>
                  <a:srgbClr val="000090"/>
                </a:solidFill>
                <a:latin typeface="univers"/>
              </a:endParaRPr>
            </a:p>
            <a:p>
              <a:pPr marL="342900" indent="-342900">
                <a:buFont typeface="Arial"/>
                <a:buChar char="•"/>
              </a:pPr>
              <a:r>
                <a:rPr lang="en-US" sz="2200" dirty="0">
                  <a:latin typeface="univers"/>
                </a:rPr>
                <a:t>c</a:t>
              </a:r>
              <a:r>
                <a:rPr lang="en-US" sz="2200" dirty="0" smtClean="0">
                  <a:latin typeface="univers"/>
                </a:rPr>
                <a:t>ategory 1 edge:</a:t>
              </a:r>
            </a:p>
            <a:p>
              <a:pPr marL="342900" indent="-342900">
                <a:buFont typeface="Arial"/>
                <a:buChar char="•"/>
              </a:pPr>
              <a:endParaRPr lang="en-US" sz="800" dirty="0" smtClean="0">
                <a:latin typeface="univers"/>
              </a:endParaRPr>
            </a:p>
            <a:p>
              <a:pPr marL="342900" indent="-342900">
                <a:buFont typeface="Arial"/>
                <a:buChar char="•"/>
              </a:pPr>
              <a:r>
                <a:rPr lang="en-US" sz="2200" dirty="0">
                  <a:latin typeface="univers"/>
                </a:rPr>
                <a:t>c</a:t>
              </a:r>
              <a:r>
                <a:rPr lang="en-US" sz="2200" dirty="0" smtClean="0">
                  <a:latin typeface="univers"/>
                </a:rPr>
                <a:t>ategory 2 edge:</a:t>
              </a:r>
            </a:p>
            <a:p>
              <a:pPr marL="342900" indent="-342900">
                <a:buFont typeface="Arial"/>
                <a:buChar char="•"/>
              </a:pPr>
              <a:endParaRPr lang="en-US" sz="800" dirty="0" smtClean="0">
                <a:latin typeface="univers"/>
              </a:endParaRPr>
            </a:p>
            <a:p>
              <a:pPr marL="342900" indent="-342900">
                <a:buFont typeface="Arial"/>
                <a:buChar char="•"/>
              </a:pPr>
              <a:r>
                <a:rPr lang="en-US" sz="2200" dirty="0">
                  <a:latin typeface="univers"/>
                </a:rPr>
                <a:t>c</a:t>
              </a:r>
              <a:r>
                <a:rPr lang="en-US" sz="2200" dirty="0" smtClean="0">
                  <a:latin typeface="univers"/>
                </a:rPr>
                <a:t>ategory 3 edge:</a:t>
              </a:r>
            </a:p>
            <a:p>
              <a:endParaRPr lang="en-US" sz="2400" dirty="0">
                <a:latin typeface="univers"/>
              </a:endParaRPr>
            </a:p>
          </p:txBody>
        </p:sp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1200" y="5486400"/>
              <a:ext cx="2277035" cy="304800"/>
            </a:xfrm>
            <a:prstGeom prst="rect">
              <a:avLst/>
            </a:prstGeom>
          </p:spPr>
        </p:pic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1200" y="5943600"/>
              <a:ext cx="2629647" cy="279400"/>
            </a:xfrm>
            <a:prstGeom prst="rect">
              <a:avLst/>
            </a:prstGeom>
          </p:spPr>
        </p:pic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1200" y="6400800"/>
              <a:ext cx="1865779" cy="3356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337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52400"/>
            <a:ext cx="10210800" cy="127158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F00F0"/>
                </a:solidFill>
                <a:latin typeface="univers"/>
              </a:rPr>
              <a:t>Reciprocal </a:t>
            </a:r>
            <a:r>
              <a:rPr lang="en-US" b="1" dirty="0" smtClean="0">
                <a:solidFill>
                  <a:srgbClr val="3F00F0"/>
                </a:solidFill>
                <a:latin typeface="univers"/>
              </a:rPr>
              <a:t>Networks: </a:t>
            </a:r>
            <a:br>
              <a:rPr lang="en-US" b="1" dirty="0" smtClean="0">
                <a:solidFill>
                  <a:srgbClr val="3F00F0"/>
                </a:solidFill>
                <a:latin typeface="univers"/>
              </a:rPr>
            </a:br>
            <a:r>
              <a:rPr lang="en-US" b="1" dirty="0" smtClean="0">
                <a:solidFill>
                  <a:srgbClr val="3F00F0"/>
                </a:solidFill>
                <a:latin typeface="univers"/>
              </a:rPr>
              <a:t>Growth of Nodes &amp; Edges </a:t>
            </a:r>
            <a:endParaRPr lang="en-US" b="1" dirty="0">
              <a:solidFill>
                <a:srgbClr val="3F00F0"/>
              </a:solidFill>
              <a:latin typeface="univer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574094"/>
            <a:ext cx="9525000" cy="31503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univers"/>
              </a:rPr>
              <a:t>Evolution of Nodes </a:t>
            </a:r>
            <a:r>
              <a:rPr lang="en-US" sz="2400" dirty="0">
                <a:latin typeface="univers"/>
              </a:rPr>
              <a:t>&amp; Edges </a:t>
            </a:r>
            <a:r>
              <a:rPr lang="en-US" sz="2400" dirty="0" smtClean="0">
                <a:latin typeface="univers"/>
              </a:rPr>
              <a:t>in Reciprocal Networks of G+:</a:t>
            </a:r>
            <a:endParaRPr lang="en-US" sz="2400" dirty="0">
              <a:latin typeface="univers"/>
            </a:endParaRPr>
          </a:p>
          <a:p>
            <a:pPr lvl="1"/>
            <a:r>
              <a:rPr lang="en-US" sz="2000" dirty="0">
                <a:latin typeface="univers"/>
              </a:rPr>
              <a:t>number of nodes and edges increase </a:t>
            </a:r>
            <a:r>
              <a:rPr lang="en-US" sz="2000" dirty="0" smtClean="0">
                <a:latin typeface="univers"/>
              </a:rPr>
              <a:t>almost  (</a:t>
            </a:r>
            <a:r>
              <a:rPr lang="en-US" sz="2000" dirty="0">
                <a:latin typeface="univers"/>
              </a:rPr>
              <a:t>linearly) as H</a:t>
            </a:r>
            <a:r>
              <a:rPr lang="en-US" sz="2000" baseline="30000" dirty="0">
                <a:latin typeface="univers"/>
              </a:rPr>
              <a:t>i</a:t>
            </a:r>
            <a:r>
              <a:rPr lang="en-US" sz="2000" dirty="0">
                <a:latin typeface="univers"/>
              </a:rPr>
              <a:t> evolves</a:t>
            </a:r>
          </a:p>
          <a:p>
            <a:pPr lvl="1"/>
            <a:r>
              <a:rPr lang="en-US" sz="2000" dirty="0">
                <a:latin typeface="univers"/>
              </a:rPr>
              <a:t>significant increase between snapshots 5-6 (</a:t>
            </a:r>
            <a:r>
              <a:rPr lang="en-US" sz="2000" i="1" dirty="0">
                <a:solidFill>
                  <a:srgbClr val="FF0000"/>
                </a:solidFill>
                <a:latin typeface="univers"/>
              </a:rPr>
              <a:t>19.Oct.12 – 02.Nov.12</a:t>
            </a:r>
            <a:r>
              <a:rPr lang="en-US" sz="2000" dirty="0">
                <a:latin typeface="univers"/>
              </a:rPr>
              <a:t>)</a:t>
            </a:r>
          </a:p>
          <a:p>
            <a:pPr lvl="1"/>
            <a:r>
              <a:rPr lang="en-US" sz="2000" dirty="0">
                <a:latin typeface="univers"/>
              </a:rPr>
              <a:t>addition of a new feature to G+ on </a:t>
            </a:r>
            <a:r>
              <a:rPr lang="en-US" sz="2000" i="1" dirty="0">
                <a:solidFill>
                  <a:srgbClr val="FF0000"/>
                </a:solidFill>
                <a:latin typeface="univers"/>
              </a:rPr>
              <a:t>31.Oct.12 </a:t>
            </a:r>
            <a:r>
              <a:rPr lang="en-US" sz="2000" dirty="0">
                <a:latin typeface="univers"/>
              </a:rPr>
              <a:t>that allows users to share contents created and stored in </a:t>
            </a:r>
            <a:r>
              <a:rPr lang="en-US" sz="2000" dirty="0">
                <a:solidFill>
                  <a:srgbClr val="3F00F0"/>
                </a:solidFill>
                <a:latin typeface="univers"/>
              </a:rPr>
              <a:t>Google Drive </a:t>
            </a:r>
            <a:r>
              <a:rPr lang="en-US" sz="2000" dirty="0">
                <a:latin typeface="univers"/>
              </a:rPr>
              <a:t>directly into G+ stream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3581400"/>
            <a:ext cx="5181600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400" y="3733800"/>
            <a:ext cx="434339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90"/>
                </a:solidFill>
                <a:latin typeface="univers"/>
              </a:rPr>
              <a:t>Observation: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00FF"/>
                </a:solidFill>
                <a:latin typeface="univers"/>
              </a:rPr>
              <a:t>Our analysis shows </a:t>
            </a:r>
            <a:r>
              <a:rPr lang="en-US" sz="2200" dirty="0">
                <a:solidFill>
                  <a:srgbClr val="0000FF"/>
                </a:solidFill>
                <a:latin typeface="univers"/>
              </a:rPr>
              <a:t>that the addition of the Google Drive feature into G+ attracted more users to join </a:t>
            </a:r>
            <a:r>
              <a:rPr lang="en-US" sz="2200" dirty="0" smtClean="0">
                <a:solidFill>
                  <a:srgbClr val="0000FF"/>
                </a:solidFill>
                <a:latin typeface="univers"/>
              </a:rPr>
              <a:t>G+; facilitating more “mutual” relations to be formed</a:t>
            </a:r>
            <a:endParaRPr lang="en-US" sz="2200" dirty="0">
              <a:solidFill>
                <a:srgbClr val="0000FF"/>
              </a:solidFill>
              <a:latin typeface="univers"/>
            </a:endParaRPr>
          </a:p>
        </p:txBody>
      </p:sp>
    </p:spTree>
    <p:extLst>
      <p:ext uri="{BB962C8B-B14F-4D97-AF65-F5344CB8AC3E}">
        <p14:creationId xmlns:p14="http://schemas.microsoft.com/office/powerpoint/2010/main" val="55588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33385</TotalTime>
  <Words>2936</Words>
  <Application>Microsoft Macintosh PowerPoint</Application>
  <PresentationFormat>Custom</PresentationFormat>
  <Paragraphs>361</Paragraphs>
  <Slides>44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Multivariate Heavy Tails  and Structural Properties of Complex Networks </vt:lpstr>
      <vt:lpstr>Outline  </vt:lpstr>
      <vt:lpstr> Analysis of a Reciprocal Network  using Google+: Structural Properties and Evolution</vt:lpstr>
      <vt:lpstr>Motivation</vt:lpstr>
      <vt:lpstr>Google+ Overview and Dataset</vt:lpstr>
      <vt:lpstr>Methodology &amp; Basic Notation</vt:lpstr>
      <vt:lpstr>Methodology &amp; Basic Notation</vt:lpstr>
      <vt:lpstr>Methodology &amp; Basic Notation</vt:lpstr>
      <vt:lpstr>Reciprocal Networks:  Growth of Nodes &amp; Edges </vt:lpstr>
      <vt:lpstr>Reciprocal Networks: In-depth Look at Growth of Nodes </vt:lpstr>
      <vt:lpstr>Reciprocal Networks: In-depth Look at Growth of Nodes </vt:lpstr>
      <vt:lpstr>Reciprocal Networks:   Evolution of Mutual Edges</vt:lpstr>
      <vt:lpstr>G+ vs. Reciprocal Networks:   Network Density Evolution</vt:lpstr>
      <vt:lpstr>Reciprocal Networks:  Network Density Evolution</vt:lpstr>
      <vt:lpstr>Reciprocal Networks:  Degree Distributions &amp;  Evolution</vt:lpstr>
      <vt:lpstr>Reciprocal Networks: Edge Categories &amp; Node Degree Evolution</vt:lpstr>
      <vt:lpstr> K-shell Decomposition Analysis of Directed Networks</vt:lpstr>
      <vt:lpstr>K-Shell Decomposition</vt:lpstr>
      <vt:lpstr>K-Shell Decomposition:  k-Shell Index &amp; Network Structures</vt:lpstr>
      <vt:lpstr>K-Shell Decomposition for Directed Networks</vt:lpstr>
      <vt:lpstr>Dataset Overview</vt:lpstr>
      <vt:lpstr>Degree Distributions</vt:lpstr>
      <vt:lpstr>In-degree &amp; Out-degree Dependency</vt:lpstr>
      <vt:lpstr>K-shell Decomposition Analysis</vt:lpstr>
      <vt:lpstr>Total Number of Nodes per k-shell</vt:lpstr>
      <vt:lpstr>In-degree &amp; Out-degree K-shell Decomposition: Dependencies</vt:lpstr>
      <vt:lpstr>K-Crust: # of Connected Components (CC)</vt:lpstr>
      <vt:lpstr>K-Crust: size of Connected Components (CC)</vt:lpstr>
      <vt:lpstr>K-Core: # of Connected Components (CC)</vt:lpstr>
      <vt:lpstr>K-Core: size of Connected Components (CC)</vt:lpstr>
      <vt:lpstr>Degree vs. K-Shell Index  (using total-degree k-shell decomposition)</vt:lpstr>
      <vt:lpstr>Degree vs. K-Shell Index  (using total-degree k-shell decomposition)</vt:lpstr>
      <vt:lpstr>Degree vs. K-Shell Index  (using total-degree k-shell decomposition)</vt:lpstr>
      <vt:lpstr>Degree vs. K-Shell Index  (using total-degree k-shell decomposition)</vt:lpstr>
      <vt:lpstr>Degree vs. K-Shell Index  (using total-degree k-shell decomposition)</vt:lpstr>
      <vt:lpstr> Random Walks on (Parametrized) Evaporation Networks  and   Shortest Path Problems and Beyond</vt:lpstr>
      <vt:lpstr>Random Walks and  Evaporation Networks</vt:lpstr>
      <vt:lpstr>Random Walks on Evaporation Networks: Routing Continuum</vt:lpstr>
      <vt:lpstr>Random Walks on Evaporation Networks: Routing Continuum</vt:lpstr>
      <vt:lpstr>PowerPoint Presentation</vt:lpstr>
      <vt:lpstr>Replacement Paths and Distance Sensitivity Oracles (Ongoing work)</vt:lpstr>
      <vt:lpstr>Replacement Paths and Distance Sensitivity Oracles (Ongoing work)</vt:lpstr>
      <vt:lpstr>       Thank You!</vt:lpstr>
      <vt:lpstr>Continuum from shortest path to all path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Zhi-Li Zhang</cp:lastModifiedBy>
  <cp:revision>880</cp:revision>
  <dcterms:created xsi:type="dcterms:W3CDTF">2012-10-27T07:44:59Z</dcterms:created>
  <dcterms:modified xsi:type="dcterms:W3CDTF">2016-04-14T18:17:26Z</dcterms:modified>
</cp:coreProperties>
</file>