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45"/>
  </p:notesMasterIdLst>
  <p:handoutMasterIdLst>
    <p:handoutMasterId r:id="rId46"/>
  </p:handoutMasterIdLst>
  <p:sldIdLst>
    <p:sldId id="579" r:id="rId2"/>
    <p:sldId id="673" r:id="rId3"/>
    <p:sldId id="589" r:id="rId4"/>
    <p:sldId id="633" r:id="rId5"/>
    <p:sldId id="634" r:id="rId6"/>
    <p:sldId id="635" r:id="rId7"/>
    <p:sldId id="636" r:id="rId8"/>
    <p:sldId id="637" r:id="rId9"/>
    <p:sldId id="638" r:id="rId10"/>
    <p:sldId id="639" r:id="rId11"/>
    <p:sldId id="640" r:id="rId12"/>
    <p:sldId id="641" r:id="rId13"/>
    <p:sldId id="642" r:id="rId14"/>
    <p:sldId id="643" r:id="rId15"/>
    <p:sldId id="644" r:id="rId16"/>
    <p:sldId id="645" r:id="rId17"/>
    <p:sldId id="646" r:id="rId18"/>
    <p:sldId id="649" r:id="rId19"/>
    <p:sldId id="650" r:id="rId20"/>
    <p:sldId id="651" r:id="rId21"/>
    <p:sldId id="652" r:id="rId22"/>
    <p:sldId id="653" r:id="rId23"/>
    <p:sldId id="654" r:id="rId24"/>
    <p:sldId id="655" r:id="rId25"/>
    <p:sldId id="674" r:id="rId26"/>
    <p:sldId id="659" r:id="rId27"/>
    <p:sldId id="660" r:id="rId28"/>
    <p:sldId id="661" r:id="rId29"/>
    <p:sldId id="662" r:id="rId30"/>
    <p:sldId id="663" r:id="rId31"/>
    <p:sldId id="664" r:id="rId32"/>
    <p:sldId id="665" r:id="rId33"/>
    <p:sldId id="666" r:id="rId34"/>
    <p:sldId id="667" r:id="rId35"/>
    <p:sldId id="668" r:id="rId36"/>
    <p:sldId id="682" r:id="rId37"/>
    <p:sldId id="676" r:id="rId38"/>
    <p:sldId id="681" r:id="rId39"/>
    <p:sldId id="669" r:id="rId40"/>
    <p:sldId id="670" r:id="rId41"/>
    <p:sldId id="683" r:id="rId42"/>
    <p:sldId id="675" r:id="rId43"/>
    <p:sldId id="684" r:id="rId4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S PGothic" panose="020B0600070205080204" pitchFamily="34" charset="-128"/>
        <a:cs typeface="+mn-cs"/>
      </a:defRPr>
    </a:lvl5pPr>
    <a:lvl6pPr marL="2286000" algn="l" defTabSz="914400" rtl="0" eaLnBrk="1" latinLnBrk="0" hangingPunct="1">
      <a:defRPr kern="1200">
        <a:solidFill>
          <a:schemeClr val="tx1"/>
        </a:solidFill>
        <a:latin typeface="Comic Sans MS" panose="030F0702030302020204" pitchFamily="66" charset="0"/>
        <a:ea typeface="MS PGothic" panose="020B0600070205080204" pitchFamily="34" charset="-128"/>
        <a:cs typeface="+mn-cs"/>
      </a:defRPr>
    </a:lvl6pPr>
    <a:lvl7pPr marL="2743200" algn="l" defTabSz="914400" rtl="0" eaLnBrk="1" latinLnBrk="0" hangingPunct="1">
      <a:defRPr kern="1200">
        <a:solidFill>
          <a:schemeClr val="tx1"/>
        </a:solidFill>
        <a:latin typeface="Comic Sans MS" panose="030F0702030302020204" pitchFamily="66" charset="0"/>
        <a:ea typeface="MS PGothic" panose="020B0600070205080204" pitchFamily="34" charset="-128"/>
        <a:cs typeface="+mn-cs"/>
      </a:defRPr>
    </a:lvl7pPr>
    <a:lvl8pPr marL="3200400" algn="l" defTabSz="914400" rtl="0" eaLnBrk="1" latinLnBrk="0" hangingPunct="1">
      <a:defRPr kern="1200">
        <a:solidFill>
          <a:schemeClr val="tx1"/>
        </a:solidFill>
        <a:latin typeface="Comic Sans MS" panose="030F0702030302020204" pitchFamily="66" charset="0"/>
        <a:ea typeface="MS PGothic" panose="020B0600070205080204" pitchFamily="34" charset="-128"/>
        <a:cs typeface="+mn-cs"/>
      </a:defRPr>
    </a:lvl8pPr>
    <a:lvl9pPr marL="3657600" algn="l" defTabSz="914400" rtl="0" eaLnBrk="1" latinLnBrk="0" hangingPunct="1">
      <a:defRPr kern="1200">
        <a:solidFill>
          <a:schemeClr val="tx1"/>
        </a:solidFill>
        <a:latin typeface="Comic Sans MS" panose="030F0702030302020204" pitchFamily="66"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a:srgbClr val="0033CC"/>
    <a:srgbClr val="4F81BD"/>
    <a:srgbClr val="63891F"/>
    <a:srgbClr val="990000"/>
    <a:srgbClr val="E68422"/>
    <a:srgbClr val="0066FF"/>
    <a:srgbClr val="FFFFFF"/>
    <a:srgbClr val="33CC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81" autoAdjust="0"/>
    <p:restoredTop sz="95845" autoAdjust="0"/>
  </p:normalViewPr>
  <p:slideViewPr>
    <p:cSldViewPr snapToGrid="0">
      <p:cViewPr varScale="1">
        <p:scale>
          <a:sx n="64" d="100"/>
          <a:sy n="64" d="100"/>
        </p:scale>
        <p:origin x="48" y="90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1"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243715" name="Rectangle 3"/>
          <p:cNvSpPr>
            <a:spLocks noGrp="1" noChangeArrowheads="1"/>
          </p:cNvSpPr>
          <p:nvPr>
            <p:ph type="dt" sz="quarter" idx="1"/>
          </p:nvPr>
        </p:nvSpPr>
        <p:spPr bwMode="auto">
          <a:xfrm>
            <a:off x="3970939"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243716" name="Rectangle 4"/>
          <p:cNvSpPr>
            <a:spLocks noGrp="1" noChangeArrowheads="1"/>
          </p:cNvSpPr>
          <p:nvPr>
            <p:ph type="ftr" sz="quarter" idx="2"/>
          </p:nvPr>
        </p:nvSpPr>
        <p:spPr bwMode="auto">
          <a:xfrm>
            <a:off x="1" y="8829967"/>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243717" name="Rectangle 5"/>
          <p:cNvSpPr>
            <a:spLocks noGrp="1" noChangeArrowheads="1"/>
          </p:cNvSpPr>
          <p:nvPr>
            <p:ph type="sldNum" sz="quarter" idx="3"/>
          </p:nvPr>
        </p:nvSpPr>
        <p:spPr bwMode="auto">
          <a:xfrm>
            <a:off x="3970939" y="8829967"/>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b" anchorCtr="0" compatLnSpc="1">
            <a:prstTxWarp prst="textNoShape">
              <a:avLst/>
            </a:prstTxWarp>
          </a:bodyPr>
          <a:lstStyle>
            <a:lvl1pPr algn="r">
              <a:defRPr sz="1200">
                <a:latin typeface="Times New Roman" panose="02020603050405020304" pitchFamily="18" charset="0"/>
              </a:defRPr>
            </a:lvl1pPr>
          </a:lstStyle>
          <a:p>
            <a:fld id="{3B43CD9C-3E02-422D-B93A-5C2D7B94957C}" type="slidenum">
              <a:rPr lang="en-US" altLang="en-US"/>
              <a:pPr/>
              <a:t>‹#›</a:t>
            </a:fld>
            <a:endParaRPr lang="en-US" altLang="en-US"/>
          </a:p>
        </p:txBody>
      </p:sp>
    </p:spTree>
    <p:extLst>
      <p:ext uri="{BB962C8B-B14F-4D97-AF65-F5344CB8AC3E}">
        <p14:creationId xmlns:p14="http://schemas.microsoft.com/office/powerpoint/2010/main" val="10165784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3075" name="Rectangle 3"/>
          <p:cNvSpPr>
            <a:spLocks noGrp="1" noChangeArrowheads="1"/>
          </p:cNvSpPr>
          <p:nvPr>
            <p:ph type="dt" idx="1"/>
          </p:nvPr>
        </p:nvSpPr>
        <p:spPr bwMode="auto">
          <a:xfrm>
            <a:off x="3972560"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34721" y="4415790"/>
            <a:ext cx="5140960" cy="4183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883158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2560" y="883158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436" tIns="46218" rIns="92436" bIns="46218" numCol="1" anchor="b" anchorCtr="0" compatLnSpc="1">
            <a:prstTxWarp prst="textNoShape">
              <a:avLst/>
            </a:prstTxWarp>
          </a:bodyPr>
          <a:lstStyle>
            <a:lvl1pPr algn="r">
              <a:defRPr sz="1200">
                <a:latin typeface="Times New Roman" panose="02020603050405020304" pitchFamily="18" charset="0"/>
              </a:defRPr>
            </a:lvl1pPr>
          </a:lstStyle>
          <a:p>
            <a:fld id="{3C57C9F7-71BA-44C0-9E96-C97AE54F2728}" type="slidenum">
              <a:rPr lang="en-US" altLang="en-US"/>
              <a:pPr/>
              <a:t>‹#›</a:t>
            </a:fld>
            <a:endParaRPr lang="en-US" altLang="en-US"/>
          </a:p>
        </p:txBody>
      </p:sp>
    </p:spTree>
    <p:extLst>
      <p:ext uri="{BB962C8B-B14F-4D97-AF65-F5344CB8AC3E}">
        <p14:creationId xmlns:p14="http://schemas.microsoft.com/office/powerpoint/2010/main" val="37543212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following question: why is it important study networks? Well, network/graph fundamental abstraction that allows us to study many important real systems, such as</a:t>
            </a:r>
            <a:r>
              <a:rPr lang="is-IS" baseline="0" dirty="0" smtClean="0"/>
              <a:t>… It is impossible to understand these systems and answer fudamental questions related to them without considering the way their components are connected. their topology.</a:t>
            </a:r>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2</a:t>
            </a:fld>
            <a:endParaRPr lang="en-US"/>
          </a:p>
        </p:txBody>
      </p:sp>
    </p:spTree>
    <p:extLst>
      <p:ext uri="{BB962C8B-B14F-4D97-AF65-F5344CB8AC3E}">
        <p14:creationId xmlns:p14="http://schemas.microsoft.com/office/powerpoint/2010/main" val="344329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smtClean="0"/>
              <a:t>Intuitively</a:t>
            </a:r>
            <a:r>
              <a:rPr lang="pt-BR" dirty="0" smtClean="0"/>
              <a:t>, </a:t>
            </a:r>
            <a:r>
              <a:rPr lang="pt-BR" dirty="0" err="1" smtClean="0"/>
              <a:t>better</a:t>
            </a:r>
            <a:r>
              <a:rPr lang="pt-BR" dirty="0" smtClean="0"/>
              <a:t> </a:t>
            </a:r>
            <a:r>
              <a:rPr lang="pt-BR" dirty="0" err="1" smtClean="0"/>
              <a:t>at</a:t>
            </a:r>
            <a:r>
              <a:rPr lang="pt-BR" dirty="0" smtClean="0"/>
              <a:t> </a:t>
            </a:r>
            <a:r>
              <a:rPr lang="pt-BR" dirty="0" err="1" smtClean="0"/>
              <a:t>estimating</a:t>
            </a:r>
            <a:r>
              <a:rPr lang="pt-BR" baseline="0" dirty="0" smtClean="0"/>
              <a:t> </a:t>
            </a:r>
            <a:r>
              <a:rPr lang="pt-BR" baseline="0" dirty="0" err="1" smtClean="0"/>
              <a:t>labels</a:t>
            </a:r>
            <a:r>
              <a:rPr lang="pt-BR" baseline="0" dirty="0" smtClean="0"/>
              <a:t> </a:t>
            </a:r>
            <a:r>
              <a:rPr lang="pt-BR" baseline="0" dirty="0" err="1" smtClean="0"/>
              <a:t>associated</a:t>
            </a:r>
            <a:r>
              <a:rPr lang="pt-BR" baseline="0" dirty="0" smtClean="0"/>
              <a:t> </a:t>
            </a:r>
            <a:r>
              <a:rPr lang="pt-BR" baseline="0" dirty="0" err="1" smtClean="0"/>
              <a:t>with</a:t>
            </a:r>
            <a:r>
              <a:rPr lang="pt-BR" baseline="0" dirty="0" smtClean="0"/>
              <a:t> </a:t>
            </a:r>
            <a:r>
              <a:rPr lang="pt-BR" baseline="0" dirty="0" err="1" smtClean="0"/>
              <a:t>low</a:t>
            </a:r>
            <a:r>
              <a:rPr lang="pt-BR" baseline="0" dirty="0" smtClean="0"/>
              <a:t> </a:t>
            </a:r>
            <a:r>
              <a:rPr lang="pt-BR" baseline="0" dirty="0" err="1" smtClean="0"/>
              <a:t>in-degree</a:t>
            </a:r>
            <a:r>
              <a:rPr lang="pt-BR" baseline="0" dirty="0" smtClean="0"/>
              <a:t> </a:t>
            </a:r>
            <a:r>
              <a:rPr lang="pt-BR" baseline="0" dirty="0" err="1" smtClean="0"/>
              <a:t>and</a:t>
            </a:r>
            <a:r>
              <a:rPr lang="pt-BR" baseline="0" dirty="0" smtClean="0"/>
              <a:t> </a:t>
            </a:r>
            <a:r>
              <a:rPr lang="pt-BR" baseline="0" dirty="0" err="1" smtClean="0"/>
              <a:t>low</a:t>
            </a:r>
            <a:r>
              <a:rPr lang="pt-BR" baseline="0" dirty="0" smtClean="0"/>
              <a:t> out-</a:t>
            </a:r>
            <a:r>
              <a:rPr lang="pt-BR" baseline="0" dirty="0" err="1" smtClean="0"/>
              <a:t>degree</a:t>
            </a:r>
            <a:r>
              <a:rPr lang="pt-BR" baseline="0" dirty="0" smtClean="0"/>
              <a:t> nodes</a:t>
            </a:r>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12</a:t>
            </a:fld>
            <a:endParaRPr lang="en-US"/>
          </a:p>
        </p:txBody>
      </p:sp>
    </p:spTree>
    <p:extLst>
      <p:ext uri="{BB962C8B-B14F-4D97-AF65-F5344CB8AC3E}">
        <p14:creationId xmlns:p14="http://schemas.microsoft.com/office/powerpoint/2010/main" val="257179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13</a:t>
            </a:fld>
            <a:endParaRPr lang="en-US"/>
          </a:p>
        </p:txBody>
      </p:sp>
    </p:spTree>
    <p:extLst>
      <p:ext uri="{BB962C8B-B14F-4D97-AF65-F5344CB8AC3E}">
        <p14:creationId xmlns:p14="http://schemas.microsoft.com/office/powerpoint/2010/main" val="4170216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558991B-D8E5-8746-9E69-35D8CDADE621}" type="slidenum">
              <a:rPr lang="en-US" smtClean="0"/>
              <a:t>14</a:t>
            </a:fld>
            <a:endParaRPr lang="en-US"/>
          </a:p>
        </p:txBody>
      </p:sp>
    </p:spTree>
    <p:extLst>
      <p:ext uri="{BB962C8B-B14F-4D97-AF65-F5344CB8AC3E}">
        <p14:creationId xmlns:p14="http://schemas.microsoft.com/office/powerpoint/2010/main" val="327325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applications for this type of search include investigating people suspected of </a:t>
            </a:r>
            <a:r>
              <a:rPr lang="en-US" dirty="0" err="1" smtClean="0"/>
              <a:t>frauding</a:t>
            </a:r>
            <a:r>
              <a:rPr lang="en-US" dirty="0" smtClean="0"/>
              <a:t> the IRS. Look at this person's connections and decide who</a:t>
            </a:r>
            <a:r>
              <a:rPr lang="en-US" baseline="0" dirty="0" smtClean="0"/>
              <a:t> to investigate next</a:t>
            </a:r>
            <a:r>
              <a:rPr lang="en-US" dirty="0" smtClean="0"/>
              <a:t>.</a:t>
            </a:r>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16</a:t>
            </a:fld>
            <a:endParaRPr lang="en-US"/>
          </a:p>
        </p:txBody>
      </p:sp>
    </p:spTree>
    <p:extLst>
      <p:ext uri="{BB962C8B-B14F-4D97-AF65-F5344CB8AC3E}">
        <p14:creationId xmlns:p14="http://schemas.microsoft.com/office/powerpoint/2010/main" val="393227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17</a:t>
            </a:fld>
            <a:endParaRPr lang="en-US"/>
          </a:p>
        </p:txBody>
      </p:sp>
    </p:spTree>
    <p:extLst>
      <p:ext uri="{BB962C8B-B14F-4D97-AF65-F5344CB8AC3E}">
        <p14:creationId xmlns:p14="http://schemas.microsoft.com/office/powerpoint/2010/main" val="3503957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18</a:t>
            </a:fld>
            <a:endParaRPr lang="en-US"/>
          </a:p>
        </p:txBody>
      </p:sp>
    </p:spTree>
    <p:extLst>
      <p:ext uri="{BB962C8B-B14F-4D97-AF65-F5344CB8AC3E}">
        <p14:creationId xmlns:p14="http://schemas.microsoft.com/office/powerpoint/2010/main" val="255679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558991B-D8E5-8746-9E69-35D8CDADE621}" type="slidenum">
              <a:rPr lang="en-US" smtClean="0"/>
              <a:t>19</a:t>
            </a:fld>
            <a:endParaRPr lang="en-US"/>
          </a:p>
        </p:txBody>
      </p:sp>
    </p:spTree>
    <p:extLst>
      <p:ext uri="{BB962C8B-B14F-4D97-AF65-F5344CB8AC3E}">
        <p14:creationId xmlns:p14="http://schemas.microsoft.com/office/powerpoint/2010/main" val="618258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20</a:t>
            </a:fld>
            <a:endParaRPr lang="en-US"/>
          </a:p>
        </p:txBody>
      </p:sp>
    </p:spTree>
    <p:extLst>
      <p:ext uri="{BB962C8B-B14F-4D97-AF65-F5344CB8AC3E}">
        <p14:creationId xmlns:p14="http://schemas.microsoft.com/office/powerpoint/2010/main" val="2551797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Clearly, RR is not the best we can do. The generalization is to allow us to choose any method at each step. To some extent, we want to choose best methods more often. At the same time, we want to keep using the other ones. And we have to learn that.</a:t>
            </a:r>
            <a:endParaRPr lang="pt-BR" dirty="0" smtClean="0"/>
          </a:p>
        </p:txBody>
      </p:sp>
      <p:sp>
        <p:nvSpPr>
          <p:cNvPr id="4" name="Slide Number Placeholder 3"/>
          <p:cNvSpPr>
            <a:spLocks noGrp="1"/>
          </p:cNvSpPr>
          <p:nvPr>
            <p:ph type="sldNum" sz="quarter" idx="10"/>
          </p:nvPr>
        </p:nvSpPr>
        <p:spPr/>
        <p:txBody>
          <a:bodyPr/>
          <a:lstStyle/>
          <a:p>
            <a:fld id="{B558991B-D8E5-8746-9E69-35D8CDADE621}" type="slidenum">
              <a:rPr lang="en-US" smtClean="0"/>
              <a:t>21</a:t>
            </a:fld>
            <a:endParaRPr lang="en-US"/>
          </a:p>
        </p:txBody>
      </p:sp>
    </p:spTree>
    <p:extLst>
      <p:ext uri="{BB962C8B-B14F-4D97-AF65-F5344CB8AC3E}">
        <p14:creationId xmlns:p14="http://schemas.microsoft.com/office/powerpoint/2010/main" val="667670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558991B-D8E5-8746-9E69-35D8CDADE621}" type="slidenum">
              <a:rPr lang="en-US" smtClean="0"/>
              <a:t>22</a:t>
            </a:fld>
            <a:endParaRPr lang="en-US"/>
          </a:p>
        </p:txBody>
      </p:sp>
    </p:spTree>
    <p:extLst>
      <p:ext uri="{BB962C8B-B14F-4D97-AF65-F5344CB8AC3E}">
        <p14:creationId xmlns:p14="http://schemas.microsoft.com/office/powerpoint/2010/main" val="2734558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The </a:t>
            </a:r>
            <a:r>
              <a:rPr lang="pt-BR" dirty="0" err="1" smtClean="0"/>
              <a:t>essential</a:t>
            </a:r>
            <a:r>
              <a:rPr lang="pt-BR" dirty="0" smtClean="0"/>
              <a:t> </a:t>
            </a:r>
            <a:r>
              <a:rPr lang="pt-BR" dirty="0" err="1" smtClean="0"/>
              <a:t>question</a:t>
            </a:r>
            <a:r>
              <a:rPr lang="pt-BR" dirty="0" smtClean="0"/>
              <a:t> </a:t>
            </a:r>
            <a:r>
              <a:rPr lang="pt-BR" dirty="0" err="1" smtClean="0"/>
              <a:t>that</a:t>
            </a:r>
            <a:r>
              <a:rPr lang="pt-BR" dirty="0" smtClean="0"/>
              <a:t> </a:t>
            </a:r>
            <a:r>
              <a:rPr lang="pt-BR" dirty="0" err="1" smtClean="0"/>
              <a:t>concerns</a:t>
            </a:r>
            <a:r>
              <a:rPr lang="pt-BR" dirty="0" smtClean="0"/>
              <a:t> </a:t>
            </a:r>
            <a:r>
              <a:rPr lang="pt-BR" dirty="0" err="1" smtClean="0"/>
              <a:t>the</a:t>
            </a:r>
            <a:r>
              <a:rPr lang="pt-BR" dirty="0" smtClean="0"/>
              <a:t> </a:t>
            </a:r>
            <a:r>
              <a:rPr lang="pt-BR" dirty="0" err="1" smtClean="0"/>
              <a:t>first</a:t>
            </a:r>
            <a:r>
              <a:rPr lang="pt-BR" dirty="0" smtClean="0"/>
              <a:t> </a:t>
            </a:r>
            <a:r>
              <a:rPr lang="pt-BR" dirty="0" err="1" smtClean="0"/>
              <a:t>chapter</a:t>
            </a:r>
            <a:r>
              <a:rPr lang="pt-BR" dirty="0" smtClean="0"/>
              <a:t> </a:t>
            </a:r>
            <a:r>
              <a:rPr lang="pt-BR" dirty="0" err="1" smtClean="0"/>
              <a:t>is</a:t>
            </a:r>
            <a:r>
              <a:rPr lang="pt-BR" dirty="0" smtClean="0"/>
              <a:t> </a:t>
            </a:r>
            <a:r>
              <a:rPr lang="pt-BR" dirty="0" err="1" smtClean="0"/>
              <a:t>how</a:t>
            </a:r>
            <a:r>
              <a:rPr lang="pt-BR" dirty="0" smtClean="0"/>
              <a:t> </a:t>
            </a:r>
            <a:r>
              <a:rPr lang="pt-BR" dirty="0" err="1" smtClean="0"/>
              <a:t>can</a:t>
            </a:r>
            <a:r>
              <a:rPr lang="pt-BR" dirty="0" smtClean="0"/>
              <a:t> </a:t>
            </a:r>
            <a:r>
              <a:rPr lang="pt-BR" dirty="0" err="1" smtClean="0"/>
              <a:t>we</a:t>
            </a:r>
            <a:r>
              <a:rPr lang="pt-BR" dirty="0" smtClean="0"/>
              <a:t> </a:t>
            </a:r>
            <a:r>
              <a:rPr lang="pt-BR" dirty="0" err="1" smtClean="0"/>
              <a:t>estimate</a:t>
            </a:r>
            <a:r>
              <a:rPr lang="pt-BR" dirty="0" smtClean="0"/>
              <a:t> </a:t>
            </a:r>
            <a:r>
              <a:rPr lang="pt-BR" dirty="0" err="1" smtClean="0"/>
              <a:t>vertex</a:t>
            </a:r>
            <a:r>
              <a:rPr lang="pt-BR" dirty="0" smtClean="0"/>
              <a:t> </a:t>
            </a:r>
            <a:r>
              <a:rPr lang="pt-BR" dirty="0" err="1" smtClean="0"/>
              <a:t>label</a:t>
            </a:r>
            <a:r>
              <a:rPr lang="pt-BR" dirty="0" smtClean="0"/>
              <a:t> </a:t>
            </a:r>
            <a:r>
              <a:rPr lang="pt-BR" dirty="0" err="1" smtClean="0"/>
              <a:t>distributions</a:t>
            </a:r>
            <a:r>
              <a:rPr lang="pt-BR" dirty="0" smtClean="0"/>
              <a:t>?</a:t>
            </a:r>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4</a:t>
            </a:fld>
            <a:endParaRPr lang="en-US"/>
          </a:p>
        </p:txBody>
      </p:sp>
    </p:spTree>
    <p:extLst>
      <p:ext uri="{BB962C8B-B14F-4D97-AF65-F5344CB8AC3E}">
        <p14:creationId xmlns:p14="http://schemas.microsoft.com/office/powerpoint/2010/main" val="1354878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23</a:t>
            </a:fld>
            <a:endParaRPr lang="en-US"/>
          </a:p>
        </p:txBody>
      </p:sp>
    </p:spTree>
    <p:extLst>
      <p:ext uri="{BB962C8B-B14F-4D97-AF65-F5344CB8AC3E}">
        <p14:creationId xmlns:p14="http://schemas.microsoft.com/office/powerpoint/2010/main" val="1574731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smtClean="0"/>
              <a:t>methods</a:t>
            </a:r>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24</a:t>
            </a:fld>
            <a:endParaRPr lang="en-US"/>
          </a:p>
        </p:txBody>
      </p:sp>
    </p:spTree>
    <p:extLst>
      <p:ext uri="{BB962C8B-B14F-4D97-AF65-F5344CB8AC3E}">
        <p14:creationId xmlns:p14="http://schemas.microsoft.com/office/powerpoint/2010/main" val="3878166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41</a:t>
            </a:fld>
            <a:endParaRPr lang="en-US"/>
          </a:p>
        </p:txBody>
      </p:sp>
    </p:spTree>
    <p:extLst>
      <p:ext uri="{BB962C8B-B14F-4D97-AF65-F5344CB8AC3E}">
        <p14:creationId xmlns:p14="http://schemas.microsoft.com/office/powerpoint/2010/main" val="23582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PLURAL?</a:t>
            </a:r>
            <a:r>
              <a:rPr lang="pt-BR" baseline="0" dirty="0" smtClean="0"/>
              <a:t> </a:t>
            </a:r>
            <a:r>
              <a:rPr lang="pt-BR" dirty="0" err="1" smtClean="0"/>
              <a:t>first</a:t>
            </a:r>
            <a:r>
              <a:rPr lang="pt-BR" dirty="0" smtClean="0"/>
              <a:t> </a:t>
            </a:r>
            <a:r>
              <a:rPr lang="pt-BR" dirty="0" err="1" smtClean="0"/>
              <a:t>we</a:t>
            </a:r>
            <a:r>
              <a:rPr lang="pt-BR" dirty="0" smtClean="0"/>
              <a:t> </a:t>
            </a:r>
            <a:r>
              <a:rPr lang="pt-BR" dirty="0" err="1" smtClean="0"/>
              <a:t>have</a:t>
            </a:r>
            <a:r>
              <a:rPr lang="pt-BR" dirty="0" smtClean="0"/>
              <a:t> </a:t>
            </a:r>
            <a:r>
              <a:rPr lang="pt-BR" dirty="0" err="1" smtClean="0"/>
              <a:t>to</a:t>
            </a:r>
            <a:r>
              <a:rPr lang="pt-BR" dirty="0" smtClean="0"/>
              <a:t> </a:t>
            </a:r>
            <a:r>
              <a:rPr lang="pt-BR" dirty="0" err="1" smtClean="0"/>
              <a:t>understand</a:t>
            </a:r>
            <a:r>
              <a:rPr lang="pt-BR" dirty="0" smtClean="0"/>
              <a:t> </a:t>
            </a:r>
            <a:r>
              <a:rPr lang="pt-BR" dirty="0" err="1" smtClean="0"/>
              <a:t>how</a:t>
            </a:r>
            <a:r>
              <a:rPr lang="pt-BR" dirty="0" smtClean="0"/>
              <a:t> a network</a:t>
            </a:r>
            <a:r>
              <a:rPr lang="pt-BR" baseline="0" dirty="0" smtClean="0"/>
              <a:t> </a:t>
            </a:r>
            <a:r>
              <a:rPr lang="pt-BR" baseline="0" dirty="0" err="1" smtClean="0"/>
              <a:t>can</a:t>
            </a:r>
            <a:r>
              <a:rPr lang="pt-BR" baseline="0" dirty="0" smtClean="0"/>
              <a:t> </a:t>
            </a:r>
            <a:r>
              <a:rPr lang="pt-BR" baseline="0" dirty="0" err="1" smtClean="0"/>
              <a:t>be</a:t>
            </a:r>
            <a:r>
              <a:rPr lang="pt-BR" baseline="0" dirty="0" smtClean="0"/>
              <a:t> </a:t>
            </a:r>
            <a:r>
              <a:rPr lang="pt-BR" baseline="0" dirty="0" err="1" smtClean="0"/>
              <a:t>sampled</a:t>
            </a:r>
            <a:r>
              <a:rPr lang="pt-BR" baseline="0" dirty="0" smtClean="0"/>
              <a:t>.</a:t>
            </a:r>
          </a:p>
          <a:p>
            <a:r>
              <a:rPr lang="pt-BR" baseline="0" dirty="0" smtClean="0"/>
              <a:t>LEIA SLIDE</a:t>
            </a:r>
          </a:p>
          <a:p>
            <a:r>
              <a:rPr lang="pt-BR" baseline="0" dirty="0" smtClean="0"/>
              <a:t>a </a:t>
            </a:r>
            <a:r>
              <a:rPr lang="pt-BR" baseline="0" dirty="0" err="1" smtClean="0"/>
              <a:t>couple</a:t>
            </a:r>
            <a:r>
              <a:rPr lang="pt-BR" baseline="0" dirty="0" smtClean="0"/>
              <a:t> </a:t>
            </a:r>
            <a:r>
              <a:rPr lang="pt-BR" baseline="0" dirty="0" err="1" smtClean="0"/>
              <a:t>of</a:t>
            </a:r>
            <a:r>
              <a:rPr lang="pt-BR" baseline="0" dirty="0" smtClean="0"/>
              <a:t> </a:t>
            </a:r>
            <a:r>
              <a:rPr lang="pt-BR" baseline="0" dirty="0" err="1" smtClean="0"/>
              <a:t>techniques</a:t>
            </a:r>
            <a:r>
              <a:rPr lang="pt-BR" baseline="0" dirty="0" smtClean="0"/>
              <a:t> </a:t>
            </a:r>
            <a:r>
              <a:rPr lang="pt-BR" baseline="0" dirty="0" err="1" smtClean="0"/>
              <a:t>have</a:t>
            </a:r>
            <a:r>
              <a:rPr lang="pt-BR" baseline="0" dirty="0" smtClean="0"/>
              <a:t> </a:t>
            </a:r>
            <a:r>
              <a:rPr lang="pt-BR" baseline="0" dirty="0" err="1" smtClean="0"/>
              <a:t>been</a:t>
            </a:r>
            <a:r>
              <a:rPr lang="pt-BR" baseline="0" dirty="0" smtClean="0"/>
              <a:t> </a:t>
            </a:r>
            <a:r>
              <a:rPr lang="pt-BR" baseline="0" dirty="0" err="1" smtClean="0"/>
              <a:t>proposed</a:t>
            </a:r>
            <a:r>
              <a:rPr lang="pt-BR" baseline="0" dirty="0" smtClean="0"/>
              <a:t> </a:t>
            </a:r>
            <a:r>
              <a:rPr lang="pt-BR" baseline="0" dirty="0" err="1" smtClean="0"/>
              <a:t>to</a:t>
            </a:r>
            <a:r>
              <a:rPr lang="pt-BR" baseline="0" dirty="0" smtClean="0"/>
              <a:t> </a:t>
            </a:r>
            <a:r>
              <a:rPr lang="pt-BR" baseline="0" dirty="0" err="1" smtClean="0"/>
              <a:t>sample</a:t>
            </a:r>
            <a:r>
              <a:rPr lang="pt-BR" baseline="0" dirty="0" smtClean="0"/>
              <a:t> </a:t>
            </a:r>
            <a:r>
              <a:rPr lang="pt-BR" baseline="0" dirty="0" err="1" smtClean="0"/>
              <a:t>directed</a:t>
            </a:r>
            <a:r>
              <a:rPr lang="pt-BR" baseline="0" dirty="0" smtClean="0"/>
              <a:t> networks. a </a:t>
            </a:r>
            <a:r>
              <a:rPr lang="pt-BR" baseline="0" dirty="0" err="1" smtClean="0"/>
              <a:t>much</a:t>
            </a:r>
            <a:r>
              <a:rPr lang="pt-BR" baseline="0" dirty="0" smtClean="0"/>
              <a:t> </a:t>
            </a:r>
            <a:r>
              <a:rPr lang="pt-BR" baseline="0" dirty="0" err="1" smtClean="0"/>
              <a:t>larger</a:t>
            </a:r>
            <a:r>
              <a:rPr lang="pt-BR" baseline="0" dirty="0" smtClean="0"/>
              <a:t> set </a:t>
            </a:r>
            <a:r>
              <a:rPr lang="pt-BR" baseline="0" dirty="0" err="1" smtClean="0"/>
              <a:t>of</a:t>
            </a:r>
            <a:r>
              <a:rPr lang="pt-BR" baseline="0" dirty="0" smtClean="0"/>
              <a:t> </a:t>
            </a:r>
            <a:r>
              <a:rPr lang="pt-BR" baseline="0" dirty="0" err="1" smtClean="0"/>
              <a:t>techniques</a:t>
            </a:r>
            <a:r>
              <a:rPr lang="pt-BR" baseline="0" dirty="0" smtClean="0"/>
              <a:t> </a:t>
            </a:r>
            <a:r>
              <a:rPr lang="pt-BR" baseline="0" dirty="0" err="1" smtClean="0"/>
              <a:t>have</a:t>
            </a:r>
            <a:r>
              <a:rPr lang="pt-BR" baseline="0" dirty="0" smtClean="0"/>
              <a:t> </a:t>
            </a:r>
            <a:r>
              <a:rPr lang="pt-BR" baseline="0" dirty="0" err="1" smtClean="0"/>
              <a:t>been</a:t>
            </a:r>
            <a:r>
              <a:rPr lang="pt-BR" baseline="0" dirty="0" smtClean="0"/>
              <a:t> </a:t>
            </a:r>
            <a:r>
              <a:rPr lang="pt-BR" baseline="0" dirty="0" err="1" smtClean="0"/>
              <a:t>proposed</a:t>
            </a:r>
            <a:r>
              <a:rPr lang="pt-BR" baseline="0" dirty="0" smtClean="0"/>
              <a:t> for </a:t>
            </a:r>
            <a:r>
              <a:rPr lang="pt-BR" baseline="0" dirty="0" err="1" smtClean="0"/>
              <a:t>undirected</a:t>
            </a:r>
            <a:r>
              <a:rPr lang="pt-BR" baseline="0" dirty="0" smtClean="0"/>
              <a:t> networks. as </a:t>
            </a:r>
            <a:r>
              <a:rPr lang="pt-BR" baseline="0" dirty="0" err="1" smtClean="0"/>
              <a:t>the</a:t>
            </a:r>
            <a:r>
              <a:rPr lang="pt-BR" baseline="0" dirty="0" smtClean="0"/>
              <a:t> </a:t>
            </a:r>
            <a:r>
              <a:rPr lang="pt-BR" baseline="0" dirty="0" err="1" smtClean="0"/>
              <a:t>first</a:t>
            </a:r>
            <a:r>
              <a:rPr lang="pt-BR" baseline="0" dirty="0" smtClean="0"/>
              <a:t> </a:t>
            </a:r>
            <a:r>
              <a:rPr lang="pt-BR" baseline="0" dirty="0" err="1" smtClean="0"/>
              <a:t>contribution</a:t>
            </a:r>
            <a:r>
              <a:rPr lang="pt-BR" baseline="0" dirty="0" smtClean="0"/>
              <a:t> </a:t>
            </a:r>
            <a:r>
              <a:rPr lang="pt-BR" baseline="0" dirty="0" err="1" smtClean="0"/>
              <a:t>of</a:t>
            </a:r>
            <a:r>
              <a:rPr lang="pt-BR" baseline="0" dirty="0" smtClean="0"/>
              <a:t> </a:t>
            </a:r>
            <a:r>
              <a:rPr lang="pt-BR" baseline="0" dirty="0" err="1" smtClean="0"/>
              <a:t>this</a:t>
            </a:r>
            <a:r>
              <a:rPr lang="pt-BR" baseline="0" dirty="0" smtClean="0"/>
              <a:t> </a:t>
            </a:r>
            <a:r>
              <a:rPr lang="pt-BR" baseline="0" dirty="0" err="1" smtClean="0"/>
              <a:t>thesis</a:t>
            </a:r>
            <a:r>
              <a:rPr lang="pt-BR" baseline="0" dirty="0" smtClean="0"/>
              <a:t>, </a:t>
            </a:r>
            <a:r>
              <a:rPr lang="pt-BR" baseline="0" dirty="0" err="1" smtClean="0"/>
              <a:t>we</a:t>
            </a:r>
            <a:r>
              <a:rPr lang="pt-BR" baseline="0" dirty="0" smtClean="0"/>
              <a:t> </a:t>
            </a:r>
            <a:r>
              <a:rPr lang="pt-BR" baseline="0" dirty="0" err="1" smtClean="0"/>
              <a:t>propose</a:t>
            </a:r>
            <a:r>
              <a:rPr lang="pt-BR" baseline="0" dirty="0" smtClean="0"/>
              <a:t> a </a:t>
            </a:r>
            <a:r>
              <a:rPr lang="pt-BR" baseline="0" dirty="0" err="1" smtClean="0"/>
              <a:t>sampling</a:t>
            </a:r>
            <a:r>
              <a:rPr lang="pt-BR" baseline="0" dirty="0" smtClean="0"/>
              <a:t> </a:t>
            </a:r>
            <a:r>
              <a:rPr lang="pt-BR" baseline="0" dirty="0" err="1" smtClean="0"/>
              <a:t>method</a:t>
            </a:r>
            <a:r>
              <a:rPr lang="pt-BR" baseline="0" dirty="0" smtClean="0"/>
              <a:t> </a:t>
            </a:r>
            <a:r>
              <a:rPr lang="pt-BR" baseline="0" dirty="0" err="1" smtClean="0"/>
              <a:t>that</a:t>
            </a:r>
            <a:r>
              <a:rPr lang="pt-BR" baseline="0" dirty="0" smtClean="0"/>
              <a:t> </a:t>
            </a:r>
            <a:r>
              <a:rPr lang="pt-BR" baseline="0" dirty="0" err="1" smtClean="0"/>
              <a:t>is</a:t>
            </a:r>
            <a:r>
              <a:rPr lang="pt-BR" baseline="0" dirty="0" smtClean="0"/>
              <a:t> </a:t>
            </a:r>
            <a:r>
              <a:rPr lang="pt-BR" baseline="0" dirty="0" err="1" smtClean="0"/>
              <a:t>suitable</a:t>
            </a:r>
            <a:r>
              <a:rPr lang="pt-BR" baseline="0" dirty="0" smtClean="0"/>
              <a:t> </a:t>
            </a:r>
            <a:r>
              <a:rPr lang="pt-BR" baseline="0" dirty="0" err="1" smtClean="0"/>
              <a:t>to</a:t>
            </a:r>
            <a:r>
              <a:rPr lang="pt-BR" baseline="0" dirty="0" smtClean="0"/>
              <a:t> </a:t>
            </a:r>
            <a:r>
              <a:rPr lang="pt-BR" baseline="0" dirty="0" err="1" smtClean="0"/>
              <a:t>undirected</a:t>
            </a:r>
            <a:r>
              <a:rPr lang="pt-BR" baseline="0" dirty="0" smtClean="0"/>
              <a:t> networks </a:t>
            </a:r>
            <a:r>
              <a:rPr lang="pt-BR" baseline="0" dirty="0" err="1" smtClean="0"/>
              <a:t>and</a:t>
            </a:r>
            <a:r>
              <a:rPr lang="pt-BR" baseline="0" dirty="0" smtClean="0"/>
              <a:t> </a:t>
            </a:r>
            <a:r>
              <a:rPr lang="pt-BR" baseline="0" dirty="0" err="1" smtClean="0"/>
              <a:t>directed</a:t>
            </a:r>
            <a:r>
              <a:rPr lang="pt-BR" baseline="0" dirty="0" smtClean="0"/>
              <a:t> networks </a:t>
            </a:r>
            <a:r>
              <a:rPr lang="pt-BR" baseline="0" dirty="0" err="1" smtClean="0"/>
              <a:t>regardless</a:t>
            </a:r>
            <a:r>
              <a:rPr lang="pt-BR" baseline="0" dirty="0" smtClean="0"/>
              <a:t> </a:t>
            </a:r>
            <a:r>
              <a:rPr lang="pt-BR" baseline="0" dirty="0" err="1" smtClean="0"/>
              <a:t>of</a:t>
            </a:r>
            <a:r>
              <a:rPr lang="pt-BR" baseline="0" dirty="0" smtClean="0"/>
              <a:t> </a:t>
            </a:r>
            <a:r>
              <a:rPr lang="pt-BR" baseline="0" dirty="0" err="1" smtClean="0"/>
              <a:t>the</a:t>
            </a:r>
            <a:r>
              <a:rPr lang="pt-BR" baseline="0" dirty="0" smtClean="0"/>
              <a:t> </a:t>
            </a:r>
            <a:r>
              <a:rPr lang="pt-BR" baseline="0" dirty="0" err="1" smtClean="0"/>
              <a:t>in-edges</a:t>
            </a:r>
            <a:r>
              <a:rPr lang="pt-BR" baseline="0" dirty="0" smtClean="0"/>
              <a:t> </a:t>
            </a:r>
            <a:r>
              <a:rPr lang="pt-BR" baseline="0" dirty="0" err="1" smtClean="0"/>
              <a:t>visibility</a:t>
            </a:r>
            <a:r>
              <a:rPr lang="pt-BR" baseline="0" dirty="0" smtClean="0"/>
              <a:t>.</a:t>
            </a:r>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5</a:t>
            </a:fld>
            <a:endParaRPr lang="en-US"/>
          </a:p>
        </p:txBody>
      </p:sp>
    </p:spTree>
    <p:extLst>
      <p:ext uri="{BB962C8B-B14F-4D97-AF65-F5344CB8AC3E}">
        <p14:creationId xmlns:p14="http://schemas.microsoft.com/office/powerpoint/2010/main" val="167279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each step, it selects the</a:t>
            </a:r>
            <a:r>
              <a:rPr lang="en-US" baseline="0" dirty="0" smtClean="0"/>
              <a:t> next walker to move in proportion to the degree.</a:t>
            </a:r>
            <a:endParaRPr lang="en-US" dirty="0" smtClean="0"/>
          </a:p>
          <a:p>
            <a:r>
              <a:rPr lang="en-US" dirty="0" smtClean="0"/>
              <a:t>part of it is borrowed from FS and part is from DURW</a:t>
            </a:r>
          </a:p>
          <a:p>
            <a:r>
              <a:rPr lang="en-US" dirty="0" smtClean="0"/>
              <a:t>if you don't jump, what do you do</a:t>
            </a:r>
            <a:endParaRPr lang="en-US" dirty="0"/>
          </a:p>
        </p:txBody>
      </p:sp>
      <p:sp>
        <p:nvSpPr>
          <p:cNvPr id="4" name="Slide Number Placeholder 3"/>
          <p:cNvSpPr>
            <a:spLocks noGrp="1"/>
          </p:cNvSpPr>
          <p:nvPr>
            <p:ph type="sldNum" sz="quarter" idx="10"/>
          </p:nvPr>
        </p:nvSpPr>
        <p:spPr/>
        <p:txBody>
          <a:bodyPr/>
          <a:lstStyle/>
          <a:p>
            <a:fld id="{B558991B-D8E5-8746-9E69-35D8CDADE621}" type="slidenum">
              <a:rPr lang="en-US" smtClean="0"/>
              <a:t>6</a:t>
            </a:fld>
            <a:endParaRPr lang="en-US"/>
          </a:p>
        </p:txBody>
      </p:sp>
    </p:spTree>
    <p:extLst>
      <p:ext uri="{BB962C8B-B14F-4D97-AF65-F5344CB8AC3E}">
        <p14:creationId xmlns:p14="http://schemas.microsoft.com/office/powerpoint/2010/main" val="280189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CLEAR WHAT</a:t>
            </a:r>
            <a:r>
              <a:rPr lang="en-US" baseline="0" dirty="0" smtClean="0"/>
              <a:t> A RW SAMPLE IS</a:t>
            </a:r>
            <a:endParaRPr lang="en-US" dirty="0" smtClean="0"/>
          </a:p>
        </p:txBody>
      </p:sp>
      <p:sp>
        <p:nvSpPr>
          <p:cNvPr id="4" name="Slide Number Placeholder 3"/>
          <p:cNvSpPr>
            <a:spLocks noGrp="1"/>
          </p:cNvSpPr>
          <p:nvPr>
            <p:ph type="sldNum" sz="quarter" idx="10"/>
          </p:nvPr>
        </p:nvSpPr>
        <p:spPr/>
        <p:txBody>
          <a:bodyPr/>
          <a:lstStyle/>
          <a:p>
            <a:fld id="{B558991B-D8E5-8746-9E69-35D8CDADE621}" type="slidenum">
              <a:rPr lang="en-US" smtClean="0"/>
              <a:t>7</a:t>
            </a:fld>
            <a:endParaRPr lang="en-US"/>
          </a:p>
        </p:txBody>
      </p:sp>
    </p:spTree>
    <p:extLst>
      <p:ext uri="{BB962C8B-B14F-4D97-AF65-F5344CB8AC3E}">
        <p14:creationId xmlns:p14="http://schemas.microsoft.com/office/powerpoint/2010/main" val="46977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B558991B-D8E5-8746-9E69-35D8CDADE621}" type="slidenum">
              <a:rPr lang="en-US" smtClean="0"/>
              <a:t>8</a:t>
            </a:fld>
            <a:endParaRPr lang="en-US"/>
          </a:p>
        </p:txBody>
      </p:sp>
    </p:spTree>
    <p:extLst>
      <p:ext uri="{BB962C8B-B14F-4D97-AF65-F5344CB8AC3E}">
        <p14:creationId xmlns:p14="http://schemas.microsoft.com/office/powerpoint/2010/main" val="396806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smtClean="0"/>
          </a:p>
        </p:txBody>
      </p:sp>
      <p:sp>
        <p:nvSpPr>
          <p:cNvPr id="4" name="Slide Number Placeholder 3"/>
          <p:cNvSpPr>
            <a:spLocks noGrp="1"/>
          </p:cNvSpPr>
          <p:nvPr>
            <p:ph type="sldNum" sz="quarter" idx="10"/>
          </p:nvPr>
        </p:nvSpPr>
        <p:spPr/>
        <p:txBody>
          <a:bodyPr/>
          <a:lstStyle/>
          <a:p>
            <a:fld id="{B558991B-D8E5-8746-9E69-35D8CDADE621}" type="slidenum">
              <a:rPr lang="en-US" smtClean="0"/>
              <a:t>9</a:t>
            </a:fld>
            <a:endParaRPr lang="en-US"/>
          </a:p>
        </p:txBody>
      </p:sp>
    </p:spTree>
    <p:extLst>
      <p:ext uri="{BB962C8B-B14F-4D97-AF65-F5344CB8AC3E}">
        <p14:creationId xmlns:p14="http://schemas.microsoft.com/office/powerpoint/2010/main" val="2943363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answer this question, we investigate two basic</a:t>
            </a:r>
            <a:r>
              <a:rPr lang="en-US" baseline="0" dirty="0" smtClean="0"/>
              <a:t> </a:t>
            </a:r>
            <a:r>
              <a:rPr lang="en-US" dirty="0" smtClean="0"/>
              <a:t>processes that compose DUFS. Vertex Sampling,</a:t>
            </a:r>
            <a:r>
              <a:rPr lang="en-US" baseline="0" dirty="0" smtClean="0"/>
              <a:t> used to determine initial walker locations. And Edge Sampling, used as an approximation for RW sampling.</a:t>
            </a:r>
            <a:endParaRPr lang="en-US" dirty="0"/>
          </a:p>
        </p:txBody>
      </p:sp>
      <p:sp>
        <p:nvSpPr>
          <p:cNvPr id="4" name="Slide Number Placeholder 3"/>
          <p:cNvSpPr>
            <a:spLocks noGrp="1"/>
          </p:cNvSpPr>
          <p:nvPr>
            <p:ph type="sldNum" sz="quarter" idx="10"/>
          </p:nvPr>
        </p:nvSpPr>
        <p:spPr/>
        <p:txBody>
          <a:bodyPr/>
          <a:lstStyle/>
          <a:p>
            <a:fld id="{B558991B-D8E5-8746-9E69-35D8CDADE621}" type="slidenum">
              <a:rPr lang="en-US" smtClean="0"/>
              <a:t>10</a:t>
            </a:fld>
            <a:endParaRPr lang="en-US"/>
          </a:p>
        </p:txBody>
      </p:sp>
    </p:spTree>
    <p:extLst>
      <p:ext uri="{BB962C8B-B14F-4D97-AF65-F5344CB8AC3E}">
        <p14:creationId xmlns:p14="http://schemas.microsoft.com/office/powerpoint/2010/main" val="192619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smtClean="0"/>
          </a:p>
        </p:txBody>
      </p:sp>
      <p:sp>
        <p:nvSpPr>
          <p:cNvPr id="4" name="Slide Number Placeholder 3"/>
          <p:cNvSpPr>
            <a:spLocks noGrp="1"/>
          </p:cNvSpPr>
          <p:nvPr>
            <p:ph type="sldNum" sz="quarter" idx="10"/>
          </p:nvPr>
        </p:nvSpPr>
        <p:spPr/>
        <p:txBody>
          <a:bodyPr/>
          <a:lstStyle/>
          <a:p>
            <a:fld id="{B558991B-D8E5-8746-9E69-35D8CDADE621}" type="slidenum">
              <a:rPr lang="en-US" smtClean="0"/>
              <a:t>11</a:t>
            </a:fld>
            <a:endParaRPr lang="en-US"/>
          </a:p>
        </p:txBody>
      </p:sp>
    </p:spTree>
    <p:extLst>
      <p:ext uri="{BB962C8B-B14F-4D97-AF65-F5344CB8AC3E}">
        <p14:creationId xmlns:p14="http://schemas.microsoft.com/office/powerpoint/2010/main" val="306381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29A4D375-029B-459A-A2A3-1B248D3FA892}" type="slidenum">
              <a:rPr lang="en-US" altLang="en-US" smtClean="0"/>
              <a:pPr/>
              <a:t>‹#›</a:t>
            </a:fld>
            <a:endParaRPr lang="en-US" altLang="en-US" dirty="0"/>
          </a:p>
        </p:txBody>
      </p:sp>
    </p:spTree>
    <p:extLst>
      <p:ext uri="{BB962C8B-B14F-4D97-AF65-F5344CB8AC3E}">
        <p14:creationId xmlns:p14="http://schemas.microsoft.com/office/powerpoint/2010/main" val="41725405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r>
              <a:rPr lang="en-US" altLang="en-US"/>
              <a:t>1-</a:t>
            </a:r>
            <a:fld id="{8DDC47B1-1637-43DD-9D60-CCA2C8EB5A75}" type="slidenum">
              <a:rPr lang="en-US" altLang="en-US"/>
              <a:pPr/>
              <a:t>‹#›</a:t>
            </a:fld>
            <a:endParaRPr lang="en-US" altLang="en-US"/>
          </a:p>
        </p:txBody>
      </p:sp>
    </p:spTree>
    <p:extLst>
      <p:ext uri="{BB962C8B-B14F-4D97-AF65-F5344CB8AC3E}">
        <p14:creationId xmlns:p14="http://schemas.microsoft.com/office/powerpoint/2010/main" val="163387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2286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2286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r>
              <a:rPr lang="en-US" altLang="en-US"/>
              <a:t>1-</a:t>
            </a:r>
            <a:fld id="{82B74846-3199-418A-ACE5-F7CA027681F1}" type="slidenum">
              <a:rPr lang="en-US" altLang="en-US"/>
              <a:pPr/>
              <a:t>‹#›</a:t>
            </a:fld>
            <a:endParaRPr lang="en-US" altLang="en-US"/>
          </a:p>
        </p:txBody>
      </p:sp>
    </p:spTree>
    <p:extLst>
      <p:ext uri="{BB962C8B-B14F-4D97-AF65-F5344CB8AC3E}">
        <p14:creationId xmlns:p14="http://schemas.microsoft.com/office/powerpoint/2010/main" val="39275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Clr>
                <a:srgbClr val="7030A0"/>
              </a:buClr>
              <a:buSzPct val="80000"/>
              <a:buFont typeface="Wingdings" panose="05000000000000000000" pitchFamily="2" charset="2"/>
              <a:buChar char="q"/>
              <a:defRPr sz="2800"/>
            </a:lvl1pPr>
            <a:lvl2pPr marL="688975" indent="-231775">
              <a:buClr>
                <a:srgbClr val="7030A0"/>
              </a:buClr>
              <a:buSzPct val="75000"/>
              <a:buFont typeface="Wingdings" panose="05000000000000000000" pitchFamily="2" charset="2"/>
              <a:buChar char="v"/>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E7DCF6FF-D5CC-4553-8A2F-B1F81A55D1E7}" type="slidenum">
              <a:rPr lang="en-US" altLang="en-US" smtClean="0"/>
              <a:pPr/>
              <a:t>‹#›</a:t>
            </a:fld>
            <a:endParaRPr lang="en-US" altLang="en-US" dirty="0"/>
          </a:p>
        </p:txBody>
      </p:sp>
    </p:spTree>
    <p:extLst>
      <p:ext uri="{BB962C8B-B14F-4D97-AF65-F5344CB8AC3E}">
        <p14:creationId xmlns:p14="http://schemas.microsoft.com/office/powerpoint/2010/main" val="36556630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7C4EF636-339E-449F-BBDB-772AEEC29722}" type="slidenum">
              <a:rPr lang="en-US" altLang="en-US" smtClean="0"/>
              <a:pPr/>
              <a:t>‹#›</a:t>
            </a:fld>
            <a:endParaRPr lang="en-US" altLang="en-US" dirty="0"/>
          </a:p>
        </p:txBody>
      </p:sp>
    </p:spTree>
    <p:extLst>
      <p:ext uri="{BB962C8B-B14F-4D97-AF65-F5344CB8AC3E}">
        <p14:creationId xmlns:p14="http://schemas.microsoft.com/office/powerpoint/2010/main" val="24368415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33400" y="1600200"/>
            <a:ext cx="3810000" cy="4648200"/>
          </a:xfrm>
        </p:spPr>
        <p:txBody>
          <a:bodyPr/>
          <a:lstStyle>
            <a:lvl1pPr marL="342900" indent="-342900">
              <a:buClr>
                <a:srgbClr val="800000"/>
              </a:buClr>
              <a:buSzPct val="80000"/>
              <a:buFont typeface="Wingdings" panose="05000000000000000000" pitchFamily="2" charset="2"/>
              <a:buChar char="q"/>
              <a:defRPr sz="2800"/>
            </a:lvl1pPr>
            <a:lvl2pPr marL="800100" indent="-342900">
              <a:buClr>
                <a:srgbClr val="800000"/>
              </a:buClr>
              <a:buSzPct val="80000"/>
              <a:buFont typeface="Wingdings" panose="05000000000000000000" pitchFamily="2" charset="2"/>
              <a:buChar char="v"/>
              <a:defRPr sz="2400">
                <a:solidFill>
                  <a:schemeClr val="accent2">
                    <a:lumMod val="7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5800" y="1600200"/>
            <a:ext cx="3810000" cy="4648200"/>
          </a:xfrm>
        </p:spPr>
        <p:txBody>
          <a:bodyPr/>
          <a:lstStyle>
            <a:lvl1pPr marL="342900" indent="-342900">
              <a:buClr>
                <a:srgbClr val="800000"/>
              </a:buClr>
              <a:buSzPct val="80000"/>
              <a:buFont typeface="Wingdings" panose="05000000000000000000" pitchFamily="2" charset="2"/>
              <a:buChar char="q"/>
              <a:defRPr sz="2800"/>
            </a:lvl1pPr>
            <a:lvl2pPr marL="688975" indent="-231775">
              <a:buClr>
                <a:srgbClr val="800000"/>
              </a:buClr>
              <a:buSzPct val="80000"/>
              <a:buFont typeface="Wingdings" panose="05000000000000000000" pitchFamily="2" charset="2"/>
              <a:buChar char="v"/>
              <a:defRPr sz="2400">
                <a:solidFill>
                  <a:schemeClr val="accent2">
                    <a:lumMod val="7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269E2A3B-9331-48FA-A666-06C3769A8E1A}" type="slidenum">
              <a:rPr lang="en-US" altLang="en-US" smtClean="0"/>
              <a:pPr/>
              <a:t>‹#›</a:t>
            </a:fld>
            <a:endParaRPr lang="en-US" altLang="en-US" dirty="0"/>
          </a:p>
        </p:txBody>
      </p:sp>
    </p:spTree>
    <p:extLst>
      <p:ext uri="{BB962C8B-B14F-4D97-AF65-F5344CB8AC3E}">
        <p14:creationId xmlns:p14="http://schemas.microsoft.com/office/powerpoint/2010/main" val="22986460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9FAF01D8-07CD-4A80-9805-68BB9C46240D}" type="slidenum">
              <a:rPr lang="en-US" altLang="en-US" smtClean="0"/>
              <a:pPr/>
              <a:t>‹#›</a:t>
            </a:fld>
            <a:endParaRPr lang="en-US" altLang="en-US" dirty="0"/>
          </a:p>
        </p:txBody>
      </p:sp>
    </p:spTree>
    <p:extLst>
      <p:ext uri="{BB962C8B-B14F-4D97-AF65-F5344CB8AC3E}">
        <p14:creationId xmlns:p14="http://schemas.microsoft.com/office/powerpoint/2010/main" val="20922516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C016E14B-D2A1-4D63-B9DD-81CA8AACFAA3}" type="slidenum">
              <a:rPr lang="en-US" altLang="en-US" smtClean="0"/>
              <a:pPr/>
              <a:t>‹#›</a:t>
            </a:fld>
            <a:endParaRPr lang="en-US" altLang="en-US" dirty="0"/>
          </a:p>
        </p:txBody>
      </p:sp>
    </p:spTree>
    <p:extLst>
      <p:ext uri="{BB962C8B-B14F-4D97-AF65-F5344CB8AC3E}">
        <p14:creationId xmlns:p14="http://schemas.microsoft.com/office/powerpoint/2010/main" val="5681381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r>
              <a:rPr lang="en-US" altLang="en-US"/>
              <a:t>1-</a:t>
            </a:r>
            <a:fld id="{1D74ED16-6B55-447C-B481-63783B85337F}" type="slidenum">
              <a:rPr lang="en-US" altLang="en-US"/>
              <a:pPr/>
              <a:t>‹#›</a:t>
            </a:fld>
            <a:endParaRPr lang="en-US" altLang="en-US"/>
          </a:p>
        </p:txBody>
      </p:sp>
    </p:spTree>
    <p:extLst>
      <p:ext uri="{BB962C8B-B14F-4D97-AF65-F5344CB8AC3E}">
        <p14:creationId xmlns:p14="http://schemas.microsoft.com/office/powerpoint/2010/main" val="312530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r>
              <a:rPr lang="en-US" altLang="en-US"/>
              <a:t>1-</a:t>
            </a:r>
            <a:fld id="{24684BCC-F8E3-437B-8F30-10D8A1FE21CC}" type="slidenum">
              <a:rPr lang="en-US" altLang="en-US"/>
              <a:pPr/>
              <a:t>‹#›</a:t>
            </a:fld>
            <a:endParaRPr lang="en-US" altLang="en-US"/>
          </a:p>
        </p:txBody>
      </p:sp>
    </p:spTree>
    <p:extLst>
      <p:ext uri="{BB962C8B-B14F-4D97-AF65-F5344CB8AC3E}">
        <p14:creationId xmlns:p14="http://schemas.microsoft.com/office/powerpoint/2010/main" val="1455830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r>
              <a:rPr lang="en-US" altLang="en-US"/>
              <a:t>1-</a:t>
            </a:r>
            <a:fld id="{78E48E81-904D-4DF0-9FBA-8C0F33651E85}" type="slidenum">
              <a:rPr lang="en-US" altLang="en-US"/>
              <a:pPr/>
              <a:t>‹#›</a:t>
            </a:fld>
            <a:endParaRPr lang="en-US" altLang="en-US"/>
          </a:p>
        </p:txBody>
      </p:sp>
    </p:spTree>
    <p:extLst>
      <p:ext uri="{BB962C8B-B14F-4D97-AF65-F5344CB8AC3E}">
        <p14:creationId xmlns:p14="http://schemas.microsoft.com/office/powerpoint/2010/main" val="230292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228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600200"/>
            <a:ext cx="7772400"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9"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5576888" y="6445250"/>
            <a:ext cx="28956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000000"/>
                </a:solidFill>
                <a:latin typeface="Tahoma"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324850" y="6462713"/>
            <a:ext cx="6762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000000"/>
                </a:solidFill>
                <a:latin typeface="Tahoma" panose="020B0604030504040204" pitchFamily="34" charset="0"/>
              </a:defRPr>
            </a:lvl1pPr>
          </a:lstStyle>
          <a:p>
            <a:r>
              <a:rPr lang="en-US" altLang="en-US"/>
              <a:t>1-</a:t>
            </a:r>
            <a:fld id="{D9B0D30B-4A8F-43E4-90FB-46395A70A3F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400">
          <a:solidFill>
            <a:srgbClr val="000099"/>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4400">
          <a:solidFill>
            <a:srgbClr val="000099"/>
          </a:solidFill>
          <a:latin typeface="Gill Sans MT"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4400">
          <a:solidFill>
            <a:srgbClr val="000099"/>
          </a:solidFill>
          <a:latin typeface="Gill Sans MT"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4400">
          <a:solidFill>
            <a:srgbClr val="000099"/>
          </a:solidFill>
          <a:latin typeface="Gill Sans MT"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4400">
          <a:solidFill>
            <a:srgbClr val="000099"/>
          </a:solidFill>
          <a:latin typeface="Gill Sans MT" pitchFamily="34" charset="0"/>
          <a:ea typeface="MS PGothic" panose="020B0600070205080204" pitchFamily="34" charset="-128"/>
          <a:cs typeface="ＭＳ Ｐゴシック" charset="0"/>
        </a:defRPr>
      </a:lvl5pPr>
      <a:lvl6pPr marL="457200" algn="l" rtl="0" eaLnBrk="0" fontAlgn="base" hangingPunct="0">
        <a:spcBef>
          <a:spcPct val="0"/>
        </a:spcBef>
        <a:spcAft>
          <a:spcPct val="0"/>
        </a:spcAft>
        <a:defRPr sz="4400">
          <a:solidFill>
            <a:srgbClr val="000099"/>
          </a:solidFill>
          <a:latin typeface="Gill Sans MT" pitchFamily="34" charset="0"/>
        </a:defRPr>
      </a:lvl6pPr>
      <a:lvl7pPr marL="914400" algn="l" rtl="0" eaLnBrk="0" fontAlgn="base" hangingPunct="0">
        <a:spcBef>
          <a:spcPct val="0"/>
        </a:spcBef>
        <a:spcAft>
          <a:spcPct val="0"/>
        </a:spcAft>
        <a:defRPr sz="4400">
          <a:solidFill>
            <a:srgbClr val="000099"/>
          </a:solidFill>
          <a:latin typeface="Gill Sans MT" pitchFamily="34" charset="0"/>
        </a:defRPr>
      </a:lvl7pPr>
      <a:lvl8pPr marL="1371600" algn="l" rtl="0" eaLnBrk="0" fontAlgn="base" hangingPunct="0">
        <a:spcBef>
          <a:spcPct val="0"/>
        </a:spcBef>
        <a:spcAft>
          <a:spcPct val="0"/>
        </a:spcAft>
        <a:defRPr sz="4400">
          <a:solidFill>
            <a:srgbClr val="000099"/>
          </a:solidFill>
          <a:latin typeface="Gill Sans MT" pitchFamily="34" charset="0"/>
        </a:defRPr>
      </a:lvl8pPr>
      <a:lvl9pPr marL="1828800" algn="l" rtl="0" eaLnBrk="0" fontAlgn="base" hangingPunct="0">
        <a:spcBef>
          <a:spcPct val="0"/>
        </a:spcBef>
        <a:spcAft>
          <a:spcPct val="0"/>
        </a:spcAft>
        <a:defRPr sz="4400">
          <a:solidFill>
            <a:srgbClr val="000099"/>
          </a:solidFill>
          <a:latin typeface="Gill Sans MT" pitchFamily="34" charset="0"/>
        </a:defRPr>
      </a:lvl9pPr>
    </p:titleStyle>
    <p:bodyStyle>
      <a:lvl1pPr marL="342900" indent="-342900" algn="l" rtl="0" eaLnBrk="0" fontAlgn="base" hangingPunct="0">
        <a:lnSpc>
          <a:spcPct val="85000"/>
        </a:lnSpc>
        <a:spcBef>
          <a:spcPct val="20000"/>
        </a:spcBef>
        <a:spcAft>
          <a:spcPct val="0"/>
        </a:spcAft>
        <a:buClr>
          <a:srgbClr val="000099"/>
        </a:buClr>
        <a:buSzPct val="65000"/>
        <a:buFont typeface="Wingdings" panose="05000000000000000000" pitchFamily="2" charset="2"/>
        <a:buChar char="v"/>
        <a:defRPr sz="3200">
          <a:solidFill>
            <a:schemeClr val="tx1"/>
          </a:solidFill>
          <a:latin typeface="+mn-lt"/>
          <a:ea typeface="MS PGothic" panose="020B0600070205080204" pitchFamily="34" charset="-128"/>
          <a:cs typeface="ＭＳ Ｐゴシック" charset="0"/>
        </a:defRPr>
      </a:lvl1pPr>
      <a:lvl2pPr marL="688975" indent="-231775" algn="l" rtl="0" eaLnBrk="0" fontAlgn="base" hangingPunct="0">
        <a:lnSpc>
          <a:spcPct val="85000"/>
        </a:lnSpc>
        <a:spcBef>
          <a:spcPct val="20000"/>
        </a:spcBef>
        <a:spcAft>
          <a:spcPct val="0"/>
        </a:spcAft>
        <a:buClr>
          <a:srgbClr val="000099"/>
        </a:buClr>
        <a:buFont typeface="Wingdings" panose="05000000000000000000" pitchFamily="2" charset="2"/>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Times New Roman" pitchFamily="-109"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Times New Roman" pitchFamily="-109" charset="0"/>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Times New Roman" pitchFamily="-109"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09"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09"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09"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9.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emf"/><Relationship Id="rId5" Type="http://schemas.openxmlformats.org/officeDocument/2006/relationships/image" Target="../media/image8.png"/><Relationship Id="rId4" Type="http://schemas.openxmlformats.org/officeDocument/2006/relationships/image" Target="../media/image5.emf"/><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9.emf"/><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png"/><Relationship Id="rId3" Type="http://schemas.openxmlformats.org/officeDocument/2006/relationships/notesSlide" Target="../notesSlides/notesSlide16.xml"/><Relationship Id="rId7" Type="http://schemas.openxmlformats.org/officeDocument/2006/relationships/image" Target="../media/image140.png"/><Relationship Id="rId12" Type="http://schemas.openxmlformats.org/officeDocument/2006/relationships/image" Target="../media/image190.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130.png"/><Relationship Id="rId11" Type="http://schemas.openxmlformats.org/officeDocument/2006/relationships/image" Target="../media/image180.png"/><Relationship Id="rId10" Type="http://schemas.openxmlformats.org/officeDocument/2006/relationships/image" Target="../media/image170.png"/><Relationship Id="rId9" Type="http://schemas.openxmlformats.org/officeDocument/2006/relationships/image" Target="../media/image16.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6.tiff"/><Relationship Id="rId4" Type="http://schemas.openxmlformats.org/officeDocument/2006/relationships/image" Target="../media/image15.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19.tiff"/><Relationship Id="rId5" Type="http://schemas.openxmlformats.org/officeDocument/2006/relationships/image" Target="../media/image18.emf"/><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tiff"/><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US" dirty="0" smtClean="0"/>
              <a:t>Sampling and Classification of  Large </a:t>
            </a:r>
            <a:r>
              <a:rPr lang="en-US" dirty="0"/>
              <a:t>N</a:t>
            </a:r>
            <a:r>
              <a:rPr lang="en-US" dirty="0" smtClean="0"/>
              <a:t>etworks</a:t>
            </a:r>
            <a:endParaRPr lang="en-US" dirty="0"/>
          </a:p>
        </p:txBody>
      </p:sp>
      <p:sp>
        <p:nvSpPr>
          <p:cNvPr id="6" name="Subtitle 5"/>
          <p:cNvSpPr>
            <a:spLocks noGrp="1"/>
          </p:cNvSpPr>
          <p:nvPr>
            <p:ph type="subTitle" idx="1"/>
          </p:nvPr>
        </p:nvSpPr>
        <p:spPr>
          <a:xfrm>
            <a:off x="1371600" y="3886200"/>
            <a:ext cx="6400800" cy="589208"/>
          </a:xfrm>
        </p:spPr>
        <p:txBody>
          <a:bodyPr/>
          <a:lstStyle/>
          <a:p>
            <a:r>
              <a:rPr lang="en-US" dirty="0" smtClean="0"/>
              <a:t>D. Towsley </a:t>
            </a:r>
            <a:endParaRPr lang="en-US" dirty="0"/>
          </a:p>
        </p:txBody>
      </p:sp>
      <p:sp>
        <p:nvSpPr>
          <p:cNvPr id="4" name="Slide Number Placeholder 3"/>
          <p:cNvSpPr>
            <a:spLocks noGrp="1"/>
          </p:cNvSpPr>
          <p:nvPr>
            <p:ph type="sldNum" sz="quarter" idx="12"/>
          </p:nvPr>
        </p:nvSpPr>
        <p:spPr/>
        <p:txBody>
          <a:bodyPr/>
          <a:lstStyle/>
          <a:p>
            <a:fld id="{E7DCF6FF-D5CC-4553-8A2F-B1F81A55D1E7}" type="slidenum">
              <a:rPr lang="en-US" altLang="en-US" smtClean="0"/>
              <a:pPr/>
              <a:t>1</a:t>
            </a:fld>
            <a:endParaRPr lang="en-US" altLang="en-US" dirty="0"/>
          </a:p>
        </p:txBody>
      </p:sp>
    </p:spTree>
    <p:extLst>
      <p:ext uri="{BB962C8B-B14F-4D97-AF65-F5344CB8AC3E}">
        <p14:creationId xmlns:p14="http://schemas.microsoft.com/office/powerpoint/2010/main" val="2098390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60047" y="1423353"/>
            <a:ext cx="6059953" cy="4688359"/>
          </a:xfrm>
          <a:prstGeom prst="rect">
            <a:avLst/>
          </a:prstGeom>
        </p:spPr>
      </p:pic>
      <p:sp>
        <p:nvSpPr>
          <p:cNvPr id="2" name="Title 1"/>
          <p:cNvSpPr>
            <a:spLocks noGrp="1"/>
          </p:cNvSpPr>
          <p:nvPr>
            <p:ph type="title"/>
          </p:nvPr>
        </p:nvSpPr>
        <p:spPr/>
        <p:txBody>
          <a:bodyPr>
            <a:normAutofit/>
          </a:bodyPr>
          <a:lstStyle/>
          <a:p>
            <a:r>
              <a:rPr lang="pt-BR" dirty="0" smtClean="0"/>
              <a:t>Why is NRMSE linear?</a:t>
            </a:r>
            <a:endParaRPr lang="pt-BR" dirty="0"/>
          </a:p>
        </p:txBody>
      </p:sp>
      <p:sp>
        <p:nvSpPr>
          <p:cNvPr id="4" name="Slide Number Placeholder 3"/>
          <p:cNvSpPr>
            <a:spLocks noGrp="1"/>
          </p:cNvSpPr>
          <p:nvPr>
            <p:ph type="sldNum" sz="quarter" idx="12"/>
          </p:nvPr>
        </p:nvSpPr>
        <p:spPr/>
        <p:txBody>
          <a:bodyPr/>
          <a:lstStyle/>
          <a:p>
            <a:fld id="{C50C2A43-F0C6-8047-8B9A-9EDF30000EA5}" type="slidenum">
              <a:rPr lang="en-US" smtClean="0"/>
              <a:t>10</a:t>
            </a:fld>
            <a:endParaRPr lang="en-US"/>
          </a:p>
        </p:txBody>
      </p:sp>
      <p:sp>
        <p:nvSpPr>
          <p:cNvPr id="13" name="TextBox 12"/>
          <p:cNvSpPr txBox="1"/>
          <p:nvPr/>
        </p:nvSpPr>
        <p:spPr>
          <a:xfrm>
            <a:off x="312822" y="1547683"/>
            <a:ext cx="1575368" cy="400110"/>
          </a:xfrm>
          <a:prstGeom prst="rect">
            <a:avLst/>
          </a:prstGeom>
          <a:noFill/>
        </p:spPr>
        <p:txBody>
          <a:bodyPr wrap="none" rtlCol="0">
            <a:spAutoFit/>
          </a:bodyPr>
          <a:lstStyle/>
          <a:p>
            <a:r>
              <a:rPr lang="pt-BR" sz="2000" b="1">
                <a:latin typeface="Gill Sans" charset="0"/>
                <a:ea typeface="Gill Sans" charset="0"/>
                <a:cs typeface="Gill Sans" charset="0"/>
              </a:rPr>
              <a:t>f</a:t>
            </a:r>
            <a:r>
              <a:rPr lang="pt-BR" sz="2000" b="1" smtClean="0">
                <a:latin typeface="Gill Sans" charset="0"/>
                <a:ea typeface="Gill Sans" charset="0"/>
                <a:cs typeface="Gill Sans" charset="0"/>
              </a:rPr>
              <a:t>lickr-links</a:t>
            </a:r>
            <a:endParaRPr lang="pt-BR" b="1">
              <a:latin typeface="Gill Sans" charset="0"/>
              <a:ea typeface="Gill Sans" charset="0"/>
              <a:cs typeface="Gill Sans" charset="0"/>
            </a:endParaRPr>
          </a:p>
        </p:txBody>
      </p:sp>
    </p:spTree>
    <p:extLst>
      <p:ext uri="{BB962C8B-B14F-4D97-AF65-F5344CB8AC3E}">
        <p14:creationId xmlns:p14="http://schemas.microsoft.com/office/powerpoint/2010/main" val="2817349511"/>
      </p:ext>
    </p:extLst>
  </p:cSld>
  <p:clrMapOvr>
    <a:masterClrMapping/>
  </p:clrMapOvr>
  <mc:AlternateContent xmlns:mc="http://schemas.openxmlformats.org/markup-compatibility/2006" xmlns:p14="http://schemas.microsoft.com/office/powerpoint/2010/main">
    <mc:Choice Requires="p14">
      <p:transition spd="slow" p14:dur="2000" advTm="36709"/>
    </mc:Choice>
    <mc:Fallback xmlns="">
      <p:transition spd="slow" advTm="3670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stretch>
            <a:fillRect/>
          </a:stretch>
        </p:blipFill>
        <p:spPr>
          <a:xfrm>
            <a:off x="4070705" y="1343892"/>
            <a:ext cx="4900008" cy="3794393"/>
          </a:xfrm>
          <a:prstGeom prst="rect">
            <a:avLst/>
          </a:prstGeom>
        </p:spPr>
      </p:pic>
      <p:cxnSp>
        <p:nvCxnSpPr>
          <p:cNvPr id="9" name="Straight Connector 8"/>
          <p:cNvCxnSpPr/>
          <p:nvPr/>
        </p:nvCxnSpPr>
        <p:spPr bwMode="auto">
          <a:xfrm flipV="1">
            <a:off x="4970234" y="1916761"/>
            <a:ext cx="2319215" cy="207717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V="1">
            <a:off x="4979297" y="2875973"/>
            <a:ext cx="2644896" cy="83166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normAutofit/>
          </a:bodyPr>
          <a:lstStyle/>
          <a:p>
            <a:r>
              <a:rPr lang="pt-BR" dirty="0"/>
              <a:t>Why is NRMSE linear?</a:t>
            </a:r>
            <a:endParaRPr lang="pt-BR"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385933" y="1638055"/>
                <a:ext cx="4371474" cy="844652"/>
              </a:xfrm>
            </p:spPr>
            <p:txBody>
              <a:bodyPr/>
              <a:lstStyle/>
              <a:p>
                <a:pPr marL="0" indent="0">
                  <a:buNone/>
                </a:pPr>
                <a:r>
                  <a:rPr lang="pt-BR" dirty="0" smtClean="0"/>
                  <a:t>Assume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𝜃</m:t>
                        </m:r>
                      </m:e>
                      <m:sub>
                        <m:r>
                          <a:rPr lang="en-US" b="0" i="1" smtClean="0">
                            <a:latin typeface="Cambria Math" charset="0"/>
                          </a:rPr>
                          <m:t>ℓ</m:t>
                        </m:r>
                      </m:sub>
                    </m:sSub>
                    <m:r>
                      <a:rPr lang="en-US" b="0" i="1" smtClean="0">
                        <a:latin typeface="Cambria Math"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charset="0"/>
                              </a:rPr>
                              <m:t>ℓ</m:t>
                            </m:r>
                          </m:e>
                          <m:sup>
                            <m:r>
                              <a:rPr lang="en-US" b="0" i="1" smtClean="0">
                                <a:latin typeface="Cambria Math" charset="0"/>
                              </a:rPr>
                              <m:t>−</m:t>
                            </m:r>
                            <m:r>
                              <a:rPr lang="en-US" b="0" i="1" smtClean="0">
                                <a:latin typeface="Cambria Math" charset="0"/>
                              </a:rPr>
                              <m:t>𝛼</m:t>
                            </m:r>
                          </m:sup>
                        </m:sSup>
                      </m:num>
                      <m:den>
                        <m:r>
                          <a:rPr lang="en-US" b="0" i="1" smtClean="0">
                            <a:latin typeface="Cambria Math" charset="0"/>
                          </a:rPr>
                          <m:t>𝑍</m:t>
                        </m:r>
                      </m:den>
                    </m:f>
                  </m:oMath>
                </a14:m>
                <a:r>
                  <a:rPr lang="pt-BR" dirty="0" smtClean="0"/>
                  <a:t>, </a:t>
                </a:r>
                <a14:m>
                  <m:oMath xmlns:m="http://schemas.openxmlformats.org/officeDocument/2006/math">
                    <m:r>
                      <a:rPr lang="en-US" b="0" i="1" smtClean="0">
                        <a:latin typeface="Cambria Math" charset="0"/>
                      </a:rPr>
                      <m:t>𝛼</m:t>
                    </m:r>
                    <m:r>
                      <a:rPr lang="en-US" b="0" i="1" smtClean="0">
                        <a:latin typeface="Cambria Math" charset="0"/>
                      </a:rPr>
                      <m:t>&gt;1</m:t>
                    </m:r>
                  </m:oMath>
                </a14:m>
                <a:endParaRPr lang="pt-BR" dirty="0" smtClean="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385933" y="1638055"/>
                <a:ext cx="4371474" cy="844652"/>
              </a:xfrm>
              <a:blipFill>
                <a:blip r:embed="rId5"/>
                <a:stretch>
                  <a:fillRect l="-2789" t="-217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C50C2A43-F0C6-8047-8B9A-9EDF30000EA5}" type="slidenum">
              <a:rPr lang="en-US" smtClean="0"/>
              <a:t>11</a:t>
            </a:fld>
            <a:endParaRPr lang="en-US"/>
          </a:p>
        </p:txBody>
      </p:sp>
      <p:grpSp>
        <p:nvGrpSpPr>
          <p:cNvPr id="14" name="Group 13"/>
          <p:cNvGrpSpPr/>
          <p:nvPr/>
        </p:nvGrpSpPr>
        <p:grpSpPr>
          <a:xfrm>
            <a:off x="350662" y="2582528"/>
            <a:ext cx="3702679" cy="1449830"/>
            <a:chOff x="350662" y="2582528"/>
            <a:chExt cx="3702679" cy="1449830"/>
          </a:xfrm>
        </p:grpSpPr>
        <p:pic>
          <p:nvPicPr>
            <p:cNvPr id="8" name="Picture 7"/>
            <p:cNvPicPr>
              <a:picLocks noChangeAspect="1"/>
            </p:cNvPicPr>
            <p:nvPr/>
          </p:nvPicPr>
          <p:blipFill>
            <a:blip r:embed="rId6"/>
            <a:stretch>
              <a:fillRect/>
            </a:stretch>
          </p:blipFill>
          <p:spPr>
            <a:xfrm>
              <a:off x="350662" y="3085161"/>
              <a:ext cx="3702679" cy="947197"/>
            </a:xfrm>
            <a:prstGeom prst="rect">
              <a:avLst/>
            </a:prstGeom>
          </p:spPr>
        </p:pic>
        <p:sp>
          <p:nvSpPr>
            <p:cNvPr id="11" name="TextBox 10"/>
            <p:cNvSpPr txBox="1"/>
            <p:nvPr/>
          </p:nvSpPr>
          <p:spPr>
            <a:xfrm>
              <a:off x="385933" y="2582528"/>
              <a:ext cx="2334101" cy="400110"/>
            </a:xfrm>
            <a:prstGeom prst="rect">
              <a:avLst/>
            </a:prstGeom>
            <a:noFill/>
          </p:spPr>
          <p:txBody>
            <a:bodyPr wrap="none" rtlCol="0">
              <a:spAutoFit/>
            </a:bodyPr>
            <a:lstStyle/>
            <a:p>
              <a:r>
                <a:rPr lang="pt-BR" sz="2000" b="1" smtClean="0">
                  <a:latin typeface="Gill Sans" charset="0"/>
                  <a:ea typeface="Gill Sans" charset="0"/>
                  <a:cs typeface="Gill Sans" charset="0"/>
                </a:rPr>
                <a:t>Vertex Sampling</a:t>
              </a:r>
              <a:endParaRPr lang="pt-BR" sz="2000" b="1">
                <a:latin typeface="Gill Sans" charset="0"/>
                <a:ea typeface="Gill Sans" charset="0"/>
                <a:cs typeface="Gill Sans" charset="0"/>
              </a:endParaRPr>
            </a:p>
          </p:txBody>
        </p:sp>
      </p:grpSp>
      <p:grpSp>
        <p:nvGrpSpPr>
          <p:cNvPr id="15" name="Group 14"/>
          <p:cNvGrpSpPr/>
          <p:nvPr/>
        </p:nvGrpSpPr>
        <p:grpSpPr>
          <a:xfrm>
            <a:off x="261482" y="4556055"/>
            <a:ext cx="3881037" cy="1347520"/>
            <a:chOff x="350662" y="4401493"/>
            <a:chExt cx="3881037" cy="1347520"/>
          </a:xfrm>
        </p:grpSpPr>
        <p:sp>
          <p:nvSpPr>
            <p:cNvPr id="12" name="TextBox 11"/>
            <p:cNvSpPr txBox="1"/>
            <p:nvPr/>
          </p:nvSpPr>
          <p:spPr>
            <a:xfrm>
              <a:off x="350662" y="4401493"/>
              <a:ext cx="2076594" cy="400110"/>
            </a:xfrm>
            <a:prstGeom prst="rect">
              <a:avLst/>
            </a:prstGeom>
            <a:noFill/>
          </p:spPr>
          <p:txBody>
            <a:bodyPr wrap="none" rtlCol="0">
              <a:spAutoFit/>
            </a:bodyPr>
            <a:lstStyle/>
            <a:p>
              <a:r>
                <a:rPr lang="pt-BR" sz="2000" b="1" smtClean="0">
                  <a:latin typeface="Gill Sans" charset="0"/>
                  <a:ea typeface="Gill Sans" charset="0"/>
                  <a:cs typeface="Gill Sans" charset="0"/>
                </a:rPr>
                <a:t>Edge Sampling</a:t>
              </a:r>
              <a:endParaRPr lang="pt-BR" sz="2000" b="1">
                <a:latin typeface="Gill Sans" charset="0"/>
                <a:ea typeface="Gill Sans" charset="0"/>
                <a:cs typeface="Gill Sans" charset="0"/>
              </a:endParaRPr>
            </a:p>
          </p:txBody>
        </p:sp>
        <p:pic>
          <p:nvPicPr>
            <p:cNvPr id="13" name="Picture 12"/>
            <p:cNvPicPr>
              <a:picLocks noChangeAspect="1"/>
            </p:cNvPicPr>
            <p:nvPr/>
          </p:nvPicPr>
          <p:blipFill>
            <a:blip r:embed="rId7"/>
            <a:stretch>
              <a:fillRect/>
            </a:stretch>
          </p:blipFill>
          <p:spPr>
            <a:xfrm>
              <a:off x="457200" y="4827539"/>
              <a:ext cx="3774499" cy="921474"/>
            </a:xfrm>
            <a:prstGeom prst="rect">
              <a:avLst/>
            </a:prstGeom>
          </p:spPr>
        </p:pic>
      </p:grpSp>
      <mc:AlternateContent xmlns:mc="http://schemas.openxmlformats.org/markup-compatibility/2006" xmlns:a14="http://schemas.microsoft.com/office/drawing/2010/main">
        <mc:Choice Requires="a14">
          <p:sp>
            <p:nvSpPr>
              <p:cNvPr id="6" name="TextBox 5"/>
              <p:cNvSpPr txBox="1"/>
              <p:nvPr/>
            </p:nvSpPr>
            <p:spPr>
              <a:xfrm>
                <a:off x="5545091" y="2034243"/>
                <a:ext cx="1225528" cy="472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𝛼</m:t>
                          </m:r>
                        </m:num>
                        <m:den>
                          <m:r>
                            <a:rPr lang="en-US" b="0" i="1" smtClean="0">
                              <a:latin typeface="Cambria Math" charset="0"/>
                            </a:rPr>
                            <m:t>2</m:t>
                          </m:r>
                        </m:den>
                      </m:f>
                      <m:r>
                        <a:rPr lang="en-US" b="0" i="1" smtClean="0">
                          <a:latin typeface="Cambria Math" charset="0"/>
                        </a:rPr>
                        <m:t>𝑥</m:t>
                      </m:r>
                      <m:r>
                        <a:rPr lang="en-US" b="0" i="1" smtClean="0">
                          <a:latin typeface="Cambria Math" charset="0"/>
                        </a:rPr>
                        <m:t>+</m:t>
                      </m:r>
                      <m:r>
                        <a:rPr lang="en-US" b="0" i="1" smtClean="0">
                          <a:latin typeface="Cambria Math" charset="0"/>
                        </a:rPr>
                        <m:t>𝐶</m:t>
                      </m:r>
                    </m:oMath>
                  </m:oMathPara>
                </a14:m>
                <a:endParaRPr lang="pt-BR" dirty="0"/>
              </a:p>
            </p:txBody>
          </p:sp>
        </mc:Choice>
        <mc:Fallback xmlns="">
          <p:sp>
            <p:nvSpPr>
              <p:cNvPr id="6" name="TextBox 5"/>
              <p:cNvSpPr txBox="1">
                <a:spLocks noRot="1" noChangeAspect="1" noMove="1" noResize="1" noEditPoints="1" noAdjustHandles="1" noChangeArrowheads="1" noChangeShapeType="1" noTextEdit="1"/>
              </p:cNvSpPr>
              <p:nvPr/>
            </p:nvSpPr>
            <p:spPr>
              <a:xfrm>
                <a:off x="5545091" y="2034243"/>
                <a:ext cx="1225528" cy="472502"/>
              </a:xfrm>
              <a:prstGeom prst="rect">
                <a:avLst/>
              </a:prstGeom>
              <a:blipFill>
                <a:blip r:embed="rId8"/>
                <a:stretch>
                  <a:fillRect/>
                </a:stretch>
              </a:blipFill>
            </p:spPr>
            <p:txBody>
              <a:bodyPr/>
              <a:lstStyle/>
              <a:p>
                <a:r>
                  <a:rPr lang="en-US">
                    <a:noFill/>
                  </a:rPr>
                  <a:t> </a:t>
                </a:r>
              </a:p>
            </p:txBody>
          </p:sp>
        </mc:Fallback>
      </mc:AlternateContent>
      <p:sp>
        <p:nvSpPr>
          <p:cNvPr id="30" name="Rectangle 29"/>
          <p:cNvSpPr/>
          <p:nvPr/>
        </p:nvSpPr>
        <p:spPr bwMode="auto">
          <a:xfrm>
            <a:off x="6748922" y="3429000"/>
            <a:ext cx="1774800" cy="50245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ahoma"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5926966" y="3334468"/>
                <a:ext cx="162948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r>
                        <a:rPr lang="en-US" b="0" i="1" smtClean="0">
                          <a:latin typeface="Cambria Math" charset="0"/>
                        </a:rPr>
                        <m:t>=</m:t>
                      </m:r>
                      <m:f>
                        <m:fPr>
                          <m:ctrlPr>
                            <a:rPr lang="en-US" b="0" i="1" smtClean="0">
                              <a:latin typeface="Cambria Math" panose="02040503050406030204" pitchFamily="18" charset="0"/>
                            </a:rPr>
                          </m:ctrlPr>
                        </m:fPr>
                        <m:num>
                          <m:r>
                            <a:rPr lang="en-US" i="1">
                              <a:latin typeface="Cambria Math" charset="0"/>
                            </a:rPr>
                            <m:t>𝛼</m:t>
                          </m:r>
                          <m:r>
                            <a:rPr lang="en-US" i="1">
                              <a:latin typeface="Cambria Math" charset="0"/>
                            </a:rPr>
                            <m:t>−1</m:t>
                          </m:r>
                        </m:num>
                        <m:den>
                          <m:r>
                            <a:rPr lang="en-US" b="0" i="1" smtClean="0">
                              <a:latin typeface="Cambria Math" charset="0"/>
                            </a:rPr>
                            <m:t>2</m:t>
                          </m:r>
                        </m:den>
                      </m:f>
                      <m:r>
                        <a:rPr lang="en-US" b="0" i="1" smtClean="0">
                          <a:latin typeface="Cambria Math" charset="0"/>
                        </a:rPr>
                        <m:t>𝑥</m:t>
                      </m:r>
                      <m:r>
                        <a:rPr lang="en-US" b="0" i="1" smtClean="0">
                          <a:latin typeface="Cambria Math" charset="0"/>
                        </a:rPr>
                        <m:t>+</m:t>
                      </m:r>
                      <m:r>
                        <a:rPr lang="en-US" b="0" i="1" smtClean="0">
                          <a:latin typeface="Cambria Math" charset="0"/>
                        </a:rPr>
                        <m:t>𝐶</m:t>
                      </m:r>
                    </m:oMath>
                  </m:oMathPara>
                </a14:m>
                <a:endParaRPr lang="pt-BR" dirty="0"/>
              </a:p>
            </p:txBody>
          </p:sp>
        </mc:Choice>
        <mc:Fallback xmlns="">
          <p:sp>
            <p:nvSpPr>
              <p:cNvPr id="24" name="TextBox 23"/>
              <p:cNvSpPr txBox="1">
                <a:spLocks noRot="1" noChangeAspect="1" noMove="1" noResize="1" noEditPoints="1" noAdjustHandles="1" noChangeArrowheads="1" noChangeShapeType="1" noTextEdit="1"/>
              </p:cNvSpPr>
              <p:nvPr/>
            </p:nvSpPr>
            <p:spPr>
              <a:xfrm>
                <a:off x="5926966" y="3334468"/>
                <a:ext cx="1629485" cy="518604"/>
              </a:xfrm>
              <a:prstGeom prst="rect">
                <a:avLst/>
              </a:prstGeom>
              <a:blipFill>
                <a:blip r:embed="rId9"/>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85000409"/>
      </p:ext>
    </p:extLst>
  </p:cSld>
  <p:clrMapOvr>
    <a:masterClrMapping/>
  </p:clrMapOvr>
  <mc:AlternateContent xmlns:mc="http://schemas.openxmlformats.org/markup-compatibility/2006" xmlns:p14="http://schemas.microsoft.com/office/powerpoint/2010/main">
    <mc:Choice Requires="p14">
      <p:transition spd="slow" p14:dur="2000" advTm="96734"/>
    </mc:Choice>
    <mc:Fallback xmlns="">
      <p:transition spd="slow" advTm="967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4000" dirty="0"/>
              <a:t>G</a:t>
            </a:r>
            <a:r>
              <a:rPr lang="pt-BR" sz="4000" dirty="0" smtClean="0"/>
              <a:t>ain from hybrid</a:t>
            </a:r>
            <a:r>
              <a:rPr lang="pt-BR" sz="4000" dirty="0"/>
              <a:t> </a:t>
            </a:r>
            <a:r>
              <a:rPr lang="pt-BR" sz="4000" dirty="0" smtClean="0"/>
              <a:t>estimator?</a:t>
            </a:r>
            <a:endParaRPr lang="pt-BR" sz="4000" dirty="0"/>
          </a:p>
        </p:txBody>
      </p:sp>
      <p:sp>
        <p:nvSpPr>
          <p:cNvPr id="5" name="Content Placeholder 4"/>
          <p:cNvSpPr>
            <a:spLocks noGrp="1"/>
          </p:cNvSpPr>
          <p:nvPr>
            <p:ph idx="1"/>
          </p:nvPr>
        </p:nvSpPr>
        <p:spPr/>
        <p:txBody>
          <a:bodyPr/>
          <a:lstStyle/>
          <a:p>
            <a:r>
              <a:rPr lang="pt-BR" b="1" dirty="0" smtClean="0"/>
              <a:t>E-DUFS: </a:t>
            </a:r>
            <a:r>
              <a:rPr lang="pt-BR" dirty="0"/>
              <a:t>o</a:t>
            </a:r>
            <a:r>
              <a:rPr lang="pt-BR" dirty="0" smtClean="0"/>
              <a:t>riginal estimator</a:t>
            </a:r>
          </a:p>
          <a:p>
            <a:pPr lvl="1"/>
            <a:r>
              <a:rPr lang="pt-BR" dirty="0" smtClean="0"/>
              <a:t>only uses RW samples</a:t>
            </a:r>
          </a:p>
          <a:p>
            <a:endParaRPr lang="pt-BR" dirty="0"/>
          </a:p>
          <a:p>
            <a:r>
              <a:rPr lang="pt-BR" b="1" dirty="0" smtClean="0"/>
              <a:t>H-DUFS</a:t>
            </a:r>
            <a:r>
              <a:rPr lang="pt-BR" dirty="0" smtClean="0"/>
              <a:t>: hybrid estimator</a:t>
            </a:r>
          </a:p>
          <a:p>
            <a:pPr lvl="1"/>
            <a:r>
              <a:rPr lang="pt-BR" dirty="0"/>
              <a:t>u</a:t>
            </a:r>
            <a:r>
              <a:rPr lang="pt-BR" dirty="0" smtClean="0"/>
              <a:t>ses initial walker locations (vertex samples) +  RW samples</a:t>
            </a:r>
            <a:endParaRPr lang="pt-BR" dirty="0"/>
          </a:p>
        </p:txBody>
      </p:sp>
      <p:sp>
        <p:nvSpPr>
          <p:cNvPr id="4" name="Slide Number Placeholder 3"/>
          <p:cNvSpPr>
            <a:spLocks noGrp="1"/>
          </p:cNvSpPr>
          <p:nvPr>
            <p:ph type="sldNum" sz="quarter" idx="12"/>
          </p:nvPr>
        </p:nvSpPr>
        <p:spPr/>
        <p:txBody>
          <a:bodyPr/>
          <a:lstStyle/>
          <a:p>
            <a:fld id="{C50C2A43-F0C6-8047-8B9A-9EDF30000EA5}" type="slidenum">
              <a:rPr lang="en-US" smtClean="0"/>
              <a:t>12</a:t>
            </a:fld>
            <a:endParaRPr lang="en-US"/>
          </a:p>
        </p:txBody>
      </p:sp>
      <p:sp>
        <p:nvSpPr>
          <p:cNvPr id="6" name="TextBox 5"/>
          <p:cNvSpPr txBox="1"/>
          <p:nvPr/>
        </p:nvSpPr>
        <p:spPr>
          <a:xfrm>
            <a:off x="622418" y="4084147"/>
            <a:ext cx="7899164" cy="830997"/>
          </a:xfrm>
          <a:prstGeom prst="rect">
            <a:avLst/>
          </a:prstGeom>
          <a:noFill/>
        </p:spPr>
        <p:txBody>
          <a:bodyPr wrap="square" rtlCol="0">
            <a:spAutoFit/>
          </a:bodyPr>
          <a:lstStyle/>
          <a:p>
            <a:r>
              <a:rPr lang="pt-BR" sz="2400" b="1" dirty="0" smtClean="0">
                <a:solidFill>
                  <a:srgbClr val="0033CC"/>
                </a:solidFill>
                <a:latin typeface="Gill Sans" charset="0"/>
                <a:ea typeface="Gill Sans" charset="0"/>
                <a:cs typeface="Gill Sans" charset="0"/>
              </a:rPr>
              <a:t>Intuition: </a:t>
            </a:r>
            <a:r>
              <a:rPr lang="pt-BR" sz="2400" dirty="0" smtClean="0">
                <a:solidFill>
                  <a:srgbClr val="0033CC"/>
                </a:solidFill>
                <a:latin typeface="Gill Sans" charset="0"/>
                <a:ea typeface="Gill Sans" charset="0"/>
                <a:cs typeface="Gill Sans" charset="0"/>
              </a:rPr>
              <a:t>H-DUFS should be better at estimating labels associated with small in-degree and outdegree nodes</a:t>
            </a:r>
            <a:endParaRPr lang="pt-BR" sz="2400" dirty="0">
              <a:solidFill>
                <a:srgbClr val="0033CC"/>
              </a:solidFill>
              <a:latin typeface="Gill Sans" charset="0"/>
              <a:ea typeface="Gill Sans" charset="0"/>
              <a:cs typeface="Gill Sans" charset="0"/>
            </a:endParaRPr>
          </a:p>
        </p:txBody>
      </p:sp>
    </p:spTree>
    <p:custDataLst>
      <p:tags r:id="rId1"/>
    </p:custDataLst>
    <p:extLst>
      <p:ext uri="{BB962C8B-B14F-4D97-AF65-F5344CB8AC3E}">
        <p14:creationId xmlns:p14="http://schemas.microsoft.com/office/powerpoint/2010/main" val="808283419"/>
      </p:ext>
    </p:extLst>
  </p:cSld>
  <p:clrMapOvr>
    <a:masterClrMapping/>
  </p:clrMapOvr>
  <mc:AlternateContent xmlns:mc="http://schemas.openxmlformats.org/markup-compatibility/2006" xmlns:p14="http://schemas.microsoft.com/office/powerpoint/2010/main">
    <mc:Choice Requires="p14">
      <p:transition spd="slow" p14:dur="2000" advTm="45710"/>
    </mc:Choice>
    <mc:Fallback xmlns="">
      <p:transition spd="slow" advTm="457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4000" dirty="0" smtClean="0"/>
              <a:t>Hybrid estimator gains</a:t>
            </a:r>
            <a:endParaRPr lang="pt-BR" sz="4000" dirty="0"/>
          </a:p>
        </p:txBody>
      </p:sp>
      <p:sp>
        <p:nvSpPr>
          <p:cNvPr id="3" name="Content Placeholder 2"/>
          <p:cNvSpPr>
            <a:spLocks noGrp="1"/>
          </p:cNvSpPr>
          <p:nvPr>
            <p:ph sz="half" idx="1"/>
          </p:nvPr>
        </p:nvSpPr>
        <p:spPr>
          <a:xfrm>
            <a:off x="390670" y="1600200"/>
            <a:ext cx="3810000" cy="4648200"/>
          </a:xfrm>
        </p:spPr>
        <p:txBody>
          <a:bodyPr/>
          <a:lstStyle/>
          <a:p>
            <a:pPr marL="0" indent="0">
              <a:buNone/>
            </a:pPr>
            <a:r>
              <a:rPr lang="pt-BR" b="1" dirty="0">
                <a:latin typeface="Gill Sans" charset="0"/>
                <a:ea typeface="Gill Sans" charset="0"/>
                <a:cs typeface="Gill Sans" charset="0"/>
              </a:rPr>
              <a:t>soc-Slashdot0902</a:t>
            </a:r>
          </a:p>
          <a:p>
            <a:pPr marL="0" indent="0">
              <a:buNone/>
            </a:pPr>
            <a:r>
              <a:rPr lang="en-US" sz="2400" dirty="0">
                <a:latin typeface="Gill Sans" charset="0"/>
                <a:ea typeface="Gill Sans" charset="0"/>
                <a:cs typeface="Gill Sans" charset="0"/>
              </a:rPr>
              <a:t>|V| = 82 K</a:t>
            </a:r>
          </a:p>
          <a:p>
            <a:pPr marL="0" indent="0">
              <a:buNone/>
            </a:pPr>
            <a:r>
              <a:rPr lang="en-US" sz="2400" dirty="0">
                <a:latin typeface="Gill Sans" charset="0"/>
                <a:ea typeface="Gill Sans" charset="0"/>
                <a:cs typeface="Gill Sans" charset="0"/>
              </a:rPr>
              <a:t>|E| = 948 K</a:t>
            </a:r>
          </a:p>
          <a:p>
            <a:pPr marL="0" indent="0">
              <a:buNone/>
            </a:pPr>
            <a:r>
              <a:rPr lang="pt-BR" sz="2400" dirty="0" smtClean="0">
                <a:latin typeface="Gill Sans" charset="0"/>
                <a:ea typeface="Gill Sans" charset="0"/>
                <a:cs typeface="Gill Sans" charset="0"/>
              </a:rPr>
              <a:t>B=0.1|V</a:t>
            </a:r>
            <a:r>
              <a:rPr lang="pt-BR" sz="2400" dirty="0">
                <a:latin typeface="Gill Sans" charset="0"/>
                <a:ea typeface="Gill Sans" charset="0"/>
                <a:cs typeface="Gill Sans" charset="0"/>
              </a:rPr>
              <a:t>|, w=1, </a:t>
            </a:r>
            <a:r>
              <a:rPr lang="pt-BR" dirty="0">
                <a:latin typeface="Gill Sans" charset="0"/>
                <a:ea typeface="Gill Sans" charset="0"/>
                <a:cs typeface="Gill Sans" charset="0"/>
              </a:rPr>
              <a:t>b=10</a:t>
            </a:r>
          </a:p>
          <a:p>
            <a:endParaRPr lang="en-US" sz="1600" dirty="0" smtClean="0"/>
          </a:p>
          <a:p>
            <a:r>
              <a:rPr lang="pt-BR" sz="2400" dirty="0">
                <a:solidFill>
                  <a:srgbClr val="0033CC"/>
                </a:solidFill>
                <a:latin typeface="Gill Sans" charset="0"/>
                <a:ea typeface="Gill Sans" charset="0"/>
                <a:cs typeface="Gill Sans" charset="0"/>
              </a:rPr>
              <a:t>new estimator improves estimation in head w/o hurting tail</a:t>
            </a:r>
          </a:p>
          <a:p>
            <a:endParaRPr lang="en-US" sz="2400" dirty="0"/>
          </a:p>
        </p:txBody>
      </p:sp>
      <p:sp>
        <p:nvSpPr>
          <p:cNvPr id="8" name="Content Placeholder 7"/>
          <p:cNvSpPr>
            <a:spLocks noGrp="1"/>
          </p:cNvSpPr>
          <p:nvPr>
            <p:ph sz="half" idx="2"/>
          </p:nvPr>
        </p:nvSpPr>
        <p:spPr/>
        <p:txBody>
          <a:bodyPr/>
          <a:lstStyle/>
          <a:p>
            <a:endParaRPr lang="en-US"/>
          </a:p>
        </p:txBody>
      </p:sp>
      <p:sp>
        <p:nvSpPr>
          <p:cNvPr id="4" name="Slide Number Placeholder 3"/>
          <p:cNvSpPr>
            <a:spLocks noGrp="1"/>
          </p:cNvSpPr>
          <p:nvPr>
            <p:ph type="sldNum" sz="quarter" idx="12"/>
          </p:nvPr>
        </p:nvSpPr>
        <p:spPr/>
        <p:txBody>
          <a:bodyPr/>
          <a:lstStyle/>
          <a:p>
            <a:fld id="{C50C2A43-F0C6-8047-8B9A-9EDF30000EA5}" type="slidenum">
              <a:rPr lang="en-US" smtClean="0"/>
              <a:t>13</a:t>
            </a:fld>
            <a:endParaRPr lang="en-US"/>
          </a:p>
        </p:txBody>
      </p:sp>
      <p:pic>
        <p:nvPicPr>
          <p:cNvPr id="5" name="Picture 4"/>
          <p:cNvPicPr>
            <a:picLocks noChangeAspect="1"/>
          </p:cNvPicPr>
          <p:nvPr/>
        </p:nvPicPr>
        <p:blipFill>
          <a:blip r:embed="rId4"/>
          <a:stretch>
            <a:fillRect/>
          </a:stretch>
        </p:blipFill>
        <p:spPr>
          <a:xfrm>
            <a:off x="4822006" y="3784705"/>
            <a:ext cx="3473869" cy="2926599"/>
          </a:xfrm>
          <a:prstGeom prst="rect">
            <a:avLst/>
          </a:prstGeom>
        </p:spPr>
      </p:pic>
      <p:pic>
        <p:nvPicPr>
          <p:cNvPr id="9" name="Picture 8"/>
          <p:cNvPicPr>
            <a:picLocks noChangeAspect="1"/>
          </p:cNvPicPr>
          <p:nvPr/>
        </p:nvPicPr>
        <p:blipFill>
          <a:blip r:embed="rId5"/>
          <a:stretch>
            <a:fillRect/>
          </a:stretch>
        </p:blipFill>
        <p:spPr>
          <a:xfrm>
            <a:off x="4933660" y="1114989"/>
            <a:ext cx="3250562" cy="2546480"/>
          </a:xfrm>
          <a:prstGeom prst="rect">
            <a:avLst/>
          </a:prstGeom>
        </p:spPr>
      </p:pic>
    </p:spTree>
    <p:custDataLst>
      <p:tags r:id="rId1"/>
    </p:custDataLst>
    <p:extLst>
      <p:ext uri="{BB962C8B-B14F-4D97-AF65-F5344CB8AC3E}">
        <p14:creationId xmlns:p14="http://schemas.microsoft.com/office/powerpoint/2010/main" val="1823687862"/>
      </p:ext>
    </p:extLst>
  </p:cSld>
  <p:clrMapOvr>
    <a:masterClrMapping/>
  </p:clrMapOvr>
  <mc:AlternateContent xmlns:mc="http://schemas.openxmlformats.org/markup-compatibility/2006" xmlns:p14="http://schemas.microsoft.com/office/powerpoint/2010/main">
    <mc:Choice Requires="p14">
      <p:transition spd="slow" p14:dur="2000" advTm="95122"/>
    </mc:Choice>
    <mc:Fallback xmlns="">
      <p:transition spd="slow" advTm="9512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dirty="0" smtClean="0"/>
              <a:t>Effect of uniform vertex sampling</a:t>
            </a:r>
            <a:endParaRPr lang="pt-B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516768"/>
                <a:ext cx="8229600" cy="4945945"/>
              </a:xfrm>
            </p:spPr>
            <p:txBody>
              <a:bodyPr>
                <a:normAutofit fontScale="85000" lnSpcReduction="10000"/>
              </a:bodyPr>
              <a:lstStyle/>
              <a:p>
                <a:pPr marL="0" indent="0">
                  <a:lnSpc>
                    <a:spcPct val="120000"/>
                  </a:lnSpc>
                  <a:buNone/>
                </a:pPr>
                <a:r>
                  <a:rPr lang="pt-BR" dirty="0" smtClean="0"/>
                  <a:t>Assume no random jumps. H-DUFS worse than E-DUFS. </a:t>
                </a:r>
                <a:r>
                  <a:rPr lang="pt-BR" dirty="0"/>
                  <a:t>F</a:t>
                </a:r>
                <a:r>
                  <a:rPr lang="pt-BR" dirty="0" smtClean="0"/>
                  <a:t>ocus on E-DUFS.</a:t>
                </a:r>
              </a:p>
              <a:p>
                <a:pPr marL="0" indent="0">
                  <a:buNone/>
                </a:pPr>
                <a:endParaRPr lang="pt-BR" sz="2100" dirty="0"/>
              </a:p>
              <a:p>
                <a:pPr marL="0" indent="0">
                  <a:buNone/>
                </a:pPr>
                <a:r>
                  <a:rPr lang="pt-BR" b="1" dirty="0" smtClean="0"/>
                  <a:t>Setup</a:t>
                </a:r>
                <a:r>
                  <a:rPr lang="pt-BR" dirty="0" smtClean="0"/>
                  <a:t>: </a:t>
                </a:r>
                <a:r>
                  <a:rPr lang="pt-BR" dirty="0" err="1" smtClean="0"/>
                  <a:t>initialize</a:t>
                </a:r>
                <a:r>
                  <a:rPr lang="pt-BR" dirty="0" smtClean="0"/>
                  <a:t> </a:t>
                </a:r>
                <a:r>
                  <a:rPr lang="pt-BR" dirty="0" err="1" smtClean="0"/>
                  <a:t>walkers</a:t>
                </a:r>
                <a:r>
                  <a:rPr lang="pt-BR" dirty="0" smtClean="0"/>
                  <a:t> in </a:t>
                </a:r>
                <a:r>
                  <a:rPr lang="pt-BR" dirty="0" err="1" smtClean="0"/>
                  <a:t>proportion</a:t>
                </a:r>
                <a:r>
                  <a:rPr lang="pt-BR" dirty="0" smtClean="0"/>
                  <a:t> </a:t>
                </a:r>
                <a:r>
                  <a:rPr lang="pt-BR" dirty="0" err="1" smtClean="0"/>
                  <a:t>to</a:t>
                </a:r>
                <a:endParaRPr lang="pt-BR" dirty="0"/>
              </a:p>
              <a:p>
                <a:pPr>
                  <a:buFont typeface="Arial" charset="0"/>
                  <a:buChar char="•"/>
                </a:pPr>
                <a:r>
                  <a:rPr lang="pt-BR" dirty="0" err="1" smtClean="0"/>
                  <a:t>degree</a:t>
                </a:r>
                <a:endParaRPr lang="pt-BR" dirty="0"/>
              </a:p>
              <a:p>
                <a:pPr>
                  <a:buFont typeface="Arial" charset="0"/>
                  <a:buChar char="•"/>
                </a:pPr>
                <a14:m>
                  <m:oMath xmlns:m="http://schemas.openxmlformats.org/officeDocument/2006/math">
                    <m:r>
                      <a:rPr lang="pt-BR" i="1" dirty="0" smtClean="0">
                        <a:latin typeface="Cambria Math" panose="02040503050406030204" pitchFamily="18" charset="0"/>
                      </a:rPr>
                      <m:t>1</m:t>
                    </m:r>
                  </m:oMath>
                </a14:m>
                <a:r>
                  <a:rPr lang="pt-BR" dirty="0" smtClean="0"/>
                  <a:t>/</a:t>
                </a:r>
                <a:r>
                  <a:rPr lang="pt-BR" dirty="0" err="1" smtClean="0"/>
                  <a:t>degree</a:t>
                </a:r>
                <a:endParaRPr lang="pt-BR" dirty="0"/>
              </a:p>
              <a:p>
                <a:endParaRPr lang="pt-BR" sz="2200" dirty="0"/>
              </a:p>
              <a:p>
                <a:pPr marL="0" indent="0">
                  <a:buNone/>
                </a:pPr>
                <a:r>
                  <a:rPr lang="pt-BR" b="1" dirty="0" err="1"/>
                  <a:t>Observations</a:t>
                </a:r>
                <a:r>
                  <a:rPr lang="pt-BR" dirty="0"/>
                  <a:t>:</a:t>
                </a:r>
              </a:p>
              <a:p>
                <a:pPr>
                  <a:lnSpc>
                    <a:spcPct val="120000"/>
                  </a:lnSpc>
                  <a:buFont typeface="Arial" charset="0"/>
                  <a:buChar char="•"/>
                </a:pPr>
                <a:r>
                  <a:rPr lang="pt-BR" dirty="0" smtClean="0"/>
                  <a:t>results worse than uniform initialization</a:t>
                </a:r>
                <a:endParaRPr lang="pt-BR" dirty="0"/>
              </a:p>
              <a:p>
                <a:pPr>
                  <a:buFont typeface="Arial" charset="0"/>
                  <a:buChar char="•"/>
                </a:pPr>
                <a:r>
                  <a:rPr lang="pt-BR" dirty="0" smtClean="0"/>
                  <a:t>initializing proportional </a:t>
                </a:r>
                <a:r>
                  <a:rPr lang="pt-BR" dirty="0"/>
                  <a:t>t</a:t>
                </a:r>
                <a:r>
                  <a:rPr lang="pt-BR" dirty="0" smtClean="0"/>
                  <a:t>o degree particularly bad</a:t>
                </a:r>
              </a:p>
              <a:p>
                <a:pPr>
                  <a:buFont typeface="Arial" charset="0"/>
                  <a:buChar char="•"/>
                </a:pPr>
                <a:endParaRPr lang="pt-BR" sz="2200" dirty="0"/>
              </a:p>
              <a:p>
                <a:pPr marL="0" indent="0">
                  <a:lnSpc>
                    <a:spcPct val="120000"/>
                  </a:lnSpc>
                  <a:buNone/>
                </a:pPr>
                <a:r>
                  <a:rPr lang="pt-BR" b="1" dirty="0" smtClean="0"/>
                  <a:t>Take-away message: </a:t>
                </a:r>
                <a:r>
                  <a:rPr lang="pt-BR" dirty="0" smtClean="0"/>
                  <a:t>When </a:t>
                </a:r>
                <a:r>
                  <a:rPr lang="en-US" dirty="0" smtClean="0"/>
                  <a:t>uniform sampling unavailable, use fewer walkers (more work has to be done to quantify)</a:t>
                </a:r>
                <a:endParaRPr lang="pt-B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516768"/>
                <a:ext cx="8229600" cy="4945945"/>
              </a:xfrm>
              <a:blipFill>
                <a:blip r:embed="rId3"/>
                <a:stretch>
                  <a:fillRect l="-1111" t="-740" r="-81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C50C2A43-F0C6-8047-8B9A-9EDF30000EA5}" type="slidenum">
              <a:rPr lang="en-US" smtClean="0"/>
              <a:t>14</a:t>
            </a:fld>
            <a:endParaRPr lang="en-US"/>
          </a:p>
        </p:txBody>
      </p:sp>
    </p:spTree>
    <p:extLst>
      <p:ext uri="{BB962C8B-B14F-4D97-AF65-F5344CB8AC3E}">
        <p14:creationId xmlns:p14="http://schemas.microsoft.com/office/powerpoint/2010/main" val="2153996693"/>
      </p:ext>
    </p:extLst>
  </p:cSld>
  <p:clrMapOvr>
    <a:masterClrMapping/>
  </p:clrMapOvr>
  <mc:AlternateContent xmlns:mc="http://schemas.openxmlformats.org/markup-compatibility/2006" xmlns:p14="http://schemas.microsoft.com/office/powerpoint/2010/main">
    <mc:Choice Requires="p14">
      <p:transition spd="slow" p14:dur="2000" advTm="138016"/>
    </mc:Choice>
    <mc:Fallback xmlns="">
      <p:transition spd="slow" advTm="13801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dirty="0" smtClean="0"/>
              <a:t>Selective Harvesting</a:t>
            </a:r>
            <a:br>
              <a:rPr lang="en-US" dirty="0" smtClean="0"/>
            </a:br>
            <a:r>
              <a:rPr lang="en-US" dirty="0" smtClean="0"/>
              <a:t>over Networks </a:t>
            </a:r>
            <a:endParaRPr lang="pt-BR" dirty="0"/>
          </a:p>
        </p:txBody>
      </p:sp>
      <p:sp>
        <p:nvSpPr>
          <p:cNvPr id="8" name="Subtitle 7"/>
          <p:cNvSpPr>
            <a:spLocks noGrp="1"/>
          </p:cNvSpPr>
          <p:nvPr>
            <p:ph type="subTitle" idx="1"/>
          </p:nvPr>
        </p:nvSpPr>
        <p:spPr>
          <a:xfrm>
            <a:off x="1172817" y="3886200"/>
            <a:ext cx="6877879" cy="1752600"/>
          </a:xfrm>
        </p:spPr>
        <p:txBody>
          <a:bodyPr/>
          <a:lstStyle/>
          <a:p>
            <a:r>
              <a:rPr lang="pt-BR" i="1" smtClean="0"/>
              <a:t>How to find target nodes efficiently?</a:t>
            </a:r>
            <a:endParaRPr lang="pt-BR" i="1"/>
          </a:p>
        </p:txBody>
      </p:sp>
      <p:sp>
        <p:nvSpPr>
          <p:cNvPr id="4" name="Slide Number Placeholder 3"/>
          <p:cNvSpPr>
            <a:spLocks noGrp="1"/>
          </p:cNvSpPr>
          <p:nvPr>
            <p:ph type="sldNum" sz="quarter" idx="12"/>
          </p:nvPr>
        </p:nvSpPr>
        <p:spPr/>
        <p:txBody>
          <a:bodyPr/>
          <a:lstStyle/>
          <a:p>
            <a:fld id="{C50C2A43-F0C6-8047-8B9A-9EDF30000EA5}" type="slidenum">
              <a:rPr lang="en-US" smtClean="0"/>
              <a:t>15</a:t>
            </a:fld>
            <a:endParaRPr lang="en-US"/>
          </a:p>
        </p:txBody>
      </p:sp>
    </p:spTree>
    <p:extLst>
      <p:ext uri="{BB962C8B-B14F-4D97-AF65-F5344CB8AC3E}">
        <p14:creationId xmlns:p14="http://schemas.microsoft.com/office/powerpoint/2010/main" val="254003707"/>
      </p:ext>
    </p:extLst>
  </p:cSld>
  <p:clrMapOvr>
    <a:masterClrMapping/>
  </p:clrMapOvr>
  <mc:AlternateContent xmlns:mc="http://schemas.openxmlformats.org/markup-compatibility/2006" xmlns:p14="http://schemas.microsoft.com/office/powerpoint/2010/main">
    <mc:Choice Requires="p14">
      <p:transition spd="slow" p14:dur="2000" advTm="15169"/>
    </mc:Choice>
    <mc:Fallback xmlns="">
      <p:transition spd="slow" advTm="1516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t="13050"/>
          <a:stretch/>
        </p:blipFill>
        <p:spPr>
          <a:xfrm>
            <a:off x="5930997" y="1178160"/>
            <a:ext cx="2958872" cy="533963"/>
          </a:xfrm>
          <a:prstGeom prst="rect">
            <a:avLst/>
          </a:prstGeom>
        </p:spPr>
      </p:pic>
      <p:sp>
        <p:nvSpPr>
          <p:cNvPr id="2" name="Title 1"/>
          <p:cNvSpPr>
            <a:spLocks noGrp="1"/>
          </p:cNvSpPr>
          <p:nvPr>
            <p:ph type="title"/>
          </p:nvPr>
        </p:nvSpPr>
        <p:spPr/>
        <p:txBody>
          <a:bodyPr/>
          <a:lstStyle/>
          <a:p>
            <a:r>
              <a:rPr lang="en-US" dirty="0" smtClean="0"/>
              <a:t>Network search example</a:t>
            </a:r>
            <a:endParaRPr lang="en-US" dirty="0"/>
          </a:p>
        </p:txBody>
      </p:sp>
      <p:sp>
        <p:nvSpPr>
          <p:cNvPr id="4" name="Slide Number Placeholder 3"/>
          <p:cNvSpPr>
            <a:spLocks noGrp="1"/>
          </p:cNvSpPr>
          <p:nvPr>
            <p:ph type="sldNum" sz="quarter" idx="12"/>
          </p:nvPr>
        </p:nvSpPr>
        <p:spPr/>
        <p:txBody>
          <a:bodyPr/>
          <a:lstStyle/>
          <a:p>
            <a:fld id="{C50C2A43-F0C6-8047-8B9A-9EDF30000EA5}" type="slidenum">
              <a:rPr lang="en-US" smtClean="0">
                <a:latin typeface="Gill Sans" charset="0"/>
                <a:ea typeface="Gill Sans" charset="0"/>
                <a:cs typeface="Gill Sans" charset="0"/>
              </a:rPr>
              <a:t>16</a:t>
            </a:fld>
            <a:endParaRPr lang="en-US" dirty="0">
              <a:latin typeface="Gill Sans" charset="0"/>
              <a:ea typeface="Gill Sans" charset="0"/>
              <a:cs typeface="Gill Sans" charset="0"/>
            </a:endParaRPr>
          </a:p>
        </p:txBody>
      </p:sp>
      <p:grpSp>
        <p:nvGrpSpPr>
          <p:cNvPr id="6" name="Group 5"/>
          <p:cNvGrpSpPr/>
          <p:nvPr/>
        </p:nvGrpSpPr>
        <p:grpSpPr>
          <a:xfrm>
            <a:off x="2081151" y="2082799"/>
            <a:ext cx="4027321" cy="3915761"/>
            <a:chOff x="76500" y="116045"/>
            <a:chExt cx="2752049" cy="2736013"/>
          </a:xfrm>
        </p:grpSpPr>
        <p:cxnSp>
          <p:nvCxnSpPr>
            <p:cNvPr id="7" name="Straight Connector 6"/>
            <p:cNvCxnSpPr/>
            <p:nvPr/>
          </p:nvCxnSpPr>
          <p:spPr>
            <a:xfrm flipV="1">
              <a:off x="1524723" y="342194"/>
              <a:ext cx="650515" cy="6163"/>
            </a:xfrm>
            <a:prstGeom prst="line">
              <a:avLst/>
            </a:prstGeom>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1005898" y="233573"/>
              <a:ext cx="412678" cy="528464"/>
            </a:xfrm>
            <a:prstGeom prst="line">
              <a:avLst/>
            </a:prstGeom>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flipV="1">
              <a:off x="414313" y="304074"/>
              <a:ext cx="50403" cy="604054"/>
            </a:xfrm>
            <a:prstGeom prst="line">
              <a:avLst/>
            </a:prstGeom>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482292" y="312148"/>
              <a:ext cx="471854" cy="405748"/>
            </a:xfrm>
            <a:prstGeom prst="line">
              <a:avLst/>
            </a:prstGeom>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H="1" flipV="1">
              <a:off x="1991965" y="1033097"/>
              <a:ext cx="218056" cy="584533"/>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flipV="1">
              <a:off x="1755496" y="1033097"/>
              <a:ext cx="236470" cy="807614"/>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flipH="1" flipV="1">
              <a:off x="993633" y="1495991"/>
              <a:ext cx="782455" cy="344721"/>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flipV="1">
              <a:off x="407031" y="927619"/>
              <a:ext cx="586604" cy="584518"/>
            </a:xfrm>
            <a:prstGeom prst="line">
              <a:avLst/>
            </a:prstGeom>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V="1">
              <a:off x="417326" y="714553"/>
              <a:ext cx="544099" cy="201649"/>
            </a:xfrm>
            <a:prstGeom prst="line">
              <a:avLst/>
            </a:prstGeom>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961425" y="737389"/>
              <a:ext cx="29192" cy="766675"/>
            </a:xfrm>
            <a:prstGeom prst="line">
              <a:avLst/>
            </a:prstGeom>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H="1" flipV="1">
              <a:off x="971723" y="725971"/>
              <a:ext cx="454134" cy="55560"/>
            </a:xfrm>
            <a:prstGeom prst="line">
              <a:avLst/>
            </a:prstGeom>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V="1">
              <a:off x="1366893" y="758694"/>
              <a:ext cx="58964" cy="597509"/>
            </a:xfrm>
            <a:prstGeom prst="line">
              <a:avLst/>
            </a:prstGeom>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flipH="1" flipV="1">
              <a:off x="1433137" y="778187"/>
              <a:ext cx="566110" cy="258255"/>
            </a:xfrm>
            <a:prstGeom prst="line">
              <a:avLst/>
            </a:prstGeom>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flipH="1">
              <a:off x="1363877" y="1055934"/>
              <a:ext cx="628089" cy="292197"/>
            </a:xfrm>
            <a:prstGeom prst="line">
              <a:avLst/>
            </a:prstGeom>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H="1" flipV="1">
              <a:off x="1366893" y="1356203"/>
              <a:ext cx="398898" cy="495927"/>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H="1">
              <a:off x="966179" y="1840712"/>
              <a:ext cx="809910" cy="140291"/>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968560" y="1504063"/>
              <a:ext cx="22059" cy="485223"/>
            </a:xfrm>
            <a:prstGeom prst="line">
              <a:avLst/>
            </a:prstGeom>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00053" y="1309995"/>
              <a:ext cx="811157" cy="194070"/>
            </a:xfrm>
            <a:prstGeom prst="line">
              <a:avLst/>
            </a:prstGeom>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H="1">
              <a:off x="217770" y="1512138"/>
              <a:ext cx="775863" cy="295725"/>
            </a:xfrm>
            <a:prstGeom prst="line">
              <a:avLst/>
            </a:prstGeom>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1758511" y="1848787"/>
              <a:ext cx="275518" cy="433555"/>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flipH="1">
              <a:off x="2016452" y="2098286"/>
              <a:ext cx="476294" cy="192131"/>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H="1">
              <a:off x="1486840" y="2290417"/>
              <a:ext cx="529612" cy="452535"/>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flipH="1">
              <a:off x="1045749" y="2290417"/>
              <a:ext cx="970704" cy="76663"/>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flipV="1">
              <a:off x="363560" y="1993193"/>
              <a:ext cx="611998" cy="219709"/>
            </a:xfrm>
            <a:prstGeom prst="line">
              <a:avLst/>
            </a:prstGeom>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353263" y="2201483"/>
              <a:ext cx="674908" cy="157520"/>
            </a:xfrm>
            <a:prstGeom prst="line">
              <a:avLst/>
            </a:prstGeom>
            <a:ln/>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flipV="1">
              <a:off x="1773073" y="1633778"/>
              <a:ext cx="436948" cy="198859"/>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flipH="1">
              <a:off x="1999247" y="611143"/>
              <a:ext cx="715605" cy="441445"/>
            </a:xfrm>
            <a:prstGeom prst="line">
              <a:avLst/>
            </a:prstGeom>
            <a:ln/>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a:off x="1535020" y="359775"/>
              <a:ext cx="456945" cy="673323"/>
            </a:xfrm>
            <a:prstGeom prst="line">
              <a:avLst/>
            </a:prstGeom>
            <a:ln/>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2182520" y="338850"/>
              <a:ext cx="517770" cy="272293"/>
            </a:xfrm>
            <a:prstGeom prst="line">
              <a:avLst/>
            </a:prstGeom>
            <a:ln/>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flipH="1">
              <a:off x="2207007" y="1118376"/>
              <a:ext cx="333352" cy="507330"/>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H="1">
              <a:off x="2019467" y="1617631"/>
              <a:ext cx="190554" cy="664710"/>
            </a:xfrm>
            <a:prstGeom prst="line">
              <a:avLst/>
            </a:prstGeom>
          </p:spPr>
          <p:style>
            <a:lnRef idx="2">
              <a:schemeClr val="dk1"/>
            </a:lnRef>
            <a:fillRef idx="0">
              <a:schemeClr val="dk1"/>
            </a:fillRef>
            <a:effectRef idx="1">
              <a:schemeClr val="dk1"/>
            </a:effectRef>
            <a:fontRef idx="minor">
              <a:schemeClr val="tx1"/>
            </a:fontRef>
          </p:style>
        </p:cxnSp>
        <p:sp>
          <p:nvSpPr>
            <p:cNvPr id="38" name="Oval 37"/>
            <p:cNvSpPr/>
            <p:nvPr/>
          </p:nvSpPr>
          <p:spPr>
            <a:xfrm>
              <a:off x="1903194" y="2164814"/>
              <a:ext cx="244533" cy="246126"/>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sp>
          <p:nvSpPr>
            <p:cNvPr id="39" name="Oval 38"/>
            <p:cNvSpPr/>
            <p:nvPr/>
          </p:nvSpPr>
          <p:spPr>
            <a:xfrm>
              <a:off x="1642238" y="1715109"/>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40" name="Oval 39"/>
            <p:cNvSpPr/>
            <p:nvPr/>
          </p:nvSpPr>
          <p:spPr>
            <a:xfrm>
              <a:off x="1363286" y="2605932"/>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93" name="Oval 92"/>
            <p:cNvSpPr/>
            <p:nvPr/>
          </p:nvSpPr>
          <p:spPr>
            <a:xfrm>
              <a:off x="914915" y="2233403"/>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grpSp>
          <p:nvGrpSpPr>
            <p:cNvPr id="42" name="Group 41"/>
            <p:cNvGrpSpPr/>
            <p:nvPr/>
          </p:nvGrpSpPr>
          <p:grpSpPr>
            <a:xfrm rot="268301">
              <a:off x="853090" y="1856116"/>
              <a:ext cx="244533" cy="246126"/>
              <a:chOff x="5370435" y="5187220"/>
              <a:chExt cx="1022428" cy="1043901"/>
            </a:xfrm>
            <a:solidFill>
              <a:srgbClr val="A6A6A6"/>
            </a:solidFill>
          </p:grpSpPr>
          <p:sp>
            <p:nvSpPr>
              <p:cNvPr id="91" name="Oval 90"/>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sp>
            <p:nvSpPr>
              <p:cNvPr id="92" name="Oval 91"/>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grpSp>
        <p:grpSp>
          <p:nvGrpSpPr>
            <p:cNvPr id="43" name="Group 42"/>
            <p:cNvGrpSpPr/>
            <p:nvPr/>
          </p:nvGrpSpPr>
          <p:grpSpPr>
            <a:xfrm>
              <a:off x="101498" y="1690335"/>
              <a:ext cx="244533" cy="246126"/>
              <a:chOff x="5370435" y="5187220"/>
              <a:chExt cx="1022428" cy="1043901"/>
            </a:xfrm>
            <a:solidFill>
              <a:srgbClr val="FFFFFF"/>
            </a:solidFill>
          </p:grpSpPr>
          <p:sp>
            <p:nvSpPr>
              <p:cNvPr id="89" name="Oval 88"/>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90" name="Oval 89"/>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sp>
          <p:nvSpPr>
            <p:cNvPr id="87" name="Oval 86"/>
            <p:cNvSpPr/>
            <p:nvPr/>
          </p:nvSpPr>
          <p:spPr>
            <a:xfrm>
              <a:off x="240006" y="2075882"/>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85" name="Oval 84"/>
            <p:cNvSpPr/>
            <p:nvPr/>
          </p:nvSpPr>
          <p:spPr>
            <a:xfrm>
              <a:off x="877360" y="1378463"/>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grpSp>
          <p:nvGrpSpPr>
            <p:cNvPr id="46" name="Group 45"/>
            <p:cNvGrpSpPr/>
            <p:nvPr/>
          </p:nvGrpSpPr>
          <p:grpSpPr>
            <a:xfrm>
              <a:off x="1250620" y="1222526"/>
              <a:ext cx="244533" cy="246126"/>
              <a:chOff x="5370435" y="5187220"/>
              <a:chExt cx="1022428" cy="1043901"/>
            </a:xfrm>
            <a:solidFill>
              <a:schemeClr val="bg1">
                <a:lumMod val="65000"/>
              </a:schemeClr>
            </a:solidFill>
          </p:grpSpPr>
          <p:sp>
            <p:nvSpPr>
              <p:cNvPr id="83" name="Oval 82"/>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sp>
            <p:nvSpPr>
              <p:cNvPr id="84" name="Oval 83"/>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grpSp>
        <p:sp>
          <p:nvSpPr>
            <p:cNvPr id="81" name="Oval 80"/>
            <p:cNvSpPr/>
            <p:nvPr/>
          </p:nvSpPr>
          <p:spPr>
            <a:xfrm>
              <a:off x="1868413" y="918914"/>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grpSp>
          <p:nvGrpSpPr>
            <p:cNvPr id="48" name="Group 47"/>
            <p:cNvGrpSpPr/>
            <p:nvPr/>
          </p:nvGrpSpPr>
          <p:grpSpPr>
            <a:xfrm>
              <a:off x="2584016" y="477469"/>
              <a:ext cx="244533" cy="246126"/>
              <a:chOff x="5370435" y="5187220"/>
              <a:chExt cx="1022428" cy="1043901"/>
            </a:xfrm>
            <a:solidFill>
              <a:srgbClr val="FFFFFF"/>
            </a:solidFill>
          </p:grpSpPr>
          <p:sp>
            <p:nvSpPr>
              <p:cNvPr id="79" name="Oval 78"/>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80" name="Oval 79"/>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sp>
          <p:nvSpPr>
            <p:cNvPr id="77" name="Oval 76"/>
            <p:cNvSpPr/>
            <p:nvPr/>
          </p:nvSpPr>
          <p:spPr>
            <a:xfrm>
              <a:off x="2409523" y="1000848"/>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grpSp>
          <p:nvGrpSpPr>
            <p:cNvPr id="50" name="Group 49"/>
            <p:cNvGrpSpPr/>
            <p:nvPr/>
          </p:nvGrpSpPr>
          <p:grpSpPr>
            <a:xfrm>
              <a:off x="2058966" y="224667"/>
              <a:ext cx="244533" cy="246126"/>
              <a:chOff x="5370435" y="5187220"/>
              <a:chExt cx="1022428" cy="1043901"/>
            </a:xfrm>
            <a:solidFill>
              <a:srgbClr val="FFFFFF"/>
            </a:solidFill>
          </p:grpSpPr>
          <p:sp>
            <p:nvSpPr>
              <p:cNvPr id="75" name="Oval 74"/>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76" name="Oval 75"/>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51" name="Group 50"/>
            <p:cNvGrpSpPr/>
            <p:nvPr/>
          </p:nvGrpSpPr>
          <p:grpSpPr>
            <a:xfrm>
              <a:off x="837873" y="600369"/>
              <a:ext cx="244533" cy="246126"/>
              <a:chOff x="5370435" y="5187220"/>
              <a:chExt cx="1022428" cy="1043901"/>
            </a:xfrm>
            <a:solidFill>
              <a:srgbClr val="FFFFFF"/>
            </a:solidFill>
          </p:grpSpPr>
          <p:sp>
            <p:nvSpPr>
              <p:cNvPr id="73" name="Oval 72"/>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74" name="Oval 73"/>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52" name="Group 51"/>
            <p:cNvGrpSpPr/>
            <p:nvPr/>
          </p:nvGrpSpPr>
          <p:grpSpPr>
            <a:xfrm>
              <a:off x="76500" y="1172974"/>
              <a:ext cx="244533" cy="246126"/>
              <a:chOff x="5370435" y="5187220"/>
              <a:chExt cx="1022428" cy="1043901"/>
            </a:xfrm>
            <a:solidFill>
              <a:srgbClr val="FFFFFF"/>
            </a:solidFill>
          </p:grpSpPr>
          <p:sp>
            <p:nvSpPr>
              <p:cNvPr id="71" name="Oval 70"/>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72" name="Oval 71"/>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53" name="Group 52"/>
            <p:cNvGrpSpPr/>
            <p:nvPr/>
          </p:nvGrpSpPr>
          <p:grpSpPr>
            <a:xfrm>
              <a:off x="283476" y="790601"/>
              <a:ext cx="244533" cy="246126"/>
              <a:chOff x="5370435" y="5187220"/>
              <a:chExt cx="1022428" cy="1043901"/>
            </a:xfrm>
            <a:solidFill>
              <a:srgbClr val="FFFFFF"/>
            </a:solidFill>
          </p:grpSpPr>
          <p:sp>
            <p:nvSpPr>
              <p:cNvPr id="69" name="Oval 68"/>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70" name="Oval 69"/>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54" name="Group 53"/>
            <p:cNvGrpSpPr/>
            <p:nvPr/>
          </p:nvGrpSpPr>
          <p:grpSpPr>
            <a:xfrm>
              <a:off x="1302303" y="644512"/>
              <a:ext cx="244533" cy="246126"/>
              <a:chOff x="5370435" y="5187220"/>
              <a:chExt cx="1022428" cy="1043901"/>
            </a:xfrm>
            <a:solidFill>
              <a:srgbClr val="FFFFFF"/>
            </a:solidFill>
          </p:grpSpPr>
          <p:sp>
            <p:nvSpPr>
              <p:cNvPr id="67" name="Oval 66"/>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68" name="Oval 67"/>
              <p:cNvSpPr/>
              <p:nvPr/>
            </p:nvSpPr>
            <p:spPr>
              <a:xfrm>
                <a:off x="5843981" y="5671504"/>
                <a:ext cx="86099" cy="96857"/>
              </a:xfrm>
              <a:prstGeom prst="ellipse">
                <a:avLst/>
              </a:prstGeom>
              <a:grp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55" name="Group 54"/>
            <p:cNvGrpSpPr/>
            <p:nvPr/>
          </p:nvGrpSpPr>
          <p:grpSpPr>
            <a:xfrm>
              <a:off x="1411466" y="222756"/>
              <a:ext cx="244533" cy="246126"/>
              <a:chOff x="5370435" y="5187220"/>
              <a:chExt cx="1022428" cy="1043901"/>
            </a:xfrm>
            <a:solidFill>
              <a:srgbClr val="FFFFFF"/>
            </a:solidFill>
          </p:grpSpPr>
          <p:sp>
            <p:nvSpPr>
              <p:cNvPr id="65" name="Oval 64"/>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66" name="Oval 65"/>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56" name="Group 55"/>
            <p:cNvGrpSpPr/>
            <p:nvPr/>
          </p:nvGrpSpPr>
          <p:grpSpPr>
            <a:xfrm>
              <a:off x="875065" y="116045"/>
              <a:ext cx="244533" cy="246126"/>
              <a:chOff x="5370435" y="5187220"/>
              <a:chExt cx="1022428" cy="1043901"/>
            </a:xfrm>
            <a:solidFill>
              <a:srgbClr val="FFFFFF"/>
            </a:solidFill>
          </p:grpSpPr>
          <p:sp>
            <p:nvSpPr>
              <p:cNvPr id="63" name="Oval 62"/>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64" name="Oval 63"/>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57" name="Group 56"/>
            <p:cNvGrpSpPr/>
            <p:nvPr/>
          </p:nvGrpSpPr>
          <p:grpSpPr>
            <a:xfrm>
              <a:off x="348440" y="186546"/>
              <a:ext cx="244533" cy="246126"/>
              <a:chOff x="5370435" y="5187220"/>
              <a:chExt cx="1022428" cy="1043901"/>
            </a:xfrm>
            <a:solidFill>
              <a:srgbClr val="FFFFFF"/>
            </a:solidFill>
          </p:grpSpPr>
          <p:sp>
            <p:nvSpPr>
              <p:cNvPr id="61" name="Oval 60"/>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62" name="Oval 61"/>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cxnSp>
          <p:nvCxnSpPr>
            <p:cNvPr id="58" name="Straight Connector 57"/>
            <p:cNvCxnSpPr/>
            <p:nvPr/>
          </p:nvCxnSpPr>
          <p:spPr>
            <a:xfrm>
              <a:off x="2210021" y="1617630"/>
              <a:ext cx="290005" cy="500146"/>
            </a:xfrm>
            <a:prstGeom prst="line">
              <a:avLst/>
            </a:prstGeom>
          </p:spPr>
          <p:style>
            <a:lnRef idx="2">
              <a:schemeClr val="dk1"/>
            </a:lnRef>
            <a:fillRef idx="0">
              <a:schemeClr val="dk1"/>
            </a:fillRef>
            <a:effectRef idx="1">
              <a:schemeClr val="dk1"/>
            </a:effectRef>
            <a:fontRef idx="minor">
              <a:schemeClr val="tx1"/>
            </a:fontRef>
          </p:style>
        </p:cxnSp>
        <p:sp>
          <p:nvSpPr>
            <p:cNvPr id="59" name="Oval 58"/>
            <p:cNvSpPr/>
            <p:nvPr/>
          </p:nvSpPr>
          <p:spPr>
            <a:xfrm>
              <a:off x="2369192" y="1984103"/>
              <a:ext cx="244533" cy="24612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FF00"/>
                  </a:solidFill>
                  <a:latin typeface="Zapf Dingbats"/>
                  <a:ea typeface="Zapf Dingbats"/>
                  <a:cs typeface="Zapf Dingbats"/>
                  <a:sym typeface="Zapf Dingbats"/>
                </a:rPr>
                <a:t>✓</a:t>
              </a:r>
              <a:endParaRPr lang="en-US" dirty="0">
                <a:solidFill>
                  <a:srgbClr val="00FF00"/>
                </a:solidFill>
              </a:endParaRPr>
            </a:p>
          </p:txBody>
        </p:sp>
        <p:sp>
          <p:nvSpPr>
            <p:cNvPr id="60" name="Oval 59"/>
            <p:cNvSpPr/>
            <p:nvPr/>
          </p:nvSpPr>
          <p:spPr>
            <a:xfrm>
              <a:off x="2093747" y="1500103"/>
              <a:ext cx="244533" cy="246126"/>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158" name="Group 157"/>
          <p:cNvGrpSpPr/>
          <p:nvPr/>
        </p:nvGrpSpPr>
        <p:grpSpPr>
          <a:xfrm>
            <a:off x="3302877" y="4376462"/>
            <a:ext cx="1429794" cy="1622098"/>
            <a:chOff x="3573906" y="4488311"/>
            <a:chExt cx="1723423" cy="1955219"/>
          </a:xfrm>
        </p:grpSpPr>
        <p:sp>
          <p:nvSpPr>
            <p:cNvPr id="155" name="Oval 154"/>
            <p:cNvSpPr/>
            <p:nvPr/>
          </p:nvSpPr>
          <p:spPr>
            <a:xfrm>
              <a:off x="4369037" y="6018936"/>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sp>
          <p:nvSpPr>
            <p:cNvPr id="156" name="Oval 155"/>
            <p:cNvSpPr/>
            <p:nvPr/>
          </p:nvSpPr>
          <p:spPr>
            <a:xfrm>
              <a:off x="3573906" y="5382833"/>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sp>
          <p:nvSpPr>
            <p:cNvPr id="157" name="Oval 156"/>
            <p:cNvSpPr/>
            <p:nvPr/>
          </p:nvSpPr>
          <p:spPr>
            <a:xfrm>
              <a:off x="4865993" y="4488311"/>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161" name="Group 160"/>
          <p:cNvGrpSpPr/>
          <p:nvPr/>
        </p:nvGrpSpPr>
        <p:grpSpPr>
          <a:xfrm>
            <a:off x="4706607" y="3236529"/>
            <a:ext cx="1149440" cy="461991"/>
            <a:chOff x="5284183" y="3102961"/>
            <a:chExt cx="1385493" cy="556867"/>
          </a:xfrm>
        </p:grpSpPr>
        <p:sp>
          <p:nvSpPr>
            <p:cNvPr id="159" name="Oval 158"/>
            <p:cNvSpPr/>
            <p:nvPr/>
          </p:nvSpPr>
          <p:spPr>
            <a:xfrm>
              <a:off x="6238340" y="3235234"/>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sp>
          <p:nvSpPr>
            <p:cNvPr id="160" name="Oval 159"/>
            <p:cNvSpPr/>
            <p:nvPr/>
          </p:nvSpPr>
          <p:spPr>
            <a:xfrm>
              <a:off x="5284183" y="3102961"/>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grpSp>
        <p:nvGrpSpPr>
          <p:cNvPr id="166" name="Group 165"/>
          <p:cNvGrpSpPr/>
          <p:nvPr/>
        </p:nvGrpSpPr>
        <p:grpSpPr>
          <a:xfrm>
            <a:off x="3215201" y="3670734"/>
            <a:ext cx="935050" cy="1259287"/>
            <a:chOff x="3467888" y="3646798"/>
            <a:chExt cx="1127076" cy="1517899"/>
          </a:xfrm>
        </p:grpSpPr>
        <p:sp>
          <p:nvSpPr>
            <p:cNvPr id="163" name="Oval 162"/>
            <p:cNvSpPr/>
            <p:nvPr/>
          </p:nvSpPr>
          <p:spPr>
            <a:xfrm>
              <a:off x="3467888" y="4740103"/>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sp>
          <p:nvSpPr>
            <p:cNvPr id="164" name="Oval 163"/>
            <p:cNvSpPr/>
            <p:nvPr/>
          </p:nvSpPr>
          <p:spPr>
            <a:xfrm>
              <a:off x="3507645" y="3911344"/>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sp>
          <p:nvSpPr>
            <p:cNvPr id="165" name="Oval 164"/>
            <p:cNvSpPr/>
            <p:nvPr/>
          </p:nvSpPr>
          <p:spPr>
            <a:xfrm>
              <a:off x="4163628" y="3646798"/>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Gill Sans" charset="0"/>
                <a:ea typeface="Gill Sans" charset="0"/>
                <a:cs typeface="Gill Sans" charset="0"/>
              </a:endParaRPr>
            </a:p>
          </p:txBody>
        </p:sp>
      </p:grpSp>
      <p:sp>
        <p:nvSpPr>
          <p:cNvPr id="167" name="TextBox 166"/>
          <p:cNvSpPr txBox="1"/>
          <p:nvPr/>
        </p:nvSpPr>
        <p:spPr>
          <a:xfrm>
            <a:off x="575767" y="2018354"/>
            <a:ext cx="817581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dirty="0" smtClean="0">
                <a:latin typeface="Gill Sans" charset="0"/>
                <a:ea typeface="Gill Sans" charset="0"/>
                <a:cs typeface="Gill Sans" charset="0"/>
              </a:rPr>
              <a:t>BFS/DFS inefficient for this problem</a:t>
            </a:r>
            <a:endParaRPr lang="en-US" sz="3600" dirty="0">
              <a:latin typeface="Gill Sans" charset="0"/>
              <a:ea typeface="Gill Sans" charset="0"/>
              <a:cs typeface="Gill Sans" charset="0"/>
            </a:endParaRPr>
          </a:p>
        </p:txBody>
      </p:sp>
      <p:grpSp>
        <p:nvGrpSpPr>
          <p:cNvPr id="176" name="Group 175"/>
          <p:cNvGrpSpPr/>
          <p:nvPr/>
        </p:nvGrpSpPr>
        <p:grpSpPr>
          <a:xfrm>
            <a:off x="5907921" y="5008494"/>
            <a:ext cx="2857117" cy="1304365"/>
            <a:chOff x="6515483" y="2568389"/>
            <a:chExt cx="2857117" cy="1304365"/>
          </a:xfrm>
        </p:grpSpPr>
        <p:sp>
          <p:nvSpPr>
            <p:cNvPr id="175" name="Rectangle 174"/>
            <p:cNvSpPr/>
            <p:nvPr/>
          </p:nvSpPr>
          <p:spPr>
            <a:xfrm>
              <a:off x="6515483" y="2568389"/>
              <a:ext cx="2857117" cy="130436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Gill Sans" charset="0"/>
                <a:ea typeface="Gill Sans" charset="0"/>
                <a:cs typeface="Gill Sans" charset="0"/>
              </a:endParaRPr>
            </a:p>
          </p:txBody>
        </p:sp>
        <p:sp>
          <p:nvSpPr>
            <p:cNvPr id="169" name="Oval 168"/>
            <p:cNvSpPr/>
            <p:nvPr/>
          </p:nvSpPr>
          <p:spPr>
            <a:xfrm>
              <a:off x="6589625" y="3238667"/>
              <a:ext cx="431336" cy="42459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sp>
          <p:nvSpPr>
            <p:cNvPr id="170" name="TextBox 169"/>
            <p:cNvSpPr txBox="1"/>
            <p:nvPr/>
          </p:nvSpPr>
          <p:spPr>
            <a:xfrm>
              <a:off x="7086600" y="3254187"/>
              <a:ext cx="1891159" cy="400110"/>
            </a:xfrm>
            <a:prstGeom prst="rect">
              <a:avLst/>
            </a:prstGeom>
            <a:noFill/>
          </p:spPr>
          <p:txBody>
            <a:bodyPr wrap="none" rtlCol="0">
              <a:spAutoFit/>
            </a:bodyPr>
            <a:lstStyle/>
            <a:p>
              <a:r>
                <a:rPr lang="en-US" sz="2000" dirty="0" smtClean="0">
                  <a:latin typeface="Gill Sans" charset="0"/>
                  <a:ea typeface="Gill Sans" charset="0"/>
                  <a:cs typeface="Gill Sans" charset="0"/>
                </a:rPr>
                <a:t>Unknown nodes</a:t>
              </a:r>
              <a:endParaRPr lang="en-US" dirty="0">
                <a:latin typeface="Gill Sans" charset="0"/>
                <a:ea typeface="Gill Sans" charset="0"/>
                <a:cs typeface="Gill Sans" charset="0"/>
              </a:endParaRPr>
            </a:p>
          </p:txBody>
        </p:sp>
        <p:sp>
          <p:nvSpPr>
            <p:cNvPr id="172" name="Rectangle 171"/>
            <p:cNvSpPr/>
            <p:nvPr/>
          </p:nvSpPr>
          <p:spPr>
            <a:xfrm>
              <a:off x="7104631" y="2693004"/>
              <a:ext cx="1723549" cy="400110"/>
            </a:xfrm>
            <a:prstGeom prst="rect">
              <a:avLst/>
            </a:prstGeom>
          </p:spPr>
          <p:txBody>
            <a:bodyPr wrap="none">
              <a:spAutoFit/>
            </a:bodyPr>
            <a:lstStyle/>
            <a:p>
              <a:r>
                <a:rPr lang="en-US" sz="2000" dirty="0" smtClean="0">
                  <a:latin typeface="Gill Sans" charset="0"/>
                  <a:ea typeface="Gill Sans" charset="0"/>
                  <a:cs typeface="Gill Sans" charset="0"/>
                </a:rPr>
                <a:t>Border nodes</a:t>
              </a:r>
              <a:endParaRPr lang="en-US" sz="2000" dirty="0">
                <a:latin typeface="Gill Sans" charset="0"/>
                <a:ea typeface="Gill Sans" charset="0"/>
                <a:cs typeface="Gill Sans" charset="0"/>
              </a:endParaRPr>
            </a:p>
          </p:txBody>
        </p:sp>
        <p:sp>
          <p:nvSpPr>
            <p:cNvPr id="173" name="Oval 172"/>
            <p:cNvSpPr/>
            <p:nvPr/>
          </p:nvSpPr>
          <p:spPr>
            <a:xfrm>
              <a:off x="6580661" y="2678373"/>
              <a:ext cx="431336" cy="424594"/>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grpSp>
      <p:sp>
        <p:nvSpPr>
          <p:cNvPr id="225" name="Oval 224"/>
          <p:cNvSpPr/>
          <p:nvPr/>
        </p:nvSpPr>
        <p:spPr>
          <a:xfrm>
            <a:off x="5495274" y="3347694"/>
            <a:ext cx="357847" cy="352254"/>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FF00"/>
                </a:solidFill>
                <a:latin typeface="Zapf Dingbats"/>
                <a:ea typeface="Zapf Dingbats"/>
                <a:cs typeface="Zapf Dingbats"/>
                <a:sym typeface="Zapf Dingbats"/>
              </a:rPr>
              <a:t>✓</a:t>
            </a:r>
            <a:endParaRPr lang="en-US" dirty="0">
              <a:solidFill>
                <a:srgbClr val="00FF00"/>
              </a:solidFill>
            </a:endParaRPr>
          </a:p>
        </p:txBody>
      </p:sp>
      <p:sp>
        <p:nvSpPr>
          <p:cNvPr id="226" name="Oval 225"/>
          <p:cNvSpPr/>
          <p:nvPr/>
        </p:nvSpPr>
        <p:spPr>
          <a:xfrm>
            <a:off x="4763956" y="5012836"/>
            <a:ext cx="357847" cy="352254"/>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0000"/>
                </a:solidFill>
                <a:latin typeface="Zapf Dingbats"/>
                <a:ea typeface="Zapf Dingbats"/>
                <a:cs typeface="Zapf Dingbats"/>
                <a:sym typeface="Zapf Dingbats"/>
              </a:rPr>
              <a:t>✗</a:t>
            </a:r>
            <a:endParaRPr lang="en-US" dirty="0"/>
          </a:p>
        </p:txBody>
      </p:sp>
      <p:sp>
        <p:nvSpPr>
          <p:cNvPr id="227" name="Oval 226"/>
          <p:cNvSpPr/>
          <p:nvPr/>
        </p:nvSpPr>
        <p:spPr>
          <a:xfrm>
            <a:off x="5033170" y="4061513"/>
            <a:ext cx="357847" cy="352254"/>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0000"/>
                </a:solidFill>
                <a:latin typeface="Zapf Dingbats"/>
                <a:ea typeface="Zapf Dingbats"/>
                <a:cs typeface="Zapf Dingbats"/>
                <a:sym typeface="Zapf Dingbats"/>
              </a:rPr>
              <a:t>✗</a:t>
            </a:r>
            <a:endParaRPr lang="en-US" dirty="0"/>
          </a:p>
        </p:txBody>
      </p:sp>
      <p:sp>
        <p:nvSpPr>
          <p:cNvPr id="228" name="Oval 227"/>
          <p:cNvSpPr/>
          <p:nvPr/>
        </p:nvSpPr>
        <p:spPr>
          <a:xfrm>
            <a:off x="3960853" y="5656433"/>
            <a:ext cx="357847" cy="352254"/>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FF00"/>
                </a:solidFill>
                <a:latin typeface="Zapf Dingbats"/>
                <a:ea typeface="Zapf Dingbats"/>
                <a:cs typeface="Zapf Dingbats"/>
                <a:sym typeface="Zapf Dingbats"/>
              </a:rPr>
              <a:t>✓</a:t>
            </a:r>
            <a:endParaRPr lang="en-US" dirty="0">
              <a:solidFill>
                <a:srgbClr val="00FF00"/>
              </a:solidFill>
            </a:endParaRPr>
          </a:p>
        </p:txBody>
      </p:sp>
      <p:sp>
        <p:nvSpPr>
          <p:cNvPr id="229" name="Oval 228"/>
          <p:cNvSpPr/>
          <p:nvPr/>
        </p:nvSpPr>
        <p:spPr>
          <a:xfrm>
            <a:off x="4378372" y="4376175"/>
            <a:ext cx="357847" cy="352254"/>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0000"/>
                </a:solidFill>
                <a:latin typeface="Zapf Dingbats"/>
                <a:ea typeface="Zapf Dingbats"/>
                <a:cs typeface="Zapf Dingbats"/>
                <a:sym typeface="Zapf Dingbats"/>
              </a:rPr>
              <a:t>✗</a:t>
            </a:r>
            <a:endParaRPr lang="en-US" dirty="0"/>
          </a:p>
        </p:txBody>
      </p:sp>
      <p:sp>
        <p:nvSpPr>
          <p:cNvPr id="230" name="Rectangle 229"/>
          <p:cNvSpPr/>
          <p:nvPr/>
        </p:nvSpPr>
        <p:spPr>
          <a:xfrm>
            <a:off x="582393" y="1041100"/>
            <a:ext cx="5526080" cy="830997"/>
          </a:xfrm>
          <a:prstGeom prst="rect">
            <a:avLst/>
          </a:prstGeom>
        </p:spPr>
        <p:txBody>
          <a:bodyPr wrap="square">
            <a:spAutoFit/>
          </a:bodyPr>
          <a:lstStyle/>
          <a:p>
            <a:r>
              <a:rPr lang="en-US" sz="2400" dirty="0" smtClean="0">
                <a:latin typeface="Gill Sans" charset="0"/>
                <a:ea typeface="Gill Sans" charset="0"/>
                <a:cs typeface="Gill Sans" charset="0"/>
              </a:rPr>
              <a:t>How to find researchers cited [</a:t>
            </a:r>
            <a:r>
              <a:rPr lang="en-US" sz="2400" dirty="0" err="1" smtClean="0">
                <a:latin typeface="Gill Sans" charset="0"/>
                <a:ea typeface="Gill Sans" charset="0"/>
                <a:cs typeface="Gill Sans" charset="0"/>
              </a:rPr>
              <a:t>a,b</a:t>
            </a:r>
            <a:r>
              <a:rPr lang="en-US" sz="2400" dirty="0" smtClean="0">
                <a:latin typeface="Gill Sans" charset="0"/>
                <a:ea typeface="Gill Sans" charset="0"/>
                <a:cs typeface="Gill Sans" charset="0"/>
              </a:rPr>
              <a:t>] times in last 5 years?</a:t>
            </a:r>
            <a:endParaRPr lang="en-US" sz="2400" dirty="0">
              <a:latin typeface="Gill Sans" charset="0"/>
              <a:ea typeface="Gill Sans" charset="0"/>
              <a:cs typeface="Gill Sans" charset="0"/>
            </a:endParaRPr>
          </a:p>
        </p:txBody>
      </p:sp>
      <p:sp>
        <p:nvSpPr>
          <p:cNvPr id="108" name="TextBox 107"/>
          <p:cNvSpPr txBox="1"/>
          <p:nvPr/>
        </p:nvSpPr>
        <p:spPr>
          <a:xfrm>
            <a:off x="230135" y="5583061"/>
            <a:ext cx="3193139" cy="830997"/>
          </a:xfrm>
          <a:prstGeom prst="rect">
            <a:avLst/>
          </a:prstGeom>
          <a:noFill/>
        </p:spPr>
        <p:txBody>
          <a:bodyPr wrap="square" rtlCol="0">
            <a:spAutoFit/>
          </a:bodyPr>
          <a:lstStyle/>
          <a:p>
            <a:r>
              <a:rPr lang="pt-BR" sz="2400" b="1" dirty="0" err="1" smtClean="0">
                <a:solidFill>
                  <a:srgbClr val="0033CC"/>
                </a:solidFill>
                <a:latin typeface="Gill Sans" charset="0"/>
                <a:ea typeface="Gill Sans" charset="0"/>
                <a:cs typeface="Gill Sans" charset="0"/>
              </a:rPr>
              <a:t>Other</a:t>
            </a:r>
            <a:r>
              <a:rPr lang="pt-BR" sz="2400" b="1" dirty="0" smtClean="0">
                <a:solidFill>
                  <a:srgbClr val="0033CC"/>
                </a:solidFill>
                <a:latin typeface="Gill Sans" charset="0"/>
                <a:ea typeface="Gill Sans" charset="0"/>
                <a:cs typeface="Gill Sans" charset="0"/>
              </a:rPr>
              <a:t> </a:t>
            </a:r>
            <a:r>
              <a:rPr lang="pt-BR" sz="2400" b="1" dirty="0" err="1" smtClean="0">
                <a:solidFill>
                  <a:srgbClr val="0033CC"/>
                </a:solidFill>
                <a:latin typeface="Gill Sans" charset="0"/>
                <a:ea typeface="Gill Sans" charset="0"/>
                <a:cs typeface="Gill Sans" charset="0"/>
              </a:rPr>
              <a:t>applications</a:t>
            </a:r>
            <a:r>
              <a:rPr lang="pt-BR" sz="2400" b="1" dirty="0" smtClean="0">
                <a:solidFill>
                  <a:srgbClr val="0033CC"/>
                </a:solidFill>
                <a:latin typeface="Gill Sans" charset="0"/>
                <a:ea typeface="Gill Sans" charset="0"/>
                <a:cs typeface="Gill Sans" charset="0"/>
              </a:rPr>
              <a:t>: </a:t>
            </a:r>
            <a:r>
              <a:rPr lang="pt-BR" sz="2400" b="1" dirty="0" err="1" smtClean="0">
                <a:solidFill>
                  <a:srgbClr val="0033CC"/>
                </a:solidFill>
                <a:latin typeface="Gill Sans" charset="0"/>
                <a:ea typeface="Gill Sans" charset="0"/>
                <a:cs typeface="Gill Sans" charset="0"/>
              </a:rPr>
              <a:t>fraud</a:t>
            </a:r>
            <a:r>
              <a:rPr lang="pt-BR" sz="2400" b="1" dirty="0" smtClean="0">
                <a:solidFill>
                  <a:srgbClr val="0033CC"/>
                </a:solidFill>
                <a:latin typeface="Gill Sans" charset="0"/>
                <a:ea typeface="Gill Sans" charset="0"/>
                <a:cs typeface="Gill Sans" charset="0"/>
              </a:rPr>
              <a:t> </a:t>
            </a:r>
            <a:r>
              <a:rPr lang="pt-BR" sz="2400" b="1" dirty="0" err="1" smtClean="0">
                <a:solidFill>
                  <a:srgbClr val="0033CC"/>
                </a:solidFill>
                <a:latin typeface="Gill Sans" charset="0"/>
                <a:ea typeface="Gill Sans" charset="0"/>
                <a:cs typeface="Gill Sans" charset="0"/>
              </a:rPr>
              <a:t>investigation</a:t>
            </a:r>
            <a:endParaRPr lang="pt-BR" sz="2400" b="1" dirty="0">
              <a:solidFill>
                <a:srgbClr val="0033CC"/>
              </a:solidFill>
              <a:latin typeface="Gill Sans" charset="0"/>
              <a:ea typeface="Gill Sans" charset="0"/>
              <a:cs typeface="Gill Sans" charset="0"/>
            </a:endParaRPr>
          </a:p>
        </p:txBody>
      </p:sp>
    </p:spTree>
    <p:custDataLst>
      <p:tags r:id="rId1"/>
    </p:custDataLst>
    <p:extLst>
      <p:ext uri="{BB962C8B-B14F-4D97-AF65-F5344CB8AC3E}">
        <p14:creationId xmlns:p14="http://schemas.microsoft.com/office/powerpoint/2010/main" val="980949928"/>
      </p:ext>
    </p:extLst>
  </p:cSld>
  <p:clrMapOvr>
    <a:masterClrMapping/>
  </p:clrMapOvr>
  <mc:AlternateContent xmlns:mc="http://schemas.openxmlformats.org/markup-compatibility/2006" xmlns:p14="http://schemas.microsoft.com/office/powerpoint/2010/main">
    <mc:Choice Requires="p14">
      <p:transition spd="slow" p14:dur="2000" advTm="148689"/>
    </mc:Choice>
    <mc:Fallback xmlns="">
      <p:transition spd="slow" advTm="148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dissolve">
                                      <p:cBhvr>
                                        <p:cTn id="7" dur="500"/>
                                        <p:tgtEl>
                                          <p:spTgt spid="22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58"/>
                                        </p:tgtEl>
                                        <p:attrNameLst>
                                          <p:attrName>style.visibility</p:attrName>
                                        </p:attrNameLst>
                                      </p:cBhvr>
                                      <p:to>
                                        <p:strVal val="visible"/>
                                      </p:to>
                                    </p:set>
                                    <p:animEffect transition="in" filter="dissolve">
                                      <p:cBhvr>
                                        <p:cTn id="11" dur="500"/>
                                        <p:tgtEl>
                                          <p:spTgt spid="15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28"/>
                                        </p:tgtEl>
                                        <p:attrNameLst>
                                          <p:attrName>style.visibility</p:attrName>
                                        </p:attrNameLst>
                                      </p:cBhvr>
                                      <p:to>
                                        <p:strVal val="visible"/>
                                      </p:to>
                                    </p:set>
                                    <p:animEffect transition="in" filter="dissolve">
                                      <p:cBhvr>
                                        <p:cTn id="16" dur="500"/>
                                        <p:tgtEl>
                                          <p:spTgt spid="22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27"/>
                                        </p:tgtEl>
                                        <p:attrNameLst>
                                          <p:attrName>style.visibility</p:attrName>
                                        </p:attrNameLst>
                                      </p:cBhvr>
                                      <p:to>
                                        <p:strVal val="visible"/>
                                      </p:to>
                                    </p:set>
                                    <p:animEffect transition="in" filter="dissolve">
                                      <p:cBhvr>
                                        <p:cTn id="21" dur="500"/>
                                        <p:tgtEl>
                                          <p:spTgt spid="227"/>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61"/>
                                        </p:tgtEl>
                                        <p:attrNameLst>
                                          <p:attrName>style.visibility</p:attrName>
                                        </p:attrNameLst>
                                      </p:cBhvr>
                                      <p:to>
                                        <p:strVal val="visible"/>
                                      </p:to>
                                    </p:set>
                                    <p:animEffect transition="in" filter="dissolve">
                                      <p:cBhvr>
                                        <p:cTn id="25" dur="500"/>
                                        <p:tgtEl>
                                          <p:spTgt spid="16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25"/>
                                        </p:tgtEl>
                                        <p:attrNameLst>
                                          <p:attrName>style.visibility</p:attrName>
                                        </p:attrNameLst>
                                      </p:cBhvr>
                                      <p:to>
                                        <p:strVal val="visible"/>
                                      </p:to>
                                    </p:set>
                                    <p:animEffect transition="in" filter="dissolve">
                                      <p:cBhvr>
                                        <p:cTn id="30" dur="500"/>
                                        <p:tgtEl>
                                          <p:spTgt spid="22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29"/>
                                        </p:tgtEl>
                                        <p:attrNameLst>
                                          <p:attrName>style.visibility</p:attrName>
                                        </p:attrNameLst>
                                      </p:cBhvr>
                                      <p:to>
                                        <p:strVal val="visible"/>
                                      </p:to>
                                    </p:set>
                                    <p:animEffect transition="in" filter="dissolve">
                                      <p:cBhvr>
                                        <p:cTn id="35" dur="500"/>
                                        <p:tgtEl>
                                          <p:spTgt spid="229"/>
                                        </p:tgtEl>
                                      </p:cBhvr>
                                    </p:animEffect>
                                  </p:childTnLst>
                                </p:cTn>
                              </p:par>
                            </p:childTnLst>
                          </p:cTn>
                        </p:par>
                        <p:par>
                          <p:cTn id="36" fill="hold">
                            <p:stCondLst>
                              <p:cond delay="500"/>
                            </p:stCondLst>
                            <p:childTnLst>
                              <p:par>
                                <p:cTn id="37" presetID="9" presetClass="entr" presetSubtype="0" fill="hold" nodeType="afterEffect">
                                  <p:stCondLst>
                                    <p:cond delay="0"/>
                                  </p:stCondLst>
                                  <p:childTnLst>
                                    <p:set>
                                      <p:cBhvr>
                                        <p:cTn id="38" dur="1" fill="hold">
                                          <p:stCondLst>
                                            <p:cond delay="0"/>
                                          </p:stCondLst>
                                        </p:cTn>
                                        <p:tgtEl>
                                          <p:spTgt spid="166"/>
                                        </p:tgtEl>
                                        <p:attrNameLst>
                                          <p:attrName>style.visibility</p:attrName>
                                        </p:attrNameLst>
                                      </p:cBhvr>
                                      <p:to>
                                        <p:strVal val="visible"/>
                                      </p:to>
                                    </p:set>
                                    <p:animEffect transition="in" filter="dissolve">
                                      <p:cBhvr>
                                        <p:cTn id="39" dur="500"/>
                                        <p:tgtEl>
                                          <p:spTgt spid="16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7"/>
                                        </p:tgtEl>
                                        <p:attrNameLst>
                                          <p:attrName>style.visibility</p:attrName>
                                        </p:attrNameLst>
                                      </p:cBhvr>
                                      <p:to>
                                        <p:strVal val="visible"/>
                                      </p:to>
                                    </p:set>
                                    <p:animEffect transition="in" filter="dissolve">
                                      <p:cBhvr>
                                        <p:cTn id="44" dur="500"/>
                                        <p:tgtEl>
                                          <p:spTgt spid="16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dissolve">
                                      <p:cBhvr>
                                        <p:cTn id="4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225" grpId="0" animBg="1"/>
      <p:bldP spid="226" grpId="0" animBg="1"/>
      <p:bldP spid="227" grpId="0" animBg="1"/>
      <p:bldP spid="228" grpId="0" animBg="1"/>
      <p:bldP spid="229" grpId="0" animBg="1"/>
      <p:bldP spid="1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a:t>
            </a:r>
            <a:r>
              <a:rPr lang="en-US" dirty="0" smtClean="0"/>
              <a:t>methods</a:t>
            </a:r>
            <a:endParaRPr lang="pt-BR" dirty="0"/>
          </a:p>
        </p:txBody>
      </p:sp>
      <p:sp>
        <p:nvSpPr>
          <p:cNvPr id="3" name="Content Placeholder 2"/>
          <p:cNvSpPr>
            <a:spLocks noGrp="1"/>
          </p:cNvSpPr>
          <p:nvPr>
            <p:ph idx="1"/>
          </p:nvPr>
        </p:nvSpPr>
        <p:spPr>
          <a:xfrm>
            <a:off x="457200" y="1178716"/>
            <a:ext cx="8229600" cy="3356358"/>
          </a:xfrm>
        </p:spPr>
        <p:txBody>
          <a:bodyPr/>
          <a:lstStyle/>
          <a:p>
            <a:r>
              <a:rPr lang="en-US" dirty="0" smtClean="0"/>
              <a:t>based on topological structure + target labels</a:t>
            </a:r>
          </a:p>
          <a:p>
            <a:pPr lvl="1"/>
            <a:r>
              <a:rPr lang="en-US" dirty="0" smtClean="0"/>
              <a:t>naïve Bayes</a:t>
            </a:r>
            <a:endParaRPr lang="en-US" dirty="0"/>
          </a:p>
          <a:p>
            <a:pPr lvl="1"/>
            <a:r>
              <a:rPr lang="en-US" dirty="0"/>
              <a:t>s</a:t>
            </a:r>
            <a:r>
              <a:rPr lang="en-US" dirty="0" smtClean="0"/>
              <a:t>ocial network UCB1</a:t>
            </a:r>
          </a:p>
          <a:p>
            <a:pPr lvl="1"/>
            <a:r>
              <a:rPr lang="en-US" dirty="0"/>
              <a:t>m</a:t>
            </a:r>
            <a:r>
              <a:rPr lang="en-US" dirty="0" smtClean="0"/>
              <a:t>aximum </a:t>
            </a:r>
            <a:r>
              <a:rPr lang="en-US" dirty="0"/>
              <a:t>o</a:t>
            </a:r>
            <a:r>
              <a:rPr lang="en-US" dirty="0" smtClean="0"/>
              <a:t>bserved degree</a:t>
            </a:r>
          </a:p>
          <a:p>
            <a:pPr lvl="1"/>
            <a:r>
              <a:rPr lang="en-US" dirty="0"/>
              <a:t>a</a:t>
            </a:r>
            <a:r>
              <a:rPr lang="en-US" dirty="0" smtClean="0"/>
              <a:t>ctive search</a:t>
            </a:r>
          </a:p>
          <a:p>
            <a:pPr lvl="1"/>
            <a:endParaRPr lang="en-US" dirty="0" smtClean="0"/>
          </a:p>
          <a:p>
            <a:r>
              <a:rPr lang="en-US" dirty="0" smtClean="0"/>
              <a:t>data driven – uses node attributes</a:t>
            </a:r>
          </a:p>
          <a:p>
            <a:pPr lvl="1"/>
            <a:r>
              <a:rPr lang="en-US" dirty="0" smtClean="0"/>
              <a:t>regression models</a:t>
            </a:r>
          </a:p>
          <a:p>
            <a:pPr lvl="1"/>
            <a:r>
              <a:rPr lang="en-US" dirty="0" smtClean="0"/>
              <a:t>random forests</a:t>
            </a:r>
            <a:endParaRPr lang="en-US" dirty="0"/>
          </a:p>
        </p:txBody>
      </p:sp>
      <p:grpSp>
        <p:nvGrpSpPr>
          <p:cNvPr id="9" name="Group 8"/>
          <p:cNvGrpSpPr/>
          <p:nvPr/>
        </p:nvGrpSpPr>
        <p:grpSpPr>
          <a:xfrm>
            <a:off x="5783860" y="1580326"/>
            <a:ext cx="2785753" cy="2954748"/>
            <a:chOff x="76500" y="116045"/>
            <a:chExt cx="2785753" cy="2954748"/>
          </a:xfrm>
        </p:grpSpPr>
        <p:sp>
          <p:nvSpPr>
            <p:cNvPr id="10" name="Freeform 9"/>
            <p:cNvSpPr/>
            <p:nvPr/>
          </p:nvSpPr>
          <p:spPr>
            <a:xfrm>
              <a:off x="680099" y="796182"/>
              <a:ext cx="2182154" cy="1831355"/>
            </a:xfrm>
            <a:custGeom>
              <a:avLst/>
              <a:gdLst>
                <a:gd name="connsiteX0" fmla="*/ 2078065 w 2381138"/>
                <a:gd name="connsiteY0" fmla="*/ 259 h 1916570"/>
                <a:gd name="connsiteX1" fmla="*/ 1270885 w 2381138"/>
                <a:gd name="connsiteY1" fmla="*/ 32545 h 1916570"/>
                <a:gd name="connsiteX2" fmla="*/ 926488 w 2381138"/>
                <a:gd name="connsiteY2" fmla="*/ 161687 h 1916570"/>
                <a:gd name="connsiteX3" fmla="*/ 678953 w 2381138"/>
                <a:gd name="connsiteY3" fmla="*/ 226259 h 1916570"/>
                <a:gd name="connsiteX4" fmla="*/ 409893 w 2381138"/>
                <a:gd name="connsiteY4" fmla="*/ 344639 h 1916570"/>
                <a:gd name="connsiteX5" fmla="*/ 65497 w 2381138"/>
                <a:gd name="connsiteY5" fmla="*/ 559876 h 1916570"/>
                <a:gd name="connsiteX6" fmla="*/ 33209 w 2381138"/>
                <a:gd name="connsiteY6" fmla="*/ 785876 h 1916570"/>
                <a:gd name="connsiteX7" fmla="*/ 65497 w 2381138"/>
                <a:gd name="connsiteY7" fmla="*/ 990351 h 1916570"/>
                <a:gd name="connsiteX8" fmla="*/ 922 w 2381138"/>
                <a:gd name="connsiteY8" fmla="*/ 1237874 h 1916570"/>
                <a:gd name="connsiteX9" fmla="*/ 43972 w 2381138"/>
                <a:gd name="connsiteY9" fmla="*/ 1539206 h 1916570"/>
                <a:gd name="connsiteX10" fmla="*/ 248457 w 2381138"/>
                <a:gd name="connsiteY10" fmla="*/ 1819015 h 1916570"/>
                <a:gd name="connsiteX11" fmla="*/ 442180 w 2381138"/>
                <a:gd name="connsiteY11" fmla="*/ 1915872 h 1916570"/>
                <a:gd name="connsiteX12" fmla="*/ 571329 w 2381138"/>
                <a:gd name="connsiteY12" fmla="*/ 1862062 h 1916570"/>
                <a:gd name="connsiteX13" fmla="*/ 614379 w 2381138"/>
                <a:gd name="connsiteY13" fmla="*/ 1851301 h 1916570"/>
                <a:gd name="connsiteX14" fmla="*/ 818864 w 2381138"/>
                <a:gd name="connsiteY14" fmla="*/ 1582254 h 1916570"/>
                <a:gd name="connsiteX15" fmla="*/ 635904 w 2381138"/>
                <a:gd name="connsiteY15" fmla="*/ 1173303 h 1916570"/>
                <a:gd name="connsiteX16" fmla="*/ 549804 w 2381138"/>
                <a:gd name="connsiteY16" fmla="*/ 936542 h 1916570"/>
                <a:gd name="connsiteX17" fmla="*/ 614379 w 2381138"/>
                <a:gd name="connsiteY17" fmla="*/ 871971 h 1916570"/>
                <a:gd name="connsiteX18" fmla="*/ 1174023 w 2381138"/>
                <a:gd name="connsiteY18" fmla="*/ 656733 h 1916570"/>
                <a:gd name="connsiteX19" fmla="*/ 1518420 w 2381138"/>
                <a:gd name="connsiteY19" fmla="*/ 570638 h 1916570"/>
                <a:gd name="connsiteX20" fmla="*/ 1981203 w 2381138"/>
                <a:gd name="connsiteY20" fmla="*/ 559876 h 1916570"/>
                <a:gd name="connsiteX21" fmla="*/ 2314837 w 2381138"/>
                <a:gd name="connsiteY21" fmla="*/ 473782 h 1916570"/>
                <a:gd name="connsiteX22" fmla="*/ 2379412 w 2381138"/>
                <a:gd name="connsiteY22" fmla="*/ 247782 h 1916570"/>
                <a:gd name="connsiteX23" fmla="*/ 2282550 w 2381138"/>
                <a:gd name="connsiteY23" fmla="*/ 43307 h 1916570"/>
                <a:gd name="connsiteX24" fmla="*/ 2078065 w 2381138"/>
                <a:gd name="connsiteY24" fmla="*/ 259 h 1916570"/>
                <a:gd name="connsiteX0" fmla="*/ 2078065 w 2381138"/>
                <a:gd name="connsiteY0" fmla="*/ 259 h 1916570"/>
                <a:gd name="connsiteX1" fmla="*/ 1270885 w 2381138"/>
                <a:gd name="connsiteY1" fmla="*/ 32545 h 1916570"/>
                <a:gd name="connsiteX2" fmla="*/ 926488 w 2381138"/>
                <a:gd name="connsiteY2" fmla="*/ 161687 h 1916570"/>
                <a:gd name="connsiteX3" fmla="*/ 678953 w 2381138"/>
                <a:gd name="connsiteY3" fmla="*/ 226259 h 1916570"/>
                <a:gd name="connsiteX4" fmla="*/ 409893 w 2381138"/>
                <a:gd name="connsiteY4" fmla="*/ 344639 h 1916570"/>
                <a:gd name="connsiteX5" fmla="*/ 65497 w 2381138"/>
                <a:gd name="connsiteY5" fmla="*/ 559876 h 1916570"/>
                <a:gd name="connsiteX6" fmla="*/ 33209 w 2381138"/>
                <a:gd name="connsiteY6" fmla="*/ 785876 h 1916570"/>
                <a:gd name="connsiteX7" fmla="*/ 65497 w 2381138"/>
                <a:gd name="connsiteY7" fmla="*/ 990351 h 1916570"/>
                <a:gd name="connsiteX8" fmla="*/ 922 w 2381138"/>
                <a:gd name="connsiteY8" fmla="*/ 1237874 h 1916570"/>
                <a:gd name="connsiteX9" fmla="*/ 43972 w 2381138"/>
                <a:gd name="connsiteY9" fmla="*/ 1539206 h 1916570"/>
                <a:gd name="connsiteX10" fmla="*/ 248457 w 2381138"/>
                <a:gd name="connsiteY10" fmla="*/ 1819015 h 1916570"/>
                <a:gd name="connsiteX11" fmla="*/ 442180 w 2381138"/>
                <a:gd name="connsiteY11" fmla="*/ 1915872 h 1916570"/>
                <a:gd name="connsiteX12" fmla="*/ 571329 w 2381138"/>
                <a:gd name="connsiteY12" fmla="*/ 1862062 h 1916570"/>
                <a:gd name="connsiteX13" fmla="*/ 614379 w 2381138"/>
                <a:gd name="connsiteY13" fmla="*/ 1851301 h 1916570"/>
                <a:gd name="connsiteX14" fmla="*/ 818864 w 2381138"/>
                <a:gd name="connsiteY14" fmla="*/ 1582254 h 1916570"/>
                <a:gd name="connsiteX15" fmla="*/ 635904 w 2381138"/>
                <a:gd name="connsiteY15" fmla="*/ 1173303 h 1916570"/>
                <a:gd name="connsiteX16" fmla="*/ 549804 w 2381138"/>
                <a:gd name="connsiteY16" fmla="*/ 936542 h 1916570"/>
                <a:gd name="connsiteX17" fmla="*/ 614379 w 2381138"/>
                <a:gd name="connsiteY17" fmla="*/ 871971 h 1916570"/>
                <a:gd name="connsiteX18" fmla="*/ 1174023 w 2381138"/>
                <a:gd name="connsiteY18" fmla="*/ 656733 h 1916570"/>
                <a:gd name="connsiteX19" fmla="*/ 1518420 w 2381138"/>
                <a:gd name="connsiteY19" fmla="*/ 570638 h 1916570"/>
                <a:gd name="connsiteX20" fmla="*/ 1981203 w 2381138"/>
                <a:gd name="connsiteY20" fmla="*/ 559876 h 1916570"/>
                <a:gd name="connsiteX21" fmla="*/ 2314837 w 2381138"/>
                <a:gd name="connsiteY21" fmla="*/ 473782 h 1916570"/>
                <a:gd name="connsiteX22" fmla="*/ 2379412 w 2381138"/>
                <a:gd name="connsiteY22" fmla="*/ 247782 h 1916570"/>
                <a:gd name="connsiteX23" fmla="*/ 2282550 w 2381138"/>
                <a:gd name="connsiteY23" fmla="*/ 43307 h 1916570"/>
                <a:gd name="connsiteX24" fmla="*/ 2078065 w 2381138"/>
                <a:gd name="connsiteY24" fmla="*/ 259 h 1916570"/>
                <a:gd name="connsiteX0" fmla="*/ 2077241 w 2380314"/>
                <a:gd name="connsiteY0" fmla="*/ 259 h 1916570"/>
                <a:gd name="connsiteX1" fmla="*/ 1270061 w 2380314"/>
                <a:gd name="connsiteY1" fmla="*/ 32545 h 1916570"/>
                <a:gd name="connsiteX2" fmla="*/ 925664 w 2380314"/>
                <a:gd name="connsiteY2" fmla="*/ 161687 h 1916570"/>
                <a:gd name="connsiteX3" fmla="*/ 678129 w 2380314"/>
                <a:gd name="connsiteY3" fmla="*/ 226259 h 1916570"/>
                <a:gd name="connsiteX4" fmla="*/ 409069 w 2380314"/>
                <a:gd name="connsiteY4" fmla="*/ 344639 h 1916570"/>
                <a:gd name="connsiteX5" fmla="*/ 64673 w 2380314"/>
                <a:gd name="connsiteY5" fmla="*/ 559876 h 1916570"/>
                <a:gd name="connsiteX6" fmla="*/ 32385 w 2380314"/>
                <a:gd name="connsiteY6" fmla="*/ 785876 h 1916570"/>
                <a:gd name="connsiteX7" fmla="*/ 98 w 2380314"/>
                <a:gd name="connsiteY7" fmla="*/ 1237874 h 1916570"/>
                <a:gd name="connsiteX8" fmla="*/ 43148 w 2380314"/>
                <a:gd name="connsiteY8" fmla="*/ 1539206 h 1916570"/>
                <a:gd name="connsiteX9" fmla="*/ 247633 w 2380314"/>
                <a:gd name="connsiteY9" fmla="*/ 1819015 h 1916570"/>
                <a:gd name="connsiteX10" fmla="*/ 441356 w 2380314"/>
                <a:gd name="connsiteY10" fmla="*/ 1915872 h 1916570"/>
                <a:gd name="connsiteX11" fmla="*/ 570505 w 2380314"/>
                <a:gd name="connsiteY11" fmla="*/ 1862062 h 1916570"/>
                <a:gd name="connsiteX12" fmla="*/ 613555 w 2380314"/>
                <a:gd name="connsiteY12" fmla="*/ 1851301 h 1916570"/>
                <a:gd name="connsiteX13" fmla="*/ 818040 w 2380314"/>
                <a:gd name="connsiteY13" fmla="*/ 1582254 h 1916570"/>
                <a:gd name="connsiteX14" fmla="*/ 635080 w 2380314"/>
                <a:gd name="connsiteY14" fmla="*/ 1173303 h 1916570"/>
                <a:gd name="connsiteX15" fmla="*/ 548980 w 2380314"/>
                <a:gd name="connsiteY15" fmla="*/ 936542 h 1916570"/>
                <a:gd name="connsiteX16" fmla="*/ 613555 w 2380314"/>
                <a:gd name="connsiteY16" fmla="*/ 871971 h 1916570"/>
                <a:gd name="connsiteX17" fmla="*/ 1173199 w 2380314"/>
                <a:gd name="connsiteY17" fmla="*/ 656733 h 1916570"/>
                <a:gd name="connsiteX18" fmla="*/ 1517596 w 2380314"/>
                <a:gd name="connsiteY18" fmla="*/ 570638 h 1916570"/>
                <a:gd name="connsiteX19" fmla="*/ 1980379 w 2380314"/>
                <a:gd name="connsiteY19" fmla="*/ 559876 h 1916570"/>
                <a:gd name="connsiteX20" fmla="*/ 2314013 w 2380314"/>
                <a:gd name="connsiteY20" fmla="*/ 473782 h 1916570"/>
                <a:gd name="connsiteX21" fmla="*/ 2378588 w 2380314"/>
                <a:gd name="connsiteY21" fmla="*/ 247782 h 1916570"/>
                <a:gd name="connsiteX22" fmla="*/ 2281726 w 2380314"/>
                <a:gd name="connsiteY22" fmla="*/ 43307 h 1916570"/>
                <a:gd name="connsiteX23" fmla="*/ 2077241 w 2380314"/>
                <a:gd name="connsiteY23" fmla="*/ 259 h 1916570"/>
                <a:gd name="connsiteX0" fmla="*/ 2077241 w 2380314"/>
                <a:gd name="connsiteY0" fmla="*/ 259 h 1916570"/>
                <a:gd name="connsiteX1" fmla="*/ 1270061 w 2380314"/>
                <a:gd name="connsiteY1" fmla="*/ 32545 h 1916570"/>
                <a:gd name="connsiteX2" fmla="*/ 925664 w 2380314"/>
                <a:gd name="connsiteY2" fmla="*/ 161687 h 1916570"/>
                <a:gd name="connsiteX3" fmla="*/ 678129 w 2380314"/>
                <a:gd name="connsiteY3" fmla="*/ 226259 h 1916570"/>
                <a:gd name="connsiteX4" fmla="*/ 409069 w 2380314"/>
                <a:gd name="connsiteY4" fmla="*/ 344639 h 1916570"/>
                <a:gd name="connsiteX5" fmla="*/ 64673 w 2380314"/>
                <a:gd name="connsiteY5" fmla="*/ 559876 h 1916570"/>
                <a:gd name="connsiteX6" fmla="*/ 32385 w 2380314"/>
                <a:gd name="connsiteY6" fmla="*/ 785876 h 1916570"/>
                <a:gd name="connsiteX7" fmla="*/ 98 w 2380314"/>
                <a:gd name="connsiteY7" fmla="*/ 1237874 h 1916570"/>
                <a:gd name="connsiteX8" fmla="*/ 43148 w 2380314"/>
                <a:gd name="connsiteY8" fmla="*/ 1539206 h 1916570"/>
                <a:gd name="connsiteX9" fmla="*/ 247633 w 2380314"/>
                <a:gd name="connsiteY9" fmla="*/ 1819015 h 1916570"/>
                <a:gd name="connsiteX10" fmla="*/ 441356 w 2380314"/>
                <a:gd name="connsiteY10" fmla="*/ 1915872 h 1916570"/>
                <a:gd name="connsiteX11" fmla="*/ 570505 w 2380314"/>
                <a:gd name="connsiteY11" fmla="*/ 1862062 h 1916570"/>
                <a:gd name="connsiteX12" fmla="*/ 613555 w 2380314"/>
                <a:gd name="connsiteY12" fmla="*/ 1851301 h 1916570"/>
                <a:gd name="connsiteX13" fmla="*/ 818040 w 2380314"/>
                <a:gd name="connsiteY13" fmla="*/ 1582254 h 1916570"/>
                <a:gd name="connsiteX14" fmla="*/ 635080 w 2380314"/>
                <a:gd name="connsiteY14" fmla="*/ 1173303 h 1916570"/>
                <a:gd name="connsiteX15" fmla="*/ 548980 w 2380314"/>
                <a:gd name="connsiteY15" fmla="*/ 936542 h 1916570"/>
                <a:gd name="connsiteX16" fmla="*/ 613555 w 2380314"/>
                <a:gd name="connsiteY16" fmla="*/ 871971 h 1916570"/>
                <a:gd name="connsiteX17" fmla="*/ 1173199 w 2380314"/>
                <a:gd name="connsiteY17" fmla="*/ 656733 h 1916570"/>
                <a:gd name="connsiteX18" fmla="*/ 1517596 w 2380314"/>
                <a:gd name="connsiteY18" fmla="*/ 570638 h 1916570"/>
                <a:gd name="connsiteX19" fmla="*/ 1980379 w 2380314"/>
                <a:gd name="connsiteY19" fmla="*/ 559876 h 1916570"/>
                <a:gd name="connsiteX20" fmla="*/ 2314013 w 2380314"/>
                <a:gd name="connsiteY20" fmla="*/ 473782 h 1916570"/>
                <a:gd name="connsiteX21" fmla="*/ 2378588 w 2380314"/>
                <a:gd name="connsiteY21" fmla="*/ 247782 h 1916570"/>
                <a:gd name="connsiteX22" fmla="*/ 2281726 w 2380314"/>
                <a:gd name="connsiteY22" fmla="*/ 43307 h 1916570"/>
                <a:gd name="connsiteX23" fmla="*/ 2077241 w 2380314"/>
                <a:gd name="connsiteY23" fmla="*/ 259 h 1916570"/>
                <a:gd name="connsiteX0" fmla="*/ 2077241 w 2380314"/>
                <a:gd name="connsiteY0" fmla="*/ 259 h 1916570"/>
                <a:gd name="connsiteX1" fmla="*/ 1270061 w 2380314"/>
                <a:gd name="connsiteY1" fmla="*/ 32545 h 1916570"/>
                <a:gd name="connsiteX2" fmla="*/ 925664 w 2380314"/>
                <a:gd name="connsiteY2" fmla="*/ 161687 h 1916570"/>
                <a:gd name="connsiteX3" fmla="*/ 678129 w 2380314"/>
                <a:gd name="connsiteY3" fmla="*/ 226259 h 1916570"/>
                <a:gd name="connsiteX4" fmla="*/ 409069 w 2380314"/>
                <a:gd name="connsiteY4" fmla="*/ 344639 h 1916570"/>
                <a:gd name="connsiteX5" fmla="*/ 64673 w 2380314"/>
                <a:gd name="connsiteY5" fmla="*/ 559876 h 1916570"/>
                <a:gd name="connsiteX6" fmla="*/ 32385 w 2380314"/>
                <a:gd name="connsiteY6" fmla="*/ 785876 h 1916570"/>
                <a:gd name="connsiteX7" fmla="*/ 98 w 2380314"/>
                <a:gd name="connsiteY7" fmla="*/ 1237874 h 1916570"/>
                <a:gd name="connsiteX8" fmla="*/ 43148 w 2380314"/>
                <a:gd name="connsiteY8" fmla="*/ 1539206 h 1916570"/>
                <a:gd name="connsiteX9" fmla="*/ 247633 w 2380314"/>
                <a:gd name="connsiteY9" fmla="*/ 1819015 h 1916570"/>
                <a:gd name="connsiteX10" fmla="*/ 441356 w 2380314"/>
                <a:gd name="connsiteY10" fmla="*/ 1915872 h 1916570"/>
                <a:gd name="connsiteX11" fmla="*/ 570505 w 2380314"/>
                <a:gd name="connsiteY11" fmla="*/ 1862062 h 1916570"/>
                <a:gd name="connsiteX12" fmla="*/ 613555 w 2380314"/>
                <a:gd name="connsiteY12" fmla="*/ 1851301 h 1916570"/>
                <a:gd name="connsiteX13" fmla="*/ 818040 w 2380314"/>
                <a:gd name="connsiteY13" fmla="*/ 1582254 h 1916570"/>
                <a:gd name="connsiteX14" fmla="*/ 635080 w 2380314"/>
                <a:gd name="connsiteY14" fmla="*/ 1173303 h 1916570"/>
                <a:gd name="connsiteX15" fmla="*/ 548980 w 2380314"/>
                <a:gd name="connsiteY15" fmla="*/ 936542 h 1916570"/>
                <a:gd name="connsiteX16" fmla="*/ 613555 w 2380314"/>
                <a:gd name="connsiteY16" fmla="*/ 871971 h 1916570"/>
                <a:gd name="connsiteX17" fmla="*/ 1173199 w 2380314"/>
                <a:gd name="connsiteY17" fmla="*/ 656733 h 1916570"/>
                <a:gd name="connsiteX18" fmla="*/ 1517596 w 2380314"/>
                <a:gd name="connsiteY18" fmla="*/ 570638 h 1916570"/>
                <a:gd name="connsiteX19" fmla="*/ 1980379 w 2380314"/>
                <a:gd name="connsiteY19" fmla="*/ 559876 h 1916570"/>
                <a:gd name="connsiteX20" fmla="*/ 2314013 w 2380314"/>
                <a:gd name="connsiteY20" fmla="*/ 473782 h 1916570"/>
                <a:gd name="connsiteX21" fmla="*/ 2378588 w 2380314"/>
                <a:gd name="connsiteY21" fmla="*/ 247782 h 1916570"/>
                <a:gd name="connsiteX22" fmla="*/ 2281726 w 2380314"/>
                <a:gd name="connsiteY22" fmla="*/ 43307 h 1916570"/>
                <a:gd name="connsiteX23" fmla="*/ 2077241 w 2380314"/>
                <a:gd name="connsiteY23" fmla="*/ 259 h 1916570"/>
                <a:gd name="connsiteX0" fmla="*/ 2092053 w 2395126"/>
                <a:gd name="connsiteY0" fmla="*/ 259 h 1916570"/>
                <a:gd name="connsiteX1" fmla="*/ 1284873 w 2395126"/>
                <a:gd name="connsiteY1" fmla="*/ 32545 h 1916570"/>
                <a:gd name="connsiteX2" fmla="*/ 940476 w 2395126"/>
                <a:gd name="connsiteY2" fmla="*/ 161687 h 1916570"/>
                <a:gd name="connsiteX3" fmla="*/ 692941 w 2395126"/>
                <a:gd name="connsiteY3" fmla="*/ 226259 h 1916570"/>
                <a:gd name="connsiteX4" fmla="*/ 423881 w 2395126"/>
                <a:gd name="connsiteY4" fmla="*/ 344639 h 1916570"/>
                <a:gd name="connsiteX5" fmla="*/ 79485 w 2395126"/>
                <a:gd name="connsiteY5" fmla="*/ 559876 h 1916570"/>
                <a:gd name="connsiteX6" fmla="*/ 4147 w 2395126"/>
                <a:gd name="connsiteY6" fmla="*/ 785876 h 1916570"/>
                <a:gd name="connsiteX7" fmla="*/ 14910 w 2395126"/>
                <a:gd name="connsiteY7" fmla="*/ 1237874 h 1916570"/>
                <a:gd name="connsiteX8" fmla="*/ 57960 w 2395126"/>
                <a:gd name="connsiteY8" fmla="*/ 1539206 h 1916570"/>
                <a:gd name="connsiteX9" fmla="*/ 262445 w 2395126"/>
                <a:gd name="connsiteY9" fmla="*/ 1819015 h 1916570"/>
                <a:gd name="connsiteX10" fmla="*/ 456168 w 2395126"/>
                <a:gd name="connsiteY10" fmla="*/ 1915872 h 1916570"/>
                <a:gd name="connsiteX11" fmla="*/ 585317 w 2395126"/>
                <a:gd name="connsiteY11" fmla="*/ 1862062 h 1916570"/>
                <a:gd name="connsiteX12" fmla="*/ 628367 w 2395126"/>
                <a:gd name="connsiteY12" fmla="*/ 1851301 h 1916570"/>
                <a:gd name="connsiteX13" fmla="*/ 832852 w 2395126"/>
                <a:gd name="connsiteY13" fmla="*/ 1582254 h 1916570"/>
                <a:gd name="connsiteX14" fmla="*/ 649892 w 2395126"/>
                <a:gd name="connsiteY14" fmla="*/ 1173303 h 1916570"/>
                <a:gd name="connsiteX15" fmla="*/ 563792 w 2395126"/>
                <a:gd name="connsiteY15" fmla="*/ 936542 h 1916570"/>
                <a:gd name="connsiteX16" fmla="*/ 628367 w 2395126"/>
                <a:gd name="connsiteY16" fmla="*/ 871971 h 1916570"/>
                <a:gd name="connsiteX17" fmla="*/ 1188011 w 2395126"/>
                <a:gd name="connsiteY17" fmla="*/ 656733 h 1916570"/>
                <a:gd name="connsiteX18" fmla="*/ 1532408 w 2395126"/>
                <a:gd name="connsiteY18" fmla="*/ 570638 h 1916570"/>
                <a:gd name="connsiteX19" fmla="*/ 1995191 w 2395126"/>
                <a:gd name="connsiteY19" fmla="*/ 559876 h 1916570"/>
                <a:gd name="connsiteX20" fmla="*/ 2328825 w 2395126"/>
                <a:gd name="connsiteY20" fmla="*/ 473782 h 1916570"/>
                <a:gd name="connsiteX21" fmla="*/ 2393400 w 2395126"/>
                <a:gd name="connsiteY21" fmla="*/ 247782 h 1916570"/>
                <a:gd name="connsiteX22" fmla="*/ 2296538 w 2395126"/>
                <a:gd name="connsiteY22" fmla="*/ 43307 h 1916570"/>
                <a:gd name="connsiteX23" fmla="*/ 2092053 w 2395126"/>
                <a:gd name="connsiteY23" fmla="*/ 259 h 1916570"/>
                <a:gd name="connsiteX0" fmla="*/ 2099144 w 2402217"/>
                <a:gd name="connsiteY0" fmla="*/ 259 h 1916570"/>
                <a:gd name="connsiteX1" fmla="*/ 1291964 w 2402217"/>
                <a:gd name="connsiteY1" fmla="*/ 32545 h 1916570"/>
                <a:gd name="connsiteX2" fmla="*/ 947567 w 2402217"/>
                <a:gd name="connsiteY2" fmla="*/ 161687 h 1916570"/>
                <a:gd name="connsiteX3" fmla="*/ 700032 w 2402217"/>
                <a:gd name="connsiteY3" fmla="*/ 226259 h 1916570"/>
                <a:gd name="connsiteX4" fmla="*/ 430972 w 2402217"/>
                <a:gd name="connsiteY4" fmla="*/ 344639 h 1916570"/>
                <a:gd name="connsiteX5" fmla="*/ 183437 w 2402217"/>
                <a:gd name="connsiteY5" fmla="*/ 495305 h 1916570"/>
                <a:gd name="connsiteX6" fmla="*/ 11238 w 2402217"/>
                <a:gd name="connsiteY6" fmla="*/ 785876 h 1916570"/>
                <a:gd name="connsiteX7" fmla="*/ 22001 w 2402217"/>
                <a:gd name="connsiteY7" fmla="*/ 1237874 h 1916570"/>
                <a:gd name="connsiteX8" fmla="*/ 65051 w 2402217"/>
                <a:gd name="connsiteY8" fmla="*/ 1539206 h 1916570"/>
                <a:gd name="connsiteX9" fmla="*/ 269536 w 2402217"/>
                <a:gd name="connsiteY9" fmla="*/ 1819015 h 1916570"/>
                <a:gd name="connsiteX10" fmla="*/ 463259 w 2402217"/>
                <a:gd name="connsiteY10" fmla="*/ 1915872 h 1916570"/>
                <a:gd name="connsiteX11" fmla="*/ 592408 w 2402217"/>
                <a:gd name="connsiteY11" fmla="*/ 1862062 h 1916570"/>
                <a:gd name="connsiteX12" fmla="*/ 635458 w 2402217"/>
                <a:gd name="connsiteY12" fmla="*/ 1851301 h 1916570"/>
                <a:gd name="connsiteX13" fmla="*/ 839943 w 2402217"/>
                <a:gd name="connsiteY13" fmla="*/ 1582254 h 1916570"/>
                <a:gd name="connsiteX14" fmla="*/ 656983 w 2402217"/>
                <a:gd name="connsiteY14" fmla="*/ 1173303 h 1916570"/>
                <a:gd name="connsiteX15" fmla="*/ 570883 w 2402217"/>
                <a:gd name="connsiteY15" fmla="*/ 936542 h 1916570"/>
                <a:gd name="connsiteX16" fmla="*/ 635458 w 2402217"/>
                <a:gd name="connsiteY16" fmla="*/ 871971 h 1916570"/>
                <a:gd name="connsiteX17" fmla="*/ 1195102 w 2402217"/>
                <a:gd name="connsiteY17" fmla="*/ 656733 h 1916570"/>
                <a:gd name="connsiteX18" fmla="*/ 1539499 w 2402217"/>
                <a:gd name="connsiteY18" fmla="*/ 570638 h 1916570"/>
                <a:gd name="connsiteX19" fmla="*/ 2002282 w 2402217"/>
                <a:gd name="connsiteY19" fmla="*/ 559876 h 1916570"/>
                <a:gd name="connsiteX20" fmla="*/ 2335916 w 2402217"/>
                <a:gd name="connsiteY20" fmla="*/ 473782 h 1916570"/>
                <a:gd name="connsiteX21" fmla="*/ 2400491 w 2402217"/>
                <a:gd name="connsiteY21" fmla="*/ 247782 h 1916570"/>
                <a:gd name="connsiteX22" fmla="*/ 2303629 w 2402217"/>
                <a:gd name="connsiteY22" fmla="*/ 43307 h 1916570"/>
                <a:gd name="connsiteX23" fmla="*/ 2099144 w 2402217"/>
                <a:gd name="connsiteY23" fmla="*/ 259 h 1916570"/>
                <a:gd name="connsiteX0" fmla="*/ 2099144 w 2402217"/>
                <a:gd name="connsiteY0" fmla="*/ 170 h 1916481"/>
                <a:gd name="connsiteX1" fmla="*/ 1291964 w 2402217"/>
                <a:gd name="connsiteY1" fmla="*/ 32456 h 1916481"/>
                <a:gd name="connsiteX2" fmla="*/ 947567 w 2402217"/>
                <a:gd name="connsiteY2" fmla="*/ 129313 h 1916481"/>
                <a:gd name="connsiteX3" fmla="*/ 700032 w 2402217"/>
                <a:gd name="connsiteY3" fmla="*/ 226170 h 1916481"/>
                <a:gd name="connsiteX4" fmla="*/ 430972 w 2402217"/>
                <a:gd name="connsiteY4" fmla="*/ 344550 h 1916481"/>
                <a:gd name="connsiteX5" fmla="*/ 183437 w 2402217"/>
                <a:gd name="connsiteY5" fmla="*/ 495216 h 1916481"/>
                <a:gd name="connsiteX6" fmla="*/ 11238 w 2402217"/>
                <a:gd name="connsiteY6" fmla="*/ 785787 h 1916481"/>
                <a:gd name="connsiteX7" fmla="*/ 22001 w 2402217"/>
                <a:gd name="connsiteY7" fmla="*/ 1237785 h 1916481"/>
                <a:gd name="connsiteX8" fmla="*/ 65051 w 2402217"/>
                <a:gd name="connsiteY8" fmla="*/ 1539117 h 1916481"/>
                <a:gd name="connsiteX9" fmla="*/ 269536 w 2402217"/>
                <a:gd name="connsiteY9" fmla="*/ 1818926 h 1916481"/>
                <a:gd name="connsiteX10" fmla="*/ 463259 w 2402217"/>
                <a:gd name="connsiteY10" fmla="*/ 1915783 h 1916481"/>
                <a:gd name="connsiteX11" fmla="*/ 592408 w 2402217"/>
                <a:gd name="connsiteY11" fmla="*/ 1861973 h 1916481"/>
                <a:gd name="connsiteX12" fmla="*/ 635458 w 2402217"/>
                <a:gd name="connsiteY12" fmla="*/ 1851212 h 1916481"/>
                <a:gd name="connsiteX13" fmla="*/ 839943 w 2402217"/>
                <a:gd name="connsiteY13" fmla="*/ 1582165 h 1916481"/>
                <a:gd name="connsiteX14" fmla="*/ 656983 w 2402217"/>
                <a:gd name="connsiteY14" fmla="*/ 1173214 h 1916481"/>
                <a:gd name="connsiteX15" fmla="*/ 570883 w 2402217"/>
                <a:gd name="connsiteY15" fmla="*/ 936453 h 1916481"/>
                <a:gd name="connsiteX16" fmla="*/ 635458 w 2402217"/>
                <a:gd name="connsiteY16" fmla="*/ 871882 h 1916481"/>
                <a:gd name="connsiteX17" fmla="*/ 1195102 w 2402217"/>
                <a:gd name="connsiteY17" fmla="*/ 656644 h 1916481"/>
                <a:gd name="connsiteX18" fmla="*/ 1539499 w 2402217"/>
                <a:gd name="connsiteY18" fmla="*/ 570549 h 1916481"/>
                <a:gd name="connsiteX19" fmla="*/ 2002282 w 2402217"/>
                <a:gd name="connsiteY19" fmla="*/ 559787 h 1916481"/>
                <a:gd name="connsiteX20" fmla="*/ 2335916 w 2402217"/>
                <a:gd name="connsiteY20" fmla="*/ 473693 h 1916481"/>
                <a:gd name="connsiteX21" fmla="*/ 2400491 w 2402217"/>
                <a:gd name="connsiteY21" fmla="*/ 247693 h 1916481"/>
                <a:gd name="connsiteX22" fmla="*/ 2303629 w 2402217"/>
                <a:gd name="connsiteY22" fmla="*/ 43218 h 1916481"/>
                <a:gd name="connsiteX23" fmla="*/ 2099144 w 2402217"/>
                <a:gd name="connsiteY23" fmla="*/ 170 h 1916481"/>
                <a:gd name="connsiteX0" fmla="*/ 2099144 w 2402217"/>
                <a:gd name="connsiteY0" fmla="*/ 170 h 1916481"/>
                <a:gd name="connsiteX1" fmla="*/ 1291964 w 2402217"/>
                <a:gd name="connsiteY1" fmla="*/ 32456 h 1916481"/>
                <a:gd name="connsiteX2" fmla="*/ 947567 w 2402217"/>
                <a:gd name="connsiteY2" fmla="*/ 129313 h 1916481"/>
                <a:gd name="connsiteX3" fmla="*/ 700032 w 2402217"/>
                <a:gd name="connsiteY3" fmla="*/ 269217 h 1916481"/>
                <a:gd name="connsiteX4" fmla="*/ 430972 w 2402217"/>
                <a:gd name="connsiteY4" fmla="*/ 344550 h 1916481"/>
                <a:gd name="connsiteX5" fmla="*/ 183437 w 2402217"/>
                <a:gd name="connsiteY5" fmla="*/ 495216 h 1916481"/>
                <a:gd name="connsiteX6" fmla="*/ 11238 w 2402217"/>
                <a:gd name="connsiteY6" fmla="*/ 785787 h 1916481"/>
                <a:gd name="connsiteX7" fmla="*/ 22001 w 2402217"/>
                <a:gd name="connsiteY7" fmla="*/ 1237785 h 1916481"/>
                <a:gd name="connsiteX8" fmla="*/ 65051 w 2402217"/>
                <a:gd name="connsiteY8" fmla="*/ 1539117 h 1916481"/>
                <a:gd name="connsiteX9" fmla="*/ 269536 w 2402217"/>
                <a:gd name="connsiteY9" fmla="*/ 1818926 h 1916481"/>
                <a:gd name="connsiteX10" fmla="*/ 463259 w 2402217"/>
                <a:gd name="connsiteY10" fmla="*/ 1915783 h 1916481"/>
                <a:gd name="connsiteX11" fmla="*/ 592408 w 2402217"/>
                <a:gd name="connsiteY11" fmla="*/ 1861973 h 1916481"/>
                <a:gd name="connsiteX12" fmla="*/ 635458 w 2402217"/>
                <a:gd name="connsiteY12" fmla="*/ 1851212 h 1916481"/>
                <a:gd name="connsiteX13" fmla="*/ 839943 w 2402217"/>
                <a:gd name="connsiteY13" fmla="*/ 1582165 h 1916481"/>
                <a:gd name="connsiteX14" fmla="*/ 656983 w 2402217"/>
                <a:gd name="connsiteY14" fmla="*/ 1173214 h 1916481"/>
                <a:gd name="connsiteX15" fmla="*/ 570883 w 2402217"/>
                <a:gd name="connsiteY15" fmla="*/ 936453 h 1916481"/>
                <a:gd name="connsiteX16" fmla="*/ 635458 w 2402217"/>
                <a:gd name="connsiteY16" fmla="*/ 871882 h 1916481"/>
                <a:gd name="connsiteX17" fmla="*/ 1195102 w 2402217"/>
                <a:gd name="connsiteY17" fmla="*/ 656644 h 1916481"/>
                <a:gd name="connsiteX18" fmla="*/ 1539499 w 2402217"/>
                <a:gd name="connsiteY18" fmla="*/ 570549 h 1916481"/>
                <a:gd name="connsiteX19" fmla="*/ 2002282 w 2402217"/>
                <a:gd name="connsiteY19" fmla="*/ 559787 h 1916481"/>
                <a:gd name="connsiteX20" fmla="*/ 2335916 w 2402217"/>
                <a:gd name="connsiteY20" fmla="*/ 473693 h 1916481"/>
                <a:gd name="connsiteX21" fmla="*/ 2400491 w 2402217"/>
                <a:gd name="connsiteY21" fmla="*/ 247693 h 1916481"/>
                <a:gd name="connsiteX22" fmla="*/ 2303629 w 2402217"/>
                <a:gd name="connsiteY22" fmla="*/ 43218 h 1916481"/>
                <a:gd name="connsiteX23" fmla="*/ 2099144 w 2402217"/>
                <a:gd name="connsiteY23" fmla="*/ 170 h 1916481"/>
                <a:gd name="connsiteX0" fmla="*/ 2099144 w 2402217"/>
                <a:gd name="connsiteY0" fmla="*/ 170 h 1916481"/>
                <a:gd name="connsiteX1" fmla="*/ 1291964 w 2402217"/>
                <a:gd name="connsiteY1" fmla="*/ 32456 h 1916481"/>
                <a:gd name="connsiteX2" fmla="*/ 947567 w 2402217"/>
                <a:gd name="connsiteY2" fmla="*/ 129313 h 1916481"/>
                <a:gd name="connsiteX3" fmla="*/ 700032 w 2402217"/>
                <a:gd name="connsiteY3" fmla="*/ 269217 h 1916481"/>
                <a:gd name="connsiteX4" fmla="*/ 452497 w 2402217"/>
                <a:gd name="connsiteY4" fmla="*/ 376836 h 1916481"/>
                <a:gd name="connsiteX5" fmla="*/ 183437 w 2402217"/>
                <a:gd name="connsiteY5" fmla="*/ 495216 h 1916481"/>
                <a:gd name="connsiteX6" fmla="*/ 11238 w 2402217"/>
                <a:gd name="connsiteY6" fmla="*/ 785787 h 1916481"/>
                <a:gd name="connsiteX7" fmla="*/ 22001 w 2402217"/>
                <a:gd name="connsiteY7" fmla="*/ 1237785 h 1916481"/>
                <a:gd name="connsiteX8" fmla="*/ 65051 w 2402217"/>
                <a:gd name="connsiteY8" fmla="*/ 1539117 h 1916481"/>
                <a:gd name="connsiteX9" fmla="*/ 269536 w 2402217"/>
                <a:gd name="connsiteY9" fmla="*/ 1818926 h 1916481"/>
                <a:gd name="connsiteX10" fmla="*/ 463259 w 2402217"/>
                <a:gd name="connsiteY10" fmla="*/ 1915783 h 1916481"/>
                <a:gd name="connsiteX11" fmla="*/ 592408 w 2402217"/>
                <a:gd name="connsiteY11" fmla="*/ 1861973 h 1916481"/>
                <a:gd name="connsiteX12" fmla="*/ 635458 w 2402217"/>
                <a:gd name="connsiteY12" fmla="*/ 1851212 h 1916481"/>
                <a:gd name="connsiteX13" fmla="*/ 839943 w 2402217"/>
                <a:gd name="connsiteY13" fmla="*/ 1582165 h 1916481"/>
                <a:gd name="connsiteX14" fmla="*/ 656983 w 2402217"/>
                <a:gd name="connsiteY14" fmla="*/ 1173214 h 1916481"/>
                <a:gd name="connsiteX15" fmla="*/ 570883 w 2402217"/>
                <a:gd name="connsiteY15" fmla="*/ 936453 h 1916481"/>
                <a:gd name="connsiteX16" fmla="*/ 635458 w 2402217"/>
                <a:gd name="connsiteY16" fmla="*/ 871882 h 1916481"/>
                <a:gd name="connsiteX17" fmla="*/ 1195102 w 2402217"/>
                <a:gd name="connsiteY17" fmla="*/ 656644 h 1916481"/>
                <a:gd name="connsiteX18" fmla="*/ 1539499 w 2402217"/>
                <a:gd name="connsiteY18" fmla="*/ 570549 h 1916481"/>
                <a:gd name="connsiteX19" fmla="*/ 2002282 w 2402217"/>
                <a:gd name="connsiteY19" fmla="*/ 559787 h 1916481"/>
                <a:gd name="connsiteX20" fmla="*/ 2335916 w 2402217"/>
                <a:gd name="connsiteY20" fmla="*/ 473693 h 1916481"/>
                <a:gd name="connsiteX21" fmla="*/ 2400491 w 2402217"/>
                <a:gd name="connsiteY21" fmla="*/ 247693 h 1916481"/>
                <a:gd name="connsiteX22" fmla="*/ 2303629 w 2402217"/>
                <a:gd name="connsiteY22" fmla="*/ 43218 h 1916481"/>
                <a:gd name="connsiteX23" fmla="*/ 2099144 w 2402217"/>
                <a:gd name="connsiteY23" fmla="*/ 170 h 1916481"/>
                <a:gd name="connsiteX0" fmla="*/ 2099144 w 2402217"/>
                <a:gd name="connsiteY0" fmla="*/ 170 h 1916481"/>
                <a:gd name="connsiteX1" fmla="*/ 1291964 w 2402217"/>
                <a:gd name="connsiteY1" fmla="*/ 32456 h 1916481"/>
                <a:gd name="connsiteX2" fmla="*/ 947567 w 2402217"/>
                <a:gd name="connsiteY2" fmla="*/ 129313 h 1916481"/>
                <a:gd name="connsiteX3" fmla="*/ 700032 w 2402217"/>
                <a:gd name="connsiteY3" fmla="*/ 269217 h 1916481"/>
                <a:gd name="connsiteX4" fmla="*/ 452497 w 2402217"/>
                <a:gd name="connsiteY4" fmla="*/ 376836 h 1916481"/>
                <a:gd name="connsiteX5" fmla="*/ 183437 w 2402217"/>
                <a:gd name="connsiteY5" fmla="*/ 495216 h 1916481"/>
                <a:gd name="connsiteX6" fmla="*/ 11238 w 2402217"/>
                <a:gd name="connsiteY6" fmla="*/ 785787 h 1916481"/>
                <a:gd name="connsiteX7" fmla="*/ 22001 w 2402217"/>
                <a:gd name="connsiteY7" fmla="*/ 1237785 h 1916481"/>
                <a:gd name="connsiteX8" fmla="*/ 65051 w 2402217"/>
                <a:gd name="connsiteY8" fmla="*/ 1539117 h 1916481"/>
                <a:gd name="connsiteX9" fmla="*/ 269536 w 2402217"/>
                <a:gd name="connsiteY9" fmla="*/ 1818926 h 1916481"/>
                <a:gd name="connsiteX10" fmla="*/ 463259 w 2402217"/>
                <a:gd name="connsiteY10" fmla="*/ 1915783 h 1916481"/>
                <a:gd name="connsiteX11" fmla="*/ 592408 w 2402217"/>
                <a:gd name="connsiteY11" fmla="*/ 1861973 h 1916481"/>
                <a:gd name="connsiteX12" fmla="*/ 635458 w 2402217"/>
                <a:gd name="connsiteY12" fmla="*/ 1851212 h 1916481"/>
                <a:gd name="connsiteX13" fmla="*/ 839943 w 2402217"/>
                <a:gd name="connsiteY13" fmla="*/ 1582165 h 1916481"/>
                <a:gd name="connsiteX14" fmla="*/ 656983 w 2402217"/>
                <a:gd name="connsiteY14" fmla="*/ 1173214 h 1916481"/>
                <a:gd name="connsiteX15" fmla="*/ 635458 w 2402217"/>
                <a:gd name="connsiteY15" fmla="*/ 871882 h 1916481"/>
                <a:gd name="connsiteX16" fmla="*/ 1195102 w 2402217"/>
                <a:gd name="connsiteY16" fmla="*/ 656644 h 1916481"/>
                <a:gd name="connsiteX17" fmla="*/ 1539499 w 2402217"/>
                <a:gd name="connsiteY17" fmla="*/ 570549 h 1916481"/>
                <a:gd name="connsiteX18" fmla="*/ 2002282 w 2402217"/>
                <a:gd name="connsiteY18" fmla="*/ 559787 h 1916481"/>
                <a:gd name="connsiteX19" fmla="*/ 2335916 w 2402217"/>
                <a:gd name="connsiteY19" fmla="*/ 473693 h 1916481"/>
                <a:gd name="connsiteX20" fmla="*/ 2400491 w 2402217"/>
                <a:gd name="connsiteY20" fmla="*/ 247693 h 1916481"/>
                <a:gd name="connsiteX21" fmla="*/ 2303629 w 2402217"/>
                <a:gd name="connsiteY21" fmla="*/ 43218 h 1916481"/>
                <a:gd name="connsiteX22" fmla="*/ 2099144 w 2402217"/>
                <a:gd name="connsiteY22" fmla="*/ 170 h 1916481"/>
                <a:gd name="connsiteX0" fmla="*/ 2099144 w 2401818"/>
                <a:gd name="connsiteY0" fmla="*/ 170 h 1916481"/>
                <a:gd name="connsiteX1" fmla="*/ 1291964 w 2401818"/>
                <a:gd name="connsiteY1" fmla="*/ 32456 h 1916481"/>
                <a:gd name="connsiteX2" fmla="*/ 947567 w 2401818"/>
                <a:gd name="connsiteY2" fmla="*/ 129313 h 1916481"/>
                <a:gd name="connsiteX3" fmla="*/ 700032 w 2401818"/>
                <a:gd name="connsiteY3" fmla="*/ 269217 h 1916481"/>
                <a:gd name="connsiteX4" fmla="*/ 452497 w 2401818"/>
                <a:gd name="connsiteY4" fmla="*/ 376836 h 1916481"/>
                <a:gd name="connsiteX5" fmla="*/ 183437 w 2401818"/>
                <a:gd name="connsiteY5" fmla="*/ 495216 h 1916481"/>
                <a:gd name="connsiteX6" fmla="*/ 11238 w 2401818"/>
                <a:gd name="connsiteY6" fmla="*/ 785787 h 1916481"/>
                <a:gd name="connsiteX7" fmla="*/ 22001 w 2401818"/>
                <a:gd name="connsiteY7" fmla="*/ 1237785 h 1916481"/>
                <a:gd name="connsiteX8" fmla="*/ 65051 w 2401818"/>
                <a:gd name="connsiteY8" fmla="*/ 1539117 h 1916481"/>
                <a:gd name="connsiteX9" fmla="*/ 269536 w 2401818"/>
                <a:gd name="connsiteY9" fmla="*/ 1818926 h 1916481"/>
                <a:gd name="connsiteX10" fmla="*/ 463259 w 2401818"/>
                <a:gd name="connsiteY10" fmla="*/ 1915783 h 1916481"/>
                <a:gd name="connsiteX11" fmla="*/ 592408 w 2401818"/>
                <a:gd name="connsiteY11" fmla="*/ 1861973 h 1916481"/>
                <a:gd name="connsiteX12" fmla="*/ 635458 w 2401818"/>
                <a:gd name="connsiteY12" fmla="*/ 1851212 h 1916481"/>
                <a:gd name="connsiteX13" fmla="*/ 839943 w 2401818"/>
                <a:gd name="connsiteY13" fmla="*/ 1582165 h 1916481"/>
                <a:gd name="connsiteX14" fmla="*/ 656983 w 2401818"/>
                <a:gd name="connsiteY14" fmla="*/ 1173214 h 1916481"/>
                <a:gd name="connsiteX15" fmla="*/ 635458 w 2401818"/>
                <a:gd name="connsiteY15" fmla="*/ 871882 h 1916481"/>
                <a:gd name="connsiteX16" fmla="*/ 1195102 w 2401818"/>
                <a:gd name="connsiteY16" fmla="*/ 656644 h 1916481"/>
                <a:gd name="connsiteX17" fmla="*/ 1539499 w 2401818"/>
                <a:gd name="connsiteY17" fmla="*/ 570549 h 1916481"/>
                <a:gd name="connsiteX18" fmla="*/ 2034569 w 2401818"/>
                <a:gd name="connsiteY18" fmla="*/ 538264 h 1916481"/>
                <a:gd name="connsiteX19" fmla="*/ 2335916 w 2401818"/>
                <a:gd name="connsiteY19" fmla="*/ 473693 h 1916481"/>
                <a:gd name="connsiteX20" fmla="*/ 2400491 w 2401818"/>
                <a:gd name="connsiteY20" fmla="*/ 247693 h 1916481"/>
                <a:gd name="connsiteX21" fmla="*/ 2303629 w 2401818"/>
                <a:gd name="connsiteY21" fmla="*/ 43218 h 1916481"/>
                <a:gd name="connsiteX22" fmla="*/ 2099144 w 2401818"/>
                <a:gd name="connsiteY22" fmla="*/ 170 h 1916481"/>
                <a:gd name="connsiteX0" fmla="*/ 2099144 w 2401818"/>
                <a:gd name="connsiteY0" fmla="*/ 170 h 1918294"/>
                <a:gd name="connsiteX1" fmla="*/ 1291964 w 2401818"/>
                <a:gd name="connsiteY1" fmla="*/ 32456 h 1918294"/>
                <a:gd name="connsiteX2" fmla="*/ 947567 w 2401818"/>
                <a:gd name="connsiteY2" fmla="*/ 129313 h 1918294"/>
                <a:gd name="connsiteX3" fmla="*/ 700032 w 2401818"/>
                <a:gd name="connsiteY3" fmla="*/ 269217 h 1918294"/>
                <a:gd name="connsiteX4" fmla="*/ 452497 w 2401818"/>
                <a:gd name="connsiteY4" fmla="*/ 376836 h 1918294"/>
                <a:gd name="connsiteX5" fmla="*/ 183437 w 2401818"/>
                <a:gd name="connsiteY5" fmla="*/ 495216 h 1918294"/>
                <a:gd name="connsiteX6" fmla="*/ 11238 w 2401818"/>
                <a:gd name="connsiteY6" fmla="*/ 785787 h 1918294"/>
                <a:gd name="connsiteX7" fmla="*/ 22001 w 2401818"/>
                <a:gd name="connsiteY7" fmla="*/ 1237785 h 1918294"/>
                <a:gd name="connsiteX8" fmla="*/ 65051 w 2401818"/>
                <a:gd name="connsiteY8" fmla="*/ 1539117 h 1918294"/>
                <a:gd name="connsiteX9" fmla="*/ 269536 w 2401818"/>
                <a:gd name="connsiteY9" fmla="*/ 1818926 h 1918294"/>
                <a:gd name="connsiteX10" fmla="*/ 463259 w 2401818"/>
                <a:gd name="connsiteY10" fmla="*/ 1915783 h 1918294"/>
                <a:gd name="connsiteX11" fmla="*/ 592408 w 2401818"/>
                <a:gd name="connsiteY11" fmla="*/ 1861973 h 1918294"/>
                <a:gd name="connsiteX12" fmla="*/ 839943 w 2401818"/>
                <a:gd name="connsiteY12" fmla="*/ 1582165 h 1918294"/>
                <a:gd name="connsiteX13" fmla="*/ 656983 w 2401818"/>
                <a:gd name="connsiteY13" fmla="*/ 1173214 h 1918294"/>
                <a:gd name="connsiteX14" fmla="*/ 635458 w 2401818"/>
                <a:gd name="connsiteY14" fmla="*/ 871882 h 1918294"/>
                <a:gd name="connsiteX15" fmla="*/ 1195102 w 2401818"/>
                <a:gd name="connsiteY15" fmla="*/ 656644 h 1918294"/>
                <a:gd name="connsiteX16" fmla="*/ 1539499 w 2401818"/>
                <a:gd name="connsiteY16" fmla="*/ 570549 h 1918294"/>
                <a:gd name="connsiteX17" fmla="*/ 2034569 w 2401818"/>
                <a:gd name="connsiteY17" fmla="*/ 538264 h 1918294"/>
                <a:gd name="connsiteX18" fmla="*/ 2335916 w 2401818"/>
                <a:gd name="connsiteY18" fmla="*/ 473693 h 1918294"/>
                <a:gd name="connsiteX19" fmla="*/ 2400491 w 2401818"/>
                <a:gd name="connsiteY19" fmla="*/ 247693 h 1918294"/>
                <a:gd name="connsiteX20" fmla="*/ 2303629 w 2401818"/>
                <a:gd name="connsiteY20" fmla="*/ 43218 h 1918294"/>
                <a:gd name="connsiteX21" fmla="*/ 2099144 w 2401818"/>
                <a:gd name="connsiteY21" fmla="*/ 170 h 1918294"/>
                <a:gd name="connsiteX0" fmla="*/ 2099144 w 2401818"/>
                <a:gd name="connsiteY0" fmla="*/ 170 h 1915847"/>
                <a:gd name="connsiteX1" fmla="*/ 1291964 w 2401818"/>
                <a:gd name="connsiteY1" fmla="*/ 32456 h 1915847"/>
                <a:gd name="connsiteX2" fmla="*/ 947567 w 2401818"/>
                <a:gd name="connsiteY2" fmla="*/ 129313 h 1915847"/>
                <a:gd name="connsiteX3" fmla="*/ 700032 w 2401818"/>
                <a:gd name="connsiteY3" fmla="*/ 269217 h 1915847"/>
                <a:gd name="connsiteX4" fmla="*/ 452497 w 2401818"/>
                <a:gd name="connsiteY4" fmla="*/ 376836 h 1915847"/>
                <a:gd name="connsiteX5" fmla="*/ 183437 w 2401818"/>
                <a:gd name="connsiteY5" fmla="*/ 495216 h 1915847"/>
                <a:gd name="connsiteX6" fmla="*/ 11238 w 2401818"/>
                <a:gd name="connsiteY6" fmla="*/ 785787 h 1915847"/>
                <a:gd name="connsiteX7" fmla="*/ 22001 w 2401818"/>
                <a:gd name="connsiteY7" fmla="*/ 1237785 h 1915847"/>
                <a:gd name="connsiteX8" fmla="*/ 65051 w 2401818"/>
                <a:gd name="connsiteY8" fmla="*/ 1539117 h 1915847"/>
                <a:gd name="connsiteX9" fmla="*/ 269536 w 2401818"/>
                <a:gd name="connsiteY9" fmla="*/ 1818926 h 1915847"/>
                <a:gd name="connsiteX10" fmla="*/ 463259 w 2401818"/>
                <a:gd name="connsiteY10" fmla="*/ 1915783 h 1915847"/>
                <a:gd name="connsiteX11" fmla="*/ 700032 w 2401818"/>
                <a:gd name="connsiteY11" fmla="*/ 1808164 h 1915847"/>
                <a:gd name="connsiteX12" fmla="*/ 839943 w 2401818"/>
                <a:gd name="connsiteY12" fmla="*/ 1582165 h 1915847"/>
                <a:gd name="connsiteX13" fmla="*/ 656983 w 2401818"/>
                <a:gd name="connsiteY13" fmla="*/ 1173214 h 1915847"/>
                <a:gd name="connsiteX14" fmla="*/ 635458 w 2401818"/>
                <a:gd name="connsiteY14" fmla="*/ 871882 h 1915847"/>
                <a:gd name="connsiteX15" fmla="*/ 1195102 w 2401818"/>
                <a:gd name="connsiteY15" fmla="*/ 656644 h 1915847"/>
                <a:gd name="connsiteX16" fmla="*/ 1539499 w 2401818"/>
                <a:gd name="connsiteY16" fmla="*/ 570549 h 1915847"/>
                <a:gd name="connsiteX17" fmla="*/ 2034569 w 2401818"/>
                <a:gd name="connsiteY17" fmla="*/ 538264 h 1915847"/>
                <a:gd name="connsiteX18" fmla="*/ 2335916 w 2401818"/>
                <a:gd name="connsiteY18" fmla="*/ 473693 h 1915847"/>
                <a:gd name="connsiteX19" fmla="*/ 2400491 w 2401818"/>
                <a:gd name="connsiteY19" fmla="*/ 247693 h 1915847"/>
                <a:gd name="connsiteX20" fmla="*/ 2303629 w 2401818"/>
                <a:gd name="connsiteY20" fmla="*/ 43218 h 1915847"/>
                <a:gd name="connsiteX21" fmla="*/ 2099144 w 2401818"/>
                <a:gd name="connsiteY21" fmla="*/ 170 h 1915847"/>
                <a:gd name="connsiteX0" fmla="*/ 2099144 w 2401818"/>
                <a:gd name="connsiteY0" fmla="*/ 170 h 1863638"/>
                <a:gd name="connsiteX1" fmla="*/ 1291964 w 2401818"/>
                <a:gd name="connsiteY1" fmla="*/ 32456 h 1863638"/>
                <a:gd name="connsiteX2" fmla="*/ 947567 w 2401818"/>
                <a:gd name="connsiteY2" fmla="*/ 129313 h 1863638"/>
                <a:gd name="connsiteX3" fmla="*/ 700032 w 2401818"/>
                <a:gd name="connsiteY3" fmla="*/ 269217 h 1863638"/>
                <a:gd name="connsiteX4" fmla="*/ 452497 w 2401818"/>
                <a:gd name="connsiteY4" fmla="*/ 376836 h 1863638"/>
                <a:gd name="connsiteX5" fmla="*/ 183437 w 2401818"/>
                <a:gd name="connsiteY5" fmla="*/ 495216 h 1863638"/>
                <a:gd name="connsiteX6" fmla="*/ 11238 w 2401818"/>
                <a:gd name="connsiteY6" fmla="*/ 785787 h 1863638"/>
                <a:gd name="connsiteX7" fmla="*/ 22001 w 2401818"/>
                <a:gd name="connsiteY7" fmla="*/ 1237785 h 1863638"/>
                <a:gd name="connsiteX8" fmla="*/ 65051 w 2401818"/>
                <a:gd name="connsiteY8" fmla="*/ 1539117 h 1863638"/>
                <a:gd name="connsiteX9" fmla="*/ 269536 w 2401818"/>
                <a:gd name="connsiteY9" fmla="*/ 1818926 h 1863638"/>
                <a:gd name="connsiteX10" fmla="*/ 474021 w 2401818"/>
                <a:gd name="connsiteY10" fmla="*/ 1861973 h 1863638"/>
                <a:gd name="connsiteX11" fmla="*/ 700032 w 2401818"/>
                <a:gd name="connsiteY11" fmla="*/ 1808164 h 1863638"/>
                <a:gd name="connsiteX12" fmla="*/ 839943 w 2401818"/>
                <a:gd name="connsiteY12" fmla="*/ 1582165 h 1863638"/>
                <a:gd name="connsiteX13" fmla="*/ 656983 w 2401818"/>
                <a:gd name="connsiteY13" fmla="*/ 1173214 h 1863638"/>
                <a:gd name="connsiteX14" fmla="*/ 635458 w 2401818"/>
                <a:gd name="connsiteY14" fmla="*/ 871882 h 1863638"/>
                <a:gd name="connsiteX15" fmla="*/ 1195102 w 2401818"/>
                <a:gd name="connsiteY15" fmla="*/ 656644 h 1863638"/>
                <a:gd name="connsiteX16" fmla="*/ 1539499 w 2401818"/>
                <a:gd name="connsiteY16" fmla="*/ 570549 h 1863638"/>
                <a:gd name="connsiteX17" fmla="*/ 2034569 w 2401818"/>
                <a:gd name="connsiteY17" fmla="*/ 538264 h 1863638"/>
                <a:gd name="connsiteX18" fmla="*/ 2335916 w 2401818"/>
                <a:gd name="connsiteY18" fmla="*/ 473693 h 1863638"/>
                <a:gd name="connsiteX19" fmla="*/ 2400491 w 2401818"/>
                <a:gd name="connsiteY19" fmla="*/ 247693 h 1863638"/>
                <a:gd name="connsiteX20" fmla="*/ 2303629 w 2401818"/>
                <a:gd name="connsiteY20" fmla="*/ 43218 h 1863638"/>
                <a:gd name="connsiteX21" fmla="*/ 2099144 w 2401818"/>
                <a:gd name="connsiteY21" fmla="*/ 170 h 1863638"/>
                <a:gd name="connsiteX0" fmla="*/ 2099144 w 2401818"/>
                <a:gd name="connsiteY0" fmla="*/ 170 h 1863638"/>
                <a:gd name="connsiteX1" fmla="*/ 1291964 w 2401818"/>
                <a:gd name="connsiteY1" fmla="*/ 32456 h 1863638"/>
                <a:gd name="connsiteX2" fmla="*/ 947567 w 2401818"/>
                <a:gd name="connsiteY2" fmla="*/ 129313 h 1863638"/>
                <a:gd name="connsiteX3" fmla="*/ 700032 w 2401818"/>
                <a:gd name="connsiteY3" fmla="*/ 269217 h 1863638"/>
                <a:gd name="connsiteX4" fmla="*/ 452497 w 2401818"/>
                <a:gd name="connsiteY4" fmla="*/ 376836 h 1863638"/>
                <a:gd name="connsiteX5" fmla="*/ 183437 w 2401818"/>
                <a:gd name="connsiteY5" fmla="*/ 495216 h 1863638"/>
                <a:gd name="connsiteX6" fmla="*/ 11238 w 2401818"/>
                <a:gd name="connsiteY6" fmla="*/ 785787 h 1863638"/>
                <a:gd name="connsiteX7" fmla="*/ 22001 w 2401818"/>
                <a:gd name="connsiteY7" fmla="*/ 1237785 h 1863638"/>
                <a:gd name="connsiteX8" fmla="*/ 65051 w 2401818"/>
                <a:gd name="connsiteY8" fmla="*/ 1539117 h 1863638"/>
                <a:gd name="connsiteX9" fmla="*/ 161912 w 2401818"/>
                <a:gd name="connsiteY9" fmla="*/ 1818926 h 1863638"/>
                <a:gd name="connsiteX10" fmla="*/ 474021 w 2401818"/>
                <a:gd name="connsiteY10" fmla="*/ 1861973 h 1863638"/>
                <a:gd name="connsiteX11" fmla="*/ 700032 w 2401818"/>
                <a:gd name="connsiteY11" fmla="*/ 1808164 h 1863638"/>
                <a:gd name="connsiteX12" fmla="*/ 839943 w 2401818"/>
                <a:gd name="connsiteY12" fmla="*/ 1582165 h 1863638"/>
                <a:gd name="connsiteX13" fmla="*/ 656983 w 2401818"/>
                <a:gd name="connsiteY13" fmla="*/ 1173214 h 1863638"/>
                <a:gd name="connsiteX14" fmla="*/ 635458 w 2401818"/>
                <a:gd name="connsiteY14" fmla="*/ 871882 h 1863638"/>
                <a:gd name="connsiteX15" fmla="*/ 1195102 w 2401818"/>
                <a:gd name="connsiteY15" fmla="*/ 656644 h 1863638"/>
                <a:gd name="connsiteX16" fmla="*/ 1539499 w 2401818"/>
                <a:gd name="connsiteY16" fmla="*/ 570549 h 1863638"/>
                <a:gd name="connsiteX17" fmla="*/ 2034569 w 2401818"/>
                <a:gd name="connsiteY17" fmla="*/ 538264 h 1863638"/>
                <a:gd name="connsiteX18" fmla="*/ 2335916 w 2401818"/>
                <a:gd name="connsiteY18" fmla="*/ 473693 h 1863638"/>
                <a:gd name="connsiteX19" fmla="*/ 2400491 w 2401818"/>
                <a:gd name="connsiteY19" fmla="*/ 247693 h 1863638"/>
                <a:gd name="connsiteX20" fmla="*/ 2303629 w 2401818"/>
                <a:gd name="connsiteY20" fmla="*/ 43218 h 1863638"/>
                <a:gd name="connsiteX21" fmla="*/ 2099144 w 2401818"/>
                <a:gd name="connsiteY21" fmla="*/ 170 h 1863638"/>
                <a:gd name="connsiteX0" fmla="*/ 2099144 w 2401818"/>
                <a:gd name="connsiteY0" fmla="*/ 170 h 1937349"/>
                <a:gd name="connsiteX1" fmla="*/ 1291964 w 2401818"/>
                <a:gd name="connsiteY1" fmla="*/ 32456 h 1937349"/>
                <a:gd name="connsiteX2" fmla="*/ 947567 w 2401818"/>
                <a:gd name="connsiteY2" fmla="*/ 129313 h 1937349"/>
                <a:gd name="connsiteX3" fmla="*/ 700032 w 2401818"/>
                <a:gd name="connsiteY3" fmla="*/ 269217 h 1937349"/>
                <a:gd name="connsiteX4" fmla="*/ 452497 w 2401818"/>
                <a:gd name="connsiteY4" fmla="*/ 376836 h 1937349"/>
                <a:gd name="connsiteX5" fmla="*/ 183437 w 2401818"/>
                <a:gd name="connsiteY5" fmla="*/ 495216 h 1937349"/>
                <a:gd name="connsiteX6" fmla="*/ 11238 w 2401818"/>
                <a:gd name="connsiteY6" fmla="*/ 785787 h 1937349"/>
                <a:gd name="connsiteX7" fmla="*/ 22001 w 2401818"/>
                <a:gd name="connsiteY7" fmla="*/ 1237785 h 1937349"/>
                <a:gd name="connsiteX8" fmla="*/ 65051 w 2401818"/>
                <a:gd name="connsiteY8" fmla="*/ 1539117 h 1937349"/>
                <a:gd name="connsiteX9" fmla="*/ 161912 w 2401818"/>
                <a:gd name="connsiteY9" fmla="*/ 1818926 h 1937349"/>
                <a:gd name="connsiteX10" fmla="*/ 355635 w 2401818"/>
                <a:gd name="connsiteY10" fmla="*/ 1937306 h 1937349"/>
                <a:gd name="connsiteX11" fmla="*/ 700032 w 2401818"/>
                <a:gd name="connsiteY11" fmla="*/ 1808164 h 1937349"/>
                <a:gd name="connsiteX12" fmla="*/ 839943 w 2401818"/>
                <a:gd name="connsiteY12" fmla="*/ 1582165 h 1937349"/>
                <a:gd name="connsiteX13" fmla="*/ 656983 w 2401818"/>
                <a:gd name="connsiteY13" fmla="*/ 1173214 h 1937349"/>
                <a:gd name="connsiteX14" fmla="*/ 635458 w 2401818"/>
                <a:gd name="connsiteY14" fmla="*/ 871882 h 1937349"/>
                <a:gd name="connsiteX15" fmla="*/ 1195102 w 2401818"/>
                <a:gd name="connsiteY15" fmla="*/ 656644 h 1937349"/>
                <a:gd name="connsiteX16" fmla="*/ 1539499 w 2401818"/>
                <a:gd name="connsiteY16" fmla="*/ 570549 h 1937349"/>
                <a:gd name="connsiteX17" fmla="*/ 2034569 w 2401818"/>
                <a:gd name="connsiteY17" fmla="*/ 538264 h 1937349"/>
                <a:gd name="connsiteX18" fmla="*/ 2335916 w 2401818"/>
                <a:gd name="connsiteY18" fmla="*/ 473693 h 1937349"/>
                <a:gd name="connsiteX19" fmla="*/ 2400491 w 2401818"/>
                <a:gd name="connsiteY19" fmla="*/ 247693 h 1937349"/>
                <a:gd name="connsiteX20" fmla="*/ 2303629 w 2401818"/>
                <a:gd name="connsiteY20" fmla="*/ 43218 h 1937349"/>
                <a:gd name="connsiteX21" fmla="*/ 2099144 w 2401818"/>
                <a:gd name="connsiteY21" fmla="*/ 170 h 1937349"/>
                <a:gd name="connsiteX0" fmla="*/ 2099144 w 2401818"/>
                <a:gd name="connsiteY0" fmla="*/ 170 h 1937306"/>
                <a:gd name="connsiteX1" fmla="*/ 1291964 w 2401818"/>
                <a:gd name="connsiteY1" fmla="*/ 32456 h 1937306"/>
                <a:gd name="connsiteX2" fmla="*/ 947567 w 2401818"/>
                <a:gd name="connsiteY2" fmla="*/ 129313 h 1937306"/>
                <a:gd name="connsiteX3" fmla="*/ 700032 w 2401818"/>
                <a:gd name="connsiteY3" fmla="*/ 269217 h 1937306"/>
                <a:gd name="connsiteX4" fmla="*/ 452497 w 2401818"/>
                <a:gd name="connsiteY4" fmla="*/ 376836 h 1937306"/>
                <a:gd name="connsiteX5" fmla="*/ 183437 w 2401818"/>
                <a:gd name="connsiteY5" fmla="*/ 495216 h 1937306"/>
                <a:gd name="connsiteX6" fmla="*/ 11238 w 2401818"/>
                <a:gd name="connsiteY6" fmla="*/ 785787 h 1937306"/>
                <a:gd name="connsiteX7" fmla="*/ 22001 w 2401818"/>
                <a:gd name="connsiteY7" fmla="*/ 1237785 h 1937306"/>
                <a:gd name="connsiteX8" fmla="*/ 65051 w 2401818"/>
                <a:gd name="connsiteY8" fmla="*/ 1539117 h 1937306"/>
                <a:gd name="connsiteX9" fmla="*/ 161912 w 2401818"/>
                <a:gd name="connsiteY9" fmla="*/ 1818926 h 1937306"/>
                <a:gd name="connsiteX10" fmla="*/ 355635 w 2401818"/>
                <a:gd name="connsiteY10" fmla="*/ 1937306 h 1937306"/>
                <a:gd name="connsiteX11" fmla="*/ 613933 w 2401818"/>
                <a:gd name="connsiteY11" fmla="*/ 1818926 h 1937306"/>
                <a:gd name="connsiteX12" fmla="*/ 839943 w 2401818"/>
                <a:gd name="connsiteY12" fmla="*/ 1582165 h 1937306"/>
                <a:gd name="connsiteX13" fmla="*/ 656983 w 2401818"/>
                <a:gd name="connsiteY13" fmla="*/ 1173214 h 1937306"/>
                <a:gd name="connsiteX14" fmla="*/ 635458 w 2401818"/>
                <a:gd name="connsiteY14" fmla="*/ 871882 h 1937306"/>
                <a:gd name="connsiteX15" fmla="*/ 1195102 w 2401818"/>
                <a:gd name="connsiteY15" fmla="*/ 656644 h 1937306"/>
                <a:gd name="connsiteX16" fmla="*/ 1539499 w 2401818"/>
                <a:gd name="connsiteY16" fmla="*/ 570549 h 1937306"/>
                <a:gd name="connsiteX17" fmla="*/ 2034569 w 2401818"/>
                <a:gd name="connsiteY17" fmla="*/ 538264 h 1937306"/>
                <a:gd name="connsiteX18" fmla="*/ 2335916 w 2401818"/>
                <a:gd name="connsiteY18" fmla="*/ 473693 h 1937306"/>
                <a:gd name="connsiteX19" fmla="*/ 2400491 w 2401818"/>
                <a:gd name="connsiteY19" fmla="*/ 247693 h 1937306"/>
                <a:gd name="connsiteX20" fmla="*/ 2303629 w 2401818"/>
                <a:gd name="connsiteY20" fmla="*/ 43218 h 1937306"/>
                <a:gd name="connsiteX21" fmla="*/ 2099144 w 2401818"/>
                <a:gd name="connsiteY21" fmla="*/ 170 h 1937306"/>
                <a:gd name="connsiteX0" fmla="*/ 2099144 w 2401818"/>
                <a:gd name="connsiteY0" fmla="*/ 170 h 1937306"/>
                <a:gd name="connsiteX1" fmla="*/ 1291964 w 2401818"/>
                <a:gd name="connsiteY1" fmla="*/ 32456 h 1937306"/>
                <a:gd name="connsiteX2" fmla="*/ 947567 w 2401818"/>
                <a:gd name="connsiteY2" fmla="*/ 129313 h 1937306"/>
                <a:gd name="connsiteX3" fmla="*/ 700032 w 2401818"/>
                <a:gd name="connsiteY3" fmla="*/ 269217 h 1937306"/>
                <a:gd name="connsiteX4" fmla="*/ 452497 w 2401818"/>
                <a:gd name="connsiteY4" fmla="*/ 376836 h 1937306"/>
                <a:gd name="connsiteX5" fmla="*/ 183437 w 2401818"/>
                <a:gd name="connsiteY5" fmla="*/ 495216 h 1937306"/>
                <a:gd name="connsiteX6" fmla="*/ 11238 w 2401818"/>
                <a:gd name="connsiteY6" fmla="*/ 785787 h 1937306"/>
                <a:gd name="connsiteX7" fmla="*/ 22001 w 2401818"/>
                <a:gd name="connsiteY7" fmla="*/ 1237785 h 1937306"/>
                <a:gd name="connsiteX8" fmla="*/ 65051 w 2401818"/>
                <a:gd name="connsiteY8" fmla="*/ 1539117 h 1937306"/>
                <a:gd name="connsiteX9" fmla="*/ 161912 w 2401818"/>
                <a:gd name="connsiteY9" fmla="*/ 1818926 h 1937306"/>
                <a:gd name="connsiteX10" fmla="*/ 355635 w 2401818"/>
                <a:gd name="connsiteY10" fmla="*/ 1937306 h 1937306"/>
                <a:gd name="connsiteX11" fmla="*/ 613933 w 2401818"/>
                <a:gd name="connsiteY11" fmla="*/ 1818926 h 1937306"/>
                <a:gd name="connsiteX12" fmla="*/ 743082 w 2401818"/>
                <a:gd name="connsiteY12" fmla="*/ 1549879 h 1937306"/>
                <a:gd name="connsiteX13" fmla="*/ 656983 w 2401818"/>
                <a:gd name="connsiteY13" fmla="*/ 1173214 h 1937306"/>
                <a:gd name="connsiteX14" fmla="*/ 635458 w 2401818"/>
                <a:gd name="connsiteY14" fmla="*/ 871882 h 1937306"/>
                <a:gd name="connsiteX15" fmla="*/ 1195102 w 2401818"/>
                <a:gd name="connsiteY15" fmla="*/ 656644 h 1937306"/>
                <a:gd name="connsiteX16" fmla="*/ 1539499 w 2401818"/>
                <a:gd name="connsiteY16" fmla="*/ 570549 h 1937306"/>
                <a:gd name="connsiteX17" fmla="*/ 2034569 w 2401818"/>
                <a:gd name="connsiteY17" fmla="*/ 538264 h 1937306"/>
                <a:gd name="connsiteX18" fmla="*/ 2335916 w 2401818"/>
                <a:gd name="connsiteY18" fmla="*/ 473693 h 1937306"/>
                <a:gd name="connsiteX19" fmla="*/ 2400491 w 2401818"/>
                <a:gd name="connsiteY19" fmla="*/ 247693 h 1937306"/>
                <a:gd name="connsiteX20" fmla="*/ 2303629 w 2401818"/>
                <a:gd name="connsiteY20" fmla="*/ 43218 h 1937306"/>
                <a:gd name="connsiteX21" fmla="*/ 2099144 w 2401818"/>
                <a:gd name="connsiteY21" fmla="*/ 170 h 1937306"/>
                <a:gd name="connsiteX0" fmla="*/ 2099144 w 2401818"/>
                <a:gd name="connsiteY0" fmla="*/ 170 h 1937306"/>
                <a:gd name="connsiteX1" fmla="*/ 1291964 w 2401818"/>
                <a:gd name="connsiteY1" fmla="*/ 32456 h 1937306"/>
                <a:gd name="connsiteX2" fmla="*/ 947567 w 2401818"/>
                <a:gd name="connsiteY2" fmla="*/ 129313 h 1937306"/>
                <a:gd name="connsiteX3" fmla="*/ 700032 w 2401818"/>
                <a:gd name="connsiteY3" fmla="*/ 269217 h 1937306"/>
                <a:gd name="connsiteX4" fmla="*/ 452497 w 2401818"/>
                <a:gd name="connsiteY4" fmla="*/ 376836 h 1937306"/>
                <a:gd name="connsiteX5" fmla="*/ 183437 w 2401818"/>
                <a:gd name="connsiteY5" fmla="*/ 495216 h 1937306"/>
                <a:gd name="connsiteX6" fmla="*/ 11238 w 2401818"/>
                <a:gd name="connsiteY6" fmla="*/ 785787 h 1937306"/>
                <a:gd name="connsiteX7" fmla="*/ 22001 w 2401818"/>
                <a:gd name="connsiteY7" fmla="*/ 1237785 h 1937306"/>
                <a:gd name="connsiteX8" fmla="*/ 65051 w 2401818"/>
                <a:gd name="connsiteY8" fmla="*/ 1539117 h 1937306"/>
                <a:gd name="connsiteX9" fmla="*/ 161912 w 2401818"/>
                <a:gd name="connsiteY9" fmla="*/ 1818926 h 1937306"/>
                <a:gd name="connsiteX10" fmla="*/ 355635 w 2401818"/>
                <a:gd name="connsiteY10" fmla="*/ 1937306 h 1937306"/>
                <a:gd name="connsiteX11" fmla="*/ 613933 w 2401818"/>
                <a:gd name="connsiteY11" fmla="*/ 1818926 h 1937306"/>
                <a:gd name="connsiteX12" fmla="*/ 743082 w 2401818"/>
                <a:gd name="connsiteY12" fmla="*/ 1549879 h 1937306"/>
                <a:gd name="connsiteX13" fmla="*/ 656983 w 2401818"/>
                <a:gd name="connsiteY13" fmla="*/ 1173214 h 1937306"/>
                <a:gd name="connsiteX14" fmla="*/ 635458 w 2401818"/>
                <a:gd name="connsiteY14" fmla="*/ 871882 h 1937306"/>
                <a:gd name="connsiteX15" fmla="*/ 1195102 w 2401818"/>
                <a:gd name="connsiteY15" fmla="*/ 656644 h 1937306"/>
                <a:gd name="connsiteX16" fmla="*/ 1507212 w 2401818"/>
                <a:gd name="connsiteY16" fmla="*/ 527501 h 1937306"/>
                <a:gd name="connsiteX17" fmla="*/ 2034569 w 2401818"/>
                <a:gd name="connsiteY17" fmla="*/ 538264 h 1937306"/>
                <a:gd name="connsiteX18" fmla="*/ 2335916 w 2401818"/>
                <a:gd name="connsiteY18" fmla="*/ 473693 h 1937306"/>
                <a:gd name="connsiteX19" fmla="*/ 2400491 w 2401818"/>
                <a:gd name="connsiteY19" fmla="*/ 247693 h 1937306"/>
                <a:gd name="connsiteX20" fmla="*/ 2303629 w 2401818"/>
                <a:gd name="connsiteY20" fmla="*/ 43218 h 1937306"/>
                <a:gd name="connsiteX21" fmla="*/ 2099144 w 2401818"/>
                <a:gd name="connsiteY21" fmla="*/ 170 h 1937306"/>
                <a:gd name="connsiteX0" fmla="*/ 2099144 w 2401029"/>
                <a:gd name="connsiteY0" fmla="*/ 170 h 1937306"/>
                <a:gd name="connsiteX1" fmla="*/ 1291964 w 2401029"/>
                <a:gd name="connsiteY1" fmla="*/ 32456 h 1937306"/>
                <a:gd name="connsiteX2" fmla="*/ 947567 w 2401029"/>
                <a:gd name="connsiteY2" fmla="*/ 129313 h 1937306"/>
                <a:gd name="connsiteX3" fmla="*/ 700032 w 2401029"/>
                <a:gd name="connsiteY3" fmla="*/ 269217 h 1937306"/>
                <a:gd name="connsiteX4" fmla="*/ 452497 w 2401029"/>
                <a:gd name="connsiteY4" fmla="*/ 376836 h 1937306"/>
                <a:gd name="connsiteX5" fmla="*/ 183437 w 2401029"/>
                <a:gd name="connsiteY5" fmla="*/ 495216 h 1937306"/>
                <a:gd name="connsiteX6" fmla="*/ 11238 w 2401029"/>
                <a:gd name="connsiteY6" fmla="*/ 785787 h 1937306"/>
                <a:gd name="connsiteX7" fmla="*/ 22001 w 2401029"/>
                <a:gd name="connsiteY7" fmla="*/ 1237785 h 1937306"/>
                <a:gd name="connsiteX8" fmla="*/ 65051 w 2401029"/>
                <a:gd name="connsiteY8" fmla="*/ 1539117 h 1937306"/>
                <a:gd name="connsiteX9" fmla="*/ 161912 w 2401029"/>
                <a:gd name="connsiteY9" fmla="*/ 1818926 h 1937306"/>
                <a:gd name="connsiteX10" fmla="*/ 355635 w 2401029"/>
                <a:gd name="connsiteY10" fmla="*/ 1937306 h 1937306"/>
                <a:gd name="connsiteX11" fmla="*/ 613933 w 2401029"/>
                <a:gd name="connsiteY11" fmla="*/ 1818926 h 1937306"/>
                <a:gd name="connsiteX12" fmla="*/ 743082 w 2401029"/>
                <a:gd name="connsiteY12" fmla="*/ 1549879 h 1937306"/>
                <a:gd name="connsiteX13" fmla="*/ 656983 w 2401029"/>
                <a:gd name="connsiteY13" fmla="*/ 1173214 h 1937306"/>
                <a:gd name="connsiteX14" fmla="*/ 635458 w 2401029"/>
                <a:gd name="connsiteY14" fmla="*/ 871882 h 1937306"/>
                <a:gd name="connsiteX15" fmla="*/ 1195102 w 2401029"/>
                <a:gd name="connsiteY15" fmla="*/ 656644 h 1937306"/>
                <a:gd name="connsiteX16" fmla="*/ 1507212 w 2401029"/>
                <a:gd name="connsiteY16" fmla="*/ 527501 h 1937306"/>
                <a:gd name="connsiteX17" fmla="*/ 2034569 w 2401029"/>
                <a:gd name="connsiteY17" fmla="*/ 538264 h 1937306"/>
                <a:gd name="connsiteX18" fmla="*/ 2196006 w 2401029"/>
                <a:gd name="connsiteY18" fmla="*/ 602835 h 1937306"/>
                <a:gd name="connsiteX19" fmla="*/ 2335916 w 2401029"/>
                <a:gd name="connsiteY19" fmla="*/ 473693 h 1937306"/>
                <a:gd name="connsiteX20" fmla="*/ 2400491 w 2401029"/>
                <a:gd name="connsiteY20" fmla="*/ 247693 h 1937306"/>
                <a:gd name="connsiteX21" fmla="*/ 2303629 w 2401029"/>
                <a:gd name="connsiteY21" fmla="*/ 43218 h 1937306"/>
                <a:gd name="connsiteX22" fmla="*/ 2099144 w 2401029"/>
                <a:gd name="connsiteY22" fmla="*/ 170 h 1937306"/>
                <a:gd name="connsiteX0" fmla="*/ 2099144 w 2401029"/>
                <a:gd name="connsiteY0" fmla="*/ 170 h 1937306"/>
                <a:gd name="connsiteX1" fmla="*/ 1291964 w 2401029"/>
                <a:gd name="connsiteY1" fmla="*/ 32456 h 1937306"/>
                <a:gd name="connsiteX2" fmla="*/ 947567 w 2401029"/>
                <a:gd name="connsiteY2" fmla="*/ 129313 h 1937306"/>
                <a:gd name="connsiteX3" fmla="*/ 700032 w 2401029"/>
                <a:gd name="connsiteY3" fmla="*/ 269217 h 1937306"/>
                <a:gd name="connsiteX4" fmla="*/ 452497 w 2401029"/>
                <a:gd name="connsiteY4" fmla="*/ 376836 h 1937306"/>
                <a:gd name="connsiteX5" fmla="*/ 183437 w 2401029"/>
                <a:gd name="connsiteY5" fmla="*/ 495216 h 1937306"/>
                <a:gd name="connsiteX6" fmla="*/ 11238 w 2401029"/>
                <a:gd name="connsiteY6" fmla="*/ 785787 h 1937306"/>
                <a:gd name="connsiteX7" fmla="*/ 22001 w 2401029"/>
                <a:gd name="connsiteY7" fmla="*/ 1237785 h 1937306"/>
                <a:gd name="connsiteX8" fmla="*/ 65051 w 2401029"/>
                <a:gd name="connsiteY8" fmla="*/ 1539117 h 1937306"/>
                <a:gd name="connsiteX9" fmla="*/ 161912 w 2401029"/>
                <a:gd name="connsiteY9" fmla="*/ 1818926 h 1937306"/>
                <a:gd name="connsiteX10" fmla="*/ 355635 w 2401029"/>
                <a:gd name="connsiteY10" fmla="*/ 1937306 h 1937306"/>
                <a:gd name="connsiteX11" fmla="*/ 613933 w 2401029"/>
                <a:gd name="connsiteY11" fmla="*/ 1818926 h 1937306"/>
                <a:gd name="connsiteX12" fmla="*/ 743082 w 2401029"/>
                <a:gd name="connsiteY12" fmla="*/ 1549879 h 1937306"/>
                <a:gd name="connsiteX13" fmla="*/ 656983 w 2401029"/>
                <a:gd name="connsiteY13" fmla="*/ 1173214 h 1937306"/>
                <a:gd name="connsiteX14" fmla="*/ 635458 w 2401029"/>
                <a:gd name="connsiteY14" fmla="*/ 871882 h 1937306"/>
                <a:gd name="connsiteX15" fmla="*/ 1195102 w 2401029"/>
                <a:gd name="connsiteY15" fmla="*/ 656644 h 1937306"/>
                <a:gd name="connsiteX16" fmla="*/ 1507212 w 2401029"/>
                <a:gd name="connsiteY16" fmla="*/ 527501 h 1937306"/>
                <a:gd name="connsiteX17" fmla="*/ 1959232 w 2401029"/>
                <a:gd name="connsiteY17" fmla="*/ 624358 h 1937306"/>
                <a:gd name="connsiteX18" fmla="*/ 2196006 w 2401029"/>
                <a:gd name="connsiteY18" fmla="*/ 602835 h 1937306"/>
                <a:gd name="connsiteX19" fmla="*/ 2335916 w 2401029"/>
                <a:gd name="connsiteY19" fmla="*/ 473693 h 1937306"/>
                <a:gd name="connsiteX20" fmla="*/ 2400491 w 2401029"/>
                <a:gd name="connsiteY20" fmla="*/ 247693 h 1937306"/>
                <a:gd name="connsiteX21" fmla="*/ 2303629 w 2401029"/>
                <a:gd name="connsiteY21" fmla="*/ 43218 h 1937306"/>
                <a:gd name="connsiteX22" fmla="*/ 2099144 w 2401029"/>
                <a:gd name="connsiteY22" fmla="*/ 170 h 1937306"/>
                <a:gd name="connsiteX0" fmla="*/ 2099144 w 2401029"/>
                <a:gd name="connsiteY0" fmla="*/ 170 h 1937306"/>
                <a:gd name="connsiteX1" fmla="*/ 1291964 w 2401029"/>
                <a:gd name="connsiteY1" fmla="*/ 32456 h 1937306"/>
                <a:gd name="connsiteX2" fmla="*/ 947567 w 2401029"/>
                <a:gd name="connsiteY2" fmla="*/ 129313 h 1937306"/>
                <a:gd name="connsiteX3" fmla="*/ 700032 w 2401029"/>
                <a:gd name="connsiteY3" fmla="*/ 269217 h 1937306"/>
                <a:gd name="connsiteX4" fmla="*/ 452497 w 2401029"/>
                <a:gd name="connsiteY4" fmla="*/ 376836 h 1937306"/>
                <a:gd name="connsiteX5" fmla="*/ 183437 w 2401029"/>
                <a:gd name="connsiteY5" fmla="*/ 495216 h 1937306"/>
                <a:gd name="connsiteX6" fmla="*/ 11238 w 2401029"/>
                <a:gd name="connsiteY6" fmla="*/ 785787 h 1937306"/>
                <a:gd name="connsiteX7" fmla="*/ 22001 w 2401029"/>
                <a:gd name="connsiteY7" fmla="*/ 1237785 h 1937306"/>
                <a:gd name="connsiteX8" fmla="*/ 65051 w 2401029"/>
                <a:gd name="connsiteY8" fmla="*/ 1539117 h 1937306"/>
                <a:gd name="connsiteX9" fmla="*/ 161912 w 2401029"/>
                <a:gd name="connsiteY9" fmla="*/ 1818926 h 1937306"/>
                <a:gd name="connsiteX10" fmla="*/ 355635 w 2401029"/>
                <a:gd name="connsiteY10" fmla="*/ 1937306 h 1937306"/>
                <a:gd name="connsiteX11" fmla="*/ 613933 w 2401029"/>
                <a:gd name="connsiteY11" fmla="*/ 1818926 h 1937306"/>
                <a:gd name="connsiteX12" fmla="*/ 743082 w 2401029"/>
                <a:gd name="connsiteY12" fmla="*/ 1549879 h 1937306"/>
                <a:gd name="connsiteX13" fmla="*/ 656983 w 2401029"/>
                <a:gd name="connsiteY13" fmla="*/ 1173214 h 1937306"/>
                <a:gd name="connsiteX14" fmla="*/ 635458 w 2401029"/>
                <a:gd name="connsiteY14" fmla="*/ 871882 h 1937306"/>
                <a:gd name="connsiteX15" fmla="*/ 1195102 w 2401029"/>
                <a:gd name="connsiteY15" fmla="*/ 656644 h 1937306"/>
                <a:gd name="connsiteX16" fmla="*/ 1507212 w 2401029"/>
                <a:gd name="connsiteY16" fmla="*/ 527501 h 1937306"/>
                <a:gd name="connsiteX17" fmla="*/ 1959232 w 2401029"/>
                <a:gd name="connsiteY17" fmla="*/ 624358 h 1937306"/>
                <a:gd name="connsiteX18" fmla="*/ 1883898 w 2401029"/>
                <a:gd name="connsiteY18" fmla="*/ 559787 h 1937306"/>
                <a:gd name="connsiteX19" fmla="*/ 2196006 w 2401029"/>
                <a:gd name="connsiteY19" fmla="*/ 602835 h 1937306"/>
                <a:gd name="connsiteX20" fmla="*/ 2335916 w 2401029"/>
                <a:gd name="connsiteY20" fmla="*/ 473693 h 1937306"/>
                <a:gd name="connsiteX21" fmla="*/ 2400491 w 2401029"/>
                <a:gd name="connsiteY21" fmla="*/ 247693 h 1937306"/>
                <a:gd name="connsiteX22" fmla="*/ 2303629 w 2401029"/>
                <a:gd name="connsiteY22" fmla="*/ 43218 h 1937306"/>
                <a:gd name="connsiteX23" fmla="*/ 2099144 w 2401029"/>
                <a:gd name="connsiteY23" fmla="*/ 170 h 1937306"/>
                <a:gd name="connsiteX0" fmla="*/ 2099144 w 2401029"/>
                <a:gd name="connsiteY0" fmla="*/ 170 h 1937306"/>
                <a:gd name="connsiteX1" fmla="*/ 1291964 w 2401029"/>
                <a:gd name="connsiteY1" fmla="*/ 32456 h 1937306"/>
                <a:gd name="connsiteX2" fmla="*/ 947567 w 2401029"/>
                <a:gd name="connsiteY2" fmla="*/ 129313 h 1937306"/>
                <a:gd name="connsiteX3" fmla="*/ 700032 w 2401029"/>
                <a:gd name="connsiteY3" fmla="*/ 269217 h 1937306"/>
                <a:gd name="connsiteX4" fmla="*/ 452497 w 2401029"/>
                <a:gd name="connsiteY4" fmla="*/ 376836 h 1937306"/>
                <a:gd name="connsiteX5" fmla="*/ 183437 w 2401029"/>
                <a:gd name="connsiteY5" fmla="*/ 495216 h 1937306"/>
                <a:gd name="connsiteX6" fmla="*/ 11238 w 2401029"/>
                <a:gd name="connsiteY6" fmla="*/ 785787 h 1937306"/>
                <a:gd name="connsiteX7" fmla="*/ 22001 w 2401029"/>
                <a:gd name="connsiteY7" fmla="*/ 1237785 h 1937306"/>
                <a:gd name="connsiteX8" fmla="*/ 65051 w 2401029"/>
                <a:gd name="connsiteY8" fmla="*/ 1539117 h 1937306"/>
                <a:gd name="connsiteX9" fmla="*/ 161912 w 2401029"/>
                <a:gd name="connsiteY9" fmla="*/ 1818926 h 1937306"/>
                <a:gd name="connsiteX10" fmla="*/ 355635 w 2401029"/>
                <a:gd name="connsiteY10" fmla="*/ 1937306 h 1937306"/>
                <a:gd name="connsiteX11" fmla="*/ 613933 w 2401029"/>
                <a:gd name="connsiteY11" fmla="*/ 1818926 h 1937306"/>
                <a:gd name="connsiteX12" fmla="*/ 743082 w 2401029"/>
                <a:gd name="connsiteY12" fmla="*/ 1549879 h 1937306"/>
                <a:gd name="connsiteX13" fmla="*/ 656983 w 2401029"/>
                <a:gd name="connsiteY13" fmla="*/ 1173214 h 1937306"/>
                <a:gd name="connsiteX14" fmla="*/ 635458 w 2401029"/>
                <a:gd name="connsiteY14" fmla="*/ 871882 h 1937306"/>
                <a:gd name="connsiteX15" fmla="*/ 1195102 w 2401029"/>
                <a:gd name="connsiteY15" fmla="*/ 656644 h 1937306"/>
                <a:gd name="connsiteX16" fmla="*/ 1507212 w 2401029"/>
                <a:gd name="connsiteY16" fmla="*/ 527501 h 1937306"/>
                <a:gd name="connsiteX17" fmla="*/ 1883898 w 2401029"/>
                <a:gd name="connsiteY17" fmla="*/ 559787 h 1937306"/>
                <a:gd name="connsiteX18" fmla="*/ 2196006 w 2401029"/>
                <a:gd name="connsiteY18" fmla="*/ 602835 h 1937306"/>
                <a:gd name="connsiteX19" fmla="*/ 2335916 w 2401029"/>
                <a:gd name="connsiteY19" fmla="*/ 473693 h 1937306"/>
                <a:gd name="connsiteX20" fmla="*/ 2400491 w 2401029"/>
                <a:gd name="connsiteY20" fmla="*/ 247693 h 1937306"/>
                <a:gd name="connsiteX21" fmla="*/ 2303629 w 2401029"/>
                <a:gd name="connsiteY21" fmla="*/ 43218 h 1937306"/>
                <a:gd name="connsiteX22" fmla="*/ 2099144 w 2401029"/>
                <a:gd name="connsiteY22" fmla="*/ 170 h 1937306"/>
                <a:gd name="connsiteX0" fmla="*/ 2099144 w 2401029"/>
                <a:gd name="connsiteY0" fmla="*/ 170 h 1937306"/>
                <a:gd name="connsiteX1" fmla="*/ 1291964 w 2401029"/>
                <a:gd name="connsiteY1" fmla="*/ 32456 h 1937306"/>
                <a:gd name="connsiteX2" fmla="*/ 947567 w 2401029"/>
                <a:gd name="connsiteY2" fmla="*/ 129313 h 1937306"/>
                <a:gd name="connsiteX3" fmla="*/ 700032 w 2401029"/>
                <a:gd name="connsiteY3" fmla="*/ 269217 h 1937306"/>
                <a:gd name="connsiteX4" fmla="*/ 452497 w 2401029"/>
                <a:gd name="connsiteY4" fmla="*/ 376836 h 1937306"/>
                <a:gd name="connsiteX5" fmla="*/ 183437 w 2401029"/>
                <a:gd name="connsiteY5" fmla="*/ 495216 h 1937306"/>
                <a:gd name="connsiteX6" fmla="*/ 11238 w 2401029"/>
                <a:gd name="connsiteY6" fmla="*/ 785787 h 1937306"/>
                <a:gd name="connsiteX7" fmla="*/ 22001 w 2401029"/>
                <a:gd name="connsiteY7" fmla="*/ 1237785 h 1937306"/>
                <a:gd name="connsiteX8" fmla="*/ 65051 w 2401029"/>
                <a:gd name="connsiteY8" fmla="*/ 1539117 h 1937306"/>
                <a:gd name="connsiteX9" fmla="*/ 161912 w 2401029"/>
                <a:gd name="connsiteY9" fmla="*/ 1818926 h 1937306"/>
                <a:gd name="connsiteX10" fmla="*/ 355635 w 2401029"/>
                <a:gd name="connsiteY10" fmla="*/ 1937306 h 1937306"/>
                <a:gd name="connsiteX11" fmla="*/ 613933 w 2401029"/>
                <a:gd name="connsiteY11" fmla="*/ 1818926 h 1937306"/>
                <a:gd name="connsiteX12" fmla="*/ 743082 w 2401029"/>
                <a:gd name="connsiteY12" fmla="*/ 1549879 h 1937306"/>
                <a:gd name="connsiteX13" fmla="*/ 635458 w 2401029"/>
                <a:gd name="connsiteY13" fmla="*/ 1076357 h 1937306"/>
                <a:gd name="connsiteX14" fmla="*/ 635458 w 2401029"/>
                <a:gd name="connsiteY14" fmla="*/ 871882 h 1937306"/>
                <a:gd name="connsiteX15" fmla="*/ 1195102 w 2401029"/>
                <a:gd name="connsiteY15" fmla="*/ 656644 h 1937306"/>
                <a:gd name="connsiteX16" fmla="*/ 1507212 w 2401029"/>
                <a:gd name="connsiteY16" fmla="*/ 527501 h 1937306"/>
                <a:gd name="connsiteX17" fmla="*/ 1883898 w 2401029"/>
                <a:gd name="connsiteY17" fmla="*/ 559787 h 1937306"/>
                <a:gd name="connsiteX18" fmla="*/ 2196006 w 2401029"/>
                <a:gd name="connsiteY18" fmla="*/ 602835 h 1937306"/>
                <a:gd name="connsiteX19" fmla="*/ 2335916 w 2401029"/>
                <a:gd name="connsiteY19" fmla="*/ 473693 h 1937306"/>
                <a:gd name="connsiteX20" fmla="*/ 2400491 w 2401029"/>
                <a:gd name="connsiteY20" fmla="*/ 247693 h 1937306"/>
                <a:gd name="connsiteX21" fmla="*/ 2303629 w 2401029"/>
                <a:gd name="connsiteY21" fmla="*/ 43218 h 1937306"/>
                <a:gd name="connsiteX22" fmla="*/ 2099144 w 2401029"/>
                <a:gd name="connsiteY22" fmla="*/ 170 h 1937306"/>
                <a:gd name="connsiteX0" fmla="*/ 2099144 w 2401029"/>
                <a:gd name="connsiteY0" fmla="*/ 170 h 1937306"/>
                <a:gd name="connsiteX1" fmla="*/ 1291964 w 2401029"/>
                <a:gd name="connsiteY1" fmla="*/ 32456 h 1937306"/>
                <a:gd name="connsiteX2" fmla="*/ 947567 w 2401029"/>
                <a:gd name="connsiteY2" fmla="*/ 129313 h 1937306"/>
                <a:gd name="connsiteX3" fmla="*/ 700032 w 2401029"/>
                <a:gd name="connsiteY3" fmla="*/ 269217 h 1937306"/>
                <a:gd name="connsiteX4" fmla="*/ 452497 w 2401029"/>
                <a:gd name="connsiteY4" fmla="*/ 376836 h 1937306"/>
                <a:gd name="connsiteX5" fmla="*/ 183437 w 2401029"/>
                <a:gd name="connsiteY5" fmla="*/ 495216 h 1937306"/>
                <a:gd name="connsiteX6" fmla="*/ 11238 w 2401029"/>
                <a:gd name="connsiteY6" fmla="*/ 785787 h 1937306"/>
                <a:gd name="connsiteX7" fmla="*/ 22001 w 2401029"/>
                <a:gd name="connsiteY7" fmla="*/ 1237785 h 1937306"/>
                <a:gd name="connsiteX8" fmla="*/ 65051 w 2401029"/>
                <a:gd name="connsiteY8" fmla="*/ 1539117 h 1937306"/>
                <a:gd name="connsiteX9" fmla="*/ 161912 w 2401029"/>
                <a:gd name="connsiteY9" fmla="*/ 1818926 h 1937306"/>
                <a:gd name="connsiteX10" fmla="*/ 355635 w 2401029"/>
                <a:gd name="connsiteY10" fmla="*/ 1937306 h 1937306"/>
                <a:gd name="connsiteX11" fmla="*/ 613933 w 2401029"/>
                <a:gd name="connsiteY11" fmla="*/ 1818926 h 1937306"/>
                <a:gd name="connsiteX12" fmla="*/ 743082 w 2401029"/>
                <a:gd name="connsiteY12" fmla="*/ 1549879 h 1937306"/>
                <a:gd name="connsiteX13" fmla="*/ 635458 w 2401029"/>
                <a:gd name="connsiteY13" fmla="*/ 1076357 h 1937306"/>
                <a:gd name="connsiteX14" fmla="*/ 753845 w 2401029"/>
                <a:gd name="connsiteY14" fmla="*/ 818073 h 1937306"/>
                <a:gd name="connsiteX15" fmla="*/ 1195102 w 2401029"/>
                <a:gd name="connsiteY15" fmla="*/ 656644 h 1937306"/>
                <a:gd name="connsiteX16" fmla="*/ 1507212 w 2401029"/>
                <a:gd name="connsiteY16" fmla="*/ 527501 h 1937306"/>
                <a:gd name="connsiteX17" fmla="*/ 1883898 w 2401029"/>
                <a:gd name="connsiteY17" fmla="*/ 559787 h 1937306"/>
                <a:gd name="connsiteX18" fmla="*/ 2196006 w 2401029"/>
                <a:gd name="connsiteY18" fmla="*/ 602835 h 1937306"/>
                <a:gd name="connsiteX19" fmla="*/ 2335916 w 2401029"/>
                <a:gd name="connsiteY19" fmla="*/ 473693 h 1937306"/>
                <a:gd name="connsiteX20" fmla="*/ 2400491 w 2401029"/>
                <a:gd name="connsiteY20" fmla="*/ 247693 h 1937306"/>
                <a:gd name="connsiteX21" fmla="*/ 2303629 w 2401029"/>
                <a:gd name="connsiteY21" fmla="*/ 43218 h 1937306"/>
                <a:gd name="connsiteX22" fmla="*/ 2099144 w 2401029"/>
                <a:gd name="connsiteY22" fmla="*/ 170 h 193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01029" h="1937306">
                  <a:moveTo>
                    <a:pt x="2099144" y="170"/>
                  </a:moveTo>
                  <a:cubicBezTo>
                    <a:pt x="1930533" y="-1624"/>
                    <a:pt x="1483893" y="10932"/>
                    <a:pt x="1291964" y="32456"/>
                  </a:cubicBezTo>
                  <a:cubicBezTo>
                    <a:pt x="1100035" y="53980"/>
                    <a:pt x="1046222" y="89853"/>
                    <a:pt x="947567" y="129313"/>
                  </a:cubicBezTo>
                  <a:cubicBezTo>
                    <a:pt x="848912" y="168773"/>
                    <a:pt x="782544" y="227963"/>
                    <a:pt x="700032" y="269217"/>
                  </a:cubicBezTo>
                  <a:cubicBezTo>
                    <a:pt x="617520" y="310471"/>
                    <a:pt x="538596" y="339170"/>
                    <a:pt x="452497" y="376836"/>
                  </a:cubicBezTo>
                  <a:cubicBezTo>
                    <a:pt x="366398" y="414502"/>
                    <a:pt x="256980" y="427058"/>
                    <a:pt x="183437" y="495216"/>
                  </a:cubicBezTo>
                  <a:cubicBezTo>
                    <a:pt x="109894" y="563374"/>
                    <a:pt x="38144" y="662026"/>
                    <a:pt x="11238" y="785787"/>
                  </a:cubicBezTo>
                  <a:cubicBezTo>
                    <a:pt x="-15668" y="909548"/>
                    <a:pt x="13032" y="1112230"/>
                    <a:pt x="22001" y="1237785"/>
                  </a:cubicBezTo>
                  <a:cubicBezTo>
                    <a:pt x="30970" y="1363340"/>
                    <a:pt x="41733" y="1442260"/>
                    <a:pt x="65051" y="1539117"/>
                  </a:cubicBezTo>
                  <a:cubicBezTo>
                    <a:pt x="88369" y="1635974"/>
                    <a:pt x="113481" y="1752561"/>
                    <a:pt x="161912" y="1818926"/>
                  </a:cubicBezTo>
                  <a:cubicBezTo>
                    <a:pt x="210343" y="1885291"/>
                    <a:pt x="280298" y="1937306"/>
                    <a:pt x="355635" y="1937306"/>
                  </a:cubicBezTo>
                  <a:cubicBezTo>
                    <a:pt x="430972" y="1937306"/>
                    <a:pt x="549359" y="1883497"/>
                    <a:pt x="613933" y="1818926"/>
                  </a:cubicBezTo>
                  <a:cubicBezTo>
                    <a:pt x="678507" y="1754355"/>
                    <a:pt x="739495" y="1673640"/>
                    <a:pt x="743082" y="1549879"/>
                  </a:cubicBezTo>
                  <a:cubicBezTo>
                    <a:pt x="746669" y="1426118"/>
                    <a:pt x="633664" y="1198325"/>
                    <a:pt x="635458" y="1076357"/>
                  </a:cubicBezTo>
                  <a:cubicBezTo>
                    <a:pt x="637252" y="954389"/>
                    <a:pt x="660571" y="888025"/>
                    <a:pt x="753845" y="818073"/>
                  </a:cubicBezTo>
                  <a:cubicBezTo>
                    <a:pt x="847119" y="748121"/>
                    <a:pt x="1069541" y="705073"/>
                    <a:pt x="1195102" y="656644"/>
                  </a:cubicBezTo>
                  <a:cubicBezTo>
                    <a:pt x="1320663" y="608215"/>
                    <a:pt x="1392413" y="543644"/>
                    <a:pt x="1507212" y="527501"/>
                  </a:cubicBezTo>
                  <a:cubicBezTo>
                    <a:pt x="1622011" y="511358"/>
                    <a:pt x="1769099" y="547231"/>
                    <a:pt x="1883898" y="559787"/>
                  </a:cubicBezTo>
                  <a:cubicBezTo>
                    <a:pt x="1998697" y="572343"/>
                    <a:pt x="2140401" y="626152"/>
                    <a:pt x="2196006" y="602835"/>
                  </a:cubicBezTo>
                  <a:cubicBezTo>
                    <a:pt x="2251611" y="579518"/>
                    <a:pt x="2301835" y="532883"/>
                    <a:pt x="2335916" y="473693"/>
                  </a:cubicBezTo>
                  <a:cubicBezTo>
                    <a:pt x="2369997" y="414503"/>
                    <a:pt x="2405872" y="319439"/>
                    <a:pt x="2400491" y="247693"/>
                  </a:cubicBezTo>
                  <a:cubicBezTo>
                    <a:pt x="2395110" y="175947"/>
                    <a:pt x="2357441" y="84472"/>
                    <a:pt x="2303629" y="43218"/>
                  </a:cubicBezTo>
                  <a:cubicBezTo>
                    <a:pt x="2249817" y="1964"/>
                    <a:pt x="2267755" y="1964"/>
                    <a:pt x="2099144" y="170"/>
                  </a:cubicBezTo>
                  <a:close/>
                </a:path>
              </a:pathLst>
            </a:custGeom>
            <a:solidFill>
              <a:schemeClr val="bg1">
                <a:lumMod val="95000"/>
              </a:schemeClr>
            </a:solidFill>
            <a:ln w="285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91431" tIns="45715" rIns="91431" bIns="45715" spcCol="0" rtlCol="0" anchor="ctr"/>
            <a:lstStyle/>
            <a:p>
              <a:pPr algn="ctr"/>
              <a:endParaRPr lang="en-US" b="1">
                <a:latin typeface="Gill Sans" charset="0"/>
                <a:ea typeface="Gill Sans" charset="0"/>
                <a:cs typeface="Gill Sans" charset="0"/>
              </a:endParaRPr>
            </a:p>
          </p:txBody>
        </p:sp>
        <p:sp>
          <p:nvSpPr>
            <p:cNvPr id="11" name="Freeform 10"/>
            <p:cNvSpPr/>
            <p:nvPr/>
          </p:nvSpPr>
          <p:spPr>
            <a:xfrm>
              <a:off x="1179377" y="1416581"/>
              <a:ext cx="1643310" cy="1654212"/>
            </a:xfrm>
            <a:custGeom>
              <a:avLst/>
              <a:gdLst>
                <a:gd name="connsiteX0" fmla="*/ 1818844 w 1818844"/>
                <a:gd name="connsiteY0" fmla="*/ 193888 h 1808416"/>
                <a:gd name="connsiteX1" fmla="*/ 1495973 w 1818844"/>
                <a:gd name="connsiteY1" fmla="*/ 129317 h 1808416"/>
                <a:gd name="connsiteX2" fmla="*/ 1162338 w 1818844"/>
                <a:gd name="connsiteY2" fmla="*/ 175 h 1808416"/>
                <a:gd name="connsiteX3" fmla="*/ 753367 w 1818844"/>
                <a:gd name="connsiteY3" fmla="*/ 107793 h 1808416"/>
                <a:gd name="connsiteX4" fmla="*/ 408971 w 1818844"/>
                <a:gd name="connsiteY4" fmla="*/ 355316 h 1808416"/>
                <a:gd name="connsiteX5" fmla="*/ 398208 w 1818844"/>
                <a:gd name="connsiteY5" fmla="*/ 753506 h 1808416"/>
                <a:gd name="connsiteX6" fmla="*/ 365921 w 1818844"/>
                <a:gd name="connsiteY6" fmla="*/ 914934 h 1808416"/>
                <a:gd name="connsiteX7" fmla="*/ 301347 w 1818844"/>
                <a:gd name="connsiteY7" fmla="*/ 1119409 h 1808416"/>
                <a:gd name="connsiteX8" fmla="*/ 86099 w 1818844"/>
                <a:gd name="connsiteY8" fmla="*/ 1291599 h 1808416"/>
                <a:gd name="connsiteX9" fmla="*/ 0 w 1818844"/>
                <a:gd name="connsiteY9" fmla="*/ 1549884 h 1808416"/>
                <a:gd name="connsiteX10" fmla="*/ 75336 w 1818844"/>
                <a:gd name="connsiteY10" fmla="*/ 1732835 h 1808416"/>
                <a:gd name="connsiteX11" fmla="*/ 312109 w 1818844"/>
                <a:gd name="connsiteY11" fmla="*/ 1808169 h 1808416"/>
                <a:gd name="connsiteX12" fmla="*/ 570407 w 1818844"/>
                <a:gd name="connsiteY12" fmla="*/ 1711312 h 1808416"/>
                <a:gd name="connsiteX13" fmla="*/ 774892 w 1818844"/>
                <a:gd name="connsiteY13" fmla="*/ 1474551 h 1808416"/>
                <a:gd name="connsiteX14" fmla="*/ 828704 w 1818844"/>
                <a:gd name="connsiteY14" fmla="*/ 1366932 h 1808416"/>
                <a:gd name="connsiteX15" fmla="*/ 1011665 w 1818844"/>
                <a:gd name="connsiteY15" fmla="*/ 1270075 h 1808416"/>
                <a:gd name="connsiteX16" fmla="*/ 1173101 w 1818844"/>
                <a:gd name="connsiteY16" fmla="*/ 1151695 h 1808416"/>
                <a:gd name="connsiteX17" fmla="*/ 1399111 w 1818844"/>
                <a:gd name="connsiteY17" fmla="*/ 1076362 h 1808416"/>
                <a:gd name="connsiteX18" fmla="*/ 1711220 w 1818844"/>
                <a:gd name="connsiteY18" fmla="*/ 1011790 h 1808416"/>
                <a:gd name="connsiteX19" fmla="*/ 1808082 w 1818844"/>
                <a:gd name="connsiteY19" fmla="*/ 807315 h 1808416"/>
                <a:gd name="connsiteX20" fmla="*/ 1721983 w 1818844"/>
                <a:gd name="connsiteY20" fmla="*/ 613601 h 1808416"/>
                <a:gd name="connsiteX21" fmla="*/ 1625121 w 1818844"/>
                <a:gd name="connsiteY21" fmla="*/ 527506 h 1808416"/>
                <a:gd name="connsiteX22" fmla="*/ 1539022 w 1818844"/>
                <a:gd name="connsiteY22" fmla="*/ 495221 h 1808416"/>
                <a:gd name="connsiteX23" fmla="*/ 1442161 w 1818844"/>
                <a:gd name="connsiteY23" fmla="*/ 312269 h 1808416"/>
                <a:gd name="connsiteX24" fmla="*/ 1463685 w 1818844"/>
                <a:gd name="connsiteY24" fmla="*/ 118555 h 1808416"/>
                <a:gd name="connsiteX0" fmla="*/ 1495973 w 1808123"/>
                <a:gd name="connsiteY0" fmla="*/ 129317 h 1808416"/>
                <a:gd name="connsiteX1" fmla="*/ 1162338 w 1808123"/>
                <a:gd name="connsiteY1" fmla="*/ 175 h 1808416"/>
                <a:gd name="connsiteX2" fmla="*/ 753367 w 1808123"/>
                <a:gd name="connsiteY2" fmla="*/ 107793 h 1808416"/>
                <a:gd name="connsiteX3" fmla="*/ 408971 w 1808123"/>
                <a:gd name="connsiteY3" fmla="*/ 355316 h 1808416"/>
                <a:gd name="connsiteX4" fmla="*/ 398208 w 1808123"/>
                <a:gd name="connsiteY4" fmla="*/ 753506 h 1808416"/>
                <a:gd name="connsiteX5" fmla="*/ 365921 w 1808123"/>
                <a:gd name="connsiteY5" fmla="*/ 914934 h 1808416"/>
                <a:gd name="connsiteX6" fmla="*/ 301347 w 1808123"/>
                <a:gd name="connsiteY6" fmla="*/ 1119409 h 1808416"/>
                <a:gd name="connsiteX7" fmla="*/ 86099 w 1808123"/>
                <a:gd name="connsiteY7" fmla="*/ 1291599 h 1808416"/>
                <a:gd name="connsiteX8" fmla="*/ 0 w 1808123"/>
                <a:gd name="connsiteY8" fmla="*/ 1549884 h 1808416"/>
                <a:gd name="connsiteX9" fmla="*/ 75336 w 1808123"/>
                <a:gd name="connsiteY9" fmla="*/ 1732835 h 1808416"/>
                <a:gd name="connsiteX10" fmla="*/ 312109 w 1808123"/>
                <a:gd name="connsiteY10" fmla="*/ 1808169 h 1808416"/>
                <a:gd name="connsiteX11" fmla="*/ 570407 w 1808123"/>
                <a:gd name="connsiteY11" fmla="*/ 1711312 h 1808416"/>
                <a:gd name="connsiteX12" fmla="*/ 774892 w 1808123"/>
                <a:gd name="connsiteY12" fmla="*/ 1474551 h 1808416"/>
                <a:gd name="connsiteX13" fmla="*/ 828704 w 1808123"/>
                <a:gd name="connsiteY13" fmla="*/ 1366932 h 1808416"/>
                <a:gd name="connsiteX14" fmla="*/ 1011665 w 1808123"/>
                <a:gd name="connsiteY14" fmla="*/ 1270075 h 1808416"/>
                <a:gd name="connsiteX15" fmla="*/ 1173101 w 1808123"/>
                <a:gd name="connsiteY15" fmla="*/ 1151695 h 1808416"/>
                <a:gd name="connsiteX16" fmla="*/ 1399111 w 1808123"/>
                <a:gd name="connsiteY16" fmla="*/ 1076362 h 1808416"/>
                <a:gd name="connsiteX17" fmla="*/ 1711220 w 1808123"/>
                <a:gd name="connsiteY17" fmla="*/ 1011790 h 1808416"/>
                <a:gd name="connsiteX18" fmla="*/ 1808082 w 1808123"/>
                <a:gd name="connsiteY18" fmla="*/ 807315 h 1808416"/>
                <a:gd name="connsiteX19" fmla="*/ 1721983 w 1808123"/>
                <a:gd name="connsiteY19" fmla="*/ 613601 h 1808416"/>
                <a:gd name="connsiteX20" fmla="*/ 1625121 w 1808123"/>
                <a:gd name="connsiteY20" fmla="*/ 527506 h 1808416"/>
                <a:gd name="connsiteX21" fmla="*/ 1539022 w 1808123"/>
                <a:gd name="connsiteY21" fmla="*/ 495221 h 1808416"/>
                <a:gd name="connsiteX22" fmla="*/ 1442161 w 1808123"/>
                <a:gd name="connsiteY22" fmla="*/ 312269 h 1808416"/>
                <a:gd name="connsiteX23" fmla="*/ 1463685 w 1808123"/>
                <a:gd name="connsiteY23" fmla="*/ 118555 h 1808416"/>
                <a:gd name="connsiteX0" fmla="*/ 1495973 w 1808123"/>
                <a:gd name="connsiteY0" fmla="*/ 129317 h 1808416"/>
                <a:gd name="connsiteX1" fmla="*/ 1162338 w 1808123"/>
                <a:gd name="connsiteY1" fmla="*/ 175 h 1808416"/>
                <a:gd name="connsiteX2" fmla="*/ 753367 w 1808123"/>
                <a:gd name="connsiteY2" fmla="*/ 107793 h 1808416"/>
                <a:gd name="connsiteX3" fmla="*/ 408971 w 1808123"/>
                <a:gd name="connsiteY3" fmla="*/ 355316 h 1808416"/>
                <a:gd name="connsiteX4" fmla="*/ 398208 w 1808123"/>
                <a:gd name="connsiteY4" fmla="*/ 753506 h 1808416"/>
                <a:gd name="connsiteX5" fmla="*/ 365921 w 1808123"/>
                <a:gd name="connsiteY5" fmla="*/ 914934 h 1808416"/>
                <a:gd name="connsiteX6" fmla="*/ 301347 w 1808123"/>
                <a:gd name="connsiteY6" fmla="*/ 1119409 h 1808416"/>
                <a:gd name="connsiteX7" fmla="*/ 86099 w 1808123"/>
                <a:gd name="connsiteY7" fmla="*/ 1291599 h 1808416"/>
                <a:gd name="connsiteX8" fmla="*/ 0 w 1808123"/>
                <a:gd name="connsiteY8" fmla="*/ 1549884 h 1808416"/>
                <a:gd name="connsiteX9" fmla="*/ 75336 w 1808123"/>
                <a:gd name="connsiteY9" fmla="*/ 1732835 h 1808416"/>
                <a:gd name="connsiteX10" fmla="*/ 312109 w 1808123"/>
                <a:gd name="connsiteY10" fmla="*/ 1808169 h 1808416"/>
                <a:gd name="connsiteX11" fmla="*/ 570407 w 1808123"/>
                <a:gd name="connsiteY11" fmla="*/ 1711312 h 1808416"/>
                <a:gd name="connsiteX12" fmla="*/ 774892 w 1808123"/>
                <a:gd name="connsiteY12" fmla="*/ 1474551 h 1808416"/>
                <a:gd name="connsiteX13" fmla="*/ 828704 w 1808123"/>
                <a:gd name="connsiteY13" fmla="*/ 1366932 h 1808416"/>
                <a:gd name="connsiteX14" fmla="*/ 1011665 w 1808123"/>
                <a:gd name="connsiteY14" fmla="*/ 1270075 h 1808416"/>
                <a:gd name="connsiteX15" fmla="*/ 1173101 w 1808123"/>
                <a:gd name="connsiteY15" fmla="*/ 1151695 h 1808416"/>
                <a:gd name="connsiteX16" fmla="*/ 1399111 w 1808123"/>
                <a:gd name="connsiteY16" fmla="*/ 1076362 h 1808416"/>
                <a:gd name="connsiteX17" fmla="*/ 1711220 w 1808123"/>
                <a:gd name="connsiteY17" fmla="*/ 1011790 h 1808416"/>
                <a:gd name="connsiteX18" fmla="*/ 1808082 w 1808123"/>
                <a:gd name="connsiteY18" fmla="*/ 807315 h 1808416"/>
                <a:gd name="connsiteX19" fmla="*/ 1721983 w 1808123"/>
                <a:gd name="connsiteY19" fmla="*/ 613601 h 1808416"/>
                <a:gd name="connsiteX20" fmla="*/ 1625121 w 1808123"/>
                <a:gd name="connsiteY20" fmla="*/ 527506 h 1808416"/>
                <a:gd name="connsiteX21" fmla="*/ 1539022 w 1808123"/>
                <a:gd name="connsiteY21" fmla="*/ 495221 h 1808416"/>
                <a:gd name="connsiteX22" fmla="*/ 1442161 w 1808123"/>
                <a:gd name="connsiteY22" fmla="*/ 312269 h 1808416"/>
                <a:gd name="connsiteX0" fmla="*/ 1495973 w 1808123"/>
                <a:gd name="connsiteY0" fmla="*/ 129317 h 1808416"/>
                <a:gd name="connsiteX1" fmla="*/ 1162338 w 1808123"/>
                <a:gd name="connsiteY1" fmla="*/ 175 h 1808416"/>
                <a:gd name="connsiteX2" fmla="*/ 753367 w 1808123"/>
                <a:gd name="connsiteY2" fmla="*/ 107793 h 1808416"/>
                <a:gd name="connsiteX3" fmla="*/ 408971 w 1808123"/>
                <a:gd name="connsiteY3" fmla="*/ 355316 h 1808416"/>
                <a:gd name="connsiteX4" fmla="*/ 398208 w 1808123"/>
                <a:gd name="connsiteY4" fmla="*/ 753506 h 1808416"/>
                <a:gd name="connsiteX5" fmla="*/ 365921 w 1808123"/>
                <a:gd name="connsiteY5" fmla="*/ 914934 h 1808416"/>
                <a:gd name="connsiteX6" fmla="*/ 301347 w 1808123"/>
                <a:gd name="connsiteY6" fmla="*/ 1119409 h 1808416"/>
                <a:gd name="connsiteX7" fmla="*/ 86099 w 1808123"/>
                <a:gd name="connsiteY7" fmla="*/ 1291599 h 1808416"/>
                <a:gd name="connsiteX8" fmla="*/ 0 w 1808123"/>
                <a:gd name="connsiteY8" fmla="*/ 1549884 h 1808416"/>
                <a:gd name="connsiteX9" fmla="*/ 75336 w 1808123"/>
                <a:gd name="connsiteY9" fmla="*/ 1732835 h 1808416"/>
                <a:gd name="connsiteX10" fmla="*/ 312109 w 1808123"/>
                <a:gd name="connsiteY10" fmla="*/ 1808169 h 1808416"/>
                <a:gd name="connsiteX11" fmla="*/ 570407 w 1808123"/>
                <a:gd name="connsiteY11" fmla="*/ 1711312 h 1808416"/>
                <a:gd name="connsiteX12" fmla="*/ 774892 w 1808123"/>
                <a:gd name="connsiteY12" fmla="*/ 1474551 h 1808416"/>
                <a:gd name="connsiteX13" fmla="*/ 828704 w 1808123"/>
                <a:gd name="connsiteY13" fmla="*/ 1366932 h 1808416"/>
                <a:gd name="connsiteX14" fmla="*/ 1011665 w 1808123"/>
                <a:gd name="connsiteY14" fmla="*/ 1270075 h 1808416"/>
                <a:gd name="connsiteX15" fmla="*/ 1173101 w 1808123"/>
                <a:gd name="connsiteY15" fmla="*/ 1151695 h 1808416"/>
                <a:gd name="connsiteX16" fmla="*/ 1399111 w 1808123"/>
                <a:gd name="connsiteY16" fmla="*/ 1076362 h 1808416"/>
                <a:gd name="connsiteX17" fmla="*/ 1711220 w 1808123"/>
                <a:gd name="connsiteY17" fmla="*/ 1011790 h 1808416"/>
                <a:gd name="connsiteX18" fmla="*/ 1808082 w 1808123"/>
                <a:gd name="connsiteY18" fmla="*/ 807315 h 1808416"/>
                <a:gd name="connsiteX19" fmla="*/ 1721983 w 1808123"/>
                <a:gd name="connsiteY19" fmla="*/ 613601 h 1808416"/>
                <a:gd name="connsiteX20" fmla="*/ 1625121 w 1808123"/>
                <a:gd name="connsiteY20" fmla="*/ 527506 h 1808416"/>
                <a:gd name="connsiteX21" fmla="*/ 1539022 w 1808123"/>
                <a:gd name="connsiteY21" fmla="*/ 495221 h 1808416"/>
                <a:gd name="connsiteX22" fmla="*/ 1442161 w 1808123"/>
                <a:gd name="connsiteY22" fmla="*/ 312269 h 1808416"/>
                <a:gd name="connsiteX23" fmla="*/ 1495973 w 1808123"/>
                <a:gd name="connsiteY23" fmla="*/ 129317 h 1808416"/>
                <a:gd name="connsiteX0" fmla="*/ 1409874 w 1808123"/>
                <a:gd name="connsiteY0" fmla="*/ 107619 h 1808241"/>
                <a:gd name="connsiteX1" fmla="*/ 1162338 w 1808123"/>
                <a:gd name="connsiteY1" fmla="*/ 0 h 1808241"/>
                <a:gd name="connsiteX2" fmla="*/ 753367 w 1808123"/>
                <a:gd name="connsiteY2" fmla="*/ 107618 h 1808241"/>
                <a:gd name="connsiteX3" fmla="*/ 408971 w 1808123"/>
                <a:gd name="connsiteY3" fmla="*/ 355141 h 1808241"/>
                <a:gd name="connsiteX4" fmla="*/ 398208 w 1808123"/>
                <a:gd name="connsiteY4" fmla="*/ 753331 h 1808241"/>
                <a:gd name="connsiteX5" fmla="*/ 365921 w 1808123"/>
                <a:gd name="connsiteY5" fmla="*/ 914759 h 1808241"/>
                <a:gd name="connsiteX6" fmla="*/ 301347 w 1808123"/>
                <a:gd name="connsiteY6" fmla="*/ 1119234 h 1808241"/>
                <a:gd name="connsiteX7" fmla="*/ 86099 w 1808123"/>
                <a:gd name="connsiteY7" fmla="*/ 1291424 h 1808241"/>
                <a:gd name="connsiteX8" fmla="*/ 0 w 1808123"/>
                <a:gd name="connsiteY8" fmla="*/ 1549709 h 1808241"/>
                <a:gd name="connsiteX9" fmla="*/ 75336 w 1808123"/>
                <a:gd name="connsiteY9" fmla="*/ 1732660 h 1808241"/>
                <a:gd name="connsiteX10" fmla="*/ 312109 w 1808123"/>
                <a:gd name="connsiteY10" fmla="*/ 1807994 h 1808241"/>
                <a:gd name="connsiteX11" fmla="*/ 570407 w 1808123"/>
                <a:gd name="connsiteY11" fmla="*/ 1711137 h 1808241"/>
                <a:gd name="connsiteX12" fmla="*/ 774892 w 1808123"/>
                <a:gd name="connsiteY12" fmla="*/ 1474376 h 1808241"/>
                <a:gd name="connsiteX13" fmla="*/ 828704 w 1808123"/>
                <a:gd name="connsiteY13" fmla="*/ 1366757 h 1808241"/>
                <a:gd name="connsiteX14" fmla="*/ 1011665 w 1808123"/>
                <a:gd name="connsiteY14" fmla="*/ 1269900 h 1808241"/>
                <a:gd name="connsiteX15" fmla="*/ 1173101 w 1808123"/>
                <a:gd name="connsiteY15" fmla="*/ 1151520 h 1808241"/>
                <a:gd name="connsiteX16" fmla="*/ 1399111 w 1808123"/>
                <a:gd name="connsiteY16" fmla="*/ 1076187 h 1808241"/>
                <a:gd name="connsiteX17" fmla="*/ 1711220 w 1808123"/>
                <a:gd name="connsiteY17" fmla="*/ 1011615 h 1808241"/>
                <a:gd name="connsiteX18" fmla="*/ 1808082 w 1808123"/>
                <a:gd name="connsiteY18" fmla="*/ 807140 h 1808241"/>
                <a:gd name="connsiteX19" fmla="*/ 1721983 w 1808123"/>
                <a:gd name="connsiteY19" fmla="*/ 613426 h 1808241"/>
                <a:gd name="connsiteX20" fmla="*/ 1625121 w 1808123"/>
                <a:gd name="connsiteY20" fmla="*/ 527331 h 1808241"/>
                <a:gd name="connsiteX21" fmla="*/ 1539022 w 1808123"/>
                <a:gd name="connsiteY21" fmla="*/ 495046 h 1808241"/>
                <a:gd name="connsiteX22" fmla="*/ 1442161 w 1808123"/>
                <a:gd name="connsiteY22" fmla="*/ 312094 h 1808241"/>
                <a:gd name="connsiteX23" fmla="*/ 1409874 w 1808123"/>
                <a:gd name="connsiteY23" fmla="*/ 107619 h 1808241"/>
                <a:gd name="connsiteX0" fmla="*/ 1409874 w 1808123"/>
                <a:gd name="connsiteY0" fmla="*/ 107619 h 1808241"/>
                <a:gd name="connsiteX1" fmla="*/ 1162338 w 1808123"/>
                <a:gd name="connsiteY1" fmla="*/ 0 h 1808241"/>
                <a:gd name="connsiteX2" fmla="*/ 753367 w 1808123"/>
                <a:gd name="connsiteY2" fmla="*/ 107618 h 1808241"/>
                <a:gd name="connsiteX3" fmla="*/ 408971 w 1808123"/>
                <a:gd name="connsiteY3" fmla="*/ 355141 h 1808241"/>
                <a:gd name="connsiteX4" fmla="*/ 398208 w 1808123"/>
                <a:gd name="connsiteY4" fmla="*/ 753331 h 1808241"/>
                <a:gd name="connsiteX5" fmla="*/ 365921 w 1808123"/>
                <a:gd name="connsiteY5" fmla="*/ 914759 h 1808241"/>
                <a:gd name="connsiteX6" fmla="*/ 301347 w 1808123"/>
                <a:gd name="connsiteY6" fmla="*/ 1119234 h 1808241"/>
                <a:gd name="connsiteX7" fmla="*/ 86099 w 1808123"/>
                <a:gd name="connsiteY7" fmla="*/ 1291424 h 1808241"/>
                <a:gd name="connsiteX8" fmla="*/ 0 w 1808123"/>
                <a:gd name="connsiteY8" fmla="*/ 1549709 h 1808241"/>
                <a:gd name="connsiteX9" fmla="*/ 75336 w 1808123"/>
                <a:gd name="connsiteY9" fmla="*/ 1732660 h 1808241"/>
                <a:gd name="connsiteX10" fmla="*/ 312109 w 1808123"/>
                <a:gd name="connsiteY10" fmla="*/ 1807994 h 1808241"/>
                <a:gd name="connsiteX11" fmla="*/ 570407 w 1808123"/>
                <a:gd name="connsiteY11" fmla="*/ 1711137 h 1808241"/>
                <a:gd name="connsiteX12" fmla="*/ 774892 w 1808123"/>
                <a:gd name="connsiteY12" fmla="*/ 1474376 h 1808241"/>
                <a:gd name="connsiteX13" fmla="*/ 828704 w 1808123"/>
                <a:gd name="connsiteY13" fmla="*/ 1366757 h 1808241"/>
                <a:gd name="connsiteX14" fmla="*/ 1011665 w 1808123"/>
                <a:gd name="connsiteY14" fmla="*/ 1269900 h 1808241"/>
                <a:gd name="connsiteX15" fmla="*/ 1173101 w 1808123"/>
                <a:gd name="connsiteY15" fmla="*/ 1151520 h 1808241"/>
                <a:gd name="connsiteX16" fmla="*/ 1399111 w 1808123"/>
                <a:gd name="connsiteY16" fmla="*/ 1076187 h 1808241"/>
                <a:gd name="connsiteX17" fmla="*/ 1711220 w 1808123"/>
                <a:gd name="connsiteY17" fmla="*/ 1011615 h 1808241"/>
                <a:gd name="connsiteX18" fmla="*/ 1808082 w 1808123"/>
                <a:gd name="connsiteY18" fmla="*/ 807140 h 1808241"/>
                <a:gd name="connsiteX19" fmla="*/ 1721983 w 1808123"/>
                <a:gd name="connsiteY19" fmla="*/ 613426 h 1808241"/>
                <a:gd name="connsiteX20" fmla="*/ 1625121 w 1808123"/>
                <a:gd name="connsiteY20" fmla="*/ 527331 h 1808241"/>
                <a:gd name="connsiteX21" fmla="*/ 1539022 w 1808123"/>
                <a:gd name="connsiteY21" fmla="*/ 495046 h 1808241"/>
                <a:gd name="connsiteX22" fmla="*/ 1442161 w 1808123"/>
                <a:gd name="connsiteY22" fmla="*/ 312094 h 1808241"/>
                <a:gd name="connsiteX23" fmla="*/ 1409874 w 1808123"/>
                <a:gd name="connsiteY23" fmla="*/ 107619 h 1808241"/>
                <a:gd name="connsiteX0" fmla="*/ 1409874 w 1808123"/>
                <a:gd name="connsiteY0" fmla="*/ 107619 h 1808241"/>
                <a:gd name="connsiteX1" fmla="*/ 1162338 w 1808123"/>
                <a:gd name="connsiteY1" fmla="*/ 0 h 1808241"/>
                <a:gd name="connsiteX2" fmla="*/ 753367 w 1808123"/>
                <a:gd name="connsiteY2" fmla="*/ 107618 h 1808241"/>
                <a:gd name="connsiteX3" fmla="*/ 408971 w 1808123"/>
                <a:gd name="connsiteY3" fmla="*/ 355141 h 1808241"/>
                <a:gd name="connsiteX4" fmla="*/ 398208 w 1808123"/>
                <a:gd name="connsiteY4" fmla="*/ 753331 h 1808241"/>
                <a:gd name="connsiteX5" fmla="*/ 365921 w 1808123"/>
                <a:gd name="connsiteY5" fmla="*/ 914759 h 1808241"/>
                <a:gd name="connsiteX6" fmla="*/ 301347 w 1808123"/>
                <a:gd name="connsiteY6" fmla="*/ 1119234 h 1808241"/>
                <a:gd name="connsiteX7" fmla="*/ 86099 w 1808123"/>
                <a:gd name="connsiteY7" fmla="*/ 1291424 h 1808241"/>
                <a:gd name="connsiteX8" fmla="*/ 0 w 1808123"/>
                <a:gd name="connsiteY8" fmla="*/ 1549709 h 1808241"/>
                <a:gd name="connsiteX9" fmla="*/ 75336 w 1808123"/>
                <a:gd name="connsiteY9" fmla="*/ 1732660 h 1808241"/>
                <a:gd name="connsiteX10" fmla="*/ 312109 w 1808123"/>
                <a:gd name="connsiteY10" fmla="*/ 1807994 h 1808241"/>
                <a:gd name="connsiteX11" fmla="*/ 570407 w 1808123"/>
                <a:gd name="connsiteY11" fmla="*/ 1711137 h 1808241"/>
                <a:gd name="connsiteX12" fmla="*/ 774892 w 1808123"/>
                <a:gd name="connsiteY12" fmla="*/ 1474376 h 1808241"/>
                <a:gd name="connsiteX13" fmla="*/ 828704 w 1808123"/>
                <a:gd name="connsiteY13" fmla="*/ 1366757 h 1808241"/>
                <a:gd name="connsiteX14" fmla="*/ 1011665 w 1808123"/>
                <a:gd name="connsiteY14" fmla="*/ 1269900 h 1808241"/>
                <a:gd name="connsiteX15" fmla="*/ 1173101 w 1808123"/>
                <a:gd name="connsiteY15" fmla="*/ 1151520 h 1808241"/>
                <a:gd name="connsiteX16" fmla="*/ 1399111 w 1808123"/>
                <a:gd name="connsiteY16" fmla="*/ 1076187 h 1808241"/>
                <a:gd name="connsiteX17" fmla="*/ 1711220 w 1808123"/>
                <a:gd name="connsiteY17" fmla="*/ 1011615 h 1808241"/>
                <a:gd name="connsiteX18" fmla="*/ 1808082 w 1808123"/>
                <a:gd name="connsiteY18" fmla="*/ 807140 h 1808241"/>
                <a:gd name="connsiteX19" fmla="*/ 1721983 w 1808123"/>
                <a:gd name="connsiteY19" fmla="*/ 613426 h 1808241"/>
                <a:gd name="connsiteX20" fmla="*/ 1625121 w 1808123"/>
                <a:gd name="connsiteY20" fmla="*/ 527331 h 1808241"/>
                <a:gd name="connsiteX21" fmla="*/ 1539022 w 1808123"/>
                <a:gd name="connsiteY21" fmla="*/ 495046 h 1808241"/>
                <a:gd name="connsiteX22" fmla="*/ 1442161 w 1808123"/>
                <a:gd name="connsiteY22" fmla="*/ 312094 h 1808241"/>
                <a:gd name="connsiteX23" fmla="*/ 1409874 w 1808123"/>
                <a:gd name="connsiteY23" fmla="*/ 107619 h 1808241"/>
                <a:gd name="connsiteX0" fmla="*/ 1409874 w 1808136"/>
                <a:gd name="connsiteY0" fmla="*/ 107619 h 1808241"/>
                <a:gd name="connsiteX1" fmla="*/ 1162338 w 1808136"/>
                <a:gd name="connsiteY1" fmla="*/ 0 h 1808241"/>
                <a:gd name="connsiteX2" fmla="*/ 753367 w 1808136"/>
                <a:gd name="connsiteY2" fmla="*/ 107618 h 1808241"/>
                <a:gd name="connsiteX3" fmla="*/ 408971 w 1808136"/>
                <a:gd name="connsiteY3" fmla="*/ 355141 h 1808241"/>
                <a:gd name="connsiteX4" fmla="*/ 398208 w 1808136"/>
                <a:gd name="connsiteY4" fmla="*/ 753331 h 1808241"/>
                <a:gd name="connsiteX5" fmla="*/ 365921 w 1808136"/>
                <a:gd name="connsiteY5" fmla="*/ 914759 h 1808241"/>
                <a:gd name="connsiteX6" fmla="*/ 301347 w 1808136"/>
                <a:gd name="connsiteY6" fmla="*/ 1119234 h 1808241"/>
                <a:gd name="connsiteX7" fmla="*/ 86099 w 1808136"/>
                <a:gd name="connsiteY7" fmla="*/ 1291424 h 1808241"/>
                <a:gd name="connsiteX8" fmla="*/ 0 w 1808136"/>
                <a:gd name="connsiteY8" fmla="*/ 1549709 h 1808241"/>
                <a:gd name="connsiteX9" fmla="*/ 75336 w 1808136"/>
                <a:gd name="connsiteY9" fmla="*/ 1732660 h 1808241"/>
                <a:gd name="connsiteX10" fmla="*/ 312109 w 1808136"/>
                <a:gd name="connsiteY10" fmla="*/ 1807994 h 1808241"/>
                <a:gd name="connsiteX11" fmla="*/ 570407 w 1808136"/>
                <a:gd name="connsiteY11" fmla="*/ 1711137 h 1808241"/>
                <a:gd name="connsiteX12" fmla="*/ 774892 w 1808136"/>
                <a:gd name="connsiteY12" fmla="*/ 1474376 h 1808241"/>
                <a:gd name="connsiteX13" fmla="*/ 828704 w 1808136"/>
                <a:gd name="connsiteY13" fmla="*/ 1366757 h 1808241"/>
                <a:gd name="connsiteX14" fmla="*/ 1011665 w 1808136"/>
                <a:gd name="connsiteY14" fmla="*/ 1269900 h 1808241"/>
                <a:gd name="connsiteX15" fmla="*/ 1173101 w 1808136"/>
                <a:gd name="connsiteY15" fmla="*/ 1151520 h 1808241"/>
                <a:gd name="connsiteX16" fmla="*/ 1399111 w 1808136"/>
                <a:gd name="connsiteY16" fmla="*/ 1076187 h 1808241"/>
                <a:gd name="connsiteX17" fmla="*/ 1711220 w 1808136"/>
                <a:gd name="connsiteY17" fmla="*/ 1011615 h 1808241"/>
                <a:gd name="connsiteX18" fmla="*/ 1808082 w 1808136"/>
                <a:gd name="connsiteY18" fmla="*/ 807140 h 1808241"/>
                <a:gd name="connsiteX19" fmla="*/ 1721983 w 1808136"/>
                <a:gd name="connsiteY19" fmla="*/ 613426 h 1808241"/>
                <a:gd name="connsiteX20" fmla="*/ 1539022 w 1808136"/>
                <a:gd name="connsiteY20" fmla="*/ 495046 h 1808241"/>
                <a:gd name="connsiteX21" fmla="*/ 1442161 w 1808136"/>
                <a:gd name="connsiteY21" fmla="*/ 312094 h 1808241"/>
                <a:gd name="connsiteX22" fmla="*/ 1409874 w 1808136"/>
                <a:gd name="connsiteY22" fmla="*/ 107619 h 1808241"/>
                <a:gd name="connsiteX0" fmla="*/ 1409874 w 1808136"/>
                <a:gd name="connsiteY0" fmla="*/ 107619 h 1808241"/>
                <a:gd name="connsiteX1" fmla="*/ 1162338 w 1808136"/>
                <a:gd name="connsiteY1" fmla="*/ 0 h 1808241"/>
                <a:gd name="connsiteX2" fmla="*/ 753367 w 1808136"/>
                <a:gd name="connsiteY2" fmla="*/ 107618 h 1808241"/>
                <a:gd name="connsiteX3" fmla="*/ 408971 w 1808136"/>
                <a:gd name="connsiteY3" fmla="*/ 355141 h 1808241"/>
                <a:gd name="connsiteX4" fmla="*/ 398208 w 1808136"/>
                <a:gd name="connsiteY4" fmla="*/ 753331 h 1808241"/>
                <a:gd name="connsiteX5" fmla="*/ 365921 w 1808136"/>
                <a:gd name="connsiteY5" fmla="*/ 914759 h 1808241"/>
                <a:gd name="connsiteX6" fmla="*/ 301347 w 1808136"/>
                <a:gd name="connsiteY6" fmla="*/ 1119234 h 1808241"/>
                <a:gd name="connsiteX7" fmla="*/ 86099 w 1808136"/>
                <a:gd name="connsiteY7" fmla="*/ 1291424 h 1808241"/>
                <a:gd name="connsiteX8" fmla="*/ 0 w 1808136"/>
                <a:gd name="connsiteY8" fmla="*/ 1549709 h 1808241"/>
                <a:gd name="connsiteX9" fmla="*/ 75336 w 1808136"/>
                <a:gd name="connsiteY9" fmla="*/ 1732660 h 1808241"/>
                <a:gd name="connsiteX10" fmla="*/ 312109 w 1808136"/>
                <a:gd name="connsiteY10" fmla="*/ 1807994 h 1808241"/>
                <a:gd name="connsiteX11" fmla="*/ 570407 w 1808136"/>
                <a:gd name="connsiteY11" fmla="*/ 1711137 h 1808241"/>
                <a:gd name="connsiteX12" fmla="*/ 774892 w 1808136"/>
                <a:gd name="connsiteY12" fmla="*/ 1474376 h 1808241"/>
                <a:gd name="connsiteX13" fmla="*/ 828704 w 1808136"/>
                <a:gd name="connsiteY13" fmla="*/ 1366757 h 1808241"/>
                <a:gd name="connsiteX14" fmla="*/ 1011665 w 1808136"/>
                <a:gd name="connsiteY14" fmla="*/ 1269900 h 1808241"/>
                <a:gd name="connsiteX15" fmla="*/ 1173101 w 1808136"/>
                <a:gd name="connsiteY15" fmla="*/ 1151520 h 1808241"/>
                <a:gd name="connsiteX16" fmla="*/ 1399111 w 1808136"/>
                <a:gd name="connsiteY16" fmla="*/ 1076187 h 1808241"/>
                <a:gd name="connsiteX17" fmla="*/ 1711220 w 1808136"/>
                <a:gd name="connsiteY17" fmla="*/ 1011615 h 1808241"/>
                <a:gd name="connsiteX18" fmla="*/ 1808082 w 1808136"/>
                <a:gd name="connsiteY18" fmla="*/ 807140 h 1808241"/>
                <a:gd name="connsiteX19" fmla="*/ 1721983 w 1808136"/>
                <a:gd name="connsiteY19" fmla="*/ 613426 h 1808241"/>
                <a:gd name="connsiteX20" fmla="*/ 1539022 w 1808136"/>
                <a:gd name="connsiteY20" fmla="*/ 495046 h 1808241"/>
                <a:gd name="connsiteX21" fmla="*/ 1442161 w 1808136"/>
                <a:gd name="connsiteY21" fmla="*/ 312094 h 1808241"/>
                <a:gd name="connsiteX22" fmla="*/ 1409874 w 1808136"/>
                <a:gd name="connsiteY22" fmla="*/ 107619 h 1808241"/>
                <a:gd name="connsiteX0" fmla="*/ 1409874 w 1808136"/>
                <a:gd name="connsiteY0" fmla="*/ 107619 h 1808241"/>
                <a:gd name="connsiteX1" fmla="*/ 1162338 w 1808136"/>
                <a:gd name="connsiteY1" fmla="*/ 0 h 1808241"/>
                <a:gd name="connsiteX2" fmla="*/ 753367 w 1808136"/>
                <a:gd name="connsiteY2" fmla="*/ 107618 h 1808241"/>
                <a:gd name="connsiteX3" fmla="*/ 408971 w 1808136"/>
                <a:gd name="connsiteY3" fmla="*/ 355141 h 1808241"/>
                <a:gd name="connsiteX4" fmla="*/ 398208 w 1808136"/>
                <a:gd name="connsiteY4" fmla="*/ 753331 h 1808241"/>
                <a:gd name="connsiteX5" fmla="*/ 365921 w 1808136"/>
                <a:gd name="connsiteY5" fmla="*/ 914759 h 1808241"/>
                <a:gd name="connsiteX6" fmla="*/ 301347 w 1808136"/>
                <a:gd name="connsiteY6" fmla="*/ 1119234 h 1808241"/>
                <a:gd name="connsiteX7" fmla="*/ 86099 w 1808136"/>
                <a:gd name="connsiteY7" fmla="*/ 1291424 h 1808241"/>
                <a:gd name="connsiteX8" fmla="*/ 0 w 1808136"/>
                <a:gd name="connsiteY8" fmla="*/ 1549709 h 1808241"/>
                <a:gd name="connsiteX9" fmla="*/ 75336 w 1808136"/>
                <a:gd name="connsiteY9" fmla="*/ 1732660 h 1808241"/>
                <a:gd name="connsiteX10" fmla="*/ 312109 w 1808136"/>
                <a:gd name="connsiteY10" fmla="*/ 1807994 h 1808241"/>
                <a:gd name="connsiteX11" fmla="*/ 570407 w 1808136"/>
                <a:gd name="connsiteY11" fmla="*/ 1711137 h 1808241"/>
                <a:gd name="connsiteX12" fmla="*/ 774892 w 1808136"/>
                <a:gd name="connsiteY12" fmla="*/ 1474376 h 1808241"/>
                <a:gd name="connsiteX13" fmla="*/ 828704 w 1808136"/>
                <a:gd name="connsiteY13" fmla="*/ 1366757 h 1808241"/>
                <a:gd name="connsiteX14" fmla="*/ 1011665 w 1808136"/>
                <a:gd name="connsiteY14" fmla="*/ 1269900 h 1808241"/>
                <a:gd name="connsiteX15" fmla="*/ 1173101 w 1808136"/>
                <a:gd name="connsiteY15" fmla="*/ 1151520 h 1808241"/>
                <a:gd name="connsiteX16" fmla="*/ 1399111 w 1808136"/>
                <a:gd name="connsiteY16" fmla="*/ 1076187 h 1808241"/>
                <a:gd name="connsiteX17" fmla="*/ 1711220 w 1808136"/>
                <a:gd name="connsiteY17" fmla="*/ 1011615 h 1808241"/>
                <a:gd name="connsiteX18" fmla="*/ 1808082 w 1808136"/>
                <a:gd name="connsiteY18" fmla="*/ 807140 h 1808241"/>
                <a:gd name="connsiteX19" fmla="*/ 1721983 w 1808136"/>
                <a:gd name="connsiteY19" fmla="*/ 613426 h 1808241"/>
                <a:gd name="connsiteX20" fmla="*/ 1539022 w 1808136"/>
                <a:gd name="connsiteY20" fmla="*/ 495046 h 1808241"/>
                <a:gd name="connsiteX21" fmla="*/ 1442161 w 1808136"/>
                <a:gd name="connsiteY21" fmla="*/ 312094 h 1808241"/>
                <a:gd name="connsiteX22" fmla="*/ 1409874 w 1808136"/>
                <a:gd name="connsiteY22" fmla="*/ 107619 h 1808241"/>
                <a:gd name="connsiteX0" fmla="*/ 1409874 w 1808136"/>
                <a:gd name="connsiteY0" fmla="*/ 107619 h 1808241"/>
                <a:gd name="connsiteX1" fmla="*/ 1162338 w 1808136"/>
                <a:gd name="connsiteY1" fmla="*/ 0 h 1808241"/>
                <a:gd name="connsiteX2" fmla="*/ 753367 w 1808136"/>
                <a:gd name="connsiteY2" fmla="*/ 107618 h 1808241"/>
                <a:gd name="connsiteX3" fmla="*/ 408971 w 1808136"/>
                <a:gd name="connsiteY3" fmla="*/ 355141 h 1808241"/>
                <a:gd name="connsiteX4" fmla="*/ 398208 w 1808136"/>
                <a:gd name="connsiteY4" fmla="*/ 753331 h 1808241"/>
                <a:gd name="connsiteX5" fmla="*/ 365921 w 1808136"/>
                <a:gd name="connsiteY5" fmla="*/ 914759 h 1808241"/>
                <a:gd name="connsiteX6" fmla="*/ 301347 w 1808136"/>
                <a:gd name="connsiteY6" fmla="*/ 1119234 h 1808241"/>
                <a:gd name="connsiteX7" fmla="*/ 86099 w 1808136"/>
                <a:gd name="connsiteY7" fmla="*/ 1291424 h 1808241"/>
                <a:gd name="connsiteX8" fmla="*/ 0 w 1808136"/>
                <a:gd name="connsiteY8" fmla="*/ 1549709 h 1808241"/>
                <a:gd name="connsiteX9" fmla="*/ 75336 w 1808136"/>
                <a:gd name="connsiteY9" fmla="*/ 1732660 h 1808241"/>
                <a:gd name="connsiteX10" fmla="*/ 312109 w 1808136"/>
                <a:gd name="connsiteY10" fmla="*/ 1807994 h 1808241"/>
                <a:gd name="connsiteX11" fmla="*/ 570407 w 1808136"/>
                <a:gd name="connsiteY11" fmla="*/ 1711137 h 1808241"/>
                <a:gd name="connsiteX12" fmla="*/ 774892 w 1808136"/>
                <a:gd name="connsiteY12" fmla="*/ 1474376 h 1808241"/>
                <a:gd name="connsiteX13" fmla="*/ 1011665 w 1808136"/>
                <a:gd name="connsiteY13" fmla="*/ 1269900 h 1808241"/>
                <a:gd name="connsiteX14" fmla="*/ 1173101 w 1808136"/>
                <a:gd name="connsiteY14" fmla="*/ 1151520 h 1808241"/>
                <a:gd name="connsiteX15" fmla="*/ 1399111 w 1808136"/>
                <a:gd name="connsiteY15" fmla="*/ 1076187 h 1808241"/>
                <a:gd name="connsiteX16" fmla="*/ 1711220 w 1808136"/>
                <a:gd name="connsiteY16" fmla="*/ 1011615 h 1808241"/>
                <a:gd name="connsiteX17" fmla="*/ 1808082 w 1808136"/>
                <a:gd name="connsiteY17" fmla="*/ 807140 h 1808241"/>
                <a:gd name="connsiteX18" fmla="*/ 1721983 w 1808136"/>
                <a:gd name="connsiteY18" fmla="*/ 613426 h 1808241"/>
                <a:gd name="connsiteX19" fmla="*/ 1539022 w 1808136"/>
                <a:gd name="connsiteY19" fmla="*/ 495046 h 1808241"/>
                <a:gd name="connsiteX20" fmla="*/ 1442161 w 1808136"/>
                <a:gd name="connsiteY20" fmla="*/ 312094 h 1808241"/>
                <a:gd name="connsiteX21" fmla="*/ 1409874 w 1808136"/>
                <a:gd name="connsiteY21" fmla="*/ 107619 h 1808241"/>
                <a:gd name="connsiteX0" fmla="*/ 1409874 w 1808136"/>
                <a:gd name="connsiteY0" fmla="*/ 107619 h 1808241"/>
                <a:gd name="connsiteX1" fmla="*/ 1162338 w 1808136"/>
                <a:gd name="connsiteY1" fmla="*/ 0 h 1808241"/>
                <a:gd name="connsiteX2" fmla="*/ 753367 w 1808136"/>
                <a:gd name="connsiteY2" fmla="*/ 107618 h 1808241"/>
                <a:gd name="connsiteX3" fmla="*/ 408971 w 1808136"/>
                <a:gd name="connsiteY3" fmla="*/ 355141 h 1808241"/>
                <a:gd name="connsiteX4" fmla="*/ 398208 w 1808136"/>
                <a:gd name="connsiteY4" fmla="*/ 753331 h 1808241"/>
                <a:gd name="connsiteX5" fmla="*/ 376683 w 1808136"/>
                <a:gd name="connsiteY5" fmla="*/ 947044 h 1808241"/>
                <a:gd name="connsiteX6" fmla="*/ 301347 w 1808136"/>
                <a:gd name="connsiteY6" fmla="*/ 1119234 h 1808241"/>
                <a:gd name="connsiteX7" fmla="*/ 86099 w 1808136"/>
                <a:gd name="connsiteY7" fmla="*/ 1291424 h 1808241"/>
                <a:gd name="connsiteX8" fmla="*/ 0 w 1808136"/>
                <a:gd name="connsiteY8" fmla="*/ 1549709 h 1808241"/>
                <a:gd name="connsiteX9" fmla="*/ 75336 w 1808136"/>
                <a:gd name="connsiteY9" fmla="*/ 1732660 h 1808241"/>
                <a:gd name="connsiteX10" fmla="*/ 312109 w 1808136"/>
                <a:gd name="connsiteY10" fmla="*/ 1807994 h 1808241"/>
                <a:gd name="connsiteX11" fmla="*/ 570407 w 1808136"/>
                <a:gd name="connsiteY11" fmla="*/ 1711137 h 1808241"/>
                <a:gd name="connsiteX12" fmla="*/ 774892 w 1808136"/>
                <a:gd name="connsiteY12" fmla="*/ 1474376 h 1808241"/>
                <a:gd name="connsiteX13" fmla="*/ 1011665 w 1808136"/>
                <a:gd name="connsiteY13" fmla="*/ 1269900 h 1808241"/>
                <a:gd name="connsiteX14" fmla="*/ 1173101 w 1808136"/>
                <a:gd name="connsiteY14" fmla="*/ 1151520 h 1808241"/>
                <a:gd name="connsiteX15" fmla="*/ 1399111 w 1808136"/>
                <a:gd name="connsiteY15" fmla="*/ 1076187 h 1808241"/>
                <a:gd name="connsiteX16" fmla="*/ 1711220 w 1808136"/>
                <a:gd name="connsiteY16" fmla="*/ 1011615 h 1808241"/>
                <a:gd name="connsiteX17" fmla="*/ 1808082 w 1808136"/>
                <a:gd name="connsiteY17" fmla="*/ 807140 h 1808241"/>
                <a:gd name="connsiteX18" fmla="*/ 1721983 w 1808136"/>
                <a:gd name="connsiteY18" fmla="*/ 613426 h 1808241"/>
                <a:gd name="connsiteX19" fmla="*/ 1539022 w 1808136"/>
                <a:gd name="connsiteY19" fmla="*/ 495046 h 1808241"/>
                <a:gd name="connsiteX20" fmla="*/ 1442161 w 1808136"/>
                <a:gd name="connsiteY20" fmla="*/ 312094 h 1808241"/>
                <a:gd name="connsiteX21" fmla="*/ 1409874 w 1808136"/>
                <a:gd name="connsiteY21" fmla="*/ 107619 h 1808241"/>
                <a:gd name="connsiteX0" fmla="*/ 1409874 w 1808136"/>
                <a:gd name="connsiteY0" fmla="*/ 107619 h 1808241"/>
                <a:gd name="connsiteX1" fmla="*/ 1162338 w 1808136"/>
                <a:gd name="connsiteY1" fmla="*/ 0 h 1808241"/>
                <a:gd name="connsiteX2" fmla="*/ 753367 w 1808136"/>
                <a:gd name="connsiteY2" fmla="*/ 107618 h 1808241"/>
                <a:gd name="connsiteX3" fmla="*/ 408971 w 1808136"/>
                <a:gd name="connsiteY3" fmla="*/ 355141 h 1808241"/>
                <a:gd name="connsiteX4" fmla="*/ 398208 w 1808136"/>
                <a:gd name="connsiteY4" fmla="*/ 753331 h 1808241"/>
                <a:gd name="connsiteX5" fmla="*/ 376683 w 1808136"/>
                <a:gd name="connsiteY5" fmla="*/ 947044 h 1808241"/>
                <a:gd name="connsiteX6" fmla="*/ 301347 w 1808136"/>
                <a:gd name="connsiteY6" fmla="*/ 1119234 h 1808241"/>
                <a:gd name="connsiteX7" fmla="*/ 86099 w 1808136"/>
                <a:gd name="connsiteY7" fmla="*/ 1291424 h 1808241"/>
                <a:gd name="connsiteX8" fmla="*/ 0 w 1808136"/>
                <a:gd name="connsiteY8" fmla="*/ 1549709 h 1808241"/>
                <a:gd name="connsiteX9" fmla="*/ 75336 w 1808136"/>
                <a:gd name="connsiteY9" fmla="*/ 1732660 h 1808241"/>
                <a:gd name="connsiteX10" fmla="*/ 312109 w 1808136"/>
                <a:gd name="connsiteY10" fmla="*/ 1807994 h 1808241"/>
                <a:gd name="connsiteX11" fmla="*/ 570407 w 1808136"/>
                <a:gd name="connsiteY11" fmla="*/ 1711137 h 1808241"/>
                <a:gd name="connsiteX12" fmla="*/ 774892 w 1808136"/>
                <a:gd name="connsiteY12" fmla="*/ 1474376 h 1808241"/>
                <a:gd name="connsiteX13" fmla="*/ 1011665 w 1808136"/>
                <a:gd name="connsiteY13" fmla="*/ 1269900 h 1808241"/>
                <a:gd name="connsiteX14" fmla="*/ 1173101 w 1808136"/>
                <a:gd name="connsiteY14" fmla="*/ 1151520 h 1808241"/>
                <a:gd name="connsiteX15" fmla="*/ 1399111 w 1808136"/>
                <a:gd name="connsiteY15" fmla="*/ 1076187 h 1808241"/>
                <a:gd name="connsiteX16" fmla="*/ 1711220 w 1808136"/>
                <a:gd name="connsiteY16" fmla="*/ 1011615 h 1808241"/>
                <a:gd name="connsiteX17" fmla="*/ 1808082 w 1808136"/>
                <a:gd name="connsiteY17" fmla="*/ 807140 h 1808241"/>
                <a:gd name="connsiteX18" fmla="*/ 1721983 w 1808136"/>
                <a:gd name="connsiteY18" fmla="*/ 613426 h 1808241"/>
                <a:gd name="connsiteX19" fmla="*/ 1539022 w 1808136"/>
                <a:gd name="connsiteY19" fmla="*/ 495046 h 1808241"/>
                <a:gd name="connsiteX20" fmla="*/ 1442161 w 1808136"/>
                <a:gd name="connsiteY20" fmla="*/ 312094 h 1808241"/>
                <a:gd name="connsiteX21" fmla="*/ 1409874 w 1808136"/>
                <a:gd name="connsiteY21" fmla="*/ 107619 h 180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8136" h="1808241">
                  <a:moveTo>
                    <a:pt x="1409874" y="107619"/>
                  </a:moveTo>
                  <a:cubicBezTo>
                    <a:pt x="1366824" y="28700"/>
                    <a:pt x="1271756" y="0"/>
                    <a:pt x="1162338" y="0"/>
                  </a:cubicBezTo>
                  <a:cubicBezTo>
                    <a:pt x="1052920" y="0"/>
                    <a:pt x="878928" y="48428"/>
                    <a:pt x="753367" y="107618"/>
                  </a:cubicBezTo>
                  <a:cubicBezTo>
                    <a:pt x="627806" y="166808"/>
                    <a:pt x="468164" y="247522"/>
                    <a:pt x="408971" y="355141"/>
                  </a:cubicBezTo>
                  <a:cubicBezTo>
                    <a:pt x="349778" y="462760"/>
                    <a:pt x="403589" y="654681"/>
                    <a:pt x="398208" y="753331"/>
                  </a:cubicBezTo>
                  <a:cubicBezTo>
                    <a:pt x="392827" y="851981"/>
                    <a:pt x="392827" y="886060"/>
                    <a:pt x="376683" y="947044"/>
                  </a:cubicBezTo>
                  <a:cubicBezTo>
                    <a:pt x="360539" y="1008028"/>
                    <a:pt x="349778" y="1061837"/>
                    <a:pt x="301347" y="1119234"/>
                  </a:cubicBezTo>
                  <a:cubicBezTo>
                    <a:pt x="252916" y="1176631"/>
                    <a:pt x="136323" y="1219678"/>
                    <a:pt x="86099" y="1291424"/>
                  </a:cubicBezTo>
                  <a:cubicBezTo>
                    <a:pt x="35875" y="1363170"/>
                    <a:pt x="1794" y="1476170"/>
                    <a:pt x="0" y="1549709"/>
                  </a:cubicBezTo>
                  <a:cubicBezTo>
                    <a:pt x="-1794" y="1623248"/>
                    <a:pt x="23318" y="1689613"/>
                    <a:pt x="75336" y="1732660"/>
                  </a:cubicBezTo>
                  <a:cubicBezTo>
                    <a:pt x="127354" y="1775707"/>
                    <a:pt x="229597" y="1811581"/>
                    <a:pt x="312109" y="1807994"/>
                  </a:cubicBezTo>
                  <a:cubicBezTo>
                    <a:pt x="394621" y="1804407"/>
                    <a:pt x="493276" y="1766740"/>
                    <a:pt x="570407" y="1711137"/>
                  </a:cubicBezTo>
                  <a:cubicBezTo>
                    <a:pt x="647538" y="1655534"/>
                    <a:pt x="701349" y="1547915"/>
                    <a:pt x="774892" y="1474376"/>
                  </a:cubicBezTo>
                  <a:cubicBezTo>
                    <a:pt x="848435" y="1400837"/>
                    <a:pt x="945297" y="1323709"/>
                    <a:pt x="1011665" y="1269900"/>
                  </a:cubicBezTo>
                  <a:cubicBezTo>
                    <a:pt x="1078033" y="1216091"/>
                    <a:pt x="1108527" y="1183806"/>
                    <a:pt x="1173101" y="1151520"/>
                  </a:cubicBezTo>
                  <a:cubicBezTo>
                    <a:pt x="1237675" y="1119235"/>
                    <a:pt x="1309424" y="1099505"/>
                    <a:pt x="1399111" y="1076187"/>
                  </a:cubicBezTo>
                  <a:cubicBezTo>
                    <a:pt x="1488797" y="1052870"/>
                    <a:pt x="1643058" y="1056456"/>
                    <a:pt x="1711220" y="1011615"/>
                  </a:cubicBezTo>
                  <a:cubicBezTo>
                    <a:pt x="1779382" y="966774"/>
                    <a:pt x="1806288" y="873505"/>
                    <a:pt x="1808082" y="807140"/>
                  </a:cubicBezTo>
                  <a:cubicBezTo>
                    <a:pt x="1809876" y="740775"/>
                    <a:pt x="1766826" y="665442"/>
                    <a:pt x="1721983" y="613426"/>
                  </a:cubicBezTo>
                  <a:cubicBezTo>
                    <a:pt x="1677140" y="561410"/>
                    <a:pt x="1585659" y="545268"/>
                    <a:pt x="1539022" y="495046"/>
                  </a:cubicBezTo>
                  <a:cubicBezTo>
                    <a:pt x="1492385" y="444824"/>
                    <a:pt x="1463686" y="376665"/>
                    <a:pt x="1442161" y="312094"/>
                  </a:cubicBezTo>
                  <a:cubicBezTo>
                    <a:pt x="1420636" y="247523"/>
                    <a:pt x="1452924" y="186538"/>
                    <a:pt x="1409874" y="107619"/>
                  </a:cubicBezTo>
                  <a:close/>
                </a:path>
              </a:pathLst>
            </a:custGeom>
            <a:solidFill>
              <a:schemeClr val="bg1">
                <a:lumMod val="85000"/>
              </a:schemeClr>
            </a:solidFill>
            <a:ln>
              <a:solidFill>
                <a:schemeClr val="tx1"/>
              </a:solidFill>
            </a:ln>
          </p:spPr>
          <p:style>
            <a:lnRef idx="2">
              <a:schemeClr val="accent1"/>
            </a:lnRef>
            <a:fillRef idx="0">
              <a:schemeClr val="accent1"/>
            </a:fillRef>
            <a:effectRef idx="1">
              <a:schemeClr val="accent1"/>
            </a:effectRef>
            <a:fontRef idx="minor">
              <a:schemeClr val="tx1"/>
            </a:fontRef>
          </p:style>
          <p:txBody>
            <a:bodyPr lIns="91431" tIns="45715" rIns="91431" bIns="45715" spcCol="0" rtlCol="0" anchor="ctr"/>
            <a:lstStyle/>
            <a:p>
              <a:pPr algn="ctr"/>
              <a:endParaRPr lang="en-US" b="1">
                <a:latin typeface="Gill Sans" charset="0"/>
                <a:ea typeface="Gill Sans" charset="0"/>
                <a:cs typeface="Gill Sans" charset="0"/>
              </a:endParaRPr>
            </a:p>
          </p:txBody>
        </p:sp>
        <p:cxnSp>
          <p:nvCxnSpPr>
            <p:cNvPr id="12" name="Straight Connector 11"/>
            <p:cNvCxnSpPr/>
            <p:nvPr/>
          </p:nvCxnSpPr>
          <p:spPr>
            <a:xfrm flipV="1">
              <a:off x="1524723" y="342194"/>
              <a:ext cx="650515" cy="616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1005898" y="233573"/>
              <a:ext cx="412678" cy="528464"/>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V="1">
              <a:off x="414313" y="304074"/>
              <a:ext cx="50403" cy="604054"/>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82292" y="312148"/>
              <a:ext cx="471854" cy="405748"/>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H="1" flipV="1">
              <a:off x="1991965" y="1033097"/>
              <a:ext cx="218056" cy="584533"/>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V="1">
              <a:off x="1755496" y="1033097"/>
              <a:ext cx="236470" cy="807614"/>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H="1" flipV="1">
              <a:off x="993633" y="1495991"/>
              <a:ext cx="782455" cy="344721"/>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flipH="1" flipV="1">
              <a:off x="407031" y="927619"/>
              <a:ext cx="586604" cy="584518"/>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flipV="1">
              <a:off x="417326" y="714553"/>
              <a:ext cx="544099" cy="20164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961425" y="737389"/>
              <a:ext cx="29192" cy="766675"/>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H="1" flipV="1">
              <a:off x="971723" y="725971"/>
              <a:ext cx="454134" cy="5556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1366893" y="758694"/>
              <a:ext cx="58964" cy="59750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H="1" flipV="1">
              <a:off x="1433137" y="778187"/>
              <a:ext cx="566110" cy="258255"/>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H="1">
              <a:off x="1363877" y="1055934"/>
              <a:ext cx="628089" cy="292197"/>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flipH="1" flipV="1">
              <a:off x="1366893" y="1356203"/>
              <a:ext cx="398898" cy="495927"/>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flipH="1">
              <a:off x="966179" y="1840712"/>
              <a:ext cx="809910" cy="140291"/>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V="1">
              <a:off x="968560" y="1504063"/>
              <a:ext cx="22059" cy="48522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200053" y="1309995"/>
              <a:ext cx="811157" cy="19407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flipH="1">
              <a:off x="217770" y="1512138"/>
              <a:ext cx="775863" cy="295725"/>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1758511" y="1848787"/>
              <a:ext cx="275518" cy="433555"/>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flipH="1">
              <a:off x="2016452" y="2098286"/>
              <a:ext cx="476294" cy="192131"/>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flipH="1">
              <a:off x="1486840" y="2290417"/>
              <a:ext cx="529612" cy="452535"/>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flipH="1">
              <a:off x="1045749" y="2290417"/>
              <a:ext cx="970704" cy="76663"/>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V="1">
              <a:off x="363560" y="1993193"/>
              <a:ext cx="611998" cy="21970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353263" y="2201483"/>
              <a:ext cx="674908" cy="15752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V="1">
              <a:off x="1773073" y="1633778"/>
              <a:ext cx="436948" cy="198859"/>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flipH="1">
              <a:off x="1999247" y="611143"/>
              <a:ext cx="715605" cy="441445"/>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1535020" y="359775"/>
              <a:ext cx="456945" cy="67332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2182520" y="338850"/>
              <a:ext cx="517770" cy="27229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H="1">
              <a:off x="2207007" y="1118376"/>
              <a:ext cx="333352" cy="50733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flipH="1">
              <a:off x="2019467" y="1617631"/>
              <a:ext cx="190554" cy="664710"/>
            </a:xfrm>
            <a:prstGeom prst="line">
              <a:avLst/>
            </a:prstGeom>
          </p:spPr>
          <p:style>
            <a:lnRef idx="2">
              <a:schemeClr val="dk1"/>
            </a:lnRef>
            <a:fillRef idx="0">
              <a:schemeClr val="dk1"/>
            </a:fillRef>
            <a:effectRef idx="1">
              <a:schemeClr val="dk1"/>
            </a:effectRef>
            <a:fontRef idx="minor">
              <a:schemeClr val="tx1"/>
            </a:fontRef>
          </p:style>
        </p:cxnSp>
        <p:sp>
          <p:nvSpPr>
            <p:cNvPr id="43" name="Oval 42"/>
            <p:cNvSpPr/>
            <p:nvPr/>
          </p:nvSpPr>
          <p:spPr>
            <a:xfrm>
              <a:off x="1903194" y="2164814"/>
              <a:ext cx="244533" cy="24612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latin typeface="Zapf Dingbats"/>
                  <a:ea typeface="Zapf Dingbats"/>
                  <a:cs typeface="Zapf Dingbats"/>
                  <a:sym typeface="Zapf Dingbats"/>
                </a:rPr>
                <a:t>✗</a:t>
              </a:r>
              <a:endParaRPr lang="en-US" dirty="0">
                <a:solidFill>
                  <a:srgbClr val="00FF00"/>
                </a:solidFill>
              </a:endParaRPr>
            </a:p>
          </p:txBody>
        </p:sp>
        <p:sp>
          <p:nvSpPr>
            <p:cNvPr id="44" name="Oval 43"/>
            <p:cNvSpPr/>
            <p:nvPr/>
          </p:nvSpPr>
          <p:spPr>
            <a:xfrm>
              <a:off x="1642238" y="1715109"/>
              <a:ext cx="244533" cy="24612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latin typeface="Zapf Dingbats"/>
                  <a:ea typeface="Zapf Dingbats"/>
                  <a:cs typeface="Zapf Dingbats"/>
                  <a:sym typeface="Zapf Dingbats"/>
                </a:rPr>
                <a:t>✗</a:t>
              </a:r>
              <a:endParaRPr lang="en-US" b="1" dirty="0">
                <a:latin typeface="Gill Sans" charset="0"/>
                <a:ea typeface="Gill Sans" charset="0"/>
                <a:cs typeface="Gill Sans" charset="0"/>
              </a:endParaRPr>
            </a:p>
          </p:txBody>
        </p:sp>
        <p:sp>
          <p:nvSpPr>
            <p:cNvPr id="45" name="Oval 44"/>
            <p:cNvSpPr/>
            <p:nvPr/>
          </p:nvSpPr>
          <p:spPr>
            <a:xfrm>
              <a:off x="1363286" y="2605932"/>
              <a:ext cx="244533" cy="24612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FF00"/>
                  </a:solidFill>
                  <a:latin typeface="Zapf Dingbats"/>
                  <a:ea typeface="Zapf Dingbats"/>
                  <a:cs typeface="Zapf Dingbats"/>
                  <a:sym typeface="Zapf Dingbats"/>
                </a:rPr>
                <a:t>✓</a:t>
              </a:r>
              <a:endParaRPr lang="en-US" b="1" dirty="0">
                <a:latin typeface="Gill Sans" charset="0"/>
                <a:ea typeface="Gill Sans" charset="0"/>
                <a:cs typeface="Gill Sans" charset="0"/>
              </a:endParaRPr>
            </a:p>
          </p:txBody>
        </p:sp>
        <p:grpSp>
          <p:nvGrpSpPr>
            <p:cNvPr id="46" name="Group 45"/>
            <p:cNvGrpSpPr/>
            <p:nvPr/>
          </p:nvGrpSpPr>
          <p:grpSpPr>
            <a:xfrm>
              <a:off x="914915" y="2233403"/>
              <a:ext cx="244533" cy="246126"/>
              <a:chOff x="5370435" y="5187220"/>
              <a:chExt cx="1022428" cy="1043901"/>
            </a:xfrm>
            <a:solidFill>
              <a:schemeClr val="bg1">
                <a:lumMod val="65000"/>
              </a:schemeClr>
            </a:solidFill>
          </p:grpSpPr>
          <p:sp>
            <p:nvSpPr>
              <p:cNvPr id="98" name="Oval 97"/>
              <p:cNvSpPr/>
              <p:nvPr/>
            </p:nvSpPr>
            <p:spPr>
              <a:xfrm>
                <a:off x="5370435" y="5187220"/>
                <a:ext cx="1022428" cy="1043901"/>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99" name="Oval 98"/>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47" name="Group 46"/>
            <p:cNvGrpSpPr/>
            <p:nvPr/>
          </p:nvGrpSpPr>
          <p:grpSpPr>
            <a:xfrm rot="268301">
              <a:off x="853090" y="1856116"/>
              <a:ext cx="244533" cy="246126"/>
              <a:chOff x="5370435" y="5187220"/>
              <a:chExt cx="1022428" cy="1043901"/>
            </a:xfrm>
            <a:solidFill>
              <a:srgbClr val="A6A6A6"/>
            </a:solidFill>
          </p:grpSpPr>
          <p:sp>
            <p:nvSpPr>
              <p:cNvPr id="96" name="Oval 95"/>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97" name="Oval 96"/>
              <p:cNvSpPr/>
              <p:nvPr/>
            </p:nvSpPr>
            <p:spPr>
              <a:xfrm>
                <a:off x="5370435" y="5187220"/>
                <a:ext cx="1022428" cy="1043901"/>
              </a:xfrm>
              <a:prstGeom prst="ellipse">
                <a:avLst/>
              </a:prstGeom>
              <a:solidFill>
                <a:schemeClr val="bg1">
                  <a:lumMod val="65000"/>
                </a:schemeClr>
              </a:solid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grpSp>
        <p:grpSp>
          <p:nvGrpSpPr>
            <p:cNvPr id="48" name="Group 47"/>
            <p:cNvGrpSpPr/>
            <p:nvPr/>
          </p:nvGrpSpPr>
          <p:grpSpPr>
            <a:xfrm>
              <a:off x="101498" y="1690335"/>
              <a:ext cx="244533" cy="246126"/>
              <a:chOff x="5370435" y="5187220"/>
              <a:chExt cx="1022428" cy="1043901"/>
            </a:xfrm>
            <a:solidFill>
              <a:srgbClr val="FFFFFF"/>
            </a:solidFill>
          </p:grpSpPr>
          <p:sp>
            <p:nvSpPr>
              <p:cNvPr id="94" name="Oval 93"/>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95" name="Oval 94"/>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49" name="Group 48"/>
            <p:cNvGrpSpPr/>
            <p:nvPr/>
          </p:nvGrpSpPr>
          <p:grpSpPr>
            <a:xfrm>
              <a:off x="240006" y="2075882"/>
              <a:ext cx="244533" cy="246126"/>
              <a:chOff x="5370435" y="5187220"/>
              <a:chExt cx="1022428" cy="1043901"/>
            </a:xfrm>
            <a:solidFill>
              <a:schemeClr val="bg1"/>
            </a:solidFill>
          </p:grpSpPr>
          <p:sp>
            <p:nvSpPr>
              <p:cNvPr id="92" name="Oval 91"/>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93" name="Oval 92"/>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0" name="Group 49"/>
            <p:cNvGrpSpPr/>
            <p:nvPr/>
          </p:nvGrpSpPr>
          <p:grpSpPr>
            <a:xfrm>
              <a:off x="877360" y="1378463"/>
              <a:ext cx="244533" cy="246126"/>
              <a:chOff x="5370435" y="5187220"/>
              <a:chExt cx="1022428" cy="1043901"/>
            </a:xfrm>
            <a:solidFill>
              <a:srgbClr val="A6A6A6"/>
            </a:solidFill>
          </p:grpSpPr>
          <p:sp>
            <p:nvSpPr>
              <p:cNvPr id="90" name="Oval 89"/>
              <p:cNvSpPr/>
              <p:nvPr/>
            </p:nvSpPr>
            <p:spPr>
              <a:xfrm>
                <a:off x="5370435" y="5187220"/>
                <a:ext cx="1022428" cy="1043901"/>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91" name="Oval 90"/>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1" name="Group 50"/>
            <p:cNvGrpSpPr/>
            <p:nvPr/>
          </p:nvGrpSpPr>
          <p:grpSpPr>
            <a:xfrm>
              <a:off x="1250620" y="1222526"/>
              <a:ext cx="244533" cy="246126"/>
              <a:chOff x="5370435" y="5187220"/>
              <a:chExt cx="1022428" cy="1043901"/>
            </a:xfrm>
            <a:solidFill>
              <a:schemeClr val="bg1">
                <a:lumMod val="65000"/>
              </a:schemeClr>
            </a:solidFill>
          </p:grpSpPr>
          <p:sp>
            <p:nvSpPr>
              <p:cNvPr id="88" name="Oval 87"/>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89" name="Oval 88"/>
              <p:cNvSpPr/>
              <p:nvPr/>
            </p:nvSpPr>
            <p:spPr>
              <a:xfrm>
                <a:off x="5370435" y="5187220"/>
                <a:ext cx="1022428" cy="1043901"/>
              </a:xfrm>
              <a:prstGeom prst="ellipse">
                <a:avLst/>
              </a:prstGeom>
              <a:solidFill>
                <a:schemeClr val="bg1">
                  <a:lumMod val="65000"/>
                </a:schemeClr>
              </a:solid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latin typeface="Gill Sans" charset="0"/>
                  <a:ea typeface="Gill Sans" charset="0"/>
                  <a:cs typeface="Gill Sans" charset="0"/>
                </a:endParaRPr>
              </a:p>
            </p:txBody>
          </p:sp>
        </p:grpSp>
        <p:grpSp>
          <p:nvGrpSpPr>
            <p:cNvPr id="52" name="Group 51"/>
            <p:cNvGrpSpPr/>
            <p:nvPr/>
          </p:nvGrpSpPr>
          <p:grpSpPr>
            <a:xfrm>
              <a:off x="1868413" y="918914"/>
              <a:ext cx="244533" cy="246126"/>
              <a:chOff x="5370435" y="5187220"/>
              <a:chExt cx="1022428" cy="1043901"/>
            </a:xfrm>
            <a:solidFill>
              <a:srgbClr val="A6A6A6"/>
            </a:solidFill>
          </p:grpSpPr>
          <p:sp>
            <p:nvSpPr>
              <p:cNvPr id="86" name="Oval 85"/>
              <p:cNvSpPr/>
              <p:nvPr/>
            </p:nvSpPr>
            <p:spPr>
              <a:xfrm>
                <a:off x="5370435" y="5187220"/>
                <a:ext cx="1022428" cy="1043901"/>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87" name="Oval 86"/>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3" name="Group 52"/>
            <p:cNvGrpSpPr/>
            <p:nvPr/>
          </p:nvGrpSpPr>
          <p:grpSpPr>
            <a:xfrm>
              <a:off x="2584016" y="477469"/>
              <a:ext cx="244533" cy="246126"/>
              <a:chOff x="5370435" y="5187220"/>
              <a:chExt cx="1022428" cy="1043901"/>
            </a:xfrm>
            <a:solidFill>
              <a:srgbClr val="FFFFFF"/>
            </a:solidFill>
          </p:grpSpPr>
          <p:sp>
            <p:nvSpPr>
              <p:cNvPr id="84" name="Oval 83"/>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85" name="Oval 84"/>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4" name="Group 53"/>
            <p:cNvGrpSpPr/>
            <p:nvPr/>
          </p:nvGrpSpPr>
          <p:grpSpPr>
            <a:xfrm>
              <a:off x="2409523" y="1000848"/>
              <a:ext cx="244533" cy="246126"/>
              <a:chOff x="5370435" y="5187220"/>
              <a:chExt cx="1022428" cy="1043901"/>
            </a:xfrm>
            <a:solidFill>
              <a:srgbClr val="A6A6A6"/>
            </a:solidFill>
          </p:grpSpPr>
          <p:sp>
            <p:nvSpPr>
              <p:cNvPr id="82" name="Oval 81"/>
              <p:cNvSpPr/>
              <p:nvPr/>
            </p:nvSpPr>
            <p:spPr>
              <a:xfrm>
                <a:off x="5370435" y="5187220"/>
                <a:ext cx="1022428" cy="1043901"/>
              </a:xfrm>
              <a:prstGeom prst="ellipse">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83" name="Oval 82"/>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5" name="Group 54"/>
            <p:cNvGrpSpPr/>
            <p:nvPr/>
          </p:nvGrpSpPr>
          <p:grpSpPr>
            <a:xfrm>
              <a:off x="2058966" y="224667"/>
              <a:ext cx="244533" cy="246126"/>
              <a:chOff x="5370435" y="5187220"/>
              <a:chExt cx="1022428" cy="1043901"/>
            </a:xfrm>
            <a:solidFill>
              <a:srgbClr val="FFFFFF"/>
            </a:solidFill>
          </p:grpSpPr>
          <p:sp>
            <p:nvSpPr>
              <p:cNvPr id="80" name="Oval 79"/>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81" name="Oval 80"/>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6" name="Group 55"/>
            <p:cNvGrpSpPr/>
            <p:nvPr/>
          </p:nvGrpSpPr>
          <p:grpSpPr>
            <a:xfrm>
              <a:off x="837873" y="600369"/>
              <a:ext cx="244533" cy="246126"/>
              <a:chOff x="5370435" y="5187220"/>
              <a:chExt cx="1022428" cy="1043901"/>
            </a:xfrm>
            <a:solidFill>
              <a:srgbClr val="FFFFFF"/>
            </a:solidFill>
          </p:grpSpPr>
          <p:sp>
            <p:nvSpPr>
              <p:cNvPr id="78" name="Oval 77"/>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79" name="Oval 78"/>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7" name="Group 56"/>
            <p:cNvGrpSpPr/>
            <p:nvPr/>
          </p:nvGrpSpPr>
          <p:grpSpPr>
            <a:xfrm>
              <a:off x="76500" y="1172974"/>
              <a:ext cx="244533" cy="246126"/>
              <a:chOff x="5370435" y="5187220"/>
              <a:chExt cx="1022428" cy="1043901"/>
            </a:xfrm>
            <a:solidFill>
              <a:srgbClr val="FFFFFF"/>
            </a:solidFill>
          </p:grpSpPr>
          <p:sp>
            <p:nvSpPr>
              <p:cNvPr id="76" name="Oval 75"/>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77" name="Oval 76"/>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8" name="Group 57"/>
            <p:cNvGrpSpPr/>
            <p:nvPr/>
          </p:nvGrpSpPr>
          <p:grpSpPr>
            <a:xfrm>
              <a:off x="283476" y="790601"/>
              <a:ext cx="244533" cy="246126"/>
              <a:chOff x="5370435" y="5187220"/>
              <a:chExt cx="1022428" cy="1043901"/>
            </a:xfrm>
            <a:solidFill>
              <a:srgbClr val="FFFFFF"/>
            </a:solidFill>
          </p:grpSpPr>
          <p:sp>
            <p:nvSpPr>
              <p:cNvPr id="74" name="Oval 73"/>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75" name="Oval 74"/>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59" name="Group 58"/>
            <p:cNvGrpSpPr/>
            <p:nvPr/>
          </p:nvGrpSpPr>
          <p:grpSpPr>
            <a:xfrm>
              <a:off x="1302303" y="644512"/>
              <a:ext cx="244533" cy="246126"/>
              <a:chOff x="5370435" y="5187220"/>
              <a:chExt cx="1022428" cy="1043901"/>
            </a:xfrm>
            <a:solidFill>
              <a:srgbClr val="FFFFFF"/>
            </a:solidFill>
          </p:grpSpPr>
          <p:sp>
            <p:nvSpPr>
              <p:cNvPr id="72" name="Oval 71"/>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73" name="Oval 72"/>
              <p:cNvSpPr/>
              <p:nvPr/>
            </p:nvSpPr>
            <p:spPr>
              <a:xfrm>
                <a:off x="5843981" y="5671504"/>
                <a:ext cx="86099" cy="96857"/>
              </a:xfrm>
              <a:prstGeom prst="ellipse">
                <a:avLst/>
              </a:prstGeom>
              <a:grp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60" name="Group 59"/>
            <p:cNvGrpSpPr/>
            <p:nvPr/>
          </p:nvGrpSpPr>
          <p:grpSpPr>
            <a:xfrm>
              <a:off x="1411466" y="222756"/>
              <a:ext cx="244533" cy="246126"/>
              <a:chOff x="5370435" y="5187220"/>
              <a:chExt cx="1022428" cy="1043901"/>
            </a:xfrm>
            <a:solidFill>
              <a:srgbClr val="FFFFFF"/>
            </a:solidFill>
          </p:grpSpPr>
          <p:sp>
            <p:nvSpPr>
              <p:cNvPr id="70" name="Oval 69"/>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71" name="Oval 70"/>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61" name="Group 60"/>
            <p:cNvGrpSpPr/>
            <p:nvPr/>
          </p:nvGrpSpPr>
          <p:grpSpPr>
            <a:xfrm>
              <a:off x="875065" y="116045"/>
              <a:ext cx="244533" cy="246126"/>
              <a:chOff x="5370435" y="5187220"/>
              <a:chExt cx="1022428" cy="1043901"/>
            </a:xfrm>
            <a:solidFill>
              <a:srgbClr val="FFFFFF"/>
            </a:solidFill>
          </p:grpSpPr>
          <p:sp>
            <p:nvSpPr>
              <p:cNvPr id="68" name="Oval 67"/>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69" name="Oval 68"/>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62" name="Group 61"/>
            <p:cNvGrpSpPr/>
            <p:nvPr/>
          </p:nvGrpSpPr>
          <p:grpSpPr>
            <a:xfrm>
              <a:off x="348440" y="186546"/>
              <a:ext cx="244533" cy="246126"/>
              <a:chOff x="5370435" y="5187220"/>
              <a:chExt cx="1022428" cy="1043901"/>
            </a:xfrm>
            <a:solidFill>
              <a:srgbClr val="FFFFFF"/>
            </a:solidFill>
          </p:grpSpPr>
          <p:sp>
            <p:nvSpPr>
              <p:cNvPr id="66" name="Oval 65"/>
              <p:cNvSpPr/>
              <p:nvPr/>
            </p:nvSpPr>
            <p:spPr>
              <a:xfrm>
                <a:off x="5370435" y="5187220"/>
                <a:ext cx="1022428" cy="1043901"/>
              </a:xfrm>
              <a:prstGeom prst="ellipse">
                <a:avLst/>
              </a:prstGeom>
              <a:grpFill/>
              <a:ln>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67" name="Oval 66"/>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cxnSp>
          <p:nvCxnSpPr>
            <p:cNvPr id="63" name="Straight Connector 62"/>
            <p:cNvCxnSpPr/>
            <p:nvPr/>
          </p:nvCxnSpPr>
          <p:spPr>
            <a:xfrm>
              <a:off x="2210021" y="1617630"/>
              <a:ext cx="290005" cy="500146"/>
            </a:xfrm>
            <a:prstGeom prst="line">
              <a:avLst/>
            </a:prstGeom>
          </p:spPr>
          <p:style>
            <a:lnRef idx="2">
              <a:schemeClr val="dk1"/>
            </a:lnRef>
            <a:fillRef idx="0">
              <a:schemeClr val="dk1"/>
            </a:fillRef>
            <a:effectRef idx="1">
              <a:schemeClr val="dk1"/>
            </a:effectRef>
            <a:fontRef idx="minor">
              <a:schemeClr val="tx1"/>
            </a:fontRef>
          </p:style>
        </p:cxnSp>
        <p:sp>
          <p:nvSpPr>
            <p:cNvPr id="64" name="Oval 63"/>
            <p:cNvSpPr/>
            <p:nvPr/>
          </p:nvSpPr>
          <p:spPr>
            <a:xfrm>
              <a:off x="2369192" y="1984103"/>
              <a:ext cx="244533" cy="24612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FF00"/>
                  </a:solidFill>
                  <a:latin typeface="Zapf Dingbats"/>
                  <a:ea typeface="Zapf Dingbats"/>
                  <a:cs typeface="Zapf Dingbats"/>
                  <a:sym typeface="Zapf Dingbats"/>
                </a:rPr>
                <a:t>✓</a:t>
              </a:r>
              <a:endParaRPr lang="en-US" dirty="0">
                <a:solidFill>
                  <a:srgbClr val="00FF00"/>
                </a:solidFill>
              </a:endParaRPr>
            </a:p>
          </p:txBody>
        </p:sp>
        <p:sp>
          <p:nvSpPr>
            <p:cNvPr id="65" name="Oval 64"/>
            <p:cNvSpPr/>
            <p:nvPr/>
          </p:nvSpPr>
          <p:spPr>
            <a:xfrm>
              <a:off x="2093747" y="1500103"/>
              <a:ext cx="244533" cy="24612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latin typeface="Zapf Dingbats"/>
                  <a:ea typeface="Zapf Dingbats"/>
                  <a:cs typeface="Zapf Dingbats"/>
                  <a:sym typeface="Zapf Dingbats"/>
                </a:rPr>
                <a:t>✗</a:t>
              </a:r>
              <a:endParaRPr lang="en-US" b="1" dirty="0">
                <a:latin typeface="Gill Sans" charset="0"/>
                <a:ea typeface="Gill Sans" charset="0"/>
                <a:cs typeface="Gill Sans" charset="0"/>
              </a:endParaRPr>
            </a:p>
          </p:txBody>
        </p:sp>
      </p:grpSp>
      <p:grpSp>
        <p:nvGrpSpPr>
          <p:cNvPr id="137" name="Group 136"/>
          <p:cNvGrpSpPr/>
          <p:nvPr/>
        </p:nvGrpSpPr>
        <p:grpSpPr>
          <a:xfrm>
            <a:off x="6373106" y="3303824"/>
            <a:ext cx="2667001" cy="2008595"/>
            <a:chOff x="6477000" y="3076392"/>
            <a:chExt cx="2667001" cy="2008595"/>
          </a:xfrm>
        </p:grpSpPr>
        <p:sp>
          <p:nvSpPr>
            <p:cNvPr id="136" name="TextBox 135"/>
            <p:cNvSpPr txBox="1"/>
            <p:nvPr/>
          </p:nvSpPr>
          <p:spPr>
            <a:xfrm>
              <a:off x="6477000" y="4377101"/>
              <a:ext cx="2667001" cy="707886"/>
            </a:xfrm>
            <a:prstGeom prst="rect">
              <a:avLst/>
            </a:prstGeom>
            <a:noFill/>
          </p:spPr>
          <p:txBody>
            <a:bodyPr wrap="square" rtlCol="0">
              <a:spAutoFit/>
            </a:bodyPr>
            <a:lstStyle/>
            <a:p>
              <a:pPr algn="r"/>
              <a:r>
                <a:rPr lang="pt-BR" sz="2000" b="1" dirty="0" err="1" smtClean="0">
                  <a:latin typeface="Gill Sans" charset="0"/>
                  <a:ea typeface="Gill Sans" charset="0"/>
                  <a:cs typeface="Gill Sans" charset="0"/>
                </a:rPr>
                <a:t>Attributes</a:t>
              </a:r>
              <a:r>
                <a:rPr lang="pt-BR" sz="2000" dirty="0" smtClean="0">
                  <a:latin typeface="Gill Sans" charset="0"/>
                  <a:ea typeface="Gill Sans" charset="0"/>
                  <a:cs typeface="Gill Sans" charset="0"/>
                </a:rPr>
                <a:t>: </a:t>
              </a:r>
              <a:r>
                <a:rPr lang="pt-BR" sz="2000" dirty="0" err="1" smtClean="0">
                  <a:latin typeface="Gill Sans" charset="0"/>
                  <a:ea typeface="Gill Sans" charset="0"/>
                  <a:cs typeface="Gill Sans" charset="0"/>
                </a:rPr>
                <a:t>advisor</a:t>
              </a:r>
              <a:r>
                <a:rPr lang="pt-BR" sz="2000" dirty="0" smtClean="0">
                  <a:latin typeface="Gill Sans" charset="0"/>
                  <a:ea typeface="Gill Sans" charset="0"/>
                  <a:cs typeface="Gill Sans" charset="0"/>
                </a:rPr>
                <a:t>, </a:t>
              </a:r>
              <a:r>
                <a:rPr lang="pt-BR" sz="2000" i="1" dirty="0" smtClean="0">
                  <a:latin typeface="Gill Sans" charset="0"/>
                  <a:ea typeface="Gill Sans" charset="0"/>
                  <a:cs typeface="Gill Sans" charset="0"/>
                </a:rPr>
                <a:t>alma </a:t>
              </a:r>
              <a:r>
                <a:rPr lang="pt-BR" sz="2000" i="1" dirty="0" err="1" smtClean="0">
                  <a:latin typeface="Gill Sans" charset="0"/>
                  <a:ea typeface="Gill Sans" charset="0"/>
                  <a:cs typeface="Gill Sans" charset="0"/>
                </a:rPr>
                <a:t>matter</a:t>
              </a:r>
              <a:r>
                <a:rPr lang="pt-BR" sz="2000" dirty="0" smtClean="0">
                  <a:latin typeface="Gill Sans" charset="0"/>
                  <a:ea typeface="Gill Sans" charset="0"/>
                  <a:cs typeface="Gill Sans" charset="0"/>
                </a:rPr>
                <a:t>, age</a:t>
              </a:r>
            </a:p>
          </p:txBody>
        </p:sp>
        <p:cxnSp>
          <p:nvCxnSpPr>
            <p:cNvPr id="135" name="Curved Connector 134"/>
            <p:cNvCxnSpPr/>
            <p:nvPr/>
          </p:nvCxnSpPr>
          <p:spPr>
            <a:xfrm rot="16200000" flipV="1">
              <a:off x="7525537" y="3277627"/>
              <a:ext cx="1229390" cy="826919"/>
            </a:xfrm>
            <a:prstGeom prst="curvedConnector2">
              <a:avLst/>
            </a:prstGeom>
            <a:ln>
              <a:solidFill>
                <a:srgbClr val="0000FF"/>
              </a:solidFill>
              <a:tailEnd type="triangle"/>
            </a:ln>
          </p:spPr>
          <p:style>
            <a:lnRef idx="3">
              <a:schemeClr val="accent1"/>
            </a:lnRef>
            <a:fillRef idx="0">
              <a:schemeClr val="accent1"/>
            </a:fillRef>
            <a:effectRef idx="2">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C50C2A43-F0C6-8047-8B9A-9EDF30000EA5}" type="slidenum">
              <a:rPr lang="en-US" smtClean="0">
                <a:latin typeface="Gill Sans" charset="0"/>
                <a:ea typeface="Gill Sans" charset="0"/>
                <a:cs typeface="Gill Sans" charset="0"/>
              </a:rPr>
              <a:t>17</a:t>
            </a:fld>
            <a:endParaRPr lang="en-US">
              <a:latin typeface="Gill Sans" charset="0"/>
              <a:ea typeface="Gill Sans" charset="0"/>
              <a:cs typeface="Gill Sans" charset="0"/>
            </a:endParaRPr>
          </a:p>
        </p:txBody>
      </p:sp>
    </p:spTree>
    <p:custDataLst>
      <p:tags r:id="rId1"/>
    </p:custDataLst>
    <p:extLst>
      <p:ext uri="{BB962C8B-B14F-4D97-AF65-F5344CB8AC3E}">
        <p14:creationId xmlns:p14="http://schemas.microsoft.com/office/powerpoint/2010/main" val="3336109260"/>
      </p:ext>
    </p:extLst>
  </p:cSld>
  <p:clrMapOvr>
    <a:masterClrMapping/>
  </p:clrMapOvr>
  <mc:AlternateContent xmlns:mc="http://schemas.openxmlformats.org/markup-compatibility/2006" xmlns:p14="http://schemas.microsoft.com/office/powerpoint/2010/main">
    <mc:Choice Requires="p14">
      <p:transition spd="slow" p14:dur="2000" advTm="65326"/>
    </mc:Choice>
    <mc:Fallback xmlns="">
      <p:transition spd="slow" advTm="653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down)">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ssolve">
                                      <p:cBhvr>
                                        <p:cTn id="12" dur="500"/>
                                        <p:tgtEl>
                                          <p:spTgt spid="3">
                                            <p:txEl>
                                              <p:pRg st="6" end="6"/>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dissolve">
                                      <p:cBhvr>
                                        <p:cTn id="15" dur="500"/>
                                        <p:tgtEl>
                                          <p:spTgt spid="3">
                                            <p:txEl>
                                              <p:pRg st="7" end="7"/>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dissolv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mtClean="0"/>
              <a:t>Si</a:t>
            </a:r>
            <a:r>
              <a:rPr lang="en-US" smtClean="0"/>
              <a:t>mulation results</a:t>
            </a:r>
            <a:endParaRPr lang="pt-BR"/>
          </a:p>
        </p:txBody>
      </p:sp>
      <p:sp>
        <p:nvSpPr>
          <p:cNvPr id="3" name="Slide Number Placeholder 2"/>
          <p:cNvSpPr>
            <a:spLocks noGrp="1"/>
          </p:cNvSpPr>
          <p:nvPr>
            <p:ph type="sldNum" sz="quarter" idx="12"/>
          </p:nvPr>
        </p:nvSpPr>
        <p:spPr>
          <a:xfrm>
            <a:off x="7891427" y="6394073"/>
            <a:ext cx="1043893" cy="365125"/>
          </a:xfrm>
        </p:spPr>
        <p:txBody>
          <a:bodyPr/>
          <a:lstStyle/>
          <a:p>
            <a:fld id="{C50C2A43-F0C6-8047-8B9A-9EDF30000EA5}" type="slidenum">
              <a:rPr lang="en-US" smtClean="0">
                <a:latin typeface="Gill Sans" charset="0"/>
                <a:ea typeface="Gill Sans" charset="0"/>
                <a:cs typeface="Gill Sans" charset="0"/>
              </a:rPr>
              <a:t>18</a:t>
            </a:fld>
            <a:endParaRPr lang="en-US" dirty="0">
              <a:latin typeface="Gill Sans" charset="0"/>
              <a:ea typeface="Gill Sans" charset="0"/>
              <a:cs typeface="Gill Sans" charset="0"/>
            </a:endParaRPr>
          </a:p>
        </p:txBody>
      </p:sp>
      <p:grpSp>
        <p:nvGrpSpPr>
          <p:cNvPr id="44" name="Group 43"/>
          <p:cNvGrpSpPr/>
          <p:nvPr/>
        </p:nvGrpSpPr>
        <p:grpSpPr>
          <a:xfrm>
            <a:off x="35877" y="2207830"/>
            <a:ext cx="8749308" cy="3602094"/>
            <a:chOff x="35877" y="2207830"/>
            <a:chExt cx="8749308" cy="3602094"/>
          </a:xfrm>
        </p:grpSpPr>
        <p:pic>
          <p:nvPicPr>
            <p:cNvPr id="4" name="Picture 3" descr="Screen Shot 2016-06-13 at 2.07.0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768" y="2207830"/>
              <a:ext cx="8147417" cy="3382024"/>
            </a:xfrm>
            <a:prstGeom prst="rect">
              <a:avLst/>
            </a:prstGeom>
          </p:spPr>
        </p:pic>
        <p:grpSp>
          <p:nvGrpSpPr>
            <p:cNvPr id="5" name="Group 4"/>
            <p:cNvGrpSpPr/>
            <p:nvPr/>
          </p:nvGrpSpPr>
          <p:grpSpPr>
            <a:xfrm>
              <a:off x="1504944" y="3628580"/>
              <a:ext cx="1388731" cy="1933360"/>
              <a:chOff x="1270000" y="3778250"/>
              <a:chExt cx="1501775" cy="2090737"/>
            </a:xfrm>
          </p:grpSpPr>
          <p:sp>
            <p:nvSpPr>
              <p:cNvPr id="6" name="Rectangle 5"/>
              <p:cNvSpPr/>
              <p:nvPr/>
            </p:nvSpPr>
            <p:spPr>
              <a:xfrm>
                <a:off x="1270000" y="3778250"/>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Gill Sans" charset="0"/>
                  <a:ea typeface="Gill Sans" charset="0"/>
                  <a:cs typeface="Gill Sans" charset="0"/>
                </a:endParaRPr>
              </a:p>
            </p:txBody>
          </p:sp>
          <p:sp>
            <p:nvSpPr>
              <p:cNvPr id="7" name="Rectangle 6"/>
              <p:cNvSpPr/>
              <p:nvPr/>
            </p:nvSpPr>
            <p:spPr>
              <a:xfrm>
                <a:off x="2247900" y="4065587"/>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Gill Sans" charset="0"/>
                  <a:ea typeface="Gill Sans" charset="0"/>
                  <a:cs typeface="Gill Sans" charset="0"/>
                </a:endParaRPr>
              </a:p>
            </p:txBody>
          </p:sp>
          <p:sp>
            <p:nvSpPr>
              <p:cNvPr id="8" name="Rectangle 7"/>
              <p:cNvSpPr/>
              <p:nvPr/>
            </p:nvSpPr>
            <p:spPr>
              <a:xfrm>
                <a:off x="2486025" y="4692650"/>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Gill Sans" charset="0"/>
                  <a:ea typeface="Gill Sans" charset="0"/>
                  <a:cs typeface="Gill Sans" charset="0"/>
                </a:endParaRPr>
              </a:p>
            </p:txBody>
          </p:sp>
          <p:sp>
            <p:nvSpPr>
              <p:cNvPr id="9" name="Rectangle 8"/>
              <p:cNvSpPr/>
              <p:nvPr/>
            </p:nvSpPr>
            <p:spPr>
              <a:xfrm>
                <a:off x="2374900" y="5311775"/>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Gill Sans" charset="0"/>
                  <a:ea typeface="Gill Sans" charset="0"/>
                  <a:cs typeface="Gill Sans" charset="0"/>
                </a:endParaRPr>
              </a:p>
            </p:txBody>
          </p:sp>
          <p:sp>
            <p:nvSpPr>
              <p:cNvPr id="10" name="Rectangle 9"/>
              <p:cNvSpPr/>
              <p:nvPr/>
            </p:nvSpPr>
            <p:spPr>
              <a:xfrm>
                <a:off x="1539875" y="5599112"/>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Gill Sans" charset="0"/>
                  <a:ea typeface="Gill Sans" charset="0"/>
                  <a:cs typeface="Gill Sans" charset="0"/>
                </a:endParaRPr>
              </a:p>
            </p:txBody>
          </p:sp>
        </p:grpSp>
        <p:sp>
          <p:nvSpPr>
            <p:cNvPr id="17" name="TextBox 16"/>
            <p:cNvSpPr txBox="1"/>
            <p:nvPr/>
          </p:nvSpPr>
          <p:spPr>
            <a:xfrm rot="16200000">
              <a:off x="-310371" y="3273997"/>
              <a:ext cx="1338828" cy="646331"/>
            </a:xfrm>
            <a:prstGeom prst="rect">
              <a:avLst/>
            </a:prstGeom>
            <a:noFill/>
          </p:spPr>
          <p:txBody>
            <a:bodyPr wrap="none" rtlCol="0">
              <a:spAutoFit/>
            </a:bodyPr>
            <a:lstStyle/>
            <a:p>
              <a:pPr algn="ctr"/>
              <a:r>
                <a:rPr lang="pt-BR" b="1" dirty="0" smtClean="0">
                  <a:latin typeface="Gill Sans" charset="0"/>
                  <a:ea typeface="Gill Sans" charset="0"/>
                  <a:cs typeface="Gill Sans" charset="0"/>
                </a:rPr>
                <a:t>Structural </a:t>
              </a:r>
            </a:p>
            <a:p>
              <a:pPr algn="ctr"/>
              <a:r>
                <a:rPr lang="pt-BR" b="1" dirty="0" smtClean="0">
                  <a:latin typeface="Gill Sans" charset="0"/>
                  <a:ea typeface="Gill Sans" charset="0"/>
                  <a:cs typeface="Gill Sans" charset="0"/>
                </a:rPr>
                <a:t>models</a:t>
              </a:r>
              <a:endParaRPr lang="pt-BR" b="1" dirty="0">
                <a:latin typeface="Gill Sans" charset="0"/>
                <a:ea typeface="Gill Sans" charset="0"/>
                <a:cs typeface="Gill Sans" charset="0"/>
              </a:endParaRPr>
            </a:p>
          </p:txBody>
        </p:sp>
        <p:sp>
          <p:nvSpPr>
            <p:cNvPr id="18" name="TextBox 17"/>
            <p:cNvSpPr txBox="1"/>
            <p:nvPr/>
          </p:nvSpPr>
          <p:spPr>
            <a:xfrm rot="16200000">
              <a:off x="-352325" y="4766048"/>
              <a:ext cx="1441420" cy="646331"/>
            </a:xfrm>
            <a:prstGeom prst="rect">
              <a:avLst/>
            </a:prstGeom>
            <a:noFill/>
          </p:spPr>
          <p:txBody>
            <a:bodyPr wrap="none" rtlCol="0">
              <a:spAutoFit/>
            </a:bodyPr>
            <a:lstStyle/>
            <a:p>
              <a:r>
                <a:rPr lang="en-US" b="1" dirty="0" smtClean="0">
                  <a:latin typeface="Gill Sans" charset="0"/>
                  <a:ea typeface="Gill Sans" charset="0"/>
                  <a:cs typeface="Gill Sans" charset="0"/>
                </a:rPr>
                <a:t>Data driven</a:t>
              </a:r>
            </a:p>
            <a:p>
              <a:pPr algn="ctr"/>
              <a:r>
                <a:rPr lang="en-US" b="1" dirty="0" smtClean="0">
                  <a:latin typeface="Gill Sans" charset="0"/>
                  <a:ea typeface="Gill Sans" charset="0"/>
                  <a:cs typeface="Gill Sans" charset="0"/>
                </a:rPr>
                <a:t> models</a:t>
              </a:r>
              <a:endParaRPr lang="pt-BR" b="1" dirty="0">
                <a:latin typeface="Gill Sans" charset="0"/>
                <a:ea typeface="Gill Sans" charset="0"/>
                <a:cs typeface="Gill Sans" charset="0"/>
              </a:endParaRPr>
            </a:p>
          </p:txBody>
        </p:sp>
      </p:grpSp>
      <p:sp>
        <p:nvSpPr>
          <p:cNvPr id="22" name="Rectangle 21"/>
          <p:cNvSpPr/>
          <p:nvPr/>
        </p:nvSpPr>
        <p:spPr>
          <a:xfrm>
            <a:off x="6819417" y="3888293"/>
            <a:ext cx="891251" cy="300941"/>
          </a:xfrm>
          <a:prstGeom prst="rect">
            <a:avLst/>
          </a:prstGeom>
          <a:noFill/>
          <a:ln w="57150">
            <a:solidFill>
              <a:srgbClr val="FA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nvGrpSpPr>
          <p:cNvPr id="40" name="Group 39"/>
          <p:cNvGrpSpPr/>
          <p:nvPr/>
        </p:nvGrpSpPr>
        <p:grpSpPr>
          <a:xfrm>
            <a:off x="3622248" y="3076863"/>
            <a:ext cx="5160431" cy="2242557"/>
            <a:chOff x="3622248" y="2801801"/>
            <a:chExt cx="5160431" cy="2242557"/>
          </a:xfrm>
        </p:grpSpPr>
        <p:sp>
          <p:nvSpPr>
            <p:cNvPr id="25" name="Rectangle 24"/>
            <p:cNvSpPr/>
            <p:nvPr/>
          </p:nvSpPr>
          <p:spPr>
            <a:xfrm>
              <a:off x="3622248" y="2801801"/>
              <a:ext cx="891251" cy="300941"/>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6" name="Rectangle 25"/>
            <p:cNvSpPr/>
            <p:nvPr/>
          </p:nvSpPr>
          <p:spPr>
            <a:xfrm>
              <a:off x="4760300" y="4474242"/>
              <a:ext cx="891251" cy="300941"/>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7" name="Rectangle 26"/>
            <p:cNvSpPr/>
            <p:nvPr/>
          </p:nvSpPr>
          <p:spPr>
            <a:xfrm>
              <a:off x="6864212" y="4743417"/>
              <a:ext cx="891251" cy="300941"/>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8" name="Rectangle 27"/>
            <p:cNvSpPr/>
            <p:nvPr/>
          </p:nvSpPr>
          <p:spPr>
            <a:xfrm>
              <a:off x="7891428" y="4191214"/>
              <a:ext cx="891251" cy="300941"/>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sp>
        <p:nvSpPr>
          <p:cNvPr id="39" name="Rectangle 38"/>
          <p:cNvSpPr/>
          <p:nvPr/>
        </p:nvSpPr>
        <p:spPr>
          <a:xfrm>
            <a:off x="5856789" y="3886364"/>
            <a:ext cx="891251" cy="300941"/>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15" name="TextBox 14"/>
          <p:cNvSpPr txBox="1"/>
          <p:nvPr/>
        </p:nvSpPr>
        <p:spPr>
          <a:xfrm>
            <a:off x="548096" y="3377174"/>
            <a:ext cx="844350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latin typeface="Gill Sans" charset="0"/>
                <a:ea typeface="Gill Sans" charset="0"/>
                <a:cs typeface="Gill Sans" charset="0"/>
              </a:rPr>
              <a:t>Best method on one dataset can be worst on another!</a:t>
            </a:r>
            <a:endParaRPr lang="pt-BR" sz="2400" dirty="0">
              <a:latin typeface="Gill Sans" charset="0"/>
              <a:ea typeface="Gill Sans" charset="0"/>
              <a:cs typeface="Gill Sans" charset="0"/>
            </a:endParaRPr>
          </a:p>
        </p:txBody>
      </p:sp>
      <p:sp>
        <p:nvSpPr>
          <p:cNvPr id="19" name="TextBox 18"/>
          <p:cNvSpPr txBox="1"/>
          <p:nvPr/>
        </p:nvSpPr>
        <p:spPr>
          <a:xfrm>
            <a:off x="413489" y="5683956"/>
            <a:ext cx="844350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a:latin typeface="Gill Sans" charset="0"/>
                <a:ea typeface="Gill Sans" charset="0"/>
                <a:cs typeface="Gill Sans" charset="0"/>
              </a:rPr>
              <a:t>B</a:t>
            </a:r>
            <a:r>
              <a:rPr lang="en-US" sz="2400" b="1" dirty="0" smtClean="0">
                <a:latin typeface="Gill Sans" charset="0"/>
                <a:ea typeface="Gill Sans" charset="0"/>
                <a:cs typeface="Gill Sans" charset="0"/>
              </a:rPr>
              <a:t>est method not optimal!</a:t>
            </a:r>
            <a:endParaRPr lang="pt-BR" sz="2400" b="1" dirty="0">
              <a:latin typeface="Gill Sans" charset="0"/>
              <a:ea typeface="Gill Sans" charset="0"/>
              <a:cs typeface="Gill Sans" charset="0"/>
            </a:endParaRPr>
          </a:p>
        </p:txBody>
      </p:sp>
    </p:spTree>
    <p:custDataLst>
      <p:tags r:id="rId1"/>
    </p:custDataLst>
    <p:extLst>
      <p:ext uri="{BB962C8B-B14F-4D97-AF65-F5344CB8AC3E}">
        <p14:creationId xmlns:p14="http://schemas.microsoft.com/office/powerpoint/2010/main" val="3228544273"/>
      </p:ext>
    </p:extLst>
  </p:cSld>
  <p:clrMapOvr>
    <a:masterClrMapping/>
  </p:clrMapOvr>
  <mc:AlternateContent xmlns:mc="http://schemas.openxmlformats.org/markup-compatibility/2006" xmlns:p14="http://schemas.microsoft.com/office/powerpoint/2010/main">
    <mc:Choice Requires="p14">
      <p:transition spd="slow" p14:dur="2000" advTm="145171"/>
    </mc:Choice>
    <mc:Fallback xmlns="">
      <p:transition spd="slow" advTm="1451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40"/>
                                        </p:tgtEl>
                                      </p:cBhvr>
                                    </p:animEffect>
                                    <p:set>
                                      <p:cBhvr>
                                        <p:cTn id="20" dur="1" fill="hold">
                                          <p:stCondLst>
                                            <p:cond delay="499"/>
                                          </p:stCondLst>
                                        </p:cTn>
                                        <p:tgtEl>
                                          <p:spTgt spid="40"/>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39"/>
                                        </p:tgtEl>
                                      </p:cBhvr>
                                    </p:animEffect>
                                    <p:set>
                                      <p:cBhvr>
                                        <p:cTn id="38" dur="1" fill="hold">
                                          <p:stCondLst>
                                            <p:cond delay="499"/>
                                          </p:stCondLst>
                                        </p:cTn>
                                        <p:tgtEl>
                                          <p:spTgt spid="39"/>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39" grpId="0" animBg="1"/>
      <p:bldP spid="39" grpId="1" animBg="1"/>
      <p:bldP spid="15" grpId="0" animBg="1"/>
      <p:bldP spid="15" grpId="1"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Combining </a:t>
            </a:r>
            <a:r>
              <a:rPr lang="en-US" dirty="0" smtClean="0"/>
              <a:t>methods</a:t>
            </a:r>
            <a:endParaRPr lang="pt-BR" dirty="0"/>
          </a:p>
        </p:txBody>
      </p:sp>
      <p:grpSp>
        <p:nvGrpSpPr>
          <p:cNvPr id="145" name="Group 144"/>
          <p:cNvGrpSpPr/>
          <p:nvPr/>
        </p:nvGrpSpPr>
        <p:grpSpPr>
          <a:xfrm>
            <a:off x="381000" y="1278643"/>
            <a:ext cx="4854388" cy="4719918"/>
            <a:chOff x="76500" y="116045"/>
            <a:chExt cx="2752049" cy="2736013"/>
          </a:xfrm>
        </p:grpSpPr>
        <p:cxnSp>
          <p:nvCxnSpPr>
            <p:cNvPr id="146" name="Straight Connector 145"/>
            <p:cNvCxnSpPr/>
            <p:nvPr/>
          </p:nvCxnSpPr>
          <p:spPr>
            <a:xfrm flipV="1">
              <a:off x="1524723" y="342194"/>
              <a:ext cx="650515" cy="6163"/>
            </a:xfrm>
            <a:prstGeom prst="line">
              <a:avLst/>
            </a:prstGeom>
            <a:ln/>
          </p:spPr>
          <p:style>
            <a:lnRef idx="2">
              <a:schemeClr val="dk1"/>
            </a:lnRef>
            <a:fillRef idx="0">
              <a:schemeClr val="dk1"/>
            </a:fillRef>
            <a:effectRef idx="1">
              <a:schemeClr val="dk1"/>
            </a:effectRef>
            <a:fontRef idx="minor">
              <a:schemeClr val="tx1"/>
            </a:fontRef>
          </p:style>
        </p:cxnSp>
        <p:cxnSp>
          <p:nvCxnSpPr>
            <p:cNvPr id="147" name="Straight Connector 146"/>
            <p:cNvCxnSpPr/>
            <p:nvPr/>
          </p:nvCxnSpPr>
          <p:spPr>
            <a:xfrm>
              <a:off x="1005898" y="233573"/>
              <a:ext cx="412678" cy="528464"/>
            </a:xfrm>
            <a:prstGeom prst="line">
              <a:avLst/>
            </a:prstGeom>
            <a:ln/>
          </p:spPr>
          <p:style>
            <a:lnRef idx="2">
              <a:schemeClr val="dk1"/>
            </a:lnRef>
            <a:fillRef idx="0">
              <a:schemeClr val="dk1"/>
            </a:fillRef>
            <a:effectRef idx="1">
              <a:schemeClr val="dk1"/>
            </a:effectRef>
            <a:fontRef idx="minor">
              <a:schemeClr val="tx1"/>
            </a:fontRef>
          </p:style>
        </p:cxnSp>
        <p:cxnSp>
          <p:nvCxnSpPr>
            <p:cNvPr id="148" name="Straight Connector 147"/>
            <p:cNvCxnSpPr/>
            <p:nvPr/>
          </p:nvCxnSpPr>
          <p:spPr>
            <a:xfrm flipV="1">
              <a:off x="414313" y="304074"/>
              <a:ext cx="50403" cy="604054"/>
            </a:xfrm>
            <a:prstGeom prst="line">
              <a:avLst/>
            </a:prstGeom>
            <a:ln/>
          </p:spPr>
          <p:style>
            <a:lnRef idx="2">
              <a:schemeClr val="dk1"/>
            </a:lnRef>
            <a:fillRef idx="0">
              <a:schemeClr val="dk1"/>
            </a:fillRef>
            <a:effectRef idx="1">
              <a:schemeClr val="dk1"/>
            </a:effectRef>
            <a:fontRef idx="minor">
              <a:schemeClr val="tx1"/>
            </a:fontRef>
          </p:style>
        </p:cxnSp>
        <p:cxnSp>
          <p:nvCxnSpPr>
            <p:cNvPr id="149" name="Straight Connector 148"/>
            <p:cNvCxnSpPr/>
            <p:nvPr/>
          </p:nvCxnSpPr>
          <p:spPr>
            <a:xfrm>
              <a:off x="482292" y="312148"/>
              <a:ext cx="471854" cy="405748"/>
            </a:xfrm>
            <a:prstGeom prst="line">
              <a:avLst/>
            </a:prstGeom>
            <a:ln/>
          </p:spPr>
          <p:style>
            <a:lnRef idx="2">
              <a:schemeClr val="dk1"/>
            </a:lnRef>
            <a:fillRef idx="0">
              <a:schemeClr val="dk1"/>
            </a:fillRef>
            <a:effectRef idx="1">
              <a:schemeClr val="dk1"/>
            </a:effectRef>
            <a:fontRef idx="minor">
              <a:schemeClr val="tx1"/>
            </a:fontRef>
          </p:style>
        </p:cxnSp>
        <p:cxnSp>
          <p:nvCxnSpPr>
            <p:cNvPr id="150" name="Straight Connector 149"/>
            <p:cNvCxnSpPr/>
            <p:nvPr/>
          </p:nvCxnSpPr>
          <p:spPr>
            <a:xfrm flipH="1" flipV="1">
              <a:off x="1991965" y="1033097"/>
              <a:ext cx="218056" cy="584533"/>
            </a:xfrm>
            <a:prstGeom prst="line">
              <a:avLst/>
            </a:prstGeom>
          </p:spPr>
          <p:style>
            <a:lnRef idx="2">
              <a:schemeClr val="dk1"/>
            </a:lnRef>
            <a:fillRef idx="0">
              <a:schemeClr val="dk1"/>
            </a:fillRef>
            <a:effectRef idx="1">
              <a:schemeClr val="dk1"/>
            </a:effectRef>
            <a:fontRef idx="minor">
              <a:schemeClr val="tx1"/>
            </a:fontRef>
          </p:style>
        </p:cxnSp>
        <p:cxnSp>
          <p:nvCxnSpPr>
            <p:cNvPr id="151" name="Straight Connector 150"/>
            <p:cNvCxnSpPr/>
            <p:nvPr/>
          </p:nvCxnSpPr>
          <p:spPr>
            <a:xfrm flipV="1">
              <a:off x="1755496" y="1033097"/>
              <a:ext cx="236470" cy="807614"/>
            </a:xfrm>
            <a:prstGeom prst="line">
              <a:avLst/>
            </a:prstGeom>
          </p:spPr>
          <p:style>
            <a:lnRef idx="2">
              <a:schemeClr val="dk1"/>
            </a:lnRef>
            <a:fillRef idx="0">
              <a:schemeClr val="dk1"/>
            </a:fillRef>
            <a:effectRef idx="1">
              <a:schemeClr val="dk1"/>
            </a:effectRef>
            <a:fontRef idx="minor">
              <a:schemeClr val="tx1"/>
            </a:fontRef>
          </p:style>
        </p:cxnSp>
        <p:cxnSp>
          <p:nvCxnSpPr>
            <p:cNvPr id="152" name="Straight Connector 151"/>
            <p:cNvCxnSpPr/>
            <p:nvPr/>
          </p:nvCxnSpPr>
          <p:spPr>
            <a:xfrm flipH="1" flipV="1">
              <a:off x="993633" y="1495991"/>
              <a:ext cx="782455" cy="344721"/>
            </a:xfrm>
            <a:prstGeom prst="line">
              <a:avLst/>
            </a:prstGeom>
          </p:spPr>
          <p:style>
            <a:lnRef idx="2">
              <a:schemeClr val="dk1"/>
            </a:lnRef>
            <a:fillRef idx="0">
              <a:schemeClr val="dk1"/>
            </a:fillRef>
            <a:effectRef idx="1">
              <a:schemeClr val="dk1"/>
            </a:effectRef>
            <a:fontRef idx="minor">
              <a:schemeClr val="tx1"/>
            </a:fontRef>
          </p:style>
        </p:cxnSp>
        <p:cxnSp>
          <p:nvCxnSpPr>
            <p:cNvPr id="153" name="Straight Connector 152"/>
            <p:cNvCxnSpPr/>
            <p:nvPr/>
          </p:nvCxnSpPr>
          <p:spPr>
            <a:xfrm flipH="1" flipV="1">
              <a:off x="407031" y="927619"/>
              <a:ext cx="586604" cy="584518"/>
            </a:xfrm>
            <a:prstGeom prst="line">
              <a:avLst/>
            </a:prstGeom>
            <a:ln/>
          </p:spPr>
          <p:style>
            <a:lnRef idx="2">
              <a:schemeClr val="dk1"/>
            </a:lnRef>
            <a:fillRef idx="0">
              <a:schemeClr val="dk1"/>
            </a:fillRef>
            <a:effectRef idx="1">
              <a:schemeClr val="dk1"/>
            </a:effectRef>
            <a:fontRef idx="minor">
              <a:schemeClr val="tx1"/>
            </a:fontRef>
          </p:style>
        </p:cxnSp>
        <p:cxnSp>
          <p:nvCxnSpPr>
            <p:cNvPr id="154" name="Straight Connector 153"/>
            <p:cNvCxnSpPr/>
            <p:nvPr/>
          </p:nvCxnSpPr>
          <p:spPr>
            <a:xfrm flipV="1">
              <a:off x="417326" y="714553"/>
              <a:ext cx="544099" cy="201649"/>
            </a:xfrm>
            <a:prstGeom prst="line">
              <a:avLst/>
            </a:prstGeom>
            <a:ln/>
          </p:spPr>
          <p:style>
            <a:lnRef idx="2">
              <a:schemeClr val="dk1"/>
            </a:lnRef>
            <a:fillRef idx="0">
              <a:schemeClr val="dk1"/>
            </a:fillRef>
            <a:effectRef idx="1">
              <a:schemeClr val="dk1"/>
            </a:effectRef>
            <a:fontRef idx="minor">
              <a:schemeClr val="tx1"/>
            </a:fontRef>
          </p:style>
        </p:cxnSp>
        <p:cxnSp>
          <p:nvCxnSpPr>
            <p:cNvPr id="155" name="Straight Connector 154"/>
            <p:cNvCxnSpPr/>
            <p:nvPr/>
          </p:nvCxnSpPr>
          <p:spPr>
            <a:xfrm>
              <a:off x="961425" y="737389"/>
              <a:ext cx="29192" cy="766675"/>
            </a:xfrm>
            <a:prstGeom prst="line">
              <a:avLst/>
            </a:prstGeom>
            <a:ln/>
          </p:spPr>
          <p:style>
            <a:lnRef idx="2">
              <a:schemeClr val="dk1"/>
            </a:lnRef>
            <a:fillRef idx="0">
              <a:schemeClr val="dk1"/>
            </a:fillRef>
            <a:effectRef idx="1">
              <a:schemeClr val="dk1"/>
            </a:effectRef>
            <a:fontRef idx="minor">
              <a:schemeClr val="tx1"/>
            </a:fontRef>
          </p:style>
        </p:cxnSp>
        <p:cxnSp>
          <p:nvCxnSpPr>
            <p:cNvPr id="156" name="Straight Connector 155"/>
            <p:cNvCxnSpPr/>
            <p:nvPr/>
          </p:nvCxnSpPr>
          <p:spPr>
            <a:xfrm flipH="1" flipV="1">
              <a:off x="971723" y="725971"/>
              <a:ext cx="454134" cy="55560"/>
            </a:xfrm>
            <a:prstGeom prst="line">
              <a:avLst/>
            </a:prstGeom>
            <a:ln/>
          </p:spPr>
          <p:style>
            <a:lnRef idx="2">
              <a:schemeClr val="dk1"/>
            </a:lnRef>
            <a:fillRef idx="0">
              <a:schemeClr val="dk1"/>
            </a:fillRef>
            <a:effectRef idx="1">
              <a:schemeClr val="dk1"/>
            </a:effectRef>
            <a:fontRef idx="minor">
              <a:schemeClr val="tx1"/>
            </a:fontRef>
          </p:style>
        </p:cxnSp>
        <p:cxnSp>
          <p:nvCxnSpPr>
            <p:cNvPr id="157" name="Straight Connector 156"/>
            <p:cNvCxnSpPr/>
            <p:nvPr/>
          </p:nvCxnSpPr>
          <p:spPr>
            <a:xfrm flipV="1">
              <a:off x="1366893" y="758694"/>
              <a:ext cx="58964" cy="597509"/>
            </a:xfrm>
            <a:prstGeom prst="line">
              <a:avLst/>
            </a:prstGeom>
            <a:ln/>
          </p:spPr>
          <p:style>
            <a:lnRef idx="2">
              <a:schemeClr val="dk1"/>
            </a:lnRef>
            <a:fillRef idx="0">
              <a:schemeClr val="dk1"/>
            </a:fillRef>
            <a:effectRef idx="1">
              <a:schemeClr val="dk1"/>
            </a:effectRef>
            <a:fontRef idx="minor">
              <a:schemeClr val="tx1"/>
            </a:fontRef>
          </p:style>
        </p:cxnSp>
        <p:cxnSp>
          <p:nvCxnSpPr>
            <p:cNvPr id="158" name="Straight Connector 157"/>
            <p:cNvCxnSpPr/>
            <p:nvPr/>
          </p:nvCxnSpPr>
          <p:spPr>
            <a:xfrm flipH="1" flipV="1">
              <a:off x="1433137" y="778187"/>
              <a:ext cx="566110" cy="258255"/>
            </a:xfrm>
            <a:prstGeom prst="line">
              <a:avLst/>
            </a:prstGeom>
            <a:ln/>
          </p:spPr>
          <p:style>
            <a:lnRef idx="2">
              <a:schemeClr val="dk1"/>
            </a:lnRef>
            <a:fillRef idx="0">
              <a:schemeClr val="dk1"/>
            </a:fillRef>
            <a:effectRef idx="1">
              <a:schemeClr val="dk1"/>
            </a:effectRef>
            <a:fontRef idx="minor">
              <a:schemeClr val="tx1"/>
            </a:fontRef>
          </p:style>
        </p:cxnSp>
        <p:cxnSp>
          <p:nvCxnSpPr>
            <p:cNvPr id="159" name="Straight Connector 158"/>
            <p:cNvCxnSpPr/>
            <p:nvPr/>
          </p:nvCxnSpPr>
          <p:spPr>
            <a:xfrm flipH="1">
              <a:off x="1363877" y="1055934"/>
              <a:ext cx="628089" cy="292197"/>
            </a:xfrm>
            <a:prstGeom prst="line">
              <a:avLst/>
            </a:prstGeom>
            <a:ln/>
          </p:spPr>
          <p:style>
            <a:lnRef idx="2">
              <a:schemeClr val="dk1"/>
            </a:lnRef>
            <a:fillRef idx="0">
              <a:schemeClr val="dk1"/>
            </a:fillRef>
            <a:effectRef idx="1">
              <a:schemeClr val="dk1"/>
            </a:effectRef>
            <a:fontRef idx="minor">
              <a:schemeClr val="tx1"/>
            </a:fontRef>
          </p:style>
        </p:cxnSp>
        <p:cxnSp>
          <p:nvCxnSpPr>
            <p:cNvPr id="160" name="Straight Connector 159"/>
            <p:cNvCxnSpPr/>
            <p:nvPr/>
          </p:nvCxnSpPr>
          <p:spPr>
            <a:xfrm flipH="1" flipV="1">
              <a:off x="1366893" y="1356203"/>
              <a:ext cx="398898" cy="495927"/>
            </a:xfrm>
            <a:prstGeom prst="line">
              <a:avLst/>
            </a:prstGeom>
          </p:spPr>
          <p:style>
            <a:lnRef idx="2">
              <a:schemeClr val="dk1"/>
            </a:lnRef>
            <a:fillRef idx="0">
              <a:schemeClr val="dk1"/>
            </a:fillRef>
            <a:effectRef idx="1">
              <a:schemeClr val="dk1"/>
            </a:effectRef>
            <a:fontRef idx="minor">
              <a:schemeClr val="tx1"/>
            </a:fontRef>
          </p:style>
        </p:cxnSp>
        <p:cxnSp>
          <p:nvCxnSpPr>
            <p:cNvPr id="161" name="Straight Connector 160"/>
            <p:cNvCxnSpPr/>
            <p:nvPr/>
          </p:nvCxnSpPr>
          <p:spPr>
            <a:xfrm flipH="1">
              <a:off x="966179" y="1840712"/>
              <a:ext cx="809910" cy="140291"/>
            </a:xfrm>
            <a:prstGeom prst="line">
              <a:avLst/>
            </a:prstGeom>
          </p:spPr>
          <p:style>
            <a:lnRef idx="2">
              <a:schemeClr val="dk1"/>
            </a:lnRef>
            <a:fillRef idx="0">
              <a:schemeClr val="dk1"/>
            </a:fillRef>
            <a:effectRef idx="1">
              <a:schemeClr val="dk1"/>
            </a:effectRef>
            <a:fontRef idx="minor">
              <a:schemeClr val="tx1"/>
            </a:fontRef>
          </p:style>
        </p:cxnSp>
        <p:cxnSp>
          <p:nvCxnSpPr>
            <p:cNvPr id="162" name="Straight Connector 161"/>
            <p:cNvCxnSpPr/>
            <p:nvPr/>
          </p:nvCxnSpPr>
          <p:spPr>
            <a:xfrm flipV="1">
              <a:off x="968560" y="1504063"/>
              <a:ext cx="22059" cy="485223"/>
            </a:xfrm>
            <a:prstGeom prst="line">
              <a:avLst/>
            </a:prstGeom>
            <a:ln/>
          </p:spPr>
          <p:style>
            <a:lnRef idx="2">
              <a:schemeClr val="dk1"/>
            </a:lnRef>
            <a:fillRef idx="0">
              <a:schemeClr val="dk1"/>
            </a:fillRef>
            <a:effectRef idx="1">
              <a:schemeClr val="dk1"/>
            </a:effectRef>
            <a:fontRef idx="minor">
              <a:schemeClr val="tx1"/>
            </a:fontRef>
          </p:style>
        </p:cxnSp>
        <p:cxnSp>
          <p:nvCxnSpPr>
            <p:cNvPr id="163" name="Straight Connector 162"/>
            <p:cNvCxnSpPr/>
            <p:nvPr/>
          </p:nvCxnSpPr>
          <p:spPr>
            <a:xfrm>
              <a:off x="200053" y="1309995"/>
              <a:ext cx="811157" cy="194070"/>
            </a:xfrm>
            <a:prstGeom prst="line">
              <a:avLst/>
            </a:prstGeom>
            <a:ln/>
          </p:spPr>
          <p:style>
            <a:lnRef idx="2">
              <a:schemeClr val="dk1"/>
            </a:lnRef>
            <a:fillRef idx="0">
              <a:schemeClr val="dk1"/>
            </a:fillRef>
            <a:effectRef idx="1">
              <a:schemeClr val="dk1"/>
            </a:effectRef>
            <a:fontRef idx="minor">
              <a:schemeClr val="tx1"/>
            </a:fontRef>
          </p:style>
        </p:cxnSp>
        <p:cxnSp>
          <p:nvCxnSpPr>
            <p:cNvPr id="164" name="Straight Connector 163"/>
            <p:cNvCxnSpPr/>
            <p:nvPr/>
          </p:nvCxnSpPr>
          <p:spPr>
            <a:xfrm flipH="1">
              <a:off x="217770" y="1512138"/>
              <a:ext cx="775863" cy="295725"/>
            </a:xfrm>
            <a:prstGeom prst="line">
              <a:avLst/>
            </a:prstGeom>
            <a:ln/>
          </p:spPr>
          <p:style>
            <a:lnRef idx="2">
              <a:schemeClr val="dk1"/>
            </a:lnRef>
            <a:fillRef idx="0">
              <a:schemeClr val="dk1"/>
            </a:fillRef>
            <a:effectRef idx="1">
              <a:schemeClr val="dk1"/>
            </a:effectRef>
            <a:fontRef idx="minor">
              <a:schemeClr val="tx1"/>
            </a:fontRef>
          </p:style>
        </p:cxnSp>
        <p:cxnSp>
          <p:nvCxnSpPr>
            <p:cNvPr id="165" name="Straight Connector 164"/>
            <p:cNvCxnSpPr/>
            <p:nvPr/>
          </p:nvCxnSpPr>
          <p:spPr>
            <a:xfrm>
              <a:off x="1758511" y="1848787"/>
              <a:ext cx="275518" cy="433555"/>
            </a:xfrm>
            <a:prstGeom prst="line">
              <a:avLst/>
            </a:prstGeom>
          </p:spPr>
          <p:style>
            <a:lnRef idx="2">
              <a:schemeClr val="dk1"/>
            </a:lnRef>
            <a:fillRef idx="0">
              <a:schemeClr val="dk1"/>
            </a:fillRef>
            <a:effectRef idx="1">
              <a:schemeClr val="dk1"/>
            </a:effectRef>
            <a:fontRef idx="minor">
              <a:schemeClr val="tx1"/>
            </a:fontRef>
          </p:style>
        </p:cxnSp>
        <p:cxnSp>
          <p:nvCxnSpPr>
            <p:cNvPr id="166" name="Straight Connector 165"/>
            <p:cNvCxnSpPr/>
            <p:nvPr/>
          </p:nvCxnSpPr>
          <p:spPr>
            <a:xfrm flipH="1">
              <a:off x="2016452" y="2098286"/>
              <a:ext cx="476294" cy="192131"/>
            </a:xfrm>
            <a:prstGeom prst="line">
              <a:avLst/>
            </a:prstGeom>
          </p:spPr>
          <p:style>
            <a:lnRef idx="2">
              <a:schemeClr val="dk1"/>
            </a:lnRef>
            <a:fillRef idx="0">
              <a:schemeClr val="dk1"/>
            </a:fillRef>
            <a:effectRef idx="1">
              <a:schemeClr val="dk1"/>
            </a:effectRef>
            <a:fontRef idx="minor">
              <a:schemeClr val="tx1"/>
            </a:fontRef>
          </p:style>
        </p:cxnSp>
        <p:cxnSp>
          <p:nvCxnSpPr>
            <p:cNvPr id="167" name="Straight Connector 166"/>
            <p:cNvCxnSpPr/>
            <p:nvPr/>
          </p:nvCxnSpPr>
          <p:spPr>
            <a:xfrm flipH="1">
              <a:off x="1486840" y="2290417"/>
              <a:ext cx="529612" cy="452535"/>
            </a:xfrm>
            <a:prstGeom prst="line">
              <a:avLst/>
            </a:prstGeom>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flipH="1">
              <a:off x="1045749" y="2290417"/>
              <a:ext cx="970704" cy="76663"/>
            </a:xfrm>
            <a:prstGeom prst="line">
              <a:avLst/>
            </a:prstGeom>
          </p:spPr>
          <p:style>
            <a:lnRef idx="2">
              <a:schemeClr val="dk1"/>
            </a:lnRef>
            <a:fillRef idx="0">
              <a:schemeClr val="dk1"/>
            </a:fillRef>
            <a:effectRef idx="1">
              <a:schemeClr val="dk1"/>
            </a:effectRef>
            <a:fontRef idx="minor">
              <a:schemeClr val="tx1"/>
            </a:fontRef>
          </p:style>
        </p:cxnSp>
        <p:cxnSp>
          <p:nvCxnSpPr>
            <p:cNvPr id="169" name="Straight Connector 168"/>
            <p:cNvCxnSpPr/>
            <p:nvPr/>
          </p:nvCxnSpPr>
          <p:spPr>
            <a:xfrm flipV="1">
              <a:off x="363560" y="1993193"/>
              <a:ext cx="611998" cy="219709"/>
            </a:xfrm>
            <a:prstGeom prst="line">
              <a:avLst/>
            </a:prstGeom>
            <a:ln/>
          </p:spPr>
          <p:style>
            <a:lnRef idx="2">
              <a:schemeClr val="dk1"/>
            </a:lnRef>
            <a:fillRef idx="0">
              <a:schemeClr val="dk1"/>
            </a:fillRef>
            <a:effectRef idx="1">
              <a:schemeClr val="dk1"/>
            </a:effectRef>
            <a:fontRef idx="minor">
              <a:schemeClr val="tx1"/>
            </a:fontRef>
          </p:style>
        </p:cxnSp>
        <p:cxnSp>
          <p:nvCxnSpPr>
            <p:cNvPr id="170" name="Straight Connector 169"/>
            <p:cNvCxnSpPr/>
            <p:nvPr/>
          </p:nvCxnSpPr>
          <p:spPr>
            <a:xfrm>
              <a:off x="353263" y="2201483"/>
              <a:ext cx="674908" cy="157520"/>
            </a:xfrm>
            <a:prstGeom prst="line">
              <a:avLst/>
            </a:prstGeom>
            <a:ln/>
          </p:spPr>
          <p:style>
            <a:lnRef idx="2">
              <a:schemeClr val="dk1"/>
            </a:lnRef>
            <a:fillRef idx="0">
              <a:schemeClr val="dk1"/>
            </a:fillRef>
            <a:effectRef idx="1">
              <a:schemeClr val="dk1"/>
            </a:effectRef>
            <a:fontRef idx="minor">
              <a:schemeClr val="tx1"/>
            </a:fontRef>
          </p:style>
        </p:cxnSp>
        <p:cxnSp>
          <p:nvCxnSpPr>
            <p:cNvPr id="171" name="Straight Connector 170"/>
            <p:cNvCxnSpPr/>
            <p:nvPr/>
          </p:nvCxnSpPr>
          <p:spPr>
            <a:xfrm flipV="1">
              <a:off x="1773073" y="1633778"/>
              <a:ext cx="436948" cy="198859"/>
            </a:xfrm>
            <a:prstGeom prst="line">
              <a:avLst/>
            </a:prstGeom>
          </p:spPr>
          <p:style>
            <a:lnRef idx="2">
              <a:schemeClr val="dk1"/>
            </a:lnRef>
            <a:fillRef idx="0">
              <a:schemeClr val="dk1"/>
            </a:fillRef>
            <a:effectRef idx="1">
              <a:schemeClr val="dk1"/>
            </a:effectRef>
            <a:fontRef idx="minor">
              <a:schemeClr val="tx1"/>
            </a:fontRef>
          </p:style>
        </p:cxnSp>
        <p:cxnSp>
          <p:nvCxnSpPr>
            <p:cNvPr id="172" name="Straight Connector 171"/>
            <p:cNvCxnSpPr/>
            <p:nvPr/>
          </p:nvCxnSpPr>
          <p:spPr>
            <a:xfrm flipH="1">
              <a:off x="1999247" y="611143"/>
              <a:ext cx="715605" cy="441445"/>
            </a:xfrm>
            <a:prstGeom prst="line">
              <a:avLst/>
            </a:prstGeom>
            <a:ln/>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a:off x="1535020" y="359775"/>
              <a:ext cx="456945" cy="673323"/>
            </a:xfrm>
            <a:prstGeom prst="line">
              <a:avLst/>
            </a:prstGeom>
            <a:ln/>
          </p:spPr>
          <p:style>
            <a:lnRef idx="2">
              <a:schemeClr val="dk1"/>
            </a:lnRef>
            <a:fillRef idx="0">
              <a:schemeClr val="dk1"/>
            </a:fillRef>
            <a:effectRef idx="1">
              <a:schemeClr val="dk1"/>
            </a:effectRef>
            <a:fontRef idx="minor">
              <a:schemeClr val="tx1"/>
            </a:fontRef>
          </p:style>
        </p:cxnSp>
        <p:cxnSp>
          <p:nvCxnSpPr>
            <p:cNvPr id="174" name="Straight Connector 173"/>
            <p:cNvCxnSpPr/>
            <p:nvPr/>
          </p:nvCxnSpPr>
          <p:spPr>
            <a:xfrm>
              <a:off x="2182520" y="338850"/>
              <a:ext cx="517770" cy="272293"/>
            </a:xfrm>
            <a:prstGeom prst="line">
              <a:avLst/>
            </a:prstGeom>
            <a:ln/>
          </p:spPr>
          <p:style>
            <a:lnRef idx="2">
              <a:schemeClr val="dk1"/>
            </a:lnRef>
            <a:fillRef idx="0">
              <a:schemeClr val="dk1"/>
            </a:fillRef>
            <a:effectRef idx="1">
              <a:schemeClr val="dk1"/>
            </a:effectRef>
            <a:fontRef idx="minor">
              <a:schemeClr val="tx1"/>
            </a:fontRef>
          </p:style>
        </p:cxnSp>
        <p:cxnSp>
          <p:nvCxnSpPr>
            <p:cNvPr id="175" name="Straight Connector 174"/>
            <p:cNvCxnSpPr/>
            <p:nvPr/>
          </p:nvCxnSpPr>
          <p:spPr>
            <a:xfrm flipH="1">
              <a:off x="2207007" y="1118376"/>
              <a:ext cx="333352" cy="507330"/>
            </a:xfrm>
            <a:prstGeom prst="line">
              <a:avLst/>
            </a:prstGeom>
          </p:spPr>
          <p:style>
            <a:lnRef idx="2">
              <a:schemeClr val="dk1"/>
            </a:lnRef>
            <a:fillRef idx="0">
              <a:schemeClr val="dk1"/>
            </a:fillRef>
            <a:effectRef idx="1">
              <a:schemeClr val="dk1"/>
            </a:effectRef>
            <a:fontRef idx="minor">
              <a:schemeClr val="tx1"/>
            </a:fontRef>
          </p:style>
        </p:cxnSp>
        <p:cxnSp>
          <p:nvCxnSpPr>
            <p:cNvPr id="176" name="Straight Connector 175"/>
            <p:cNvCxnSpPr/>
            <p:nvPr/>
          </p:nvCxnSpPr>
          <p:spPr>
            <a:xfrm flipH="1">
              <a:off x="2019467" y="1617631"/>
              <a:ext cx="190554" cy="664710"/>
            </a:xfrm>
            <a:prstGeom prst="line">
              <a:avLst/>
            </a:prstGeom>
          </p:spPr>
          <p:style>
            <a:lnRef idx="2">
              <a:schemeClr val="dk1"/>
            </a:lnRef>
            <a:fillRef idx="0">
              <a:schemeClr val="dk1"/>
            </a:fillRef>
            <a:effectRef idx="1">
              <a:schemeClr val="dk1"/>
            </a:effectRef>
            <a:fontRef idx="minor">
              <a:schemeClr val="tx1"/>
            </a:fontRef>
          </p:style>
        </p:cxnSp>
        <p:sp>
          <p:nvSpPr>
            <p:cNvPr id="177" name="Oval 176"/>
            <p:cNvSpPr/>
            <p:nvPr/>
          </p:nvSpPr>
          <p:spPr>
            <a:xfrm>
              <a:off x="1903194" y="2164814"/>
              <a:ext cx="244533" cy="246126"/>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178" name="Oval 177"/>
            <p:cNvSpPr/>
            <p:nvPr/>
          </p:nvSpPr>
          <p:spPr>
            <a:xfrm>
              <a:off x="1642238" y="1715109"/>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179" name="Oval 178"/>
            <p:cNvSpPr/>
            <p:nvPr/>
          </p:nvSpPr>
          <p:spPr>
            <a:xfrm>
              <a:off x="1363286" y="2605932"/>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180" name="Oval 179"/>
            <p:cNvSpPr/>
            <p:nvPr/>
          </p:nvSpPr>
          <p:spPr>
            <a:xfrm>
              <a:off x="914915" y="2233403"/>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grpSp>
          <p:nvGrpSpPr>
            <p:cNvPr id="181" name="Group 180"/>
            <p:cNvGrpSpPr/>
            <p:nvPr/>
          </p:nvGrpSpPr>
          <p:grpSpPr>
            <a:xfrm rot="268301">
              <a:off x="853090" y="1856116"/>
              <a:ext cx="244533" cy="246126"/>
              <a:chOff x="5370435" y="5187220"/>
              <a:chExt cx="1022428" cy="1043901"/>
            </a:xfrm>
            <a:solidFill>
              <a:srgbClr val="A6A6A6"/>
            </a:solidFill>
          </p:grpSpPr>
          <p:sp>
            <p:nvSpPr>
              <p:cNvPr id="222" name="Oval 221"/>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223" name="Oval 222"/>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grpSp>
        <p:grpSp>
          <p:nvGrpSpPr>
            <p:cNvPr id="182" name="Group 181"/>
            <p:cNvGrpSpPr/>
            <p:nvPr/>
          </p:nvGrpSpPr>
          <p:grpSpPr>
            <a:xfrm>
              <a:off x="101498" y="1690335"/>
              <a:ext cx="244533" cy="246126"/>
              <a:chOff x="5370435" y="5187220"/>
              <a:chExt cx="1022428" cy="1043901"/>
            </a:xfrm>
            <a:solidFill>
              <a:srgbClr val="FFFFFF"/>
            </a:solidFill>
          </p:grpSpPr>
          <p:sp>
            <p:nvSpPr>
              <p:cNvPr id="220" name="Oval 219"/>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21" name="Oval 220"/>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sp>
          <p:nvSpPr>
            <p:cNvPr id="183" name="Oval 182"/>
            <p:cNvSpPr/>
            <p:nvPr/>
          </p:nvSpPr>
          <p:spPr>
            <a:xfrm>
              <a:off x="240006" y="2075882"/>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184" name="Oval 183"/>
            <p:cNvSpPr/>
            <p:nvPr/>
          </p:nvSpPr>
          <p:spPr>
            <a:xfrm>
              <a:off x="877360" y="1378463"/>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grpSp>
          <p:nvGrpSpPr>
            <p:cNvPr id="185" name="Group 184"/>
            <p:cNvGrpSpPr/>
            <p:nvPr/>
          </p:nvGrpSpPr>
          <p:grpSpPr>
            <a:xfrm>
              <a:off x="1250620" y="1222526"/>
              <a:ext cx="244533" cy="246126"/>
              <a:chOff x="5370435" y="5187220"/>
              <a:chExt cx="1022428" cy="1043901"/>
            </a:xfrm>
            <a:solidFill>
              <a:schemeClr val="bg1">
                <a:lumMod val="65000"/>
              </a:schemeClr>
            </a:solidFill>
          </p:grpSpPr>
          <p:sp>
            <p:nvSpPr>
              <p:cNvPr id="218" name="Oval 217"/>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219" name="Oval 218"/>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grpSp>
        <p:sp>
          <p:nvSpPr>
            <p:cNvPr id="186" name="Oval 185"/>
            <p:cNvSpPr/>
            <p:nvPr/>
          </p:nvSpPr>
          <p:spPr>
            <a:xfrm>
              <a:off x="1868413" y="918914"/>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grpSp>
          <p:nvGrpSpPr>
            <p:cNvPr id="187" name="Group 186"/>
            <p:cNvGrpSpPr/>
            <p:nvPr/>
          </p:nvGrpSpPr>
          <p:grpSpPr>
            <a:xfrm>
              <a:off x="2584016" y="477469"/>
              <a:ext cx="244533" cy="246126"/>
              <a:chOff x="5370435" y="5187220"/>
              <a:chExt cx="1022428" cy="1043901"/>
            </a:xfrm>
            <a:solidFill>
              <a:srgbClr val="FFFFFF"/>
            </a:solidFill>
          </p:grpSpPr>
          <p:sp>
            <p:nvSpPr>
              <p:cNvPr id="216" name="Oval 215"/>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17" name="Oval 216"/>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sp>
          <p:nvSpPr>
            <p:cNvPr id="188" name="Oval 187"/>
            <p:cNvSpPr/>
            <p:nvPr/>
          </p:nvSpPr>
          <p:spPr>
            <a:xfrm>
              <a:off x="2409523" y="1000848"/>
              <a:ext cx="244533" cy="24612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grpSp>
          <p:nvGrpSpPr>
            <p:cNvPr id="189" name="Group 188"/>
            <p:cNvGrpSpPr/>
            <p:nvPr/>
          </p:nvGrpSpPr>
          <p:grpSpPr>
            <a:xfrm>
              <a:off x="2058966" y="224667"/>
              <a:ext cx="244533" cy="246126"/>
              <a:chOff x="5370435" y="5187220"/>
              <a:chExt cx="1022428" cy="1043901"/>
            </a:xfrm>
            <a:solidFill>
              <a:srgbClr val="FFFFFF"/>
            </a:solidFill>
          </p:grpSpPr>
          <p:sp>
            <p:nvSpPr>
              <p:cNvPr id="214" name="Oval 213"/>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15" name="Oval 214"/>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190" name="Group 189"/>
            <p:cNvGrpSpPr/>
            <p:nvPr/>
          </p:nvGrpSpPr>
          <p:grpSpPr>
            <a:xfrm>
              <a:off x="837873" y="600369"/>
              <a:ext cx="244533" cy="246126"/>
              <a:chOff x="5370435" y="5187220"/>
              <a:chExt cx="1022428" cy="1043901"/>
            </a:xfrm>
            <a:solidFill>
              <a:srgbClr val="FFFFFF"/>
            </a:solidFill>
          </p:grpSpPr>
          <p:sp>
            <p:nvSpPr>
              <p:cNvPr id="212" name="Oval 211"/>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13" name="Oval 212"/>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191" name="Group 190"/>
            <p:cNvGrpSpPr/>
            <p:nvPr/>
          </p:nvGrpSpPr>
          <p:grpSpPr>
            <a:xfrm>
              <a:off x="76500" y="1172974"/>
              <a:ext cx="244533" cy="246126"/>
              <a:chOff x="5370435" y="5187220"/>
              <a:chExt cx="1022428" cy="1043901"/>
            </a:xfrm>
            <a:solidFill>
              <a:srgbClr val="FFFFFF"/>
            </a:solidFill>
          </p:grpSpPr>
          <p:sp>
            <p:nvSpPr>
              <p:cNvPr id="210" name="Oval 209"/>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11" name="Oval 210"/>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192" name="Group 191"/>
            <p:cNvGrpSpPr/>
            <p:nvPr/>
          </p:nvGrpSpPr>
          <p:grpSpPr>
            <a:xfrm>
              <a:off x="283476" y="790601"/>
              <a:ext cx="244533" cy="246126"/>
              <a:chOff x="5370435" y="5187220"/>
              <a:chExt cx="1022428" cy="1043901"/>
            </a:xfrm>
            <a:solidFill>
              <a:srgbClr val="FFFFFF"/>
            </a:solidFill>
          </p:grpSpPr>
          <p:sp>
            <p:nvSpPr>
              <p:cNvPr id="208" name="Oval 207"/>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09" name="Oval 208"/>
              <p:cNvSpPr/>
              <p:nvPr/>
            </p:nvSpPr>
            <p:spPr>
              <a:xfrm>
                <a:off x="5843981" y="5671504"/>
                <a:ext cx="86099" cy="96857"/>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193" name="Group 192"/>
            <p:cNvGrpSpPr/>
            <p:nvPr/>
          </p:nvGrpSpPr>
          <p:grpSpPr>
            <a:xfrm>
              <a:off x="1302303" y="644512"/>
              <a:ext cx="244533" cy="246126"/>
              <a:chOff x="5370435" y="5187220"/>
              <a:chExt cx="1022428" cy="1043901"/>
            </a:xfrm>
            <a:solidFill>
              <a:srgbClr val="FFFFFF"/>
            </a:solidFill>
          </p:grpSpPr>
          <p:sp>
            <p:nvSpPr>
              <p:cNvPr id="206" name="Oval 205"/>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07" name="Oval 206"/>
              <p:cNvSpPr/>
              <p:nvPr/>
            </p:nvSpPr>
            <p:spPr>
              <a:xfrm>
                <a:off x="5843981" y="5671504"/>
                <a:ext cx="86099" cy="96857"/>
              </a:xfrm>
              <a:prstGeom prst="ellipse">
                <a:avLst/>
              </a:prstGeom>
              <a:grp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194" name="Group 193"/>
            <p:cNvGrpSpPr/>
            <p:nvPr/>
          </p:nvGrpSpPr>
          <p:grpSpPr>
            <a:xfrm>
              <a:off x="1411466" y="222756"/>
              <a:ext cx="244533" cy="246126"/>
              <a:chOff x="5370435" y="5187220"/>
              <a:chExt cx="1022428" cy="1043901"/>
            </a:xfrm>
            <a:solidFill>
              <a:srgbClr val="FFFFFF"/>
            </a:solidFill>
          </p:grpSpPr>
          <p:sp>
            <p:nvSpPr>
              <p:cNvPr id="204" name="Oval 203"/>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05" name="Oval 204"/>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195" name="Group 194"/>
            <p:cNvGrpSpPr/>
            <p:nvPr/>
          </p:nvGrpSpPr>
          <p:grpSpPr>
            <a:xfrm>
              <a:off x="875065" y="116045"/>
              <a:ext cx="244533" cy="246126"/>
              <a:chOff x="5370435" y="5187220"/>
              <a:chExt cx="1022428" cy="1043901"/>
            </a:xfrm>
            <a:solidFill>
              <a:srgbClr val="FFFFFF"/>
            </a:solidFill>
          </p:grpSpPr>
          <p:sp>
            <p:nvSpPr>
              <p:cNvPr id="202" name="Oval 201"/>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03" name="Oval 202"/>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196" name="Group 195"/>
            <p:cNvGrpSpPr/>
            <p:nvPr/>
          </p:nvGrpSpPr>
          <p:grpSpPr>
            <a:xfrm>
              <a:off x="348440" y="186546"/>
              <a:ext cx="244533" cy="246126"/>
              <a:chOff x="5370435" y="5187220"/>
              <a:chExt cx="1022428" cy="1043901"/>
            </a:xfrm>
            <a:solidFill>
              <a:srgbClr val="FFFFFF"/>
            </a:solidFill>
          </p:grpSpPr>
          <p:sp>
            <p:nvSpPr>
              <p:cNvPr id="200" name="Oval 199"/>
              <p:cNvSpPr/>
              <p:nvPr/>
            </p:nvSpPr>
            <p:spPr>
              <a:xfrm>
                <a:off x="5370435" y="5187220"/>
                <a:ext cx="1022428" cy="104390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Gill Sans" charset="0"/>
                  <a:ea typeface="Gill Sans" charset="0"/>
                  <a:cs typeface="Gill Sans" charset="0"/>
                </a:endParaRPr>
              </a:p>
            </p:txBody>
          </p:sp>
          <p:sp>
            <p:nvSpPr>
              <p:cNvPr id="201" name="Oval 200"/>
              <p:cNvSpPr/>
              <p:nvPr/>
            </p:nvSpPr>
            <p:spPr>
              <a:xfrm>
                <a:off x="5843981" y="5671504"/>
                <a:ext cx="86099" cy="9685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cxnSp>
          <p:nvCxnSpPr>
            <p:cNvPr id="197" name="Straight Connector 196"/>
            <p:cNvCxnSpPr/>
            <p:nvPr/>
          </p:nvCxnSpPr>
          <p:spPr>
            <a:xfrm>
              <a:off x="2210021" y="1617630"/>
              <a:ext cx="290005" cy="500146"/>
            </a:xfrm>
            <a:prstGeom prst="line">
              <a:avLst/>
            </a:prstGeom>
          </p:spPr>
          <p:style>
            <a:lnRef idx="2">
              <a:schemeClr val="dk1"/>
            </a:lnRef>
            <a:fillRef idx="0">
              <a:schemeClr val="dk1"/>
            </a:fillRef>
            <a:effectRef idx="1">
              <a:schemeClr val="dk1"/>
            </a:effectRef>
            <a:fontRef idx="minor">
              <a:schemeClr val="tx1"/>
            </a:fontRef>
          </p:style>
        </p:cxnSp>
        <p:sp>
          <p:nvSpPr>
            <p:cNvPr id="199" name="Oval 198"/>
            <p:cNvSpPr/>
            <p:nvPr/>
          </p:nvSpPr>
          <p:spPr>
            <a:xfrm>
              <a:off x="2093747" y="1500103"/>
              <a:ext cx="244533" cy="246126"/>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225" name="Group 224"/>
          <p:cNvGrpSpPr/>
          <p:nvPr/>
        </p:nvGrpSpPr>
        <p:grpSpPr>
          <a:xfrm>
            <a:off x="1854100" y="4031113"/>
            <a:ext cx="1723423" cy="1955219"/>
            <a:chOff x="3573906" y="4488311"/>
            <a:chExt cx="1723423" cy="1955219"/>
          </a:xfrm>
        </p:grpSpPr>
        <p:sp>
          <p:nvSpPr>
            <p:cNvPr id="226" name="Oval 225"/>
            <p:cNvSpPr/>
            <p:nvPr/>
          </p:nvSpPr>
          <p:spPr>
            <a:xfrm>
              <a:off x="4369037" y="6018936"/>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227" name="Oval 226"/>
            <p:cNvSpPr/>
            <p:nvPr/>
          </p:nvSpPr>
          <p:spPr>
            <a:xfrm>
              <a:off x="3573906" y="5382833"/>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228" name="Oval 227"/>
            <p:cNvSpPr/>
            <p:nvPr/>
          </p:nvSpPr>
          <p:spPr>
            <a:xfrm>
              <a:off x="4865993" y="4488311"/>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229" name="Group 228"/>
          <p:cNvGrpSpPr/>
          <p:nvPr/>
        </p:nvGrpSpPr>
        <p:grpSpPr>
          <a:xfrm>
            <a:off x="3536128" y="2666388"/>
            <a:ext cx="1385493" cy="556867"/>
            <a:chOff x="5284183" y="3102961"/>
            <a:chExt cx="1385493" cy="556867"/>
          </a:xfrm>
        </p:grpSpPr>
        <p:sp>
          <p:nvSpPr>
            <p:cNvPr id="230" name="Oval 229"/>
            <p:cNvSpPr/>
            <p:nvPr/>
          </p:nvSpPr>
          <p:spPr>
            <a:xfrm>
              <a:off x="6238340" y="3235234"/>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231" name="Oval 230"/>
            <p:cNvSpPr/>
            <p:nvPr/>
          </p:nvSpPr>
          <p:spPr>
            <a:xfrm>
              <a:off x="5284183" y="3102961"/>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236" name="Group 235"/>
          <p:cNvGrpSpPr/>
          <p:nvPr/>
        </p:nvGrpSpPr>
        <p:grpSpPr>
          <a:xfrm>
            <a:off x="1754210" y="3189599"/>
            <a:ext cx="1127076" cy="1517899"/>
            <a:chOff x="3467888" y="3646798"/>
            <a:chExt cx="1127076" cy="1517899"/>
          </a:xfrm>
        </p:grpSpPr>
        <p:sp>
          <p:nvSpPr>
            <p:cNvPr id="237" name="Oval 236"/>
            <p:cNvSpPr/>
            <p:nvPr/>
          </p:nvSpPr>
          <p:spPr>
            <a:xfrm>
              <a:off x="3467888" y="4740103"/>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238" name="Oval 237"/>
            <p:cNvSpPr/>
            <p:nvPr/>
          </p:nvSpPr>
          <p:spPr>
            <a:xfrm>
              <a:off x="3507645" y="3911344"/>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sp>
          <p:nvSpPr>
            <p:cNvPr id="239" name="Oval 238"/>
            <p:cNvSpPr/>
            <p:nvPr/>
          </p:nvSpPr>
          <p:spPr>
            <a:xfrm>
              <a:off x="4163628" y="3646798"/>
              <a:ext cx="431336" cy="424594"/>
            </a:xfrm>
            <a:prstGeom prst="ellipse">
              <a:avLst/>
            </a:prstGeom>
            <a:solidFill>
              <a:schemeClr val="accent6">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Gill Sans" charset="0"/>
                <a:ea typeface="Gill Sans" charset="0"/>
                <a:cs typeface="Gill Sans" charset="0"/>
              </a:endParaRPr>
            </a:p>
          </p:txBody>
        </p:sp>
      </p:grpSp>
      <p:grpSp>
        <p:nvGrpSpPr>
          <p:cNvPr id="295" name="Group 294"/>
          <p:cNvGrpSpPr/>
          <p:nvPr/>
        </p:nvGrpSpPr>
        <p:grpSpPr>
          <a:xfrm>
            <a:off x="5253095" y="3358730"/>
            <a:ext cx="870305" cy="1899709"/>
            <a:chOff x="5495141" y="3358730"/>
            <a:chExt cx="870305" cy="1899709"/>
          </a:xfrm>
        </p:grpSpPr>
        <mc:AlternateContent xmlns:mc="http://schemas.openxmlformats.org/markup-compatibility/2006" xmlns:a14="http://schemas.microsoft.com/office/drawing/2010/main">
          <mc:Choice Requires="a14">
            <p:sp>
              <p:nvSpPr>
                <p:cNvPr id="246" name="TextBox 245"/>
                <p:cNvSpPr txBox="1"/>
                <p:nvPr/>
              </p:nvSpPr>
              <p:spPr>
                <a:xfrm>
                  <a:off x="5495141" y="3358730"/>
                  <a:ext cx="823623"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𝜃</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46" name="TextBox 245"/>
                <p:cNvSpPr txBox="1">
                  <a:spLocks noRot="1" noChangeAspect="1" noMove="1" noResize="1" noEditPoints="1" noAdjustHandles="1" noChangeArrowheads="1" noChangeShapeType="1" noTextEdit="1"/>
                </p:cNvSpPr>
                <p:nvPr/>
              </p:nvSpPr>
              <p:spPr>
                <a:xfrm>
                  <a:off x="5495141" y="3358730"/>
                  <a:ext cx="812402" cy="541110"/>
                </a:xfrm>
                <a:prstGeom prst="rect">
                  <a:avLst/>
                </a:prstGeom>
                <a:blipFill rotWithShape="0">
                  <a:blip r:embed="rId6"/>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47" name="TextBox 246"/>
                <p:cNvSpPr txBox="1"/>
                <p:nvPr/>
              </p:nvSpPr>
              <p:spPr>
                <a:xfrm>
                  <a:off x="5501363" y="4012349"/>
                  <a:ext cx="814325"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𝛾</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47" name="TextBox 246"/>
                <p:cNvSpPr txBox="1">
                  <a:spLocks noRot="1" noChangeAspect="1" noMove="1" noResize="1" noEditPoints="1" noAdjustHandles="1" noChangeArrowheads="1" noChangeShapeType="1" noTextEdit="1"/>
                </p:cNvSpPr>
                <p:nvPr/>
              </p:nvSpPr>
              <p:spPr>
                <a:xfrm>
                  <a:off x="5501363" y="4012349"/>
                  <a:ext cx="803105" cy="541110"/>
                </a:xfrm>
                <a:prstGeom prst="rect">
                  <a:avLst/>
                </a:prstGeom>
                <a:blipFill rotWithShape="0">
                  <a:blip r:embed="rId7"/>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51" name="TextBox 250"/>
                <p:cNvSpPr txBox="1"/>
                <p:nvPr/>
              </p:nvSpPr>
              <p:spPr>
                <a:xfrm>
                  <a:off x="5501363" y="4717329"/>
                  <a:ext cx="864083"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𝜙</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51" name="TextBox 250"/>
                <p:cNvSpPr txBox="1">
                  <a:spLocks noRot="1" noChangeAspect="1" noMove="1" noResize="1" noEditPoints="1" noAdjustHandles="1" noChangeArrowheads="1" noChangeShapeType="1" noTextEdit="1"/>
                </p:cNvSpPr>
                <p:nvPr/>
              </p:nvSpPr>
              <p:spPr>
                <a:xfrm>
                  <a:off x="5501363" y="4717329"/>
                  <a:ext cx="852862" cy="541110"/>
                </a:xfrm>
                <a:prstGeom prst="rect">
                  <a:avLst/>
                </a:prstGeom>
                <a:blipFill rotWithShape="0">
                  <a:blip r:embed="rId8"/>
                  <a:stretch>
                    <a:fillRect/>
                  </a:stretch>
                </a:blipFill>
              </p:spPr>
              <p:txBody>
                <a:bodyPr/>
                <a:lstStyle/>
                <a:p>
                  <a:r>
                    <a:rPr lang="pt-BR">
                      <a:noFill/>
                    </a:rPr>
                    <a:t> </a:t>
                  </a:r>
                </a:p>
              </p:txBody>
            </p:sp>
          </mc:Fallback>
        </mc:AlternateContent>
      </p:grpSp>
      <p:grpSp>
        <p:nvGrpSpPr>
          <p:cNvPr id="291" name="Group 290"/>
          <p:cNvGrpSpPr/>
          <p:nvPr/>
        </p:nvGrpSpPr>
        <p:grpSpPr>
          <a:xfrm>
            <a:off x="6034121" y="3358730"/>
            <a:ext cx="1593961" cy="1926312"/>
            <a:chOff x="6276167" y="3358730"/>
            <a:chExt cx="1593961" cy="1926312"/>
          </a:xfrm>
        </p:grpSpPr>
        <p:grpSp>
          <p:nvGrpSpPr>
            <p:cNvPr id="13" name="Group 12"/>
            <p:cNvGrpSpPr/>
            <p:nvPr/>
          </p:nvGrpSpPr>
          <p:grpSpPr>
            <a:xfrm>
              <a:off x="6307544" y="3358730"/>
              <a:ext cx="1553501" cy="541110"/>
              <a:chOff x="7008764" y="4165327"/>
              <a:chExt cx="1553501" cy="541110"/>
            </a:xfrm>
          </p:grpSpPr>
          <mc:AlternateContent xmlns:mc="http://schemas.openxmlformats.org/markup-compatibility/2006" xmlns:a14="http://schemas.microsoft.com/office/drawing/2010/main">
            <mc:Choice Requires="a14">
              <p:sp>
                <p:nvSpPr>
                  <p:cNvPr id="240" name="TextBox 239"/>
                  <p:cNvSpPr txBox="1"/>
                  <p:nvPr/>
                </p:nvSpPr>
                <p:spPr>
                  <a:xfrm>
                    <a:off x="7406820" y="4165327"/>
                    <a:ext cx="1155445"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𝜃</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+1)</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40" name="TextBox 239"/>
                  <p:cNvSpPr txBox="1">
                    <a:spLocks noRot="1" noChangeAspect="1" noMove="1" noResize="1" noEditPoints="1" noAdjustHandles="1" noChangeArrowheads="1" noChangeShapeType="1" noTextEdit="1"/>
                  </p:cNvSpPr>
                  <p:nvPr/>
                </p:nvSpPr>
                <p:spPr>
                  <a:xfrm>
                    <a:off x="7406820" y="4165327"/>
                    <a:ext cx="1155445" cy="541110"/>
                  </a:xfrm>
                  <a:prstGeom prst="rect">
                    <a:avLst/>
                  </a:prstGeom>
                  <a:blipFill rotWithShape="0">
                    <a:blip r:embed="rId9"/>
                    <a:stretch>
                      <a:fillRect/>
                    </a:stretch>
                  </a:blipFill>
                </p:spPr>
                <p:txBody>
                  <a:bodyPr/>
                  <a:lstStyle/>
                  <a:p>
                    <a:r>
                      <a:rPr lang="pt-BR">
                        <a:noFill/>
                      </a:rPr>
                      <a:t> </a:t>
                    </a:r>
                  </a:p>
                </p:txBody>
              </p:sp>
            </mc:Fallback>
          </mc:AlternateContent>
          <p:sp>
            <p:nvSpPr>
              <p:cNvPr id="9" name="Right Arrow 8"/>
              <p:cNvSpPr/>
              <p:nvPr/>
            </p:nvSpPr>
            <p:spPr>
              <a:xfrm>
                <a:off x="7008764" y="4282904"/>
                <a:ext cx="389958" cy="3588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grpSp>
          <p:nvGrpSpPr>
            <p:cNvPr id="248" name="Group 247"/>
            <p:cNvGrpSpPr/>
            <p:nvPr/>
          </p:nvGrpSpPr>
          <p:grpSpPr>
            <a:xfrm>
              <a:off x="6276167" y="4038952"/>
              <a:ext cx="1555424" cy="541110"/>
              <a:chOff x="7008764" y="4165327"/>
              <a:chExt cx="1555424" cy="541110"/>
            </a:xfrm>
          </p:grpSpPr>
          <mc:AlternateContent xmlns:mc="http://schemas.openxmlformats.org/markup-compatibility/2006" xmlns:a14="http://schemas.microsoft.com/office/drawing/2010/main">
            <mc:Choice Requires="a14">
              <p:sp>
                <p:nvSpPr>
                  <p:cNvPr id="249" name="TextBox 248"/>
                  <p:cNvSpPr txBox="1"/>
                  <p:nvPr/>
                </p:nvSpPr>
                <p:spPr>
                  <a:xfrm>
                    <a:off x="7406820" y="4165327"/>
                    <a:ext cx="1157368"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𝛾</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+1)</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49" name="TextBox 248"/>
                  <p:cNvSpPr txBox="1">
                    <a:spLocks noRot="1" noChangeAspect="1" noMove="1" noResize="1" noEditPoints="1" noAdjustHandles="1" noChangeArrowheads="1" noChangeShapeType="1" noTextEdit="1"/>
                  </p:cNvSpPr>
                  <p:nvPr/>
                </p:nvSpPr>
                <p:spPr>
                  <a:xfrm>
                    <a:off x="7406820" y="4165327"/>
                    <a:ext cx="1146148" cy="541110"/>
                  </a:xfrm>
                  <a:prstGeom prst="rect">
                    <a:avLst/>
                  </a:prstGeom>
                  <a:blipFill rotWithShape="0">
                    <a:blip r:embed="rId10"/>
                    <a:stretch>
                      <a:fillRect/>
                    </a:stretch>
                  </a:blipFill>
                </p:spPr>
                <p:txBody>
                  <a:bodyPr/>
                  <a:lstStyle/>
                  <a:p>
                    <a:r>
                      <a:rPr lang="pt-BR">
                        <a:noFill/>
                      </a:rPr>
                      <a:t> </a:t>
                    </a:r>
                  </a:p>
                </p:txBody>
              </p:sp>
            </mc:Fallback>
          </mc:AlternateContent>
          <p:sp>
            <p:nvSpPr>
              <p:cNvPr id="250" name="Right Arrow 249"/>
              <p:cNvSpPr/>
              <p:nvPr/>
            </p:nvSpPr>
            <p:spPr>
              <a:xfrm>
                <a:off x="7008764" y="4282904"/>
                <a:ext cx="389958" cy="3588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grpSp>
          <p:nvGrpSpPr>
            <p:cNvPr id="252" name="Group 251"/>
            <p:cNvGrpSpPr/>
            <p:nvPr/>
          </p:nvGrpSpPr>
          <p:grpSpPr>
            <a:xfrm>
              <a:off x="6276167" y="4743932"/>
              <a:ext cx="1593961" cy="541110"/>
              <a:chOff x="7008764" y="4165327"/>
              <a:chExt cx="1593961" cy="541110"/>
            </a:xfrm>
          </p:grpSpPr>
          <mc:AlternateContent xmlns:mc="http://schemas.openxmlformats.org/markup-compatibility/2006" xmlns:a14="http://schemas.microsoft.com/office/drawing/2010/main">
            <mc:Choice Requires="a14">
              <p:sp>
                <p:nvSpPr>
                  <p:cNvPr id="253" name="TextBox 252"/>
                  <p:cNvSpPr txBox="1"/>
                  <p:nvPr/>
                </p:nvSpPr>
                <p:spPr>
                  <a:xfrm>
                    <a:off x="7406820" y="4165327"/>
                    <a:ext cx="1195905"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𝜙</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+1)</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53" name="TextBox 252"/>
                  <p:cNvSpPr txBox="1">
                    <a:spLocks noRot="1" noChangeAspect="1" noMove="1" noResize="1" noEditPoints="1" noAdjustHandles="1" noChangeArrowheads="1" noChangeShapeType="1" noTextEdit="1"/>
                  </p:cNvSpPr>
                  <p:nvPr/>
                </p:nvSpPr>
                <p:spPr>
                  <a:xfrm>
                    <a:off x="7406820" y="4165327"/>
                    <a:ext cx="1195905" cy="541110"/>
                  </a:xfrm>
                  <a:prstGeom prst="rect">
                    <a:avLst/>
                  </a:prstGeom>
                  <a:blipFill rotWithShape="0">
                    <a:blip r:embed="rId11"/>
                    <a:stretch>
                      <a:fillRect/>
                    </a:stretch>
                  </a:blipFill>
                </p:spPr>
                <p:txBody>
                  <a:bodyPr/>
                  <a:lstStyle/>
                  <a:p>
                    <a:r>
                      <a:rPr lang="pt-BR">
                        <a:noFill/>
                      </a:rPr>
                      <a:t> </a:t>
                    </a:r>
                  </a:p>
                </p:txBody>
              </p:sp>
            </mc:Fallback>
          </mc:AlternateContent>
          <p:sp>
            <p:nvSpPr>
              <p:cNvPr id="254" name="Right Arrow 253"/>
              <p:cNvSpPr/>
              <p:nvPr/>
            </p:nvSpPr>
            <p:spPr>
              <a:xfrm>
                <a:off x="7008764" y="4282904"/>
                <a:ext cx="389958" cy="3588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grpSp>
      <p:sp>
        <p:nvSpPr>
          <p:cNvPr id="136" name="Oval 135"/>
          <p:cNvSpPr/>
          <p:nvPr/>
        </p:nvSpPr>
        <p:spPr>
          <a:xfrm>
            <a:off x="4434376" y="4506294"/>
            <a:ext cx="453057" cy="44597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rgbClr val="00FF00"/>
                </a:solidFill>
                <a:latin typeface="Zapf Dingbats"/>
                <a:ea typeface="Zapf Dingbats"/>
                <a:cs typeface="Zapf Dingbats"/>
                <a:sym typeface="Zapf Dingbats"/>
              </a:rPr>
              <a:t>✓</a:t>
            </a:r>
            <a:endParaRPr lang="en-US">
              <a:solidFill>
                <a:srgbClr val="00FF00"/>
              </a:solidFill>
            </a:endParaRPr>
          </a:p>
        </p:txBody>
      </p:sp>
      <p:sp>
        <p:nvSpPr>
          <p:cNvPr id="139" name="Oval 138"/>
          <p:cNvSpPr/>
          <p:nvPr/>
        </p:nvSpPr>
        <p:spPr>
          <a:xfrm>
            <a:off x="3142554" y="4013567"/>
            <a:ext cx="453057" cy="44597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rgbClr val="FF0000"/>
                </a:solidFill>
                <a:latin typeface="Zapf Dingbats"/>
                <a:ea typeface="Zapf Dingbats"/>
                <a:cs typeface="Zapf Dingbats"/>
                <a:sym typeface="Zapf Dingbats"/>
              </a:rPr>
              <a:t>✗</a:t>
            </a:r>
            <a:endParaRPr lang="en-US">
              <a:solidFill>
                <a:srgbClr val="00FF00"/>
              </a:solidFill>
            </a:endParaRPr>
          </a:p>
        </p:txBody>
      </p:sp>
      <p:sp>
        <p:nvSpPr>
          <p:cNvPr id="138" name="Oval 137"/>
          <p:cNvSpPr/>
          <p:nvPr/>
        </p:nvSpPr>
        <p:spPr>
          <a:xfrm>
            <a:off x="3933036" y="3662859"/>
            <a:ext cx="453057" cy="44805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rgbClr val="FF0000"/>
                </a:solidFill>
                <a:latin typeface="Zapf Dingbats"/>
                <a:ea typeface="Zapf Dingbats"/>
                <a:cs typeface="Zapf Dingbats"/>
                <a:sym typeface="Zapf Dingbats"/>
              </a:rPr>
              <a:t>✗</a:t>
            </a:r>
            <a:endParaRPr lang="en-US">
              <a:solidFill>
                <a:srgbClr val="00FF00"/>
              </a:solidFill>
            </a:endParaRPr>
          </a:p>
        </p:txBody>
      </p:sp>
      <p:grpSp>
        <p:nvGrpSpPr>
          <p:cNvPr id="276" name="Group 275"/>
          <p:cNvGrpSpPr/>
          <p:nvPr/>
        </p:nvGrpSpPr>
        <p:grpSpPr>
          <a:xfrm>
            <a:off x="3576204" y="3629285"/>
            <a:ext cx="1683113" cy="1358599"/>
            <a:chOff x="3576204" y="3629285"/>
            <a:chExt cx="1683113" cy="1358599"/>
          </a:xfrm>
        </p:grpSpPr>
        <p:cxnSp>
          <p:nvCxnSpPr>
            <p:cNvPr id="32" name="Straight Arrow Connector 31"/>
            <p:cNvCxnSpPr>
              <a:endCxn id="246" idx="1"/>
            </p:cNvCxnSpPr>
            <p:nvPr/>
          </p:nvCxnSpPr>
          <p:spPr>
            <a:xfrm flipV="1">
              <a:off x="3576204" y="3629285"/>
              <a:ext cx="1676891" cy="568894"/>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256" name="Straight Arrow Connector 255"/>
            <p:cNvCxnSpPr>
              <a:endCxn id="247" idx="1"/>
            </p:cNvCxnSpPr>
            <p:nvPr/>
          </p:nvCxnSpPr>
          <p:spPr>
            <a:xfrm>
              <a:off x="3576204" y="4198179"/>
              <a:ext cx="1683113" cy="84725"/>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259" name="Straight Arrow Connector 258"/>
            <p:cNvCxnSpPr>
              <a:endCxn id="251" idx="1"/>
            </p:cNvCxnSpPr>
            <p:nvPr/>
          </p:nvCxnSpPr>
          <p:spPr>
            <a:xfrm>
              <a:off x="3591874" y="4181310"/>
              <a:ext cx="1667443" cy="806574"/>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grpSp>
      <p:sp>
        <p:nvSpPr>
          <p:cNvPr id="270" name="Freeform 269"/>
          <p:cNvSpPr/>
          <p:nvPr/>
        </p:nvSpPr>
        <p:spPr>
          <a:xfrm>
            <a:off x="3550024" y="2412115"/>
            <a:ext cx="2124635" cy="1393403"/>
          </a:xfrm>
          <a:custGeom>
            <a:avLst/>
            <a:gdLst>
              <a:gd name="connsiteX0" fmla="*/ 2124635 w 2124635"/>
              <a:gd name="connsiteY0" fmla="*/ 1084120 h 1393403"/>
              <a:gd name="connsiteX1" fmla="*/ 1492623 w 2124635"/>
              <a:gd name="connsiteY1" fmla="*/ 8356 h 1393403"/>
              <a:gd name="connsiteX2" fmla="*/ 403411 w 2124635"/>
              <a:gd name="connsiteY2" fmla="*/ 626920 h 1393403"/>
              <a:gd name="connsiteX3" fmla="*/ 0 w 2124635"/>
              <a:gd name="connsiteY3" fmla="*/ 1393403 h 1393403"/>
            </a:gdLst>
            <a:ahLst/>
            <a:cxnLst>
              <a:cxn ang="0">
                <a:pos x="connsiteX0" y="connsiteY0"/>
              </a:cxn>
              <a:cxn ang="0">
                <a:pos x="connsiteX1" y="connsiteY1"/>
              </a:cxn>
              <a:cxn ang="0">
                <a:pos x="connsiteX2" y="connsiteY2"/>
              </a:cxn>
              <a:cxn ang="0">
                <a:pos x="connsiteX3" y="connsiteY3"/>
              </a:cxn>
            </a:cxnLst>
            <a:rect l="l" t="t" r="r" b="b"/>
            <a:pathLst>
              <a:path w="2124635" h="1393403">
                <a:moveTo>
                  <a:pt x="2124635" y="1084120"/>
                </a:moveTo>
                <a:cubicBezTo>
                  <a:pt x="1952064" y="584338"/>
                  <a:pt x="1779494" y="84556"/>
                  <a:pt x="1492623" y="8356"/>
                </a:cubicBezTo>
                <a:cubicBezTo>
                  <a:pt x="1205752" y="-67844"/>
                  <a:pt x="652181" y="396079"/>
                  <a:pt x="403411" y="626920"/>
                </a:cubicBezTo>
                <a:cubicBezTo>
                  <a:pt x="154641" y="857761"/>
                  <a:pt x="0" y="1393403"/>
                  <a:pt x="0" y="1393403"/>
                </a:cubicBezTo>
              </a:path>
            </a:pathLst>
          </a:custGeom>
          <a:noFill/>
          <a:ln w="762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72" name="Freeform 271"/>
          <p:cNvSpPr/>
          <p:nvPr/>
        </p:nvSpPr>
        <p:spPr>
          <a:xfrm>
            <a:off x="5123329" y="2428409"/>
            <a:ext cx="2463094" cy="1690060"/>
          </a:xfrm>
          <a:custGeom>
            <a:avLst/>
            <a:gdLst>
              <a:gd name="connsiteX0" fmla="*/ 2460812 w 2827030"/>
              <a:gd name="connsiteY0" fmla="*/ 1699838 h 1699838"/>
              <a:gd name="connsiteX1" fmla="*/ 2622177 w 2827030"/>
              <a:gd name="connsiteY1" fmla="*/ 45850 h 1699838"/>
              <a:gd name="connsiteX2" fmla="*/ 0 w 2827030"/>
              <a:gd name="connsiteY2" fmla="*/ 624073 h 1699838"/>
            </a:gdLst>
            <a:ahLst/>
            <a:cxnLst>
              <a:cxn ang="0">
                <a:pos x="connsiteX0" y="connsiteY0"/>
              </a:cxn>
              <a:cxn ang="0">
                <a:pos x="connsiteX1" y="connsiteY1"/>
              </a:cxn>
              <a:cxn ang="0">
                <a:pos x="connsiteX2" y="connsiteY2"/>
              </a:cxn>
            </a:cxnLst>
            <a:rect l="l" t="t" r="r" b="b"/>
            <a:pathLst>
              <a:path w="2827030" h="1699838">
                <a:moveTo>
                  <a:pt x="2460812" y="1699838"/>
                </a:moveTo>
                <a:cubicBezTo>
                  <a:pt x="2746562" y="962491"/>
                  <a:pt x="3032312" y="225144"/>
                  <a:pt x="2622177" y="45850"/>
                </a:cubicBezTo>
                <a:cubicBezTo>
                  <a:pt x="2212042" y="-133444"/>
                  <a:pt x="1106021" y="245314"/>
                  <a:pt x="0" y="624073"/>
                </a:cubicBezTo>
              </a:path>
            </a:pathLst>
          </a:custGeom>
          <a:noFill/>
          <a:ln w="762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nvGrpSpPr>
          <p:cNvPr id="292" name="Group 291"/>
          <p:cNvGrpSpPr/>
          <p:nvPr/>
        </p:nvGrpSpPr>
        <p:grpSpPr>
          <a:xfrm>
            <a:off x="7530354" y="3390999"/>
            <a:ext cx="1593961" cy="1926312"/>
            <a:chOff x="7772400" y="3390999"/>
            <a:chExt cx="1593961" cy="1926312"/>
          </a:xfrm>
        </p:grpSpPr>
        <p:grpSp>
          <p:nvGrpSpPr>
            <p:cNvPr id="277" name="Group 276"/>
            <p:cNvGrpSpPr/>
            <p:nvPr/>
          </p:nvGrpSpPr>
          <p:grpSpPr>
            <a:xfrm>
              <a:off x="7803777" y="3390999"/>
              <a:ext cx="1553501" cy="541110"/>
              <a:chOff x="7008764" y="4165327"/>
              <a:chExt cx="1553501" cy="541110"/>
            </a:xfrm>
          </p:grpSpPr>
          <mc:AlternateContent xmlns:mc="http://schemas.openxmlformats.org/markup-compatibility/2006" xmlns:a14="http://schemas.microsoft.com/office/drawing/2010/main">
            <mc:Choice Requires="a14">
              <p:sp>
                <p:nvSpPr>
                  <p:cNvPr id="278" name="TextBox 277"/>
                  <p:cNvSpPr txBox="1"/>
                  <p:nvPr/>
                </p:nvSpPr>
                <p:spPr>
                  <a:xfrm>
                    <a:off x="7406820" y="4165327"/>
                    <a:ext cx="1155445"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𝜃</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+2)</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78" name="TextBox 277"/>
                  <p:cNvSpPr txBox="1">
                    <a:spLocks noRot="1" noChangeAspect="1" noMove="1" noResize="1" noEditPoints="1" noAdjustHandles="1" noChangeArrowheads="1" noChangeShapeType="1" noTextEdit="1"/>
                  </p:cNvSpPr>
                  <p:nvPr/>
                </p:nvSpPr>
                <p:spPr>
                  <a:xfrm>
                    <a:off x="7406820" y="4165327"/>
                    <a:ext cx="1155445" cy="541110"/>
                  </a:xfrm>
                  <a:prstGeom prst="rect">
                    <a:avLst/>
                  </a:prstGeom>
                  <a:blipFill rotWithShape="0">
                    <a:blip r:embed="rId12"/>
                    <a:stretch>
                      <a:fillRect/>
                    </a:stretch>
                  </a:blipFill>
                </p:spPr>
                <p:txBody>
                  <a:bodyPr/>
                  <a:lstStyle/>
                  <a:p>
                    <a:r>
                      <a:rPr lang="pt-BR">
                        <a:noFill/>
                      </a:rPr>
                      <a:t> </a:t>
                    </a:r>
                  </a:p>
                </p:txBody>
              </p:sp>
            </mc:Fallback>
          </mc:AlternateContent>
          <p:sp>
            <p:nvSpPr>
              <p:cNvPr id="279" name="Right Arrow 278"/>
              <p:cNvSpPr/>
              <p:nvPr/>
            </p:nvSpPr>
            <p:spPr>
              <a:xfrm>
                <a:off x="7008764" y="4282904"/>
                <a:ext cx="389958" cy="3588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grpSp>
          <p:nvGrpSpPr>
            <p:cNvPr id="280" name="Group 279"/>
            <p:cNvGrpSpPr/>
            <p:nvPr/>
          </p:nvGrpSpPr>
          <p:grpSpPr>
            <a:xfrm>
              <a:off x="7772400" y="4071221"/>
              <a:ext cx="1555424" cy="541110"/>
              <a:chOff x="7008764" y="4165327"/>
              <a:chExt cx="1555424" cy="541110"/>
            </a:xfrm>
          </p:grpSpPr>
          <mc:AlternateContent xmlns:mc="http://schemas.openxmlformats.org/markup-compatibility/2006" xmlns:a14="http://schemas.microsoft.com/office/drawing/2010/main">
            <mc:Choice Requires="a14">
              <p:sp>
                <p:nvSpPr>
                  <p:cNvPr id="281" name="TextBox 280"/>
                  <p:cNvSpPr txBox="1"/>
                  <p:nvPr/>
                </p:nvSpPr>
                <p:spPr>
                  <a:xfrm>
                    <a:off x="7406820" y="4165327"/>
                    <a:ext cx="1157368"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𝛾</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+2)</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81" name="TextBox 280"/>
                  <p:cNvSpPr txBox="1">
                    <a:spLocks noRot="1" noChangeAspect="1" noMove="1" noResize="1" noEditPoints="1" noAdjustHandles="1" noChangeArrowheads="1" noChangeShapeType="1" noTextEdit="1"/>
                  </p:cNvSpPr>
                  <p:nvPr/>
                </p:nvSpPr>
                <p:spPr>
                  <a:xfrm>
                    <a:off x="7406820" y="4165327"/>
                    <a:ext cx="1146148" cy="541110"/>
                  </a:xfrm>
                  <a:prstGeom prst="rect">
                    <a:avLst/>
                  </a:prstGeom>
                  <a:blipFill rotWithShape="0">
                    <a:blip r:embed="rId13"/>
                    <a:stretch>
                      <a:fillRect/>
                    </a:stretch>
                  </a:blipFill>
                </p:spPr>
                <p:txBody>
                  <a:bodyPr/>
                  <a:lstStyle/>
                  <a:p>
                    <a:r>
                      <a:rPr lang="pt-BR">
                        <a:noFill/>
                      </a:rPr>
                      <a:t> </a:t>
                    </a:r>
                  </a:p>
                </p:txBody>
              </p:sp>
            </mc:Fallback>
          </mc:AlternateContent>
          <p:sp>
            <p:nvSpPr>
              <p:cNvPr id="282" name="Right Arrow 281"/>
              <p:cNvSpPr/>
              <p:nvPr/>
            </p:nvSpPr>
            <p:spPr>
              <a:xfrm>
                <a:off x="7008764" y="4282904"/>
                <a:ext cx="389958" cy="3588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grpSp>
          <p:nvGrpSpPr>
            <p:cNvPr id="283" name="Group 282"/>
            <p:cNvGrpSpPr/>
            <p:nvPr/>
          </p:nvGrpSpPr>
          <p:grpSpPr>
            <a:xfrm>
              <a:off x="7772400" y="4776201"/>
              <a:ext cx="1593961" cy="541110"/>
              <a:chOff x="7008764" y="4165327"/>
              <a:chExt cx="1593961" cy="541110"/>
            </a:xfrm>
          </p:grpSpPr>
          <mc:AlternateContent xmlns:mc="http://schemas.openxmlformats.org/markup-compatibility/2006" xmlns:a14="http://schemas.microsoft.com/office/drawing/2010/main">
            <mc:Choice Requires="a14">
              <p:sp>
                <p:nvSpPr>
                  <p:cNvPr id="284" name="TextBox 283"/>
                  <p:cNvSpPr txBox="1"/>
                  <p:nvPr/>
                </p:nvSpPr>
                <p:spPr>
                  <a:xfrm>
                    <a:off x="7406820" y="4165327"/>
                    <a:ext cx="1195905" cy="541110"/>
                  </a:xfrm>
                  <a:prstGeom prst="rect">
                    <a:avLst/>
                  </a:prstGeom>
                  <a:noFill/>
                </p:spPr>
                <p:txBody>
                  <a:bodyPr wrap="none" rtlCol="0">
                    <a:spAutoFit/>
                  </a:bodyPr>
                  <a:lstStyle/>
                  <a:p>
                    <a14:m>
                      <m:oMath xmlns:m="http://schemas.openxmlformats.org/officeDocument/2006/math">
                        <m:sSup>
                          <m:sSupPr>
                            <m:ctrlPr>
                              <a:rPr lang="en-US" sz="2800" b="0" i="1" smtClean="0">
                                <a:latin typeface="Cambria Math" panose="02040503050406030204" pitchFamily="18" charset="0"/>
                                <a:ea typeface="Gill Sans" charset="0"/>
                                <a:cs typeface="Gill Sans" charset="0"/>
                              </a:rPr>
                            </m:ctrlPr>
                          </m:sSupPr>
                          <m:e>
                            <m:r>
                              <a:rPr lang="en-US" sz="2800" b="0" i="1" smtClean="0">
                                <a:latin typeface="Cambria Math" charset="0"/>
                                <a:ea typeface="Gill Sans" charset="0"/>
                                <a:cs typeface="Gill Sans" charset="0"/>
                              </a:rPr>
                              <m:t>𝜙</m:t>
                            </m:r>
                          </m:e>
                          <m:sup>
                            <m:r>
                              <a:rPr lang="en-US" sz="2800" b="0" i="1" smtClean="0">
                                <a:latin typeface="Cambria Math" charset="0"/>
                                <a:ea typeface="Gill Sans" charset="0"/>
                                <a:cs typeface="Gill Sans" charset="0"/>
                              </a:rPr>
                              <m:t>(</m:t>
                            </m:r>
                            <m:r>
                              <a:rPr lang="en-US" sz="2800" b="0" i="1" smtClean="0">
                                <a:latin typeface="Cambria Math" charset="0"/>
                                <a:ea typeface="Gill Sans" charset="0"/>
                                <a:cs typeface="Gill Sans" charset="0"/>
                              </a:rPr>
                              <m:t>𝑡</m:t>
                            </m:r>
                            <m:r>
                              <a:rPr lang="en-US" sz="2800" b="0" i="1" smtClean="0">
                                <a:latin typeface="Cambria Math" charset="0"/>
                                <a:ea typeface="Gill Sans" charset="0"/>
                                <a:cs typeface="Gill Sans" charset="0"/>
                              </a:rPr>
                              <m:t>+2)</m:t>
                            </m:r>
                          </m:sup>
                        </m:sSup>
                      </m:oMath>
                    </a14:m>
                    <a:r>
                      <a:rPr lang="pt-BR" smtClean="0">
                        <a:latin typeface="Gill Sans" charset="0"/>
                        <a:ea typeface="Gill Sans" charset="0"/>
                        <a:cs typeface="Gill Sans" charset="0"/>
                      </a:rPr>
                      <a:t> </a:t>
                    </a:r>
                    <a:endParaRPr lang="pt-BR">
                      <a:latin typeface="Gill Sans" charset="0"/>
                      <a:ea typeface="Gill Sans" charset="0"/>
                      <a:cs typeface="Gill Sans" charset="0"/>
                    </a:endParaRPr>
                  </a:p>
                </p:txBody>
              </p:sp>
            </mc:Choice>
            <mc:Fallback xmlns="">
              <p:sp>
                <p:nvSpPr>
                  <p:cNvPr id="284" name="TextBox 283"/>
                  <p:cNvSpPr txBox="1">
                    <a:spLocks noRot="1" noChangeAspect="1" noMove="1" noResize="1" noEditPoints="1" noAdjustHandles="1" noChangeArrowheads="1" noChangeShapeType="1" noTextEdit="1"/>
                  </p:cNvSpPr>
                  <p:nvPr/>
                </p:nvSpPr>
                <p:spPr>
                  <a:xfrm>
                    <a:off x="7406820" y="4165327"/>
                    <a:ext cx="1195905" cy="541110"/>
                  </a:xfrm>
                  <a:prstGeom prst="rect">
                    <a:avLst/>
                  </a:prstGeom>
                  <a:blipFill rotWithShape="0">
                    <a:blip r:embed="rId14"/>
                    <a:stretch>
                      <a:fillRect/>
                    </a:stretch>
                  </a:blipFill>
                </p:spPr>
                <p:txBody>
                  <a:bodyPr/>
                  <a:lstStyle/>
                  <a:p>
                    <a:r>
                      <a:rPr lang="pt-BR">
                        <a:noFill/>
                      </a:rPr>
                      <a:t> </a:t>
                    </a:r>
                  </a:p>
                </p:txBody>
              </p:sp>
            </mc:Fallback>
          </mc:AlternateContent>
          <p:sp>
            <p:nvSpPr>
              <p:cNvPr id="285" name="Right Arrow 284"/>
              <p:cNvSpPr/>
              <p:nvPr/>
            </p:nvSpPr>
            <p:spPr>
              <a:xfrm>
                <a:off x="7008764" y="4282904"/>
                <a:ext cx="389958" cy="3588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grpSp>
      <p:sp>
        <p:nvSpPr>
          <p:cNvPr id="293" name="Freeform 292"/>
          <p:cNvSpPr/>
          <p:nvPr/>
        </p:nvSpPr>
        <p:spPr>
          <a:xfrm>
            <a:off x="2447365" y="4688169"/>
            <a:ext cx="5876364" cy="1198435"/>
          </a:xfrm>
          <a:custGeom>
            <a:avLst/>
            <a:gdLst>
              <a:gd name="connsiteX0" fmla="*/ 5876364 w 5876364"/>
              <a:gd name="connsiteY0" fmla="*/ 556184 h 1198435"/>
              <a:gd name="connsiteX1" fmla="*/ 3724835 w 5876364"/>
              <a:gd name="connsiteY1" fmla="*/ 1147855 h 1198435"/>
              <a:gd name="connsiteX2" fmla="*/ 1102659 w 5876364"/>
              <a:gd name="connsiteY2" fmla="*/ 1040278 h 1198435"/>
              <a:gd name="connsiteX3" fmla="*/ 578223 w 5876364"/>
              <a:gd name="connsiteY3" fmla="*/ 31749 h 1198435"/>
              <a:gd name="connsiteX4" fmla="*/ 0 w 5876364"/>
              <a:gd name="connsiteY4" fmla="*/ 233455 h 119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6364" h="1198435">
                <a:moveTo>
                  <a:pt x="5876364" y="556184"/>
                </a:moveTo>
                <a:cubicBezTo>
                  <a:pt x="5198408" y="811678"/>
                  <a:pt x="4520452" y="1067173"/>
                  <a:pt x="3724835" y="1147855"/>
                </a:cubicBezTo>
                <a:cubicBezTo>
                  <a:pt x="2929218" y="1228537"/>
                  <a:pt x="1627094" y="1226296"/>
                  <a:pt x="1102659" y="1040278"/>
                </a:cubicBezTo>
                <a:cubicBezTo>
                  <a:pt x="578224" y="854260"/>
                  <a:pt x="761999" y="166219"/>
                  <a:pt x="578223" y="31749"/>
                </a:cubicBezTo>
                <a:cubicBezTo>
                  <a:pt x="394447" y="-102721"/>
                  <a:pt x="0" y="233455"/>
                  <a:pt x="0" y="233455"/>
                </a:cubicBezTo>
              </a:path>
            </a:pathLst>
          </a:custGeom>
          <a:noFill/>
          <a:ln w="762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96" name="TextBox 295"/>
          <p:cNvSpPr txBox="1"/>
          <p:nvPr/>
        </p:nvSpPr>
        <p:spPr>
          <a:xfrm>
            <a:off x="5638800" y="1600200"/>
            <a:ext cx="3105017" cy="461665"/>
          </a:xfrm>
          <a:prstGeom prst="rect">
            <a:avLst/>
          </a:prstGeom>
          <a:noFill/>
        </p:spPr>
        <p:txBody>
          <a:bodyPr wrap="none" rtlCol="0">
            <a:spAutoFit/>
          </a:bodyPr>
          <a:lstStyle/>
          <a:p>
            <a:r>
              <a:rPr lang="pt-BR" sz="2400" b="1" smtClean="0">
                <a:latin typeface="Gill Sans" charset="0"/>
                <a:ea typeface="Gill Sans" charset="0"/>
                <a:cs typeface="Gill Sans" charset="0"/>
              </a:rPr>
              <a:t>Strategy</a:t>
            </a:r>
            <a:r>
              <a:rPr lang="en-US" sz="2400" smtClean="0">
                <a:latin typeface="Gill Sans" charset="0"/>
                <a:ea typeface="Gill Sans" charset="0"/>
                <a:cs typeface="Gill Sans" charset="0"/>
              </a:rPr>
              <a:t>: </a:t>
            </a:r>
            <a:r>
              <a:rPr lang="en-US" sz="2400" i="1" smtClean="0">
                <a:latin typeface="Gill Sans" charset="0"/>
                <a:ea typeface="Gill Sans" charset="0"/>
                <a:cs typeface="Gill Sans" charset="0"/>
              </a:rPr>
              <a:t>Round-Robin</a:t>
            </a:r>
            <a:endParaRPr lang="pt-BR" i="1">
              <a:latin typeface="Gill Sans" charset="0"/>
              <a:ea typeface="Gill Sans" charset="0"/>
              <a:cs typeface="Gill Sans" charset="0"/>
            </a:endParaRPr>
          </a:p>
        </p:txBody>
      </p:sp>
      <p:sp>
        <p:nvSpPr>
          <p:cNvPr id="133" name="Oval 132"/>
          <p:cNvSpPr/>
          <p:nvPr/>
        </p:nvSpPr>
        <p:spPr>
          <a:xfrm>
            <a:off x="2619757" y="5549490"/>
            <a:ext cx="453057" cy="44597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rgbClr val="00FF00"/>
                </a:solidFill>
                <a:latin typeface="Zapf Dingbats"/>
                <a:ea typeface="Zapf Dingbats"/>
                <a:cs typeface="Zapf Dingbats"/>
                <a:sym typeface="Zapf Dingbats"/>
              </a:rPr>
              <a:t>✓</a:t>
            </a:r>
            <a:endParaRPr lang="en-US">
              <a:solidFill>
                <a:srgbClr val="00FF00"/>
              </a:solidFill>
            </a:endParaRPr>
          </a:p>
        </p:txBody>
      </p:sp>
      <p:sp>
        <p:nvSpPr>
          <p:cNvPr id="137" name="Oval 136"/>
          <p:cNvSpPr/>
          <p:nvPr/>
        </p:nvSpPr>
        <p:spPr>
          <a:xfrm>
            <a:off x="3594792" y="4813643"/>
            <a:ext cx="453057" cy="44597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rgbClr val="FF0000"/>
                </a:solidFill>
                <a:latin typeface="Zapf Dingbats"/>
                <a:ea typeface="Zapf Dingbats"/>
                <a:cs typeface="Zapf Dingbats"/>
                <a:sym typeface="Zapf Dingbats"/>
              </a:rPr>
              <a:t>✗</a:t>
            </a:r>
            <a:endParaRPr lang="en-US">
              <a:solidFill>
                <a:srgbClr val="00FF00"/>
              </a:solidFill>
            </a:endParaRPr>
          </a:p>
        </p:txBody>
      </p:sp>
      <p:sp>
        <p:nvSpPr>
          <p:cNvPr id="140" name="Oval 139"/>
          <p:cNvSpPr/>
          <p:nvPr/>
        </p:nvSpPr>
        <p:spPr>
          <a:xfrm>
            <a:off x="4503175" y="2783642"/>
            <a:ext cx="453057" cy="44597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rgbClr val="00FF00"/>
                </a:solidFill>
                <a:latin typeface="Zapf Dingbats"/>
                <a:ea typeface="Zapf Dingbats"/>
                <a:cs typeface="Zapf Dingbats"/>
                <a:sym typeface="Zapf Dingbats"/>
              </a:rPr>
              <a:t>✓</a:t>
            </a:r>
            <a:endParaRPr lang="en-US">
              <a:solidFill>
                <a:srgbClr val="00FF00"/>
              </a:solidFill>
            </a:endParaRPr>
          </a:p>
        </p:txBody>
      </p:sp>
      <p:sp>
        <p:nvSpPr>
          <p:cNvPr id="141" name="Oval 140"/>
          <p:cNvSpPr/>
          <p:nvPr/>
        </p:nvSpPr>
        <p:spPr>
          <a:xfrm>
            <a:off x="1845525" y="4906982"/>
            <a:ext cx="453057" cy="445976"/>
          </a:xfrm>
          <a:prstGeom prst="ellips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solidFill>
                  <a:srgbClr val="00FF00"/>
                </a:solidFill>
                <a:latin typeface="Zapf Dingbats"/>
                <a:ea typeface="Zapf Dingbats"/>
                <a:cs typeface="Zapf Dingbats"/>
                <a:sym typeface="Zapf Dingbats"/>
              </a:rPr>
              <a:t>✓</a:t>
            </a:r>
            <a:endParaRPr lang="en-US">
              <a:solidFill>
                <a:srgbClr val="00FF00"/>
              </a:solidFill>
            </a:endParaRPr>
          </a:p>
        </p:txBody>
      </p:sp>
      <p:sp>
        <p:nvSpPr>
          <p:cNvPr id="143" name="TextBox 142"/>
          <p:cNvSpPr txBox="1"/>
          <p:nvPr/>
        </p:nvSpPr>
        <p:spPr>
          <a:xfrm>
            <a:off x="5067808" y="2538007"/>
            <a:ext cx="1544012" cy="461665"/>
          </a:xfrm>
          <a:prstGeom prst="rect">
            <a:avLst/>
          </a:prstGeom>
          <a:noFill/>
        </p:spPr>
        <p:txBody>
          <a:bodyPr wrap="none" rtlCol="0">
            <a:spAutoFit/>
          </a:bodyPr>
          <a:lstStyle/>
          <a:p>
            <a:r>
              <a:rPr lang="pt-BR" sz="2400" b="1" dirty="0" err="1" smtClean="0">
                <a:latin typeface="Gill Sans" charset="0"/>
                <a:ea typeface="Gill Sans" charset="0"/>
                <a:cs typeface="Gill Sans" charset="0"/>
              </a:rPr>
              <a:t>Methods</a:t>
            </a:r>
            <a:endParaRPr lang="pt-BR" sz="2400" b="1" dirty="0">
              <a:latin typeface="Gill Sans" charset="0"/>
              <a:ea typeface="Gill Sans" charset="0"/>
              <a:cs typeface="Gill Sans" charset="0"/>
            </a:endParaRPr>
          </a:p>
        </p:txBody>
      </p:sp>
    </p:spTree>
    <p:custDataLst>
      <p:tags r:id="rId1"/>
    </p:custDataLst>
    <p:extLst>
      <p:ext uri="{BB962C8B-B14F-4D97-AF65-F5344CB8AC3E}">
        <p14:creationId xmlns:p14="http://schemas.microsoft.com/office/powerpoint/2010/main" val="3269034549"/>
      </p:ext>
    </p:extLst>
  </p:cSld>
  <p:clrMapOvr>
    <a:masterClrMapping/>
  </p:clrMapOvr>
  <mc:AlternateContent xmlns:mc="http://schemas.openxmlformats.org/markup-compatibility/2006" xmlns:p14="http://schemas.microsoft.com/office/powerpoint/2010/main">
    <mc:Choice Requires="p14">
      <p:transition spd="slow" p14:dur="2000" advTm="70903"/>
    </mc:Choice>
    <mc:Fallback xmlns="">
      <p:transition spd="slow" advTm="70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dissolve">
                                      <p:cBhvr>
                                        <p:cTn id="7" dur="5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dissolve">
                                      <p:cBhvr>
                                        <p:cTn id="12" dur="500"/>
                                        <p:tgtEl>
                                          <p:spTgt spid="139"/>
                                        </p:tgtEl>
                                      </p:cBhvr>
                                    </p:animEffect>
                                  </p:childTnLst>
                                </p:cTn>
                              </p:par>
                              <p:par>
                                <p:cTn id="13" presetID="9" presetClass="entr" presetSubtype="0" fill="hold" nodeType="withEffect">
                                  <p:stCondLst>
                                    <p:cond delay="0"/>
                                  </p:stCondLst>
                                  <p:childTnLst>
                                    <p:set>
                                      <p:cBhvr>
                                        <p:cTn id="14" dur="1" fill="hold">
                                          <p:stCondLst>
                                            <p:cond delay="0"/>
                                          </p:stCondLst>
                                        </p:cTn>
                                        <p:tgtEl>
                                          <p:spTgt spid="236"/>
                                        </p:tgtEl>
                                        <p:attrNameLst>
                                          <p:attrName>style.visibility</p:attrName>
                                        </p:attrNameLst>
                                      </p:cBhvr>
                                      <p:to>
                                        <p:strVal val="visible"/>
                                      </p:to>
                                    </p:set>
                                    <p:animEffect transition="in" filter="dissolve">
                                      <p:cBhvr>
                                        <p:cTn id="15" dur="500"/>
                                        <p:tgtEl>
                                          <p:spTgt spid="2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270"/>
                                        </p:tgtEl>
                                      </p:cBhvr>
                                    </p:animEffect>
                                    <p:set>
                                      <p:cBhvr>
                                        <p:cTn id="20" dur="1" fill="hold">
                                          <p:stCondLst>
                                            <p:cond delay="499"/>
                                          </p:stCondLst>
                                        </p:cTn>
                                        <p:tgtEl>
                                          <p:spTgt spid="270"/>
                                        </p:tgtEl>
                                        <p:attrNameLst>
                                          <p:attrName>style.visibility</p:attrName>
                                        </p:attrNameLst>
                                      </p:cBhvr>
                                      <p:to>
                                        <p:strVal val="hidden"/>
                                      </p:to>
                                    </p:se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276"/>
                                        </p:tgtEl>
                                        <p:attrNameLst>
                                          <p:attrName>style.visibility</p:attrName>
                                        </p:attrNameLst>
                                      </p:cBhvr>
                                      <p:to>
                                        <p:strVal val="visible"/>
                                      </p:to>
                                    </p:set>
                                    <p:animEffect transition="in" filter="dissolve">
                                      <p:cBhvr>
                                        <p:cTn id="24" dur="500"/>
                                        <p:tgtEl>
                                          <p:spTgt spid="27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91"/>
                                        </p:tgtEl>
                                        <p:attrNameLst>
                                          <p:attrName>style.visibility</p:attrName>
                                        </p:attrNameLst>
                                      </p:cBhvr>
                                      <p:to>
                                        <p:strVal val="visible"/>
                                      </p:to>
                                    </p:set>
                                    <p:animEffect transition="in" filter="dissolve">
                                      <p:cBhvr>
                                        <p:cTn id="29" dur="500"/>
                                        <p:tgtEl>
                                          <p:spTgt spid="29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7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27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9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9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270" grpId="0" animBg="1"/>
      <p:bldP spid="270" grpId="1" animBg="1"/>
      <p:bldP spid="272" grpId="0" animBg="1"/>
      <p:bldP spid="272" grpId="1" animBg="1"/>
      <p:bldP spid="293" grpId="0" animBg="1"/>
      <p:bldP spid="140" grpId="0" animBg="1"/>
      <p:bldP spid="1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0" y="1905000"/>
            <a:ext cx="3657600" cy="3657600"/>
          </a:xfrm>
          <a:prstGeom prst="rect">
            <a:avLst/>
          </a:prstGeom>
        </p:spPr>
      </p:pic>
      <p:sp>
        <p:nvSpPr>
          <p:cNvPr id="2" name="Title 1"/>
          <p:cNvSpPr>
            <a:spLocks noGrp="1"/>
          </p:cNvSpPr>
          <p:nvPr>
            <p:ph type="title"/>
          </p:nvPr>
        </p:nvSpPr>
        <p:spPr/>
        <p:txBody>
          <a:bodyPr/>
          <a:lstStyle/>
          <a:p>
            <a:r>
              <a:rPr lang="en-US" dirty="0" smtClean="0"/>
              <a:t>Why study networks?</a:t>
            </a:r>
            <a:endParaRPr lang="en-US" dirty="0"/>
          </a:p>
        </p:txBody>
      </p:sp>
      <p:sp>
        <p:nvSpPr>
          <p:cNvPr id="3" name="Content Placeholder 2"/>
          <p:cNvSpPr>
            <a:spLocks noGrp="1"/>
          </p:cNvSpPr>
          <p:nvPr>
            <p:ph idx="1"/>
          </p:nvPr>
        </p:nvSpPr>
        <p:spPr>
          <a:xfrm>
            <a:off x="457200" y="1178716"/>
            <a:ext cx="6096000" cy="5177634"/>
          </a:xfrm>
        </p:spPr>
        <p:txBody>
          <a:bodyPr>
            <a:normAutofit/>
          </a:bodyPr>
          <a:lstStyle/>
          <a:p>
            <a:r>
              <a:rPr lang="en-US" dirty="0" smtClean="0"/>
              <a:t>network fundamental abstraction for many real systems</a:t>
            </a:r>
            <a:br>
              <a:rPr lang="en-US" dirty="0" smtClean="0"/>
            </a:br>
            <a:r>
              <a:rPr lang="en-US" dirty="0" smtClean="0"/>
              <a:t>Examples:</a:t>
            </a:r>
          </a:p>
          <a:p>
            <a:pPr lvl="1"/>
            <a:r>
              <a:rPr lang="en-US" dirty="0" smtClean="0"/>
              <a:t>Web</a:t>
            </a:r>
          </a:p>
          <a:p>
            <a:pPr lvl="1"/>
            <a:r>
              <a:rPr lang="en-US" dirty="0" smtClean="0"/>
              <a:t>social networks</a:t>
            </a:r>
          </a:p>
          <a:p>
            <a:pPr lvl="1"/>
            <a:r>
              <a:rPr lang="en-US" dirty="0" smtClean="0"/>
              <a:t>scientific collaboration</a:t>
            </a:r>
          </a:p>
          <a:p>
            <a:r>
              <a:rPr lang="en-US" dirty="0" smtClean="0"/>
              <a:t>impossible to understand from isolated components</a:t>
            </a:r>
          </a:p>
          <a:p>
            <a:r>
              <a:rPr lang="en-US" dirty="0" smtClean="0"/>
              <a:t>many multivariate heavy-tailed statistics</a:t>
            </a:r>
          </a:p>
          <a:p>
            <a:pPr lvl="1"/>
            <a:r>
              <a:rPr lang="en-US" dirty="0" smtClean="0"/>
              <a:t>in-/out-/reciprocated degree   distributions</a:t>
            </a:r>
          </a:p>
          <a:p>
            <a:endParaRPr lang="en-US" dirty="0"/>
          </a:p>
        </p:txBody>
      </p:sp>
      <p:sp>
        <p:nvSpPr>
          <p:cNvPr id="4" name="Slide Number Placeholder 3"/>
          <p:cNvSpPr>
            <a:spLocks noGrp="1"/>
          </p:cNvSpPr>
          <p:nvPr>
            <p:ph type="sldNum" sz="quarter" idx="12"/>
          </p:nvPr>
        </p:nvSpPr>
        <p:spPr/>
        <p:txBody>
          <a:bodyPr/>
          <a:lstStyle/>
          <a:p>
            <a:fld id="{C50C2A43-F0C6-8047-8B9A-9EDF30000EA5}" type="slidenum">
              <a:rPr lang="en-US" smtClean="0"/>
              <a:t>2</a:t>
            </a:fld>
            <a:endParaRPr lang="en-US" dirty="0"/>
          </a:p>
        </p:txBody>
      </p:sp>
      <p:sp>
        <p:nvSpPr>
          <p:cNvPr id="5" name="TextBox 4"/>
          <p:cNvSpPr txBox="1"/>
          <p:nvPr/>
        </p:nvSpPr>
        <p:spPr>
          <a:xfrm>
            <a:off x="2377099" y="5895993"/>
            <a:ext cx="4237057" cy="646331"/>
          </a:xfrm>
          <a:prstGeom prst="rect">
            <a:avLst/>
          </a:prstGeom>
          <a:noFill/>
        </p:spPr>
        <p:txBody>
          <a:bodyPr wrap="none" rtlCol="0">
            <a:spAutoFit/>
          </a:bodyPr>
          <a:lstStyle/>
          <a:p>
            <a:r>
              <a:rPr lang="en-US" sz="3600" b="1" dirty="0" smtClean="0">
                <a:solidFill>
                  <a:srgbClr val="C00000"/>
                </a:solidFill>
                <a:latin typeface="Arial" panose="020B0604020202020204" pitchFamily="34" charset="0"/>
                <a:cs typeface="Arial" panose="020B0604020202020204" pitchFamily="34" charset="0"/>
              </a:rPr>
              <a:t>How do we study?</a:t>
            </a:r>
            <a:endParaRPr lang="en-US" sz="3600" b="1" dirty="0">
              <a:solidFill>
                <a:srgbClr val="C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37798625"/>
      </p:ext>
    </p:extLst>
  </p:cSld>
  <p:clrMapOvr>
    <a:masterClrMapping/>
  </p:clrMapOvr>
  <mc:AlternateContent xmlns:mc="http://schemas.openxmlformats.org/markup-compatibility/2006" xmlns:p14="http://schemas.microsoft.com/office/powerpoint/2010/main">
    <mc:Choice Requires="p14">
      <p:transition spd="slow" p14:dur="2000" advTm="33960"/>
    </mc:Choice>
    <mc:Fallback xmlns="">
      <p:transition spd="slow" advTm="339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13 at 2.07.0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768" y="1570720"/>
            <a:ext cx="8147417" cy="3680953"/>
          </a:xfrm>
          <a:prstGeom prst="rect">
            <a:avLst/>
          </a:prstGeom>
        </p:spPr>
      </p:pic>
      <p:grpSp>
        <p:nvGrpSpPr>
          <p:cNvPr id="5" name="Group 4"/>
          <p:cNvGrpSpPr/>
          <p:nvPr/>
        </p:nvGrpSpPr>
        <p:grpSpPr>
          <a:xfrm>
            <a:off x="1504944" y="2991471"/>
            <a:ext cx="1388731" cy="1933360"/>
            <a:chOff x="1270000" y="3778250"/>
            <a:chExt cx="1501775" cy="2090737"/>
          </a:xfrm>
        </p:grpSpPr>
        <p:sp>
          <p:nvSpPr>
            <p:cNvPr id="6" name="Rectangle 5"/>
            <p:cNvSpPr/>
            <p:nvPr/>
          </p:nvSpPr>
          <p:spPr>
            <a:xfrm>
              <a:off x="1270000" y="3778250"/>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Gill Sans" charset="0"/>
                <a:ea typeface="Gill Sans" charset="0"/>
                <a:cs typeface="Gill Sans" charset="0"/>
              </a:endParaRPr>
            </a:p>
          </p:txBody>
        </p:sp>
        <p:sp>
          <p:nvSpPr>
            <p:cNvPr id="7" name="Rectangle 6"/>
            <p:cNvSpPr/>
            <p:nvPr/>
          </p:nvSpPr>
          <p:spPr>
            <a:xfrm>
              <a:off x="2247900" y="4065587"/>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Gill Sans" charset="0"/>
                <a:ea typeface="Gill Sans" charset="0"/>
                <a:cs typeface="Gill Sans" charset="0"/>
              </a:endParaRPr>
            </a:p>
          </p:txBody>
        </p:sp>
        <p:sp>
          <p:nvSpPr>
            <p:cNvPr id="8" name="Rectangle 7"/>
            <p:cNvSpPr/>
            <p:nvPr/>
          </p:nvSpPr>
          <p:spPr>
            <a:xfrm>
              <a:off x="2486025" y="4692650"/>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Gill Sans" charset="0"/>
                <a:ea typeface="Gill Sans" charset="0"/>
                <a:cs typeface="Gill Sans" charset="0"/>
              </a:endParaRPr>
            </a:p>
          </p:txBody>
        </p:sp>
        <p:sp>
          <p:nvSpPr>
            <p:cNvPr id="9" name="Rectangle 8"/>
            <p:cNvSpPr/>
            <p:nvPr/>
          </p:nvSpPr>
          <p:spPr>
            <a:xfrm>
              <a:off x="2374900" y="5311775"/>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Gill Sans" charset="0"/>
                <a:ea typeface="Gill Sans" charset="0"/>
                <a:cs typeface="Gill Sans" charset="0"/>
              </a:endParaRPr>
            </a:p>
          </p:txBody>
        </p:sp>
        <p:sp>
          <p:nvSpPr>
            <p:cNvPr id="10" name="Rectangle 9"/>
            <p:cNvSpPr/>
            <p:nvPr/>
          </p:nvSpPr>
          <p:spPr>
            <a:xfrm>
              <a:off x="1539875" y="5599112"/>
              <a:ext cx="285750" cy="26987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Gill Sans" charset="0"/>
                <a:ea typeface="Gill Sans" charset="0"/>
                <a:cs typeface="Gill Sans" charset="0"/>
              </a:endParaRPr>
            </a:p>
          </p:txBody>
        </p:sp>
      </p:grpSp>
      <p:sp>
        <p:nvSpPr>
          <p:cNvPr id="13" name="Rectangle 12"/>
          <p:cNvSpPr/>
          <p:nvPr/>
        </p:nvSpPr>
        <p:spPr>
          <a:xfrm>
            <a:off x="637768" y="4958988"/>
            <a:ext cx="8147417" cy="30828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Gill Sans" charset="0"/>
              <a:ea typeface="Gill Sans" charset="0"/>
              <a:cs typeface="Gill Sans" charset="0"/>
            </a:endParaRPr>
          </a:p>
        </p:txBody>
      </p:sp>
      <p:sp>
        <p:nvSpPr>
          <p:cNvPr id="14" name="Rectangle 13"/>
          <p:cNvSpPr/>
          <p:nvPr/>
        </p:nvSpPr>
        <p:spPr>
          <a:xfrm>
            <a:off x="637768" y="6541254"/>
            <a:ext cx="8147417" cy="2627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Gill Sans" charset="0"/>
              <a:ea typeface="Gill Sans" charset="0"/>
              <a:cs typeface="Gill Sans" charset="0"/>
            </a:endParaRPr>
          </a:p>
        </p:txBody>
      </p:sp>
      <p:sp>
        <p:nvSpPr>
          <p:cNvPr id="2" name="Title 1"/>
          <p:cNvSpPr>
            <a:spLocks noGrp="1"/>
          </p:cNvSpPr>
          <p:nvPr>
            <p:ph type="title"/>
          </p:nvPr>
        </p:nvSpPr>
        <p:spPr/>
        <p:txBody>
          <a:bodyPr>
            <a:normAutofit/>
          </a:bodyPr>
          <a:lstStyle/>
          <a:p>
            <a:r>
              <a:rPr lang="en-US" dirty="0" smtClean="0"/>
              <a:t>Round-Robin performance </a:t>
            </a:r>
            <a:endParaRPr lang="pt-BR" dirty="0"/>
          </a:p>
        </p:txBody>
      </p:sp>
      <p:sp>
        <p:nvSpPr>
          <p:cNvPr id="3" name="Slide Number Placeholder 2"/>
          <p:cNvSpPr>
            <a:spLocks noGrp="1"/>
          </p:cNvSpPr>
          <p:nvPr>
            <p:ph type="sldNum" sz="quarter" idx="12"/>
          </p:nvPr>
        </p:nvSpPr>
        <p:spPr/>
        <p:txBody>
          <a:bodyPr/>
          <a:lstStyle/>
          <a:p>
            <a:fld id="{C50C2A43-F0C6-8047-8B9A-9EDF30000EA5}" type="slidenum">
              <a:rPr lang="en-US" smtClean="0">
                <a:latin typeface="Gill Sans" charset="0"/>
                <a:ea typeface="Gill Sans" charset="0"/>
                <a:cs typeface="Gill Sans" charset="0"/>
              </a:rPr>
              <a:t>20</a:t>
            </a:fld>
            <a:endParaRPr lang="en-US">
              <a:latin typeface="Gill Sans" charset="0"/>
              <a:ea typeface="Gill Sans" charset="0"/>
              <a:cs typeface="Gill Sans" charset="0"/>
            </a:endParaRPr>
          </a:p>
        </p:txBody>
      </p:sp>
      <p:sp>
        <p:nvSpPr>
          <p:cNvPr id="17" name="TextBox 16"/>
          <p:cNvSpPr txBox="1"/>
          <p:nvPr/>
        </p:nvSpPr>
        <p:spPr>
          <a:xfrm rot="16200000">
            <a:off x="-564484" y="2517110"/>
            <a:ext cx="1763496" cy="461665"/>
          </a:xfrm>
          <a:prstGeom prst="rect">
            <a:avLst/>
          </a:prstGeom>
          <a:noFill/>
        </p:spPr>
        <p:txBody>
          <a:bodyPr wrap="none" rtlCol="0">
            <a:spAutoFit/>
          </a:bodyPr>
          <a:lstStyle/>
          <a:p>
            <a:r>
              <a:rPr lang="en-US" sz="2400" b="1" dirty="0" smtClean="0">
                <a:latin typeface="Gill Sans" charset="0"/>
                <a:ea typeface="Gill Sans" charset="0"/>
                <a:cs typeface="Gill Sans" charset="0"/>
              </a:rPr>
              <a:t>Heuristics</a:t>
            </a:r>
            <a:endParaRPr lang="pt-BR" sz="2400" b="1" dirty="0">
              <a:latin typeface="Gill Sans" charset="0"/>
              <a:ea typeface="Gill Sans" charset="0"/>
              <a:cs typeface="Gill Sans" charset="0"/>
            </a:endParaRPr>
          </a:p>
        </p:txBody>
      </p:sp>
      <p:sp>
        <p:nvSpPr>
          <p:cNvPr id="18" name="TextBox 17"/>
          <p:cNvSpPr txBox="1"/>
          <p:nvPr/>
        </p:nvSpPr>
        <p:spPr>
          <a:xfrm rot="16200000">
            <a:off x="-332055" y="4267734"/>
            <a:ext cx="1298753" cy="461665"/>
          </a:xfrm>
          <a:prstGeom prst="rect">
            <a:avLst/>
          </a:prstGeom>
          <a:noFill/>
        </p:spPr>
        <p:txBody>
          <a:bodyPr wrap="none" rtlCol="0">
            <a:spAutoFit/>
          </a:bodyPr>
          <a:lstStyle/>
          <a:p>
            <a:r>
              <a:rPr lang="en-US" sz="2400" b="1" dirty="0" smtClean="0">
                <a:latin typeface="Gill Sans" charset="0"/>
                <a:ea typeface="Gill Sans" charset="0"/>
                <a:cs typeface="Gill Sans" charset="0"/>
              </a:rPr>
              <a:t>Models</a:t>
            </a:r>
            <a:endParaRPr lang="pt-BR" sz="2400" b="1" dirty="0">
              <a:latin typeface="Gill Sans" charset="0"/>
              <a:ea typeface="Gill Sans" charset="0"/>
              <a:cs typeface="Gill Sans" charset="0"/>
            </a:endParaRPr>
          </a:p>
        </p:txBody>
      </p:sp>
      <p:sp>
        <p:nvSpPr>
          <p:cNvPr id="19" name="TextBox 18"/>
          <p:cNvSpPr txBox="1"/>
          <p:nvPr/>
        </p:nvSpPr>
        <p:spPr>
          <a:xfrm>
            <a:off x="360599" y="5472762"/>
            <a:ext cx="83058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latin typeface="Gill Sans" charset="0"/>
                <a:ea typeface="Gill Sans" charset="0"/>
                <a:cs typeface="Gill Sans" charset="0"/>
              </a:rPr>
              <a:t>Round-Robin can be better than</a:t>
            </a:r>
            <a:br>
              <a:rPr lang="en-US" sz="2400" b="1" dirty="0" smtClean="0">
                <a:latin typeface="Gill Sans" charset="0"/>
                <a:ea typeface="Gill Sans" charset="0"/>
                <a:cs typeface="Gill Sans" charset="0"/>
              </a:rPr>
            </a:br>
            <a:r>
              <a:rPr lang="en-US" sz="2400" b="1" dirty="0" smtClean="0">
                <a:latin typeface="Gill Sans" charset="0"/>
                <a:ea typeface="Gill Sans" charset="0"/>
                <a:cs typeface="Gill Sans" charset="0"/>
              </a:rPr>
              <a:t>best individual method!</a:t>
            </a:r>
            <a:endParaRPr lang="pt-BR" sz="2400" b="1" dirty="0">
              <a:latin typeface="Gill Sans" charset="0"/>
              <a:ea typeface="Gill Sans" charset="0"/>
              <a:cs typeface="Gill Sans" charset="0"/>
            </a:endParaRPr>
          </a:p>
        </p:txBody>
      </p:sp>
      <p:sp>
        <p:nvSpPr>
          <p:cNvPr id="23" name="Rectangle 22"/>
          <p:cNvSpPr/>
          <p:nvPr/>
        </p:nvSpPr>
        <p:spPr>
          <a:xfrm>
            <a:off x="7895862" y="4964237"/>
            <a:ext cx="891251" cy="300941"/>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nvGrpSpPr>
          <p:cNvPr id="12" name="Group 11"/>
          <p:cNvGrpSpPr/>
          <p:nvPr/>
        </p:nvGrpSpPr>
        <p:grpSpPr>
          <a:xfrm>
            <a:off x="3622248" y="2487326"/>
            <a:ext cx="5160431" cy="2168870"/>
            <a:chOff x="3622248" y="2849373"/>
            <a:chExt cx="5160431" cy="2168870"/>
          </a:xfrm>
          <a:effectLst/>
        </p:grpSpPr>
        <p:sp>
          <p:nvSpPr>
            <p:cNvPr id="21" name="Rectangle 20"/>
            <p:cNvSpPr/>
            <p:nvPr/>
          </p:nvSpPr>
          <p:spPr>
            <a:xfrm>
              <a:off x="5856789" y="3611302"/>
              <a:ext cx="891251" cy="300941"/>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5" name="Rectangle 24"/>
            <p:cNvSpPr/>
            <p:nvPr/>
          </p:nvSpPr>
          <p:spPr>
            <a:xfrm>
              <a:off x="3622248" y="2849373"/>
              <a:ext cx="891251" cy="248712"/>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6" name="Rectangle 25"/>
            <p:cNvSpPr/>
            <p:nvPr/>
          </p:nvSpPr>
          <p:spPr>
            <a:xfrm>
              <a:off x="4760300" y="4531282"/>
              <a:ext cx="891251" cy="186861"/>
            </a:xfrm>
            <a:prstGeom prst="rect">
              <a:avLst/>
            </a:prstGeom>
            <a:noFill/>
            <a:ln w="571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7" name="Rectangle 26"/>
            <p:cNvSpPr/>
            <p:nvPr/>
          </p:nvSpPr>
          <p:spPr>
            <a:xfrm>
              <a:off x="6864212" y="4769531"/>
              <a:ext cx="891251" cy="248712"/>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sp>
          <p:nvSpPr>
            <p:cNvPr id="28" name="Rectangle 27"/>
            <p:cNvSpPr/>
            <p:nvPr/>
          </p:nvSpPr>
          <p:spPr>
            <a:xfrm>
              <a:off x="7891428" y="4217328"/>
              <a:ext cx="891251" cy="248712"/>
            </a:xfrm>
            <a:prstGeom prst="rect">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atin typeface="Gill Sans" charset="0"/>
                <a:ea typeface="Gill Sans" charset="0"/>
                <a:cs typeface="Gill Sans" charset="0"/>
              </a:endParaRPr>
            </a:p>
          </p:txBody>
        </p:sp>
      </p:grpSp>
      <p:grpSp>
        <p:nvGrpSpPr>
          <p:cNvPr id="20" name="Group 19"/>
          <p:cNvGrpSpPr/>
          <p:nvPr/>
        </p:nvGrpSpPr>
        <p:grpSpPr>
          <a:xfrm>
            <a:off x="637768" y="2457353"/>
            <a:ext cx="8158358" cy="1930743"/>
            <a:chOff x="637768" y="2819400"/>
            <a:chExt cx="8158358" cy="1930743"/>
          </a:xfrm>
        </p:grpSpPr>
        <p:sp>
          <p:nvSpPr>
            <p:cNvPr id="16" name="Rectangle 15"/>
            <p:cNvSpPr/>
            <p:nvPr/>
          </p:nvSpPr>
          <p:spPr>
            <a:xfrm>
              <a:off x="637768" y="2819400"/>
              <a:ext cx="8144911" cy="551717"/>
            </a:xfrm>
            <a:prstGeom prst="rect">
              <a:avLst/>
            </a:prstGeom>
            <a:solidFill>
              <a:schemeClr val="bg1">
                <a:alpha val="9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latin typeface="Gill Sans" charset="0"/>
                <a:ea typeface="Gill Sans" charset="0"/>
                <a:cs typeface="Gill Sans" charset="0"/>
              </a:endParaRPr>
            </a:p>
          </p:txBody>
        </p:sp>
        <p:sp>
          <p:nvSpPr>
            <p:cNvPr id="35" name="Rectangle 34"/>
            <p:cNvSpPr/>
            <p:nvPr/>
          </p:nvSpPr>
          <p:spPr>
            <a:xfrm>
              <a:off x="651215" y="3962400"/>
              <a:ext cx="8144911" cy="233574"/>
            </a:xfrm>
            <a:prstGeom prst="rect">
              <a:avLst/>
            </a:prstGeom>
            <a:solidFill>
              <a:schemeClr val="bg1">
                <a:alpha val="9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latin typeface="Gill Sans" charset="0"/>
                <a:ea typeface="Gill Sans" charset="0"/>
                <a:cs typeface="Gill Sans" charset="0"/>
              </a:endParaRPr>
            </a:p>
          </p:txBody>
        </p:sp>
        <p:sp>
          <p:nvSpPr>
            <p:cNvPr id="36" name="Rectangle 35"/>
            <p:cNvSpPr/>
            <p:nvPr/>
          </p:nvSpPr>
          <p:spPr>
            <a:xfrm>
              <a:off x="651215" y="4493212"/>
              <a:ext cx="8144911" cy="256931"/>
            </a:xfrm>
            <a:prstGeom prst="rect">
              <a:avLst/>
            </a:prstGeom>
            <a:solidFill>
              <a:schemeClr val="bg1">
                <a:alpha val="9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chemeClr val="tx1"/>
                </a:solidFill>
                <a:latin typeface="Gill Sans" charset="0"/>
                <a:ea typeface="Gill Sans" charset="0"/>
                <a:cs typeface="Gill Sans" charset="0"/>
              </a:endParaRPr>
            </a:p>
          </p:txBody>
        </p:sp>
      </p:grpSp>
      <p:sp>
        <p:nvSpPr>
          <p:cNvPr id="42" name="Rectangle 41"/>
          <p:cNvSpPr/>
          <p:nvPr/>
        </p:nvSpPr>
        <p:spPr>
          <a:xfrm>
            <a:off x="2428574" y="5001031"/>
            <a:ext cx="714966" cy="3519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Gill Sans" charset="0"/>
              <a:ea typeface="Gill Sans" charset="0"/>
              <a:cs typeface="Gill Sans" charset="0"/>
            </a:endParaRPr>
          </a:p>
        </p:txBody>
      </p:sp>
    </p:spTree>
    <p:custDataLst>
      <p:tags r:id="rId1"/>
    </p:custDataLst>
    <p:extLst>
      <p:ext uri="{BB962C8B-B14F-4D97-AF65-F5344CB8AC3E}">
        <p14:creationId xmlns:p14="http://schemas.microsoft.com/office/powerpoint/2010/main" val="778695609"/>
      </p:ext>
    </p:extLst>
  </p:cSld>
  <p:clrMapOvr>
    <a:masterClrMapping/>
  </p:clrMapOvr>
  <mc:AlternateContent xmlns:mc="http://schemas.openxmlformats.org/markup-compatibility/2006" xmlns:p14="http://schemas.microsoft.com/office/powerpoint/2010/main">
    <mc:Choice Requires="p14">
      <p:transition spd="slow" p14:dur="2000" advTm="62400"/>
    </mc:Choice>
    <mc:Fallback xmlns="">
      <p:transition spd="slow" advTm="62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Power of </a:t>
            </a:r>
            <a:r>
              <a:rPr lang="pt-BR" dirty="0" smtClean="0"/>
              <a:t>diversity</a:t>
            </a:r>
            <a:endParaRPr lang="pt-BR" dirty="0"/>
          </a:p>
        </p:txBody>
      </p:sp>
      <p:sp>
        <p:nvSpPr>
          <p:cNvPr id="5" name="Content Placeholder 4"/>
          <p:cNvSpPr>
            <a:spLocks noGrp="1"/>
          </p:cNvSpPr>
          <p:nvPr>
            <p:ph idx="1"/>
          </p:nvPr>
        </p:nvSpPr>
        <p:spPr/>
        <p:txBody>
          <a:bodyPr/>
          <a:lstStyle/>
          <a:p>
            <a:r>
              <a:rPr lang="pt-BR" dirty="0" smtClean="0"/>
              <a:t>experiments show</a:t>
            </a:r>
          </a:p>
          <a:p>
            <a:pPr lvl="1"/>
            <a:r>
              <a:rPr lang="pt-BR" dirty="0" smtClean="0"/>
              <a:t>RR explores wider range of regions likely to contain more targets</a:t>
            </a:r>
            <a:endParaRPr lang="pt-BR" b="1" dirty="0" smtClean="0"/>
          </a:p>
          <a:p>
            <a:pPr lvl="1"/>
            <a:r>
              <a:rPr lang="pt-BR" dirty="0" smtClean="0"/>
              <a:t>RR generates more diverse training data causing models to generalize better</a:t>
            </a:r>
            <a:endParaRPr lang="pt-BR" b="1" dirty="0" smtClean="0"/>
          </a:p>
          <a:p>
            <a:pPr lvl="1"/>
            <a:endParaRPr lang="pt-BR" b="1" dirty="0"/>
          </a:p>
          <a:p>
            <a:r>
              <a:rPr lang="pt-BR" dirty="0"/>
              <a:t>d</a:t>
            </a:r>
            <a:r>
              <a:rPr lang="pt-BR" dirty="0" smtClean="0"/>
              <a:t>iversity key to better performance</a:t>
            </a:r>
          </a:p>
          <a:p>
            <a:r>
              <a:rPr lang="pt-BR" dirty="0"/>
              <a:t>c</a:t>
            </a:r>
            <a:r>
              <a:rPr lang="pt-BR" dirty="0" smtClean="0"/>
              <a:t>annot be obtained through random queries</a:t>
            </a:r>
          </a:p>
          <a:p>
            <a:r>
              <a:rPr lang="pt-BR" dirty="0"/>
              <a:t>d</a:t>
            </a:r>
            <a:r>
              <a:rPr lang="pt-BR" dirty="0" smtClean="0"/>
              <a:t>iversity must be directed</a:t>
            </a:r>
            <a:endParaRPr lang="pt-BR" dirty="0"/>
          </a:p>
        </p:txBody>
      </p:sp>
      <p:sp>
        <p:nvSpPr>
          <p:cNvPr id="4" name="Slide Number Placeholder 3"/>
          <p:cNvSpPr>
            <a:spLocks noGrp="1"/>
          </p:cNvSpPr>
          <p:nvPr>
            <p:ph type="sldNum" sz="quarter" idx="12"/>
          </p:nvPr>
        </p:nvSpPr>
        <p:spPr/>
        <p:txBody>
          <a:bodyPr/>
          <a:lstStyle/>
          <a:p>
            <a:fld id="{C50C2A43-F0C6-8047-8B9A-9EDF30000EA5}" type="slidenum">
              <a:rPr lang="en-US" smtClean="0"/>
              <a:t>21</a:t>
            </a:fld>
            <a:endParaRPr lang="en-US"/>
          </a:p>
        </p:txBody>
      </p:sp>
      <p:sp>
        <p:nvSpPr>
          <p:cNvPr id="6" name="TextBox 5"/>
          <p:cNvSpPr txBox="1"/>
          <p:nvPr/>
        </p:nvSpPr>
        <p:spPr>
          <a:xfrm>
            <a:off x="1143000" y="5463202"/>
            <a:ext cx="6858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pt-BR" sz="2800" dirty="0" smtClean="0">
                <a:latin typeface="Gill Sans" charset="0"/>
                <a:ea typeface="Gill Sans" charset="0"/>
                <a:cs typeface="Gill Sans" charset="0"/>
              </a:rPr>
              <a:t>Can RR be improved on?</a:t>
            </a:r>
            <a:endParaRPr lang="pt-BR" sz="2800" dirty="0">
              <a:latin typeface="Gill Sans" charset="0"/>
              <a:ea typeface="Gill Sans" charset="0"/>
              <a:cs typeface="Gill Sans" charset="0"/>
            </a:endParaRPr>
          </a:p>
        </p:txBody>
      </p:sp>
    </p:spTree>
    <p:custDataLst>
      <p:tags r:id="rId1"/>
    </p:custDataLst>
    <p:extLst>
      <p:ext uri="{BB962C8B-B14F-4D97-AF65-F5344CB8AC3E}">
        <p14:creationId xmlns:p14="http://schemas.microsoft.com/office/powerpoint/2010/main" val="2830503345"/>
      </p:ext>
    </p:extLst>
  </p:cSld>
  <p:clrMapOvr>
    <a:masterClrMapping/>
  </p:clrMapOvr>
  <mc:AlternateContent xmlns:mc="http://schemas.openxmlformats.org/markup-compatibility/2006" xmlns:p14="http://schemas.microsoft.com/office/powerpoint/2010/main">
    <mc:Choice Requires="p14">
      <p:transition spd="slow" p14:dur="2000" advTm="140240"/>
    </mc:Choice>
    <mc:Fallback xmlns="">
      <p:transition spd="slow" advTm="140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smtClean="0"/>
              <a:t>Selective Harvesting as</a:t>
            </a:r>
            <a:br>
              <a:rPr lang="pt-BR" dirty="0" smtClean="0"/>
            </a:br>
            <a:r>
              <a:rPr lang="pt-BR" dirty="0" smtClean="0"/>
              <a:t>Multi-Armed Bandit (MAB)</a:t>
            </a:r>
            <a:endParaRPr lang="pt-BR" dirty="0"/>
          </a:p>
        </p:txBody>
      </p:sp>
      <p:sp>
        <p:nvSpPr>
          <p:cNvPr id="4" name="Content Placeholder 3"/>
          <p:cNvSpPr>
            <a:spLocks noGrp="1"/>
          </p:cNvSpPr>
          <p:nvPr>
            <p:ph idx="1"/>
          </p:nvPr>
        </p:nvSpPr>
        <p:spPr>
          <a:xfrm>
            <a:off x="533400" y="4158900"/>
            <a:ext cx="7772400" cy="2599310"/>
          </a:xfrm>
        </p:spPr>
        <p:txBody>
          <a:bodyPr>
            <a:normAutofit/>
          </a:bodyPr>
          <a:lstStyle/>
          <a:p>
            <a:pPr marL="0" indent="0">
              <a:buNone/>
            </a:pPr>
            <a:r>
              <a:rPr lang="pt-BR" sz="2400" b="1" dirty="0" smtClean="0"/>
              <a:t>MABs</a:t>
            </a:r>
            <a:r>
              <a:rPr lang="pt-BR" sz="2400" dirty="0" smtClean="0"/>
              <a:t>: player chooses one of </a:t>
            </a:r>
            <a:r>
              <a:rPr lang="pt-BR" sz="2400" i="1" dirty="0" smtClean="0"/>
              <a:t>K</a:t>
            </a:r>
            <a:r>
              <a:rPr lang="pt-BR" sz="2400" dirty="0" smtClean="0"/>
              <a:t> </a:t>
            </a:r>
            <a:r>
              <a:rPr lang="en-US" sz="2400" dirty="0" smtClean="0"/>
              <a:t>actions (arms), during each of </a:t>
            </a:r>
            <a:r>
              <a:rPr lang="en-US" sz="2400" i="1" dirty="0" smtClean="0"/>
              <a:t>n</a:t>
            </a:r>
            <a:r>
              <a:rPr lang="en-US" sz="2400" dirty="0" smtClean="0"/>
              <a:t> turns.  At each turn:</a:t>
            </a:r>
          </a:p>
          <a:p>
            <a:r>
              <a:rPr lang="pt-BR" sz="2400" dirty="0" smtClean="0"/>
              <a:t>reward drawn from unknown distribution associated with each arm </a:t>
            </a:r>
            <a:r>
              <a:rPr lang="en-US" sz="2400" dirty="0" smtClean="0"/>
              <a:t>(hidden)</a:t>
            </a:r>
          </a:p>
          <a:p>
            <a:r>
              <a:rPr lang="en-US" sz="2400" dirty="0"/>
              <a:t>p</a:t>
            </a:r>
            <a:r>
              <a:rPr lang="en-US" sz="2400" dirty="0" smtClean="0"/>
              <a:t>layer pulls an arm, observes reward</a:t>
            </a:r>
          </a:p>
          <a:p>
            <a:r>
              <a:rPr lang="en-US" sz="2400" dirty="0"/>
              <a:t>g</a:t>
            </a:r>
            <a:r>
              <a:rPr lang="en-US" sz="2400" dirty="0" smtClean="0"/>
              <a:t>oal: maximize cumulative reward (converges to best arm)</a:t>
            </a:r>
          </a:p>
          <a:p>
            <a:endParaRPr lang="pt-BR" dirty="0"/>
          </a:p>
        </p:txBody>
      </p:sp>
      <p:sp>
        <p:nvSpPr>
          <p:cNvPr id="3" name="Slide Number Placeholder 2"/>
          <p:cNvSpPr>
            <a:spLocks noGrp="1"/>
          </p:cNvSpPr>
          <p:nvPr>
            <p:ph type="sldNum" sz="quarter" idx="12"/>
          </p:nvPr>
        </p:nvSpPr>
        <p:spPr/>
        <p:txBody>
          <a:bodyPr/>
          <a:lstStyle/>
          <a:p>
            <a:fld id="{C50C2A43-F0C6-8047-8B9A-9EDF30000EA5}" type="slidenum">
              <a:rPr lang="en-US" smtClean="0"/>
              <a:t>22</a:t>
            </a:fld>
            <a:endParaRPr lang="en-US"/>
          </a:p>
        </p:txBody>
      </p:sp>
      <p:grpSp>
        <p:nvGrpSpPr>
          <p:cNvPr id="14" name="Group 13"/>
          <p:cNvGrpSpPr/>
          <p:nvPr/>
        </p:nvGrpSpPr>
        <p:grpSpPr>
          <a:xfrm>
            <a:off x="1874744" y="1633240"/>
            <a:ext cx="5359774" cy="2427940"/>
            <a:chOff x="1874744" y="3805518"/>
            <a:chExt cx="5359774" cy="2427940"/>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4744" y="3805518"/>
              <a:ext cx="2078635" cy="2410011"/>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1134" y="3823447"/>
              <a:ext cx="2078635" cy="2410011"/>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69593" y="3810001"/>
              <a:ext cx="1764925" cy="2410011"/>
            </a:xfrm>
            <a:prstGeom prst="rect">
              <a:avLst/>
            </a:prstGeom>
          </p:spPr>
        </p:pic>
      </p:grpSp>
    </p:spTree>
    <p:custDataLst>
      <p:tags r:id="rId1"/>
    </p:custDataLst>
    <p:extLst>
      <p:ext uri="{BB962C8B-B14F-4D97-AF65-F5344CB8AC3E}">
        <p14:creationId xmlns:p14="http://schemas.microsoft.com/office/powerpoint/2010/main" val="2300286493"/>
      </p:ext>
    </p:extLst>
  </p:cSld>
  <p:clrMapOvr>
    <a:masterClrMapping/>
  </p:clrMapOvr>
  <mc:AlternateContent xmlns:mc="http://schemas.openxmlformats.org/markup-compatibility/2006" xmlns:p14="http://schemas.microsoft.com/office/powerpoint/2010/main">
    <mc:Choice Requires="p14">
      <p:transition spd="slow" p14:dur="2000" advTm="68272"/>
    </mc:Choice>
    <mc:Fallback xmlns="">
      <p:transition spd="slow" advTm="682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Differences w.r.t. classic MAB</a:t>
            </a:r>
            <a:endParaRPr lang="pt-BR" dirty="0"/>
          </a:p>
        </p:txBody>
      </p:sp>
      <p:sp>
        <p:nvSpPr>
          <p:cNvPr id="4" name="Content Placeholder 3"/>
          <p:cNvSpPr>
            <a:spLocks noGrp="1"/>
          </p:cNvSpPr>
          <p:nvPr>
            <p:ph idx="1"/>
          </p:nvPr>
        </p:nvSpPr>
        <p:spPr>
          <a:xfrm>
            <a:off x="457200" y="1178716"/>
            <a:ext cx="5661212" cy="4993484"/>
          </a:xfrm>
        </p:spPr>
        <p:txBody>
          <a:bodyPr>
            <a:normAutofit/>
          </a:bodyPr>
          <a:lstStyle/>
          <a:p>
            <a:r>
              <a:rPr lang="en-US" dirty="0"/>
              <a:t>i</a:t>
            </a:r>
            <a:r>
              <a:rPr lang="en-US" dirty="0" smtClean="0"/>
              <a:t>n selective harvesting, actions (border nodes) change at each step</a:t>
            </a:r>
          </a:p>
          <a:p>
            <a:pPr lvl="1"/>
            <a:r>
              <a:rPr lang="en-US" b="1" dirty="0" smtClean="0"/>
              <a:t>Model</a:t>
            </a:r>
            <a:r>
              <a:rPr lang="en-US" dirty="0" smtClean="0"/>
              <a:t>: methods as arms</a:t>
            </a:r>
            <a:r>
              <a:rPr lang="en-US" dirty="0"/>
              <a:t/>
            </a:r>
            <a:br>
              <a:rPr lang="en-US" dirty="0"/>
            </a:br>
            <a:r>
              <a:rPr lang="en-US" dirty="0" smtClean="0"/>
              <a:t>(action uniquely determined by arm choice)</a:t>
            </a:r>
          </a:p>
          <a:p>
            <a:r>
              <a:rPr lang="en-US" dirty="0" smtClean="0"/>
              <a:t>reward distribution changes over time.</a:t>
            </a:r>
          </a:p>
          <a:p>
            <a:pPr lvl="1"/>
            <a:r>
              <a:rPr lang="en-US" dirty="0" smtClean="0"/>
              <a:t>non-stationary MABs</a:t>
            </a:r>
          </a:p>
          <a:p>
            <a:r>
              <a:rPr lang="en-US" dirty="0" smtClean="0"/>
              <a:t>goal not to converge to best method!</a:t>
            </a:r>
          </a:p>
          <a:p>
            <a:pPr lvl="1"/>
            <a:r>
              <a:rPr lang="en-US" b="1" dirty="0"/>
              <a:t>s</a:t>
            </a:r>
            <a:r>
              <a:rPr lang="en-US" b="1" dirty="0" smtClean="0"/>
              <a:t>olution</a:t>
            </a:r>
            <a:r>
              <a:rPr lang="en-US" dirty="0" smtClean="0"/>
              <a:t>: prevent variance of distribution associated with arms  from shrinking too much</a:t>
            </a:r>
          </a:p>
          <a:p>
            <a:pPr lvl="1"/>
            <a:endParaRPr lang="en-US" dirty="0" smtClean="0"/>
          </a:p>
          <a:p>
            <a:endParaRPr lang="pt-BR" dirty="0"/>
          </a:p>
        </p:txBody>
      </p:sp>
      <p:sp>
        <p:nvSpPr>
          <p:cNvPr id="3" name="Slide Number Placeholder 2"/>
          <p:cNvSpPr>
            <a:spLocks noGrp="1"/>
          </p:cNvSpPr>
          <p:nvPr>
            <p:ph type="sldNum" sz="quarter" idx="12"/>
          </p:nvPr>
        </p:nvSpPr>
        <p:spPr/>
        <p:txBody>
          <a:bodyPr/>
          <a:lstStyle/>
          <a:p>
            <a:fld id="{C50C2A43-F0C6-8047-8B9A-9EDF30000EA5}" type="slidenum">
              <a:rPr lang="en-US" smtClean="0"/>
              <a:t>23</a:t>
            </a:fld>
            <a:endParaRPr lang="en-US"/>
          </a:p>
        </p:txBody>
      </p:sp>
      <p:sp>
        <p:nvSpPr>
          <p:cNvPr id="6" name="TextBox 5"/>
          <p:cNvSpPr txBox="1"/>
          <p:nvPr/>
        </p:nvSpPr>
        <p:spPr>
          <a:xfrm>
            <a:off x="6745575" y="1178716"/>
            <a:ext cx="1524000" cy="830997"/>
          </a:xfrm>
          <a:prstGeom prst="rect">
            <a:avLst/>
          </a:prstGeom>
          <a:solidFill>
            <a:srgbClr val="80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pt-BR" sz="2400" smtClean="0"/>
              <a:t>Thompson Sampling</a:t>
            </a:r>
            <a:endParaRPr lang="pt-BR" sz="2400"/>
          </a:p>
        </p:txBody>
      </p:sp>
      <p:grpSp>
        <p:nvGrpSpPr>
          <p:cNvPr id="14" name="Group 13"/>
          <p:cNvGrpSpPr/>
          <p:nvPr/>
        </p:nvGrpSpPr>
        <p:grpSpPr>
          <a:xfrm>
            <a:off x="9595757" y="1655770"/>
            <a:ext cx="1718486" cy="1488990"/>
            <a:chOff x="9595757" y="1655770"/>
            <a:chExt cx="1718486" cy="1488990"/>
          </a:xfrm>
        </p:grpSpPr>
        <mc:AlternateContent xmlns:mc="http://schemas.openxmlformats.org/markup-compatibility/2006" xmlns:a14="http://schemas.microsoft.com/office/drawing/2010/main">
          <mc:Choice Requires="a14">
            <p:sp>
              <p:nvSpPr>
                <p:cNvPr id="10" name="TextBox 9"/>
                <p:cNvSpPr txBox="1"/>
                <p:nvPr/>
              </p:nvSpPr>
              <p:spPr>
                <a:xfrm flipH="1">
                  <a:off x="9731188" y="1655770"/>
                  <a:ext cx="1583055" cy="707886"/>
                </a:xfrm>
                <a:prstGeom prst="rect">
                  <a:avLst/>
                </a:prstGeom>
                <a:noFill/>
              </p:spPr>
              <p:txBody>
                <a:bodyPr wrap="square" rtlCol="0">
                  <a:spAutoFit/>
                </a:bodyPr>
                <a:lstStyle/>
                <a:p>
                  <a:pPr algn="ctr"/>
                  <a:r>
                    <a:rPr lang="en-US" sz="2000" dirty="0" smtClean="0"/>
                    <a:t>Arm 1</a:t>
                  </a:r>
                  <a:endParaRPr lang="pt-BR" sz="2000" dirty="0" smtClean="0"/>
                </a:p>
                <a:p>
                  <a:pPr algn="ctr"/>
                  <a:r>
                    <a:rPr lang="pt-BR" sz="2000" dirty="0" smtClean="0"/>
                    <a:t>Beta(</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𝛼</m:t>
                          </m:r>
                        </m:e>
                        <m:sub>
                          <m:r>
                            <a:rPr lang="en-US" sz="2000" b="0" i="1" smtClean="0">
                              <a:latin typeface="Cambria Math" charset="0"/>
                            </a:rPr>
                            <m:t>1</m:t>
                          </m:r>
                        </m:sub>
                      </m:sSub>
                      <m:r>
                        <a:rPr lang="en-US" sz="2000" b="0" i="1" smtClean="0">
                          <a:latin typeface="Cambria Math" charset="0"/>
                        </a:rPr>
                        <m:t>,</m:t>
                      </m:r>
                      <m:sSub>
                        <m:sSubPr>
                          <m:ctrlPr>
                            <a:rPr lang="en-US" sz="2000" b="0" i="1" smtClean="0">
                              <a:latin typeface="Cambria Math" panose="02040503050406030204" pitchFamily="18" charset="0"/>
                            </a:rPr>
                          </m:ctrlPr>
                        </m:sSubPr>
                        <m:e>
                          <m:r>
                            <a:rPr lang="en-US" sz="2000" b="0" i="1" smtClean="0">
                              <a:latin typeface="Cambria Math" charset="0"/>
                            </a:rPr>
                            <m:t>𝛽</m:t>
                          </m:r>
                        </m:e>
                        <m:sub>
                          <m:r>
                            <a:rPr lang="en-US" sz="2000" b="0" i="1" smtClean="0">
                              <a:latin typeface="Cambria Math" charset="0"/>
                            </a:rPr>
                            <m:t>1</m:t>
                          </m:r>
                        </m:sub>
                      </m:sSub>
                    </m:oMath>
                  </a14:m>
                  <a:r>
                    <a:rPr lang="pt-BR" sz="2000" dirty="0" smtClean="0"/>
                    <a:t>)</a:t>
                  </a:r>
                  <a:endParaRPr lang="pt-BR" sz="2000" dirty="0"/>
                </a:p>
              </p:txBody>
            </p:sp>
          </mc:Choice>
          <mc:Fallback xmlns="">
            <p:sp>
              <p:nvSpPr>
                <p:cNvPr id="10" name="TextBox 9"/>
                <p:cNvSpPr txBox="1">
                  <a:spLocks noRot="1" noChangeAspect="1" noMove="1" noResize="1" noEditPoints="1" noAdjustHandles="1" noChangeArrowheads="1" noChangeShapeType="1" noTextEdit="1"/>
                </p:cNvSpPr>
                <p:nvPr/>
              </p:nvSpPr>
              <p:spPr>
                <a:xfrm flipH="1">
                  <a:off x="9731188" y="1655770"/>
                  <a:ext cx="1583055" cy="707886"/>
                </a:xfrm>
                <a:prstGeom prst="rect">
                  <a:avLst/>
                </a:prstGeom>
                <a:blipFill rotWithShape="0">
                  <a:blip r:embed="rId4"/>
                  <a:stretch>
                    <a:fillRect t="-5172" b="-14655"/>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flipH="1">
                  <a:off x="9595757" y="2436874"/>
                  <a:ext cx="1583055" cy="707886"/>
                </a:xfrm>
                <a:prstGeom prst="rect">
                  <a:avLst/>
                </a:prstGeom>
                <a:noFill/>
              </p:spPr>
              <p:txBody>
                <a:bodyPr wrap="square" rtlCol="0">
                  <a:spAutoFit/>
                </a:bodyPr>
                <a:lstStyle/>
                <a:p>
                  <a:pPr algn="ctr"/>
                  <a:r>
                    <a:rPr lang="pt-BR" sz="2000" dirty="0" err="1" smtClean="0"/>
                    <a:t>Arm</a:t>
                  </a:r>
                  <a:r>
                    <a:rPr lang="pt-BR" sz="2000" dirty="0" smtClean="0"/>
                    <a:t> </a:t>
                  </a:r>
                  <a:r>
                    <a:rPr lang="en-US" sz="2000" dirty="0" smtClean="0"/>
                    <a:t>2</a:t>
                  </a:r>
                  <a:endParaRPr lang="pt-BR" sz="2000" dirty="0" smtClean="0"/>
                </a:p>
                <a:p>
                  <a:pPr algn="ctr"/>
                  <a:r>
                    <a:rPr lang="pt-BR" sz="2000" dirty="0" smtClean="0"/>
                    <a:t>Beta(</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𝛼</m:t>
                          </m:r>
                        </m:e>
                        <m:sub>
                          <m:r>
                            <a:rPr lang="en-US" sz="2000" b="0" i="1" smtClean="0">
                              <a:latin typeface="Cambria Math" charset="0"/>
                            </a:rPr>
                            <m:t>2</m:t>
                          </m:r>
                        </m:sub>
                      </m:sSub>
                      <m:r>
                        <a:rPr lang="en-US" sz="2000" b="0" i="1" smtClean="0">
                          <a:latin typeface="Cambria Math" charset="0"/>
                        </a:rPr>
                        <m:t>,</m:t>
                      </m:r>
                      <m:sSub>
                        <m:sSubPr>
                          <m:ctrlPr>
                            <a:rPr lang="en-US" sz="2000" b="0" i="1" smtClean="0">
                              <a:latin typeface="Cambria Math" panose="02040503050406030204" pitchFamily="18" charset="0"/>
                            </a:rPr>
                          </m:ctrlPr>
                        </m:sSubPr>
                        <m:e>
                          <m:r>
                            <a:rPr lang="en-US" sz="2000" b="0" i="1" smtClean="0">
                              <a:latin typeface="Cambria Math" charset="0"/>
                            </a:rPr>
                            <m:t>𝛽</m:t>
                          </m:r>
                        </m:e>
                        <m:sub>
                          <m:r>
                            <a:rPr lang="en-US" sz="2000" b="0" i="1" smtClean="0">
                              <a:latin typeface="Cambria Math" charset="0"/>
                            </a:rPr>
                            <m:t>2</m:t>
                          </m:r>
                        </m:sub>
                      </m:sSub>
                    </m:oMath>
                  </a14:m>
                  <a:r>
                    <a:rPr lang="pt-BR" sz="2000" dirty="0" smtClean="0"/>
                    <a:t>)</a:t>
                  </a:r>
                  <a:endParaRPr lang="pt-BR" sz="2000" dirty="0"/>
                </a:p>
              </p:txBody>
            </p:sp>
          </mc:Choice>
          <mc:Fallback xmlns="">
            <p:sp>
              <p:nvSpPr>
                <p:cNvPr id="11" name="TextBox 10"/>
                <p:cNvSpPr txBox="1">
                  <a:spLocks noRot="1" noChangeAspect="1" noMove="1" noResize="1" noEditPoints="1" noAdjustHandles="1" noChangeArrowheads="1" noChangeShapeType="1" noTextEdit="1"/>
                </p:cNvSpPr>
                <p:nvPr/>
              </p:nvSpPr>
              <p:spPr>
                <a:xfrm flipH="1">
                  <a:off x="9595757" y="2436874"/>
                  <a:ext cx="1583055" cy="707886"/>
                </a:xfrm>
                <a:prstGeom prst="rect">
                  <a:avLst/>
                </a:prstGeom>
                <a:blipFill rotWithShape="0">
                  <a:blip r:embed="rId5"/>
                  <a:stretch>
                    <a:fillRect t="-5172" b="-14655"/>
                  </a:stretch>
                </a:blipFill>
              </p:spPr>
              <p:txBody>
                <a:bodyPr/>
                <a:lstStyle/>
                <a:p>
                  <a:r>
                    <a:rPr lang="pt-BR">
                      <a:noFill/>
                    </a:rPr>
                    <a:t> </a:t>
                  </a:r>
                </a:p>
              </p:txBody>
            </p:sp>
          </mc:Fallback>
        </mc:AlternateContent>
      </p:grpSp>
      <p:grpSp>
        <p:nvGrpSpPr>
          <p:cNvPr id="18" name="Group 17"/>
          <p:cNvGrpSpPr/>
          <p:nvPr/>
        </p:nvGrpSpPr>
        <p:grpSpPr>
          <a:xfrm>
            <a:off x="6516975" y="2189718"/>
            <a:ext cx="1981200" cy="2153682"/>
            <a:chOff x="6629400" y="2189718"/>
            <a:chExt cx="1981200" cy="2153682"/>
          </a:xfrm>
          <a:solidFill>
            <a:srgbClr val="FFC000"/>
          </a:solidFill>
        </p:grpSpPr>
        <p:sp>
          <p:nvSpPr>
            <p:cNvPr id="12" name="TextBox 11"/>
            <p:cNvSpPr txBox="1"/>
            <p:nvPr/>
          </p:nvSpPr>
          <p:spPr>
            <a:xfrm>
              <a:off x="6629400" y="3143071"/>
              <a:ext cx="1981200" cy="1200329"/>
            </a:xfrm>
            <a:prstGeom prst="rect">
              <a:avLst/>
            </a:prstGeom>
            <a:solidFill>
              <a:srgbClr val="E68422"/>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pt-BR" sz="2400" smtClean="0"/>
                <a:t>Dynamic Thompson Sampling</a:t>
              </a:r>
              <a:endParaRPr lang="pt-BR" sz="2400"/>
            </a:p>
          </p:txBody>
        </p:sp>
        <p:sp>
          <p:nvSpPr>
            <p:cNvPr id="15" name="Down Arrow 14"/>
            <p:cNvSpPr/>
            <p:nvPr/>
          </p:nvSpPr>
          <p:spPr>
            <a:xfrm>
              <a:off x="7467600" y="2189718"/>
              <a:ext cx="304800" cy="839365"/>
            </a:xfrm>
            <a:prstGeom prst="downArrow">
              <a:avLst/>
            </a:prstGeom>
            <a:solidFill>
              <a:schemeClr val="tx1"/>
            </a:solidFill>
            <a:ln>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grpSp>
      <p:grpSp>
        <p:nvGrpSpPr>
          <p:cNvPr id="19" name="Group 18"/>
          <p:cNvGrpSpPr/>
          <p:nvPr/>
        </p:nvGrpSpPr>
        <p:grpSpPr>
          <a:xfrm>
            <a:off x="5741234" y="4495800"/>
            <a:ext cx="3326566" cy="1469886"/>
            <a:chOff x="6036944" y="4495800"/>
            <a:chExt cx="3030855" cy="1469886"/>
          </a:xfrm>
          <a:solidFill>
            <a:srgbClr val="63891F"/>
          </a:solidFill>
        </p:grpSpPr>
        <p:sp>
          <p:nvSpPr>
            <p:cNvPr id="13" name="TextBox 12"/>
            <p:cNvSpPr txBox="1"/>
            <p:nvPr/>
          </p:nvSpPr>
          <p:spPr>
            <a:xfrm>
              <a:off x="6036944" y="5257800"/>
              <a:ext cx="3030855" cy="707886"/>
            </a:xfrm>
            <a:prstGeom prst="rect">
              <a:avLst/>
            </a:prstGeom>
            <a:grp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pt-BR" sz="2000" dirty="0" err="1" smtClean="0"/>
                <a:t>Directed</a:t>
              </a:r>
              <a:r>
                <a:rPr lang="pt-BR" sz="2000" dirty="0" smtClean="0"/>
                <a:t> </a:t>
              </a:r>
              <a:r>
                <a:rPr lang="pt-BR" sz="2000" dirty="0" err="1" smtClean="0"/>
                <a:t>Diversity</a:t>
              </a:r>
              <a:r>
                <a:rPr lang="pt-BR" sz="2000" dirty="0" smtClean="0"/>
                <a:t> </a:t>
              </a:r>
              <a:r>
                <a:rPr lang="pt-BR" sz="2000" dirty="0" err="1" smtClean="0"/>
                <a:t>Dynamic</a:t>
              </a:r>
              <a:r>
                <a:rPr lang="pt-BR" sz="2000" dirty="0" smtClean="0"/>
                <a:t> Thompson </a:t>
              </a:r>
              <a:r>
                <a:rPr lang="pt-BR" sz="2000" dirty="0" err="1" smtClean="0"/>
                <a:t>Sampling</a:t>
              </a:r>
              <a:r>
                <a:rPr lang="pt-BR" sz="2000" dirty="0" smtClean="0"/>
                <a:t> (D</a:t>
              </a:r>
              <a:r>
                <a:rPr lang="pt-BR" sz="2000" baseline="30000" dirty="0" smtClean="0"/>
                <a:t>3</a:t>
              </a:r>
              <a:r>
                <a:rPr lang="pt-BR" sz="2000" dirty="0" smtClean="0"/>
                <a:t>TS)</a:t>
              </a:r>
              <a:endParaRPr lang="pt-BR" sz="2000" dirty="0"/>
            </a:p>
          </p:txBody>
        </p:sp>
        <p:sp>
          <p:nvSpPr>
            <p:cNvPr id="17" name="Down Arrow 16"/>
            <p:cNvSpPr/>
            <p:nvPr/>
          </p:nvSpPr>
          <p:spPr>
            <a:xfrm>
              <a:off x="7467600" y="4495800"/>
              <a:ext cx="304800" cy="603833"/>
            </a:xfrm>
            <a:prstGeom prst="downArrow">
              <a:avLst/>
            </a:prstGeom>
            <a:solidFill>
              <a:schemeClr val="tx1"/>
            </a:solidFill>
            <a:ln>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grpSp>
    </p:spTree>
    <p:custDataLst>
      <p:tags r:id="rId1"/>
    </p:custDataLst>
    <p:extLst>
      <p:ext uri="{BB962C8B-B14F-4D97-AF65-F5344CB8AC3E}">
        <p14:creationId xmlns:p14="http://schemas.microsoft.com/office/powerpoint/2010/main" val="731845477"/>
      </p:ext>
    </p:extLst>
  </p:cSld>
  <p:clrMapOvr>
    <a:masterClrMapping/>
  </p:clrMapOvr>
  <mc:AlternateContent xmlns:mc="http://schemas.openxmlformats.org/markup-compatibility/2006" xmlns:p14="http://schemas.microsoft.com/office/powerpoint/2010/main">
    <mc:Choice Requires="p14">
      <p:transition spd="slow" p14:dur="2000" advTm="125713"/>
    </mc:Choice>
    <mc:Fallback xmlns="">
      <p:transition spd="slow" advTm="125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dissolv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dissolv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dissolve">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dissolve">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dissolv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dirty="0" smtClean="0"/>
              <a:t>D</a:t>
            </a:r>
            <a:r>
              <a:rPr lang="pt-BR" baseline="30000" dirty="0" smtClean="0"/>
              <a:t>3</a:t>
            </a:r>
            <a:r>
              <a:rPr lang="pt-BR" dirty="0" smtClean="0"/>
              <a:t>TS performance</a:t>
            </a:r>
            <a:endParaRPr lang="pt-BR" dirty="0"/>
          </a:p>
        </p:txBody>
      </p:sp>
      <p:sp>
        <p:nvSpPr>
          <p:cNvPr id="3" name="Slide Number Placeholder 2"/>
          <p:cNvSpPr>
            <a:spLocks noGrp="1"/>
          </p:cNvSpPr>
          <p:nvPr>
            <p:ph type="sldNum" sz="quarter" idx="12"/>
          </p:nvPr>
        </p:nvSpPr>
        <p:spPr/>
        <p:txBody>
          <a:bodyPr/>
          <a:lstStyle/>
          <a:p>
            <a:fld id="{C50C2A43-F0C6-8047-8B9A-9EDF30000EA5}" type="slidenum">
              <a:rPr lang="en-US" smtClean="0">
                <a:latin typeface="Gill Sans" charset="0"/>
                <a:ea typeface="Gill Sans" charset="0"/>
                <a:cs typeface="Gill Sans" charset="0"/>
              </a:rPr>
              <a:t>24</a:t>
            </a:fld>
            <a:endParaRPr lang="en-US">
              <a:latin typeface="Gill Sans" charset="0"/>
              <a:ea typeface="Gill Sans" charset="0"/>
              <a:cs typeface="Gill Sans" charset="0"/>
            </a:endParaRPr>
          </a:p>
        </p:txBody>
      </p:sp>
      <p:grpSp>
        <p:nvGrpSpPr>
          <p:cNvPr id="5" name="Group 4"/>
          <p:cNvGrpSpPr/>
          <p:nvPr/>
        </p:nvGrpSpPr>
        <p:grpSpPr>
          <a:xfrm>
            <a:off x="527709" y="5872879"/>
            <a:ext cx="8012134" cy="830997"/>
            <a:chOff x="1855694" y="6090700"/>
            <a:chExt cx="8012134" cy="830997"/>
          </a:xfrm>
        </p:grpSpPr>
        <p:sp>
          <p:nvSpPr>
            <p:cNvPr id="6" name="TextBox 5"/>
            <p:cNvSpPr txBox="1"/>
            <p:nvPr/>
          </p:nvSpPr>
          <p:spPr>
            <a:xfrm>
              <a:off x="2218765" y="6090700"/>
              <a:ext cx="7649063" cy="830997"/>
            </a:xfrm>
            <a:prstGeom prst="rect">
              <a:avLst/>
            </a:prstGeom>
            <a:noFill/>
          </p:spPr>
          <p:txBody>
            <a:bodyPr wrap="square" rtlCol="0">
              <a:spAutoFit/>
            </a:bodyPr>
            <a:lstStyle/>
            <a:p>
              <a:r>
                <a:rPr lang="pt-BR" sz="2400" b="1" dirty="0" smtClean="0">
                  <a:latin typeface="Gill Sans" charset="0"/>
                  <a:ea typeface="Gill Sans" charset="0"/>
                  <a:cs typeface="Gill Sans" charset="0"/>
                </a:rPr>
                <a:t>D</a:t>
              </a:r>
              <a:r>
                <a:rPr lang="pt-BR" sz="2400" b="1" baseline="30000" dirty="0" smtClean="0">
                  <a:latin typeface="Gill Sans" charset="0"/>
                  <a:ea typeface="Gill Sans" charset="0"/>
                  <a:cs typeface="Gill Sans" charset="0"/>
                </a:rPr>
                <a:t>3</a:t>
              </a:r>
              <a:r>
                <a:rPr lang="pt-BR" sz="2400" b="1" dirty="0" smtClean="0">
                  <a:latin typeface="Gill Sans" charset="0"/>
                  <a:ea typeface="Gill Sans" charset="0"/>
                  <a:cs typeface="Gill Sans" charset="0"/>
                </a:rPr>
                <a:t>TS </a:t>
              </a:r>
              <a:r>
                <a:rPr lang="en-US" sz="2400" b="1" dirty="0" smtClean="0">
                  <a:latin typeface="Gill Sans" charset="0"/>
                  <a:ea typeface="Gill Sans" charset="0"/>
                  <a:cs typeface="Gill Sans" charset="0"/>
                </a:rPr>
                <a:t>matches or exceeds performance of all other classifiers</a:t>
              </a:r>
              <a:endParaRPr lang="pt-BR" sz="2400" b="1" dirty="0">
                <a:latin typeface="Gill Sans" charset="0"/>
                <a:ea typeface="Gill Sans" charset="0"/>
                <a:cs typeface="Gill Sans" charset="0"/>
              </a:endParaRPr>
            </a:p>
          </p:txBody>
        </p:sp>
        <p:sp>
          <p:nvSpPr>
            <p:cNvPr id="7" name="Right Arrow 6"/>
            <p:cNvSpPr/>
            <p:nvPr/>
          </p:nvSpPr>
          <p:spPr>
            <a:xfrm>
              <a:off x="1855694" y="6356350"/>
              <a:ext cx="363071" cy="376518"/>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b="1" dirty="0">
                <a:latin typeface="Gill Sans" charset="0"/>
                <a:ea typeface="Gill Sans" charset="0"/>
                <a:cs typeface="Gill Sans" charset="0"/>
              </a:endParaRPr>
            </a:p>
          </p:txBody>
        </p:sp>
      </p:grpSp>
      <p:grpSp>
        <p:nvGrpSpPr>
          <p:cNvPr id="13" name="Group 12"/>
          <p:cNvGrpSpPr/>
          <p:nvPr/>
        </p:nvGrpSpPr>
        <p:grpSpPr>
          <a:xfrm>
            <a:off x="709244" y="1185676"/>
            <a:ext cx="7971428" cy="4682066"/>
            <a:chOff x="775449" y="1945342"/>
            <a:chExt cx="7971428" cy="4682066"/>
          </a:xfrm>
        </p:grpSpPr>
        <p:pic>
          <p:nvPicPr>
            <p:cNvPr id="9" name="Picture 8" descr="citeseer-line-Five.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5449" y="1945342"/>
              <a:ext cx="6019800" cy="4682066"/>
            </a:xfrm>
            <a:prstGeom prst="rect">
              <a:avLst/>
            </a:prstGeom>
          </p:spPr>
        </p:pic>
        <p:pic>
          <p:nvPicPr>
            <p:cNvPr id="11" name="Picture 10"/>
            <p:cNvPicPr>
              <a:picLocks noChangeAspect="1"/>
            </p:cNvPicPr>
            <p:nvPr/>
          </p:nvPicPr>
          <p:blipFill>
            <a:blip r:embed="rId5"/>
            <a:stretch>
              <a:fillRect/>
            </a:stretch>
          </p:blipFill>
          <p:spPr>
            <a:xfrm>
              <a:off x="6628652" y="2251635"/>
              <a:ext cx="2118225" cy="1849718"/>
            </a:xfrm>
            <a:prstGeom prst="rect">
              <a:avLst/>
            </a:prstGeom>
            <a:ln>
              <a:noFill/>
            </a:ln>
          </p:spPr>
        </p:pic>
        <p:sp>
          <p:nvSpPr>
            <p:cNvPr id="12" name="Rectangle 11"/>
            <p:cNvSpPr/>
            <p:nvPr/>
          </p:nvSpPr>
          <p:spPr>
            <a:xfrm>
              <a:off x="5123329" y="2339788"/>
              <a:ext cx="1290918" cy="111610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latin typeface="Gill Sans" charset="0"/>
                <a:ea typeface="Gill Sans" charset="0"/>
                <a:cs typeface="Gill Sans" charset="0"/>
              </a:endParaRPr>
            </a:p>
          </p:txBody>
        </p:sp>
      </p:grpSp>
      <p:pic>
        <p:nvPicPr>
          <p:cNvPr id="4" name="Picture 3"/>
          <p:cNvPicPr>
            <a:picLocks noChangeAspect="1"/>
          </p:cNvPicPr>
          <p:nvPr/>
        </p:nvPicPr>
        <p:blipFill>
          <a:blip r:embed="rId6"/>
          <a:stretch>
            <a:fillRect/>
          </a:stretch>
        </p:blipFill>
        <p:spPr>
          <a:xfrm>
            <a:off x="1127167" y="7229342"/>
            <a:ext cx="5668082" cy="4685887"/>
          </a:xfrm>
          <a:prstGeom prst="rect">
            <a:avLst/>
          </a:prstGeom>
        </p:spPr>
      </p:pic>
    </p:spTree>
    <p:custDataLst>
      <p:tags r:id="rId1"/>
    </p:custDataLst>
    <p:extLst>
      <p:ext uri="{BB962C8B-B14F-4D97-AF65-F5344CB8AC3E}">
        <p14:creationId xmlns:p14="http://schemas.microsoft.com/office/powerpoint/2010/main" val="884160612"/>
      </p:ext>
    </p:extLst>
  </p:cSld>
  <p:clrMapOvr>
    <a:masterClrMapping/>
  </p:clrMapOvr>
  <mc:AlternateContent xmlns:mc="http://schemas.openxmlformats.org/markup-compatibility/2006" xmlns:p14="http://schemas.microsoft.com/office/powerpoint/2010/main">
    <mc:Choice Requires="p14">
      <p:transition spd="slow" p14:dur="2000" advTm="124900"/>
    </mc:Choice>
    <mc:Fallback xmlns="">
      <p:transition spd="slow" advTm="124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dirty="0"/>
              <a:t>Diffusion-Convolutional </a:t>
            </a:r>
            <a:br>
              <a:rPr lang="en-US" dirty="0"/>
            </a:br>
            <a:r>
              <a:rPr lang="en-US" dirty="0"/>
              <a:t>Neural </a:t>
            </a:r>
            <a:r>
              <a:rPr lang="en-US" dirty="0" smtClean="0"/>
              <a:t>Networks</a:t>
            </a:r>
            <a:r>
              <a:rPr lang="en-US" baseline="30000" dirty="0" smtClean="0"/>
              <a:t>*</a:t>
            </a:r>
            <a:endParaRPr lang="pt-BR" dirty="0"/>
          </a:p>
        </p:txBody>
      </p:sp>
      <p:sp>
        <p:nvSpPr>
          <p:cNvPr id="8" name="Subtitle 7"/>
          <p:cNvSpPr>
            <a:spLocks noGrp="1"/>
          </p:cNvSpPr>
          <p:nvPr>
            <p:ph type="subTitle" idx="1"/>
          </p:nvPr>
        </p:nvSpPr>
        <p:spPr>
          <a:xfrm>
            <a:off x="1172817" y="3886200"/>
            <a:ext cx="6877879" cy="1752600"/>
          </a:xfrm>
        </p:spPr>
        <p:txBody>
          <a:bodyPr/>
          <a:lstStyle/>
          <a:p>
            <a:r>
              <a:rPr lang="pt-BR" i="1" dirty="0" smtClean="0"/>
              <a:t>How to classify nodes in a network?</a:t>
            </a:r>
            <a:endParaRPr lang="pt-BR" i="1" dirty="0"/>
          </a:p>
        </p:txBody>
      </p:sp>
      <p:sp>
        <p:nvSpPr>
          <p:cNvPr id="4" name="Slide Number Placeholder 3"/>
          <p:cNvSpPr>
            <a:spLocks noGrp="1"/>
          </p:cNvSpPr>
          <p:nvPr>
            <p:ph type="sldNum" sz="quarter" idx="12"/>
          </p:nvPr>
        </p:nvSpPr>
        <p:spPr/>
        <p:txBody>
          <a:bodyPr/>
          <a:lstStyle/>
          <a:p>
            <a:fld id="{C50C2A43-F0C6-8047-8B9A-9EDF30000EA5}" type="slidenum">
              <a:rPr lang="en-US" smtClean="0"/>
              <a:t>25</a:t>
            </a:fld>
            <a:endParaRPr lang="en-US"/>
          </a:p>
        </p:txBody>
      </p:sp>
      <p:sp>
        <p:nvSpPr>
          <p:cNvPr id="2" name="TextBox 1"/>
          <p:cNvSpPr txBox="1"/>
          <p:nvPr/>
        </p:nvSpPr>
        <p:spPr>
          <a:xfrm>
            <a:off x="770510" y="5924550"/>
            <a:ext cx="1563248" cy="369332"/>
          </a:xfrm>
          <a:prstGeom prst="rect">
            <a:avLst/>
          </a:prstGeom>
          <a:noFill/>
        </p:spPr>
        <p:txBody>
          <a:bodyPr wrap="none" rtlCol="0">
            <a:spAutoFit/>
          </a:bodyPr>
          <a:lstStyle/>
          <a:p>
            <a:r>
              <a:rPr lang="en-US" dirty="0" smtClean="0"/>
              <a:t>* NIPS 2016</a:t>
            </a:r>
            <a:endParaRPr lang="en-US" dirty="0"/>
          </a:p>
        </p:txBody>
      </p:sp>
    </p:spTree>
    <p:extLst>
      <p:ext uri="{BB962C8B-B14F-4D97-AF65-F5344CB8AC3E}">
        <p14:creationId xmlns:p14="http://schemas.microsoft.com/office/powerpoint/2010/main" val="3136249380"/>
      </p:ext>
    </p:extLst>
  </p:cSld>
  <p:clrMapOvr>
    <a:masterClrMapping/>
  </p:clrMapOvr>
  <mc:AlternateContent xmlns:mc="http://schemas.openxmlformats.org/markup-compatibility/2006" xmlns:p14="http://schemas.microsoft.com/office/powerpoint/2010/main">
    <mc:Choice Requires="p14">
      <p:transition spd="slow" p14:dur="2000" advTm="15169"/>
    </mc:Choice>
    <mc:Fallback xmlns="">
      <p:transition spd="slow" advTm="1516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Main idea</a:t>
            </a:r>
            <a:endParaRPr lang="en-US" dirty="0"/>
          </a:p>
        </p:txBody>
      </p:sp>
      <p:sp>
        <p:nvSpPr>
          <p:cNvPr id="8" name="TextBox 7"/>
          <p:cNvSpPr txBox="1"/>
          <p:nvPr/>
        </p:nvSpPr>
        <p:spPr>
          <a:xfrm>
            <a:off x="1908463" y="1805923"/>
            <a:ext cx="5327099" cy="1384995"/>
          </a:xfrm>
          <a:prstGeom prst="rect">
            <a:avLst/>
          </a:prstGeom>
          <a:noFill/>
        </p:spPr>
        <p:txBody>
          <a:bodyPr wrap="none" rtlCol="0">
            <a:spAutoFit/>
          </a:bodyPr>
          <a:lstStyle/>
          <a:p>
            <a:pPr algn="ctr"/>
            <a:r>
              <a:rPr lang="en-US" sz="2800" dirty="0" smtClean="0">
                <a:latin typeface="Arial" panose="020B0604020202020204" pitchFamily="34" charset="0"/>
                <a:cs typeface="Arial" panose="020B0604020202020204" pitchFamily="34" charset="0"/>
              </a:rPr>
              <a:t>Extend idea of convolution </a:t>
            </a:r>
          </a:p>
          <a:p>
            <a:pPr algn="ctr"/>
            <a:r>
              <a:rPr lang="en-US" sz="2800" dirty="0" smtClean="0">
                <a:latin typeface="Arial" panose="020B0604020202020204" pitchFamily="34" charset="0"/>
                <a:cs typeface="Arial" panose="020B0604020202020204" pitchFamily="34" charset="0"/>
              </a:rPr>
              <a:t>to general graph-structured data</a:t>
            </a:r>
          </a:p>
          <a:p>
            <a:pPr algn="ctr"/>
            <a:r>
              <a:rPr lang="en-US" sz="2800" dirty="0" smtClean="0">
                <a:latin typeface="Arial" panose="020B0604020202020204" pitchFamily="34" charset="0"/>
                <a:cs typeface="Arial" panose="020B0604020202020204" pitchFamily="34" charset="0"/>
              </a:rPr>
              <a:t>through diffusion</a:t>
            </a:r>
            <a:endParaRPr lang="en-US" sz="28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484810" y="3429000"/>
            <a:ext cx="3634567" cy="2964782"/>
          </a:xfrm>
          <a:prstGeom prst="rect">
            <a:avLst/>
          </a:prstGeom>
        </p:spPr>
      </p:pic>
      <p:sp>
        <p:nvSpPr>
          <p:cNvPr id="2" name="Right Arrow 1"/>
          <p:cNvSpPr/>
          <p:nvPr/>
        </p:nvSpPr>
        <p:spPr>
          <a:xfrm>
            <a:off x="3975802" y="4680145"/>
            <a:ext cx="980146" cy="6626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97EA0AE-4BE7-6640-879F-878C4888B675}" type="slidenum">
              <a:rPr lang="en-US" smtClean="0"/>
              <a:t>26</a:t>
            </a:fld>
            <a:endParaRPr lang="en-US"/>
          </a:p>
        </p:txBody>
      </p:sp>
      <p:pic>
        <p:nvPicPr>
          <p:cNvPr id="7" name="Picture 6"/>
          <p:cNvPicPr>
            <a:picLocks noChangeAspect="1"/>
          </p:cNvPicPr>
          <p:nvPr/>
        </p:nvPicPr>
        <p:blipFill>
          <a:blip r:embed="rId3"/>
          <a:stretch>
            <a:fillRect/>
          </a:stretch>
        </p:blipFill>
        <p:spPr>
          <a:xfrm>
            <a:off x="5089493" y="3429000"/>
            <a:ext cx="3916975" cy="2964782"/>
          </a:xfrm>
          <a:prstGeom prst="rect">
            <a:avLst/>
          </a:prstGeom>
        </p:spPr>
      </p:pic>
    </p:spTree>
    <p:extLst>
      <p:ext uri="{BB962C8B-B14F-4D97-AF65-F5344CB8AC3E}">
        <p14:creationId xmlns:p14="http://schemas.microsoft.com/office/powerpoint/2010/main" val="3114745065"/>
      </p:ext>
    </p:extLst>
  </p:cSld>
  <p:clrMapOvr>
    <a:masterClrMapping/>
  </p:clrMapOvr>
  <mc:AlternateContent xmlns:mc="http://schemas.openxmlformats.org/markup-compatibility/2006" xmlns:p14="http://schemas.microsoft.com/office/powerpoint/2010/main">
    <mc:Choice Requires="p14">
      <p:transition spd="slow" p14:dur="2000" advTm="12114"/>
    </mc:Choice>
    <mc:Fallback xmlns="">
      <p:transition xmlns:p14="http://schemas.microsoft.com/office/powerpoint/2010/main" spd="slow" advTm="1211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Convolutional Neural Networks</a:t>
            </a:r>
            <a:endParaRPr lang="en-US" dirty="0"/>
          </a:p>
        </p:txBody>
      </p:sp>
      <p:pic>
        <p:nvPicPr>
          <p:cNvPr id="3" name="Picture 2"/>
          <p:cNvPicPr>
            <a:picLocks noChangeAspect="1"/>
          </p:cNvPicPr>
          <p:nvPr/>
        </p:nvPicPr>
        <p:blipFill>
          <a:blip r:embed="rId2"/>
          <a:stretch>
            <a:fillRect/>
          </a:stretch>
        </p:blipFill>
        <p:spPr>
          <a:xfrm>
            <a:off x="2222500" y="1511300"/>
            <a:ext cx="4686300" cy="3822700"/>
          </a:xfrm>
          <a:prstGeom prst="rect">
            <a:avLst/>
          </a:prstGeom>
        </p:spPr>
      </p:pic>
      <p:sp>
        <p:nvSpPr>
          <p:cNvPr id="5" name="Slide Number Placeholder 4"/>
          <p:cNvSpPr>
            <a:spLocks noGrp="1"/>
          </p:cNvSpPr>
          <p:nvPr>
            <p:ph type="sldNum" sz="quarter" idx="12"/>
          </p:nvPr>
        </p:nvSpPr>
        <p:spPr/>
        <p:txBody>
          <a:bodyPr/>
          <a:lstStyle/>
          <a:p>
            <a:fld id="{797EA0AE-4BE7-6640-879F-878C4888B675}" type="slidenum">
              <a:rPr lang="en-US" smtClean="0"/>
              <a:t>27</a:t>
            </a:fld>
            <a:endParaRPr lang="en-US"/>
          </a:p>
        </p:txBody>
      </p:sp>
    </p:spTree>
    <p:extLst>
      <p:ext uri="{BB962C8B-B14F-4D97-AF65-F5344CB8AC3E}">
        <p14:creationId xmlns:p14="http://schemas.microsoft.com/office/powerpoint/2010/main" val="22170759"/>
      </p:ext>
    </p:extLst>
  </p:cSld>
  <p:clrMapOvr>
    <a:masterClrMapping/>
  </p:clrMapOvr>
  <mc:AlternateContent xmlns:mc="http://schemas.openxmlformats.org/markup-compatibility/2006" xmlns:p14="http://schemas.microsoft.com/office/powerpoint/2010/main">
    <mc:Choice Requires="p14">
      <p:transition spd="slow" p14:dur="2000" advTm="6603"/>
    </mc:Choice>
    <mc:Fallback xmlns="">
      <p:transition xmlns:p14="http://schemas.microsoft.com/office/powerpoint/2010/main" spd="slow" advTm="6603"/>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pic>
        <p:nvPicPr>
          <p:cNvPr id="3" name="Picture 2"/>
          <p:cNvPicPr>
            <a:picLocks noChangeAspect="1"/>
          </p:cNvPicPr>
          <p:nvPr/>
        </p:nvPicPr>
        <p:blipFill>
          <a:blip r:embed="rId2"/>
          <a:stretch>
            <a:fillRect/>
          </a:stretch>
        </p:blipFill>
        <p:spPr>
          <a:xfrm>
            <a:off x="1930400" y="1511300"/>
            <a:ext cx="5270500" cy="3822700"/>
          </a:xfrm>
          <a:prstGeom prst="rect">
            <a:avLst/>
          </a:prstGeom>
        </p:spPr>
      </p:pic>
      <p:sp>
        <p:nvSpPr>
          <p:cNvPr id="4" name="Slide Number Placeholder 3"/>
          <p:cNvSpPr>
            <a:spLocks noGrp="1"/>
          </p:cNvSpPr>
          <p:nvPr>
            <p:ph type="sldNum" sz="quarter" idx="12"/>
          </p:nvPr>
        </p:nvSpPr>
        <p:spPr/>
        <p:txBody>
          <a:bodyPr/>
          <a:lstStyle/>
          <a:p>
            <a:fld id="{797EA0AE-4BE7-6640-879F-878C4888B675}" type="slidenum">
              <a:rPr lang="en-US" smtClean="0"/>
              <a:t>28</a:t>
            </a:fld>
            <a:endParaRPr lang="en-US"/>
          </a:p>
        </p:txBody>
      </p:sp>
    </p:spTree>
    <p:extLst>
      <p:ext uri="{BB962C8B-B14F-4D97-AF65-F5344CB8AC3E}">
        <p14:creationId xmlns:p14="http://schemas.microsoft.com/office/powerpoint/2010/main" val="2732544624"/>
      </p:ext>
    </p:extLst>
  </p:cSld>
  <p:clrMapOvr>
    <a:masterClrMapping/>
  </p:clrMapOvr>
  <mc:AlternateContent xmlns:mc="http://schemas.openxmlformats.org/markup-compatibility/2006" xmlns:p14="http://schemas.microsoft.com/office/powerpoint/2010/main">
    <mc:Choice Requires="p14">
      <p:transition spd="slow" p14:dur="2000" advTm="2802"/>
    </mc:Choice>
    <mc:Fallback xmlns="">
      <p:transition xmlns:p14="http://schemas.microsoft.com/office/powerpoint/2010/main" spd="slow" advTm="2802"/>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pic>
        <p:nvPicPr>
          <p:cNvPr id="3" name="Picture 2"/>
          <p:cNvPicPr>
            <a:picLocks noChangeAspect="1"/>
          </p:cNvPicPr>
          <p:nvPr/>
        </p:nvPicPr>
        <p:blipFill>
          <a:blip r:embed="rId2"/>
          <a:stretch>
            <a:fillRect/>
          </a:stretch>
        </p:blipFill>
        <p:spPr>
          <a:xfrm>
            <a:off x="1574800" y="1511300"/>
            <a:ext cx="5981700" cy="3822700"/>
          </a:xfrm>
          <a:prstGeom prst="rect">
            <a:avLst/>
          </a:prstGeom>
        </p:spPr>
      </p:pic>
      <p:sp>
        <p:nvSpPr>
          <p:cNvPr id="4" name="Slide Number Placeholder 3"/>
          <p:cNvSpPr>
            <a:spLocks noGrp="1"/>
          </p:cNvSpPr>
          <p:nvPr>
            <p:ph type="sldNum" sz="quarter" idx="12"/>
          </p:nvPr>
        </p:nvSpPr>
        <p:spPr/>
        <p:txBody>
          <a:bodyPr/>
          <a:lstStyle/>
          <a:p>
            <a:fld id="{797EA0AE-4BE7-6640-879F-878C4888B675}" type="slidenum">
              <a:rPr lang="en-US" smtClean="0"/>
              <a:t>29</a:t>
            </a:fld>
            <a:endParaRPr lang="en-US"/>
          </a:p>
        </p:txBody>
      </p:sp>
    </p:spTree>
    <p:extLst>
      <p:ext uri="{BB962C8B-B14F-4D97-AF65-F5344CB8AC3E}">
        <p14:creationId xmlns:p14="http://schemas.microsoft.com/office/powerpoint/2010/main" val="3224329292"/>
      </p:ext>
    </p:extLst>
  </p:cSld>
  <p:clrMapOvr>
    <a:masterClrMapping/>
  </p:clrMapOvr>
  <mc:AlternateContent xmlns:mc="http://schemas.openxmlformats.org/markup-compatibility/2006" xmlns:p14="http://schemas.microsoft.com/office/powerpoint/2010/main">
    <mc:Choice Requires="p14">
      <p:transition spd="slow" p14:dur="2000" advTm="1836"/>
    </mc:Choice>
    <mc:Fallback xmlns="">
      <p:transition xmlns:p14="http://schemas.microsoft.com/office/powerpoint/2010/main" spd="slow" advTm="183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Outline</a:t>
            </a:r>
            <a:endParaRPr lang="en-US" sz="3600" dirty="0"/>
          </a:p>
        </p:txBody>
      </p:sp>
      <p:sp>
        <p:nvSpPr>
          <p:cNvPr id="3" name="Content Placeholder 2"/>
          <p:cNvSpPr>
            <a:spLocks noGrp="1"/>
          </p:cNvSpPr>
          <p:nvPr>
            <p:ph idx="1"/>
          </p:nvPr>
        </p:nvSpPr>
        <p:spPr/>
        <p:txBody>
          <a:bodyPr/>
          <a:lstStyle/>
          <a:p>
            <a:pPr marL="0" indent="0">
              <a:buNone/>
            </a:pPr>
            <a:endParaRPr lang="en-US" dirty="0" smtClean="0"/>
          </a:p>
          <a:p>
            <a:r>
              <a:rPr lang="en-US" sz="3200" dirty="0" smtClean="0"/>
              <a:t>sampling large networks</a:t>
            </a:r>
          </a:p>
          <a:p>
            <a:endParaRPr lang="en-US" sz="3200" dirty="0"/>
          </a:p>
          <a:p>
            <a:r>
              <a:rPr lang="en-US" sz="3200" dirty="0" smtClean="0"/>
              <a:t>finding target nodes in large networks</a:t>
            </a:r>
          </a:p>
          <a:p>
            <a:endParaRPr lang="en-US" sz="3200" dirty="0"/>
          </a:p>
          <a:p>
            <a:r>
              <a:rPr lang="en-US" sz="3200" dirty="0" smtClean="0"/>
              <a:t>node classification in large networks</a:t>
            </a:r>
          </a:p>
          <a:p>
            <a:endParaRPr lang="en-US" sz="3200" dirty="0"/>
          </a:p>
          <a:p>
            <a:r>
              <a:rPr lang="en-US" sz="3200" dirty="0" smtClean="0"/>
              <a:t>other results</a:t>
            </a:r>
          </a:p>
          <a:p>
            <a:endParaRPr lang="en-US" sz="2400" dirty="0" smtClean="0">
              <a:solidFill>
                <a:schemeClr val="accent2"/>
              </a:solidFill>
            </a:endParaRPr>
          </a:p>
          <a:p>
            <a:pPr marL="457200" lvl="1" indent="0">
              <a:buNone/>
            </a:pPr>
            <a:endParaRPr lang="en-US" dirty="0" smtClean="0">
              <a:solidFill>
                <a:schemeClr val="accent2"/>
              </a:solidFill>
            </a:endParaRPr>
          </a:p>
          <a:p>
            <a:pPr lvl="1"/>
            <a:endParaRPr lang="en-US" dirty="0" smtClean="0">
              <a:solidFill>
                <a:schemeClr val="accent2"/>
              </a:solidFill>
            </a:endParaRPr>
          </a:p>
          <a:p>
            <a:endParaRPr lang="en-US" sz="2400" dirty="0" smtClean="0">
              <a:solidFill>
                <a:schemeClr val="accent2"/>
              </a:solidFill>
            </a:endParaRPr>
          </a:p>
        </p:txBody>
      </p:sp>
      <p:sp>
        <p:nvSpPr>
          <p:cNvPr id="4" name="Slide Number Placeholder 3"/>
          <p:cNvSpPr>
            <a:spLocks noGrp="1"/>
          </p:cNvSpPr>
          <p:nvPr>
            <p:ph type="sldNum" sz="quarter" idx="12"/>
          </p:nvPr>
        </p:nvSpPr>
        <p:spPr/>
        <p:txBody>
          <a:bodyPr/>
          <a:lstStyle/>
          <a:p>
            <a:fld id="{575BA097-8FA3-4029-AF25-7F0A18198D2D}" type="slidenum">
              <a:rPr lang="en-US" smtClean="0"/>
              <a:pPr/>
              <a:t>3</a:t>
            </a:fld>
            <a:endParaRPr lang="en-US"/>
          </a:p>
        </p:txBody>
      </p:sp>
    </p:spTree>
    <p:extLst>
      <p:ext uri="{BB962C8B-B14F-4D97-AF65-F5344CB8AC3E}">
        <p14:creationId xmlns:p14="http://schemas.microsoft.com/office/powerpoint/2010/main" val="300186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97EA0AE-4BE7-6640-879F-878C4888B675}" type="slidenum">
              <a:rPr lang="en-US" smtClean="0"/>
              <a:t>30</a:t>
            </a:fld>
            <a:endParaRPr lang="en-US"/>
          </a:p>
        </p:txBody>
      </p:sp>
      <p:pic>
        <p:nvPicPr>
          <p:cNvPr id="9" name="Picture 8"/>
          <p:cNvPicPr>
            <a:picLocks noChangeAspect="1"/>
          </p:cNvPicPr>
          <p:nvPr/>
        </p:nvPicPr>
        <p:blipFill>
          <a:blip r:embed="rId2"/>
          <a:stretch>
            <a:fillRect/>
          </a:stretch>
        </p:blipFill>
        <p:spPr>
          <a:xfrm>
            <a:off x="2114133" y="-280240"/>
            <a:ext cx="4943344" cy="6826523"/>
          </a:xfrm>
          <a:prstGeom prst="rect">
            <a:avLst/>
          </a:prstGeom>
        </p:spPr>
      </p:pic>
    </p:spTree>
    <p:extLst>
      <p:ext uri="{BB962C8B-B14F-4D97-AF65-F5344CB8AC3E}">
        <p14:creationId xmlns:p14="http://schemas.microsoft.com/office/powerpoint/2010/main" val="1185888371"/>
      </p:ext>
    </p:extLst>
  </p:cSld>
  <p:clrMapOvr>
    <a:masterClrMapping/>
  </p:clrMapOvr>
  <mc:AlternateContent xmlns:mc="http://schemas.openxmlformats.org/markup-compatibility/2006" xmlns:p14="http://schemas.microsoft.com/office/powerpoint/2010/main">
    <mc:Choice Requires="p14">
      <p:transition spd="slow" p14:dur="2000" advTm="41761"/>
    </mc:Choice>
    <mc:Fallback xmlns="">
      <p:transition xmlns:p14="http://schemas.microsoft.com/office/powerpoint/2010/main" spd="slow" advTm="4176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Diffusion </a:t>
            </a:r>
            <a:r>
              <a:rPr lang="en-US" dirty="0" smtClean="0"/>
              <a:t>works </a:t>
            </a:r>
            <a:r>
              <a:rPr lang="en-US" dirty="0" smtClean="0"/>
              <a:t>with </a:t>
            </a:r>
            <a:r>
              <a:rPr lang="en-US" dirty="0" smtClean="0"/>
              <a:t>general graphs</a:t>
            </a:r>
            <a:r>
              <a:rPr lang="en-US" dirty="0" smtClean="0"/>
              <a:t>!</a:t>
            </a:r>
            <a:endParaRPr lang="en-US" dirty="0"/>
          </a:p>
        </p:txBody>
      </p:sp>
      <p:sp>
        <p:nvSpPr>
          <p:cNvPr id="4" name="Slide Number Placeholder 3"/>
          <p:cNvSpPr>
            <a:spLocks noGrp="1"/>
          </p:cNvSpPr>
          <p:nvPr>
            <p:ph type="sldNum" sz="quarter" idx="12"/>
          </p:nvPr>
        </p:nvSpPr>
        <p:spPr/>
        <p:txBody>
          <a:bodyPr/>
          <a:lstStyle/>
          <a:p>
            <a:fld id="{797EA0AE-4BE7-6640-879F-878C4888B675}" type="slidenum">
              <a:rPr lang="en-US" smtClean="0"/>
              <a:t>31</a:t>
            </a:fld>
            <a:endParaRPr lang="en-US"/>
          </a:p>
        </p:txBody>
      </p:sp>
      <p:pic>
        <p:nvPicPr>
          <p:cNvPr id="7" name="Picture 6"/>
          <p:cNvPicPr>
            <a:picLocks noChangeAspect="1"/>
          </p:cNvPicPr>
          <p:nvPr/>
        </p:nvPicPr>
        <p:blipFill>
          <a:blip r:embed="rId2"/>
          <a:stretch>
            <a:fillRect/>
          </a:stretch>
        </p:blipFill>
        <p:spPr>
          <a:xfrm>
            <a:off x="2273300" y="1689100"/>
            <a:ext cx="4597400" cy="3479800"/>
          </a:xfrm>
          <a:prstGeom prst="rect">
            <a:avLst/>
          </a:prstGeom>
        </p:spPr>
      </p:pic>
    </p:spTree>
    <p:extLst>
      <p:ext uri="{BB962C8B-B14F-4D97-AF65-F5344CB8AC3E}">
        <p14:creationId xmlns:p14="http://schemas.microsoft.com/office/powerpoint/2010/main" val="166754771"/>
      </p:ext>
    </p:extLst>
  </p:cSld>
  <p:clrMapOvr>
    <a:masterClrMapping/>
  </p:clrMapOvr>
  <mc:AlternateContent xmlns:mc="http://schemas.openxmlformats.org/markup-compatibility/2006" xmlns:p14="http://schemas.microsoft.com/office/powerpoint/2010/main">
    <mc:Choice Requires="p14">
      <p:transition spd="slow" p14:dur="2000" advTm="25569"/>
    </mc:Choice>
    <mc:Fallback xmlns="">
      <p:transition xmlns:p14="http://schemas.microsoft.com/office/powerpoint/2010/main" spd="slow" advTm="25569"/>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Diffusion </a:t>
            </a:r>
            <a:r>
              <a:rPr lang="en-US" dirty="0" smtClean="0"/>
              <a:t>works </a:t>
            </a:r>
            <a:r>
              <a:rPr lang="en-US" dirty="0" smtClean="0"/>
              <a:t>with </a:t>
            </a:r>
            <a:r>
              <a:rPr lang="en-US" dirty="0" smtClean="0"/>
              <a:t>general </a:t>
            </a:r>
            <a:r>
              <a:rPr lang="en-US" dirty="0"/>
              <a:t>g</a:t>
            </a:r>
            <a:r>
              <a:rPr lang="en-US" dirty="0" smtClean="0"/>
              <a:t>raphs</a:t>
            </a:r>
            <a:r>
              <a:rPr lang="en-US" dirty="0" smtClean="0"/>
              <a:t>!</a:t>
            </a:r>
            <a:endParaRPr lang="en-US" dirty="0"/>
          </a:p>
        </p:txBody>
      </p:sp>
      <p:sp>
        <p:nvSpPr>
          <p:cNvPr id="4" name="Slide Number Placeholder 3"/>
          <p:cNvSpPr>
            <a:spLocks noGrp="1"/>
          </p:cNvSpPr>
          <p:nvPr>
            <p:ph type="sldNum" sz="quarter" idx="12"/>
          </p:nvPr>
        </p:nvSpPr>
        <p:spPr/>
        <p:txBody>
          <a:bodyPr/>
          <a:lstStyle/>
          <a:p>
            <a:fld id="{797EA0AE-4BE7-6640-879F-878C4888B675}" type="slidenum">
              <a:rPr lang="en-US" smtClean="0"/>
              <a:t>32</a:t>
            </a:fld>
            <a:endParaRPr lang="en-US"/>
          </a:p>
        </p:txBody>
      </p:sp>
      <p:pic>
        <p:nvPicPr>
          <p:cNvPr id="5" name="Picture 4"/>
          <p:cNvPicPr>
            <a:picLocks noChangeAspect="1"/>
          </p:cNvPicPr>
          <p:nvPr/>
        </p:nvPicPr>
        <p:blipFill>
          <a:blip r:embed="rId2"/>
          <a:stretch>
            <a:fillRect/>
          </a:stretch>
        </p:blipFill>
        <p:spPr>
          <a:xfrm>
            <a:off x="1841500" y="1689100"/>
            <a:ext cx="5461000" cy="3479800"/>
          </a:xfrm>
          <a:prstGeom prst="rect">
            <a:avLst/>
          </a:prstGeom>
        </p:spPr>
      </p:pic>
    </p:spTree>
    <p:extLst>
      <p:ext uri="{BB962C8B-B14F-4D97-AF65-F5344CB8AC3E}">
        <p14:creationId xmlns:p14="http://schemas.microsoft.com/office/powerpoint/2010/main" val="1072145517"/>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xmlns:p14="http://schemas.microsoft.com/office/powerpoint/2010/main" spd="slow" advTm="207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Diffusion </a:t>
            </a:r>
            <a:r>
              <a:rPr lang="en-US" dirty="0" smtClean="0"/>
              <a:t>works </a:t>
            </a:r>
            <a:r>
              <a:rPr lang="en-US" dirty="0" smtClean="0"/>
              <a:t>with </a:t>
            </a:r>
            <a:r>
              <a:rPr lang="en-US" dirty="0" smtClean="0"/>
              <a:t>general </a:t>
            </a:r>
            <a:r>
              <a:rPr lang="en-US" dirty="0"/>
              <a:t>g</a:t>
            </a:r>
            <a:r>
              <a:rPr lang="en-US" dirty="0" smtClean="0"/>
              <a:t>raphs</a:t>
            </a:r>
            <a:r>
              <a:rPr lang="en-US" dirty="0" smtClean="0"/>
              <a:t>!</a:t>
            </a:r>
            <a:endParaRPr lang="en-US" dirty="0"/>
          </a:p>
        </p:txBody>
      </p:sp>
      <p:sp>
        <p:nvSpPr>
          <p:cNvPr id="4" name="Slide Number Placeholder 3"/>
          <p:cNvSpPr>
            <a:spLocks noGrp="1"/>
          </p:cNvSpPr>
          <p:nvPr>
            <p:ph type="sldNum" sz="quarter" idx="12"/>
          </p:nvPr>
        </p:nvSpPr>
        <p:spPr/>
        <p:txBody>
          <a:bodyPr/>
          <a:lstStyle/>
          <a:p>
            <a:fld id="{797EA0AE-4BE7-6640-879F-878C4888B675}" type="slidenum">
              <a:rPr lang="en-US" smtClean="0"/>
              <a:t>33</a:t>
            </a:fld>
            <a:endParaRPr lang="en-US"/>
          </a:p>
        </p:txBody>
      </p:sp>
      <p:pic>
        <p:nvPicPr>
          <p:cNvPr id="5" name="Picture 4"/>
          <p:cNvPicPr>
            <a:picLocks noChangeAspect="1"/>
          </p:cNvPicPr>
          <p:nvPr/>
        </p:nvPicPr>
        <p:blipFill>
          <a:blip r:embed="rId2"/>
          <a:stretch>
            <a:fillRect/>
          </a:stretch>
        </p:blipFill>
        <p:spPr>
          <a:xfrm>
            <a:off x="1892300" y="1689100"/>
            <a:ext cx="5346700" cy="3479800"/>
          </a:xfrm>
          <a:prstGeom prst="rect">
            <a:avLst/>
          </a:prstGeom>
        </p:spPr>
      </p:pic>
    </p:spTree>
    <p:extLst>
      <p:ext uri="{BB962C8B-B14F-4D97-AF65-F5344CB8AC3E}">
        <p14:creationId xmlns:p14="http://schemas.microsoft.com/office/powerpoint/2010/main" val="617006583"/>
      </p:ext>
    </p:extLst>
  </p:cSld>
  <p:clrMapOvr>
    <a:masterClrMapping/>
  </p:clrMapOvr>
  <mc:AlternateContent xmlns:mc="http://schemas.openxmlformats.org/markup-compatibility/2006" xmlns:p14="http://schemas.microsoft.com/office/powerpoint/2010/main">
    <mc:Choice Requires="p14">
      <p:transition spd="slow" p14:dur="2000" advTm="8364"/>
    </mc:Choice>
    <mc:Fallback xmlns="">
      <p:transition xmlns:p14="http://schemas.microsoft.com/office/powerpoint/2010/main" spd="slow" advTm="836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97EA0AE-4BE7-6640-879F-878C4888B675}" type="slidenum">
              <a:rPr lang="en-US" smtClean="0"/>
              <a:t>34</a:t>
            </a:fld>
            <a:endParaRPr lang="en-US"/>
          </a:p>
        </p:txBody>
      </p:sp>
      <p:pic>
        <p:nvPicPr>
          <p:cNvPr id="5" name="Picture 4"/>
          <p:cNvPicPr>
            <a:picLocks noChangeAspect="1"/>
          </p:cNvPicPr>
          <p:nvPr/>
        </p:nvPicPr>
        <p:blipFill>
          <a:blip r:embed="rId2"/>
          <a:stretch>
            <a:fillRect/>
          </a:stretch>
        </p:blipFill>
        <p:spPr>
          <a:xfrm>
            <a:off x="2374900" y="444500"/>
            <a:ext cx="4381500" cy="5956300"/>
          </a:xfrm>
          <a:prstGeom prst="rect">
            <a:avLst/>
          </a:prstGeom>
        </p:spPr>
      </p:pic>
    </p:spTree>
    <p:extLst>
      <p:ext uri="{BB962C8B-B14F-4D97-AF65-F5344CB8AC3E}">
        <p14:creationId xmlns:p14="http://schemas.microsoft.com/office/powerpoint/2010/main" val="584114364"/>
      </p:ext>
    </p:extLst>
  </p:cSld>
  <p:clrMapOvr>
    <a:masterClrMapping/>
  </p:clrMapOvr>
  <mc:AlternateContent xmlns:mc="http://schemas.openxmlformats.org/markup-compatibility/2006" xmlns:p14="http://schemas.microsoft.com/office/powerpoint/2010/main">
    <mc:Choice Requires="p14">
      <p:transition spd="slow" p14:dur="2000" advTm="13714"/>
    </mc:Choice>
    <mc:Fallback xmlns="">
      <p:transition xmlns:p14="http://schemas.microsoft.com/office/powerpoint/2010/main" spd="slow" advTm="1371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97EA0AE-4BE7-6640-879F-878C4888B675}" type="slidenum">
              <a:rPr lang="en-US" smtClean="0"/>
              <a:t>35</a:t>
            </a:fld>
            <a:endParaRPr lang="en-US"/>
          </a:p>
        </p:txBody>
      </p:sp>
      <p:pic>
        <p:nvPicPr>
          <p:cNvPr id="5" name="Picture 4"/>
          <p:cNvPicPr>
            <a:picLocks noChangeAspect="1"/>
          </p:cNvPicPr>
          <p:nvPr/>
        </p:nvPicPr>
        <p:blipFill>
          <a:blip r:embed="rId2"/>
          <a:stretch>
            <a:fillRect/>
          </a:stretch>
        </p:blipFill>
        <p:spPr>
          <a:xfrm>
            <a:off x="2374900" y="495300"/>
            <a:ext cx="4381500" cy="5854700"/>
          </a:xfrm>
          <a:prstGeom prst="rect">
            <a:avLst/>
          </a:prstGeom>
        </p:spPr>
      </p:pic>
    </p:spTree>
    <p:extLst>
      <p:ext uri="{BB962C8B-B14F-4D97-AF65-F5344CB8AC3E}">
        <p14:creationId xmlns:p14="http://schemas.microsoft.com/office/powerpoint/2010/main" val="1685577474"/>
      </p:ext>
    </p:extLst>
  </p:cSld>
  <p:clrMapOvr>
    <a:masterClrMapping/>
  </p:clrMapOvr>
  <mc:AlternateContent xmlns:mc="http://schemas.openxmlformats.org/markup-compatibility/2006" xmlns:p14="http://schemas.microsoft.com/office/powerpoint/2010/main">
    <mc:Choice Requires="p14">
      <p:transition spd="slow" p14:dur="2000" advTm="11331"/>
    </mc:Choice>
    <mc:Fallback xmlns="">
      <p:transition xmlns:p14="http://schemas.microsoft.com/office/powerpoint/2010/main" spd="slow" advTm="1133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Representation </a:t>
            </a:r>
            <a:r>
              <a:rPr lang="en-US" dirty="0" smtClean="0"/>
              <a:t>learning</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1488285" y="2949172"/>
                <a:ext cx="107927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i="1" dirty="0" smtClean="0">
                          <a:solidFill>
                            <a:srgbClr val="4F81BD"/>
                          </a:solidFill>
                          <a:latin typeface="Cambria Math" panose="02040503050406030204" pitchFamily="18" charset="0"/>
                        </a:rPr>
                        <m:t>𝑋</m:t>
                      </m:r>
                    </m:oMath>
                  </m:oMathPara>
                </a14:m>
                <a:endParaRPr lang="en-US" sz="7200" dirty="0">
                  <a:solidFill>
                    <a:srgbClr val="4F81BD"/>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88285" y="2949172"/>
                <a:ext cx="1079270" cy="120032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622242" y="2982706"/>
                <a:ext cx="1039195"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i="1" dirty="0" smtClean="0">
                          <a:solidFill>
                            <a:srgbClr val="990000"/>
                          </a:solidFill>
                          <a:latin typeface="Cambria Math" panose="02040503050406030204" pitchFamily="18" charset="0"/>
                        </a:rPr>
                        <m:t>𝑌</m:t>
                      </m:r>
                    </m:oMath>
                  </m:oMathPara>
                </a14:m>
                <a:endParaRPr lang="en-US" sz="7200" dirty="0">
                  <a:solidFill>
                    <a:srgbClr val="99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622242" y="2982706"/>
                <a:ext cx="1039195" cy="1200329"/>
              </a:xfrm>
              <a:prstGeom prst="rect">
                <a:avLst/>
              </a:prstGeom>
              <a:blipFill>
                <a:blip r:embed="rId3"/>
                <a:stretch>
                  <a:fillRect/>
                </a:stretch>
              </a:blipFill>
            </p:spPr>
            <p:txBody>
              <a:bodyPr/>
              <a:lstStyle/>
              <a:p>
                <a:r>
                  <a:rPr lang="en-US">
                    <a:noFill/>
                  </a:rPr>
                  <a:t> </a:t>
                </a:r>
              </a:p>
            </p:txBody>
          </p:sp>
        </mc:Fallback>
      </mc:AlternateContent>
      <p:sp>
        <p:nvSpPr>
          <p:cNvPr id="6" name="Right Arrow 5"/>
          <p:cNvSpPr/>
          <p:nvPr/>
        </p:nvSpPr>
        <p:spPr>
          <a:xfrm>
            <a:off x="2944965" y="3390279"/>
            <a:ext cx="903111" cy="399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7" name="TextBox 6"/>
          <p:cNvSpPr txBox="1"/>
          <p:nvPr/>
        </p:nvSpPr>
        <p:spPr>
          <a:xfrm>
            <a:off x="1338894" y="4334166"/>
            <a:ext cx="1436612" cy="461665"/>
          </a:xfrm>
          <a:prstGeom prst="rect">
            <a:avLst/>
          </a:prstGeom>
          <a:noFill/>
        </p:spPr>
        <p:txBody>
          <a:bodyPr wrap="none" rtlCol="0">
            <a:spAutoFit/>
          </a:bodyPr>
          <a:lstStyle/>
          <a:p>
            <a:pPr algn="ctr"/>
            <a:r>
              <a:rPr lang="en-US" sz="2400" dirty="0">
                <a:solidFill>
                  <a:srgbClr val="4F81BD"/>
                </a:solidFill>
              </a:rPr>
              <a:t>f</a:t>
            </a:r>
            <a:r>
              <a:rPr lang="en-US" sz="2400" dirty="0" smtClean="0">
                <a:solidFill>
                  <a:srgbClr val="4F81BD"/>
                </a:solidFill>
              </a:rPr>
              <a:t>eatures</a:t>
            </a:r>
            <a:endParaRPr lang="en-US" sz="2400" dirty="0">
              <a:solidFill>
                <a:srgbClr val="4F81BD"/>
              </a:solidFill>
            </a:endParaRPr>
          </a:p>
        </p:txBody>
      </p:sp>
      <p:sp>
        <p:nvSpPr>
          <p:cNvPr id="8" name="TextBox 7"/>
          <p:cNvSpPr txBox="1"/>
          <p:nvPr/>
        </p:nvSpPr>
        <p:spPr>
          <a:xfrm>
            <a:off x="6586717" y="4367700"/>
            <a:ext cx="1258678" cy="461665"/>
          </a:xfrm>
          <a:prstGeom prst="rect">
            <a:avLst/>
          </a:prstGeom>
          <a:noFill/>
        </p:spPr>
        <p:txBody>
          <a:bodyPr wrap="none" rtlCol="0">
            <a:spAutoFit/>
          </a:bodyPr>
          <a:lstStyle/>
          <a:p>
            <a:pPr algn="ctr"/>
            <a:r>
              <a:rPr lang="en-US" sz="2400" dirty="0" smtClean="0">
                <a:solidFill>
                  <a:srgbClr val="990000"/>
                </a:solidFill>
              </a:rPr>
              <a:t>targets</a:t>
            </a:r>
            <a:endParaRPr lang="en-US" sz="2400" dirty="0">
              <a:solidFill>
                <a:srgbClr val="990000"/>
              </a:solidFill>
            </a:endParaRPr>
          </a:p>
        </p:txBody>
      </p:sp>
      <p:sp>
        <p:nvSpPr>
          <p:cNvPr id="9" name="Right Arrow 8"/>
          <p:cNvSpPr/>
          <p:nvPr/>
        </p:nvSpPr>
        <p:spPr>
          <a:xfrm>
            <a:off x="5430388" y="3367075"/>
            <a:ext cx="903111" cy="399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mc:AlternateContent xmlns:mc="http://schemas.openxmlformats.org/markup-compatibility/2006" xmlns:a14="http://schemas.microsoft.com/office/drawing/2010/main">
        <mc:Choice Requires="a14">
          <p:sp>
            <p:nvSpPr>
              <p:cNvPr id="10" name="TextBox 9"/>
              <p:cNvSpPr txBox="1"/>
              <p:nvPr/>
            </p:nvSpPr>
            <p:spPr>
              <a:xfrm>
                <a:off x="3968828" y="2949172"/>
                <a:ext cx="1029576"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i="1" dirty="0" smtClean="0">
                          <a:solidFill>
                            <a:srgbClr val="63891F"/>
                          </a:solidFill>
                          <a:latin typeface="Cambria Math" panose="02040503050406030204" pitchFamily="18" charset="0"/>
                        </a:rPr>
                        <m:t>𝑍</m:t>
                      </m:r>
                    </m:oMath>
                  </m:oMathPara>
                </a14:m>
                <a:endParaRPr lang="en-US" sz="7200" dirty="0">
                  <a:solidFill>
                    <a:srgbClr val="63891F"/>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968828" y="2949172"/>
                <a:ext cx="1029576" cy="1200329"/>
              </a:xfrm>
              <a:prstGeom prst="rect">
                <a:avLst/>
              </a:prstGeom>
              <a:blipFill>
                <a:blip r:embed="rId4"/>
                <a:stretch>
                  <a:fillRect/>
                </a:stretch>
              </a:blipFill>
            </p:spPr>
            <p:txBody>
              <a:bodyPr/>
              <a:lstStyle/>
              <a:p>
                <a:r>
                  <a:rPr lang="en-US">
                    <a:noFill/>
                  </a:rPr>
                  <a:t> </a:t>
                </a:r>
              </a:p>
            </p:txBody>
          </p:sp>
        </mc:Fallback>
      </mc:AlternateContent>
      <p:sp>
        <p:nvSpPr>
          <p:cNvPr id="11" name="TextBox 10"/>
          <p:cNvSpPr txBox="1"/>
          <p:nvPr/>
        </p:nvSpPr>
        <p:spPr>
          <a:xfrm>
            <a:off x="3458269" y="4334166"/>
            <a:ext cx="2316660" cy="830997"/>
          </a:xfrm>
          <a:prstGeom prst="rect">
            <a:avLst/>
          </a:prstGeom>
          <a:noFill/>
        </p:spPr>
        <p:txBody>
          <a:bodyPr wrap="none" rtlCol="0">
            <a:spAutoFit/>
          </a:bodyPr>
          <a:lstStyle/>
          <a:p>
            <a:pPr algn="ctr"/>
            <a:r>
              <a:rPr lang="en-US" sz="2400" dirty="0" smtClean="0">
                <a:solidFill>
                  <a:srgbClr val="63891F"/>
                </a:solidFill>
              </a:rPr>
              <a:t>latent </a:t>
            </a:r>
          </a:p>
          <a:p>
            <a:pPr algn="ctr"/>
            <a:r>
              <a:rPr lang="en-US" sz="2400" dirty="0" smtClean="0">
                <a:solidFill>
                  <a:srgbClr val="63891F"/>
                </a:solidFill>
              </a:rPr>
              <a:t>representation</a:t>
            </a:r>
            <a:endParaRPr lang="en-US" sz="2400" dirty="0">
              <a:solidFill>
                <a:srgbClr val="63891F"/>
              </a:solidFill>
            </a:endParaRPr>
          </a:p>
        </p:txBody>
      </p:sp>
      <p:sp>
        <p:nvSpPr>
          <p:cNvPr id="50" name="U-Turn Arrow 49"/>
          <p:cNvSpPr/>
          <p:nvPr/>
        </p:nvSpPr>
        <p:spPr>
          <a:xfrm flipH="1">
            <a:off x="4638434" y="2664507"/>
            <a:ext cx="2693243" cy="456257"/>
          </a:xfrm>
          <a:prstGeom prst="utur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51" name="U-Turn Arrow 50"/>
          <p:cNvSpPr/>
          <p:nvPr/>
        </p:nvSpPr>
        <p:spPr>
          <a:xfrm flipH="1">
            <a:off x="2070728" y="2664507"/>
            <a:ext cx="2445301" cy="456257"/>
          </a:xfrm>
          <a:prstGeom prst="utur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52" name="TextBox 51"/>
          <p:cNvSpPr txBox="1"/>
          <p:nvPr/>
        </p:nvSpPr>
        <p:spPr>
          <a:xfrm>
            <a:off x="3309994" y="2094829"/>
            <a:ext cx="2613216" cy="461665"/>
          </a:xfrm>
          <a:prstGeom prst="rect">
            <a:avLst/>
          </a:prstGeom>
          <a:noFill/>
        </p:spPr>
        <p:txBody>
          <a:bodyPr wrap="none" rtlCol="0">
            <a:spAutoFit/>
          </a:bodyPr>
          <a:lstStyle/>
          <a:p>
            <a:pPr algn="ctr"/>
            <a:r>
              <a:rPr lang="en-US" sz="2400" dirty="0" smtClean="0">
                <a:solidFill>
                  <a:schemeClr val="accent4"/>
                </a:solidFill>
              </a:rPr>
              <a:t>back propagation</a:t>
            </a:r>
            <a:endParaRPr lang="en-US" sz="2400" dirty="0">
              <a:solidFill>
                <a:schemeClr val="accent4"/>
              </a:solidFill>
            </a:endParaRPr>
          </a:p>
        </p:txBody>
      </p:sp>
      <p:sp>
        <p:nvSpPr>
          <p:cNvPr id="53" name="Slide Number Placeholder 52"/>
          <p:cNvSpPr>
            <a:spLocks noGrp="1"/>
          </p:cNvSpPr>
          <p:nvPr>
            <p:ph type="sldNum" sz="quarter" idx="12"/>
          </p:nvPr>
        </p:nvSpPr>
        <p:spPr/>
        <p:txBody>
          <a:bodyPr/>
          <a:lstStyle/>
          <a:p>
            <a:fld id="{797EA0AE-4BE7-6640-879F-878C4888B675}" type="slidenum">
              <a:rPr lang="en-US" smtClean="0"/>
              <a:t>36</a:t>
            </a:fld>
            <a:endParaRPr lang="en-US"/>
          </a:p>
        </p:txBody>
      </p:sp>
      <p:sp>
        <p:nvSpPr>
          <p:cNvPr id="54" name="TextBox 53"/>
          <p:cNvSpPr txBox="1"/>
          <p:nvPr/>
        </p:nvSpPr>
        <p:spPr>
          <a:xfrm>
            <a:off x="498618" y="5288239"/>
            <a:ext cx="8146782" cy="461665"/>
          </a:xfrm>
          <a:prstGeom prst="rect">
            <a:avLst/>
          </a:prstGeom>
          <a:noFill/>
        </p:spPr>
        <p:txBody>
          <a:bodyPr wrap="none" rtlCol="0">
            <a:spAutoFit/>
          </a:bodyPr>
          <a:lstStyle/>
          <a:p>
            <a:pPr algn="ctr"/>
            <a:r>
              <a:rPr lang="en-US" sz="2400" dirty="0" smtClean="0"/>
              <a:t>Examples: convolutional neural nets, deep belief nets, ...</a:t>
            </a:r>
            <a:endParaRPr lang="en-US" sz="2400" dirty="0"/>
          </a:p>
        </p:txBody>
      </p:sp>
    </p:spTree>
    <p:extLst>
      <p:ext uri="{BB962C8B-B14F-4D97-AF65-F5344CB8AC3E}">
        <p14:creationId xmlns:p14="http://schemas.microsoft.com/office/powerpoint/2010/main" val="510242201"/>
      </p:ext>
    </p:extLst>
  </p:cSld>
  <p:clrMapOvr>
    <a:masterClrMapping/>
  </p:clrMapOvr>
  <mc:AlternateContent xmlns:mc="http://schemas.openxmlformats.org/markup-compatibility/2006" xmlns:p14="http://schemas.microsoft.com/office/powerpoint/2010/main">
    <mc:Choice Requires="p14">
      <p:transition spd="slow" p14:dur="2000" advTm="11347"/>
    </mc:Choice>
    <mc:Fallback xmlns="">
      <p:transition xmlns:p14="http://schemas.microsoft.com/office/powerpoint/2010/main" spd="slow" advTm="11347"/>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Diffusion </a:t>
            </a:r>
            <a:r>
              <a:rPr lang="en-US" sz="4000" dirty="0" smtClean="0"/>
              <a:t>convolution definition</a:t>
            </a:r>
            <a:endParaRPr lang="en-US" sz="4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smtClean="0">
                        <a:latin typeface="Cambria Math" panose="02040503050406030204" pitchFamily="18" charset="0"/>
                      </a:rPr>
                      <m:t>𝑃</m:t>
                    </m:r>
                  </m:oMath>
                </a14:m>
                <a:r>
                  <a:rPr lang="en-US" b="0" dirty="0" smtClean="0"/>
                  <a:t> -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𝑁</m:t>
                    </m:r>
                  </m:oMath>
                </a14:m>
                <a:r>
                  <a:rPr lang="en-US" dirty="0" smtClean="0"/>
                  <a:t> transition matrix </a:t>
                </a:r>
              </a:p>
              <a:p>
                <a:pPr lvl="1"/>
                <a:r>
                  <a:rPr lang="en-US" dirty="0" smtClean="0"/>
                  <a:t>adjacency matrix, Laplacian, …</a:t>
                </a:r>
              </a:p>
              <a:p>
                <a14:m>
                  <m:oMath xmlns:m="http://schemas.openxmlformats.org/officeDocument/2006/math">
                    <m:r>
                      <a:rPr lang="en-US" i="1">
                        <a:latin typeface="Cambria Math" panose="02040503050406030204" pitchFamily="18" charset="0"/>
                      </a:rPr>
                      <m:t>𝐻</m:t>
                    </m:r>
                  </m:oMath>
                </a14:m>
                <a:r>
                  <a:rPr lang="en-US" dirty="0"/>
                  <a:t>- no. hops of diffusion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𝐹</m:t>
                    </m:r>
                  </m:oMath>
                </a14:m>
                <a:r>
                  <a:rPr lang="en-US" dirty="0" smtClean="0"/>
                  <a:t> feature matrix </a:t>
                </a:r>
                <a14:m>
                  <m:oMath xmlns:m="http://schemas.openxmlformats.org/officeDocument/2006/math">
                    <m:r>
                      <a:rPr lang="en-US" b="0" i="1" smtClean="0">
                        <a:latin typeface="Cambria Math" panose="02040503050406030204" pitchFamily="18" charset="0"/>
                      </a:rPr>
                      <m:t>𝑋</m:t>
                    </m:r>
                  </m:oMath>
                </a14:m>
                <a:r>
                  <a:rPr lang="en-US" dirty="0" smtClean="0"/>
                  <a:t>, </a:t>
                </a:r>
                <a14:m>
                  <m:oMath xmlns:m="http://schemas.openxmlformats.org/officeDocument/2006/math">
                    <m:r>
                      <a:rPr lang="en-US" b="0" i="1" smtClean="0">
                        <a:latin typeface="Cambria Math" panose="02040503050406030204" pitchFamily="18" charset="0"/>
                      </a:rPr>
                      <m:t>𝐹</m:t>
                    </m:r>
                  </m:oMath>
                </a14:m>
                <a:r>
                  <a:rPr lang="en-US" dirty="0" smtClean="0"/>
                  <a:t> – no. features</a:t>
                </a:r>
              </a:p>
              <a:p>
                <a14:m>
                  <m:oMath xmlns:m="http://schemas.openxmlformats.org/officeDocument/2006/math">
                    <m:r>
                      <a:rPr lang="en-US" i="1">
                        <a:latin typeface="Cambria Math" panose="02040503050406030204" pitchFamily="18" charset="0"/>
                      </a:rPr>
                      <m:t>𝑊</m:t>
                    </m:r>
                    <m:r>
                      <a:rPr lang="en-US" i="1">
                        <a:latin typeface="Cambria Math" panose="02040503050406030204" pitchFamily="18" charset="0"/>
                      </a:rPr>
                      <m:t> − </m:t>
                    </m:r>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𝐹</m:t>
                    </m:r>
                  </m:oMath>
                </a14:m>
                <a:r>
                  <a:rPr lang="en-US" dirty="0" smtClean="0"/>
                  <a:t> weight matrix</a:t>
                </a:r>
              </a:p>
              <a:p>
                <a14:m>
                  <m:oMath xmlns:m="http://schemas.openxmlformats.org/officeDocument/2006/math">
                    <m:r>
                      <a:rPr lang="en-US" b="0" i="1" smtClean="0">
                        <a:latin typeface="Cambria Math" panose="02040503050406030204" pitchFamily="18" charset="0"/>
                      </a:rPr>
                      <m:t>𝑓</m:t>
                    </m:r>
                  </m:oMath>
                </a14:m>
                <a:r>
                  <a:rPr lang="en-US" dirty="0" smtClean="0"/>
                  <a:t>- nonlinear differentiable, hyperbolic tangent in experiments</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2756"/>
                </a:stretch>
              </a:blipFill>
            </p:spPr>
            <p:txBody>
              <a:bodyPr/>
              <a:lstStyle/>
              <a:p>
                <a:r>
                  <a:rPr lang="en-US">
                    <a:noFill/>
                  </a:rPr>
                  <a:t> </a:t>
                </a:r>
              </a:p>
            </p:txBody>
          </p:sp>
        </mc:Fallback>
      </mc:AlternateContent>
      <p:sp>
        <p:nvSpPr>
          <p:cNvPr id="53" name="Slide Number Placeholder 52"/>
          <p:cNvSpPr>
            <a:spLocks noGrp="1"/>
          </p:cNvSpPr>
          <p:nvPr>
            <p:ph type="sldNum" sz="quarter" idx="12"/>
          </p:nvPr>
        </p:nvSpPr>
        <p:spPr/>
        <p:txBody>
          <a:bodyPr/>
          <a:lstStyle/>
          <a:p>
            <a:fld id="{797EA0AE-4BE7-6640-879F-878C4888B675}" type="slidenum">
              <a:rPr lang="en-US" smtClean="0"/>
              <a:t>37</a:t>
            </a:fld>
            <a:endParaRPr lang="en-US"/>
          </a:p>
        </p:txBody>
      </p:sp>
      <mc:AlternateContent xmlns:mc="http://schemas.openxmlformats.org/markup-compatibility/2006" xmlns:a14="http://schemas.microsoft.com/office/drawing/2010/main">
        <mc:Choice Requires="a14">
          <p:sp>
            <p:nvSpPr>
              <p:cNvPr id="20" name="TextBox 19"/>
              <p:cNvSpPr txBox="1"/>
              <p:nvPr/>
            </p:nvSpPr>
            <p:spPr>
              <a:xfrm>
                <a:off x="1029313" y="5067237"/>
                <a:ext cx="678057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smtClean="0">
                          <a:solidFill>
                            <a:srgbClr val="63891F"/>
                          </a:solidFill>
                          <a:latin typeface="Cambria Math" panose="02040503050406030204" pitchFamily="18" charset="0"/>
                        </a:rPr>
                        <m:t>𝑍</m:t>
                      </m:r>
                      <m:r>
                        <a:rPr lang="en-US" sz="3600" i="1" baseline="-25000" dirty="0" err="1" smtClean="0">
                          <a:solidFill>
                            <a:srgbClr val="63891F"/>
                          </a:solidFill>
                          <a:latin typeface="Cambria Math" panose="02040503050406030204" pitchFamily="18" charset="0"/>
                        </a:rPr>
                        <m:t>𝑘</m:t>
                      </m:r>
                      <m:r>
                        <a:rPr lang="en-US" sz="3600" i="1" dirty="0" smtClean="0">
                          <a:solidFill>
                            <a:schemeClr val="accent3"/>
                          </a:solidFill>
                          <a:latin typeface="Cambria Math" panose="02040503050406030204" pitchFamily="18" charset="0"/>
                        </a:rPr>
                        <m:t> </m:t>
                      </m:r>
                      <m:r>
                        <a:rPr lang="en-US" sz="3600" i="1" dirty="0" smtClean="0">
                          <a:latin typeface="Cambria Math" panose="02040503050406030204" pitchFamily="18" charset="0"/>
                        </a:rPr>
                        <m:t>=</m:t>
                      </m:r>
                      <m:r>
                        <a:rPr lang="en-US" sz="3600" i="1" dirty="0" smtClean="0">
                          <a:solidFill>
                            <a:schemeClr val="accent3"/>
                          </a:solidFill>
                          <a:latin typeface="Cambria Math" panose="02040503050406030204" pitchFamily="18" charset="0"/>
                        </a:rPr>
                        <m:t> </m:t>
                      </m:r>
                      <m:r>
                        <a:rPr lang="en-US" sz="3600" i="1" dirty="0" smtClean="0">
                          <a:solidFill>
                            <a:srgbClr val="000000"/>
                          </a:solidFill>
                          <a:latin typeface="Cambria Math" panose="02040503050406030204" pitchFamily="18" charset="0"/>
                        </a:rPr>
                        <m:t>𝑓</m:t>
                      </m:r>
                      <m:d>
                        <m:dPr>
                          <m:ctrlPr>
                            <a:rPr lang="en-US" sz="3600" i="1" dirty="0" smtClean="0">
                              <a:solidFill>
                                <a:srgbClr val="000000"/>
                              </a:solidFill>
                              <a:latin typeface="Cambria Math" panose="02040503050406030204" pitchFamily="18" charset="0"/>
                            </a:rPr>
                          </m:ctrlPr>
                        </m:dPr>
                        <m:e>
                          <m:r>
                            <a:rPr lang="en-US" sz="3600" i="1" dirty="0" smtClean="0">
                              <a:solidFill>
                                <a:srgbClr val="800000"/>
                              </a:solidFill>
                              <a:latin typeface="Cambria Math" panose="02040503050406030204" pitchFamily="18" charset="0"/>
                            </a:rPr>
                            <m:t>𝑊</m:t>
                          </m:r>
                          <m:r>
                            <a:rPr lang="en-US" sz="3600" i="1" baseline="-25000" dirty="0" err="1" smtClean="0">
                              <a:solidFill>
                                <a:srgbClr val="800000"/>
                              </a:solidFill>
                              <a:latin typeface="Cambria Math" panose="02040503050406030204" pitchFamily="18" charset="0"/>
                            </a:rPr>
                            <m:t>𝑘</m:t>
                          </m:r>
                          <m:r>
                            <a:rPr lang="en-US" sz="3600" i="1" dirty="0" smtClean="0">
                              <a:latin typeface="Cambria Math" panose="02040503050406030204" pitchFamily="18" charset="0"/>
                            </a:rPr>
                            <m:t>∗</m:t>
                          </m:r>
                          <m:r>
                            <a:rPr lang="en-US" sz="3600" i="1" dirty="0" smtClean="0">
                              <a:solidFill>
                                <a:srgbClr val="4F81BD"/>
                              </a:solidFill>
                              <a:latin typeface="Cambria Math" panose="02040503050406030204" pitchFamily="18" charset="0"/>
                            </a:rPr>
                            <m:t>𝑃</m:t>
                          </m:r>
                          <m:r>
                            <a:rPr lang="en-US" sz="3600" i="1" baseline="30000" dirty="0" err="1" smtClean="0">
                              <a:solidFill>
                                <a:srgbClr val="4F81BD"/>
                              </a:solidFill>
                              <a:latin typeface="Cambria Math" panose="02040503050406030204" pitchFamily="18" charset="0"/>
                            </a:rPr>
                            <m:t>𝑘</m:t>
                          </m:r>
                          <m:r>
                            <a:rPr lang="en-US" sz="3600" i="1" dirty="0" smtClean="0">
                              <a:solidFill>
                                <a:srgbClr val="4F81BD"/>
                              </a:solidFill>
                              <a:latin typeface="Cambria Math" panose="02040503050406030204" pitchFamily="18" charset="0"/>
                            </a:rPr>
                            <m:t> </m:t>
                          </m:r>
                          <m:r>
                            <a:rPr lang="en-US" sz="3600" i="1" dirty="0" smtClean="0">
                              <a:solidFill>
                                <a:srgbClr val="4F81BD"/>
                              </a:solidFill>
                              <a:latin typeface="Cambria Math" panose="02040503050406030204" pitchFamily="18" charset="0"/>
                            </a:rPr>
                            <m:t>𝑋</m:t>
                          </m:r>
                        </m:e>
                      </m:d>
                      <m:r>
                        <a:rPr lang="en-US" sz="3600" b="0" i="1" dirty="0" smtClean="0">
                          <a:solidFill>
                            <a:srgbClr val="000000"/>
                          </a:solidFill>
                          <a:latin typeface="Cambria Math" panose="02040503050406030204" pitchFamily="18" charset="0"/>
                        </a:rPr>
                        <m:t>, </m:t>
                      </m:r>
                      <m:r>
                        <a:rPr lang="en-US" sz="3600" b="0" i="1" dirty="0" smtClean="0">
                          <a:solidFill>
                            <a:srgbClr val="000000"/>
                          </a:solidFill>
                          <a:latin typeface="Cambria Math" panose="02040503050406030204" pitchFamily="18" charset="0"/>
                        </a:rPr>
                        <m:t>𝑘</m:t>
                      </m:r>
                      <m:r>
                        <a:rPr lang="en-US" sz="3600" b="0" i="1" dirty="0" smtClean="0">
                          <a:solidFill>
                            <a:srgbClr val="000000"/>
                          </a:solidFill>
                          <a:latin typeface="Cambria Math" panose="02040503050406030204" pitchFamily="18" charset="0"/>
                        </a:rPr>
                        <m:t>=1,…,</m:t>
                      </m:r>
                      <m:r>
                        <a:rPr lang="en-US" sz="3600" b="0" i="1" dirty="0" smtClean="0">
                          <a:solidFill>
                            <a:srgbClr val="000000"/>
                          </a:solidFill>
                          <a:latin typeface="Cambria Math" panose="02040503050406030204" pitchFamily="18" charset="0"/>
                        </a:rPr>
                        <m:t>𝐻</m:t>
                      </m:r>
                      <m:r>
                        <a:rPr lang="en-US" sz="3600" i="1" dirty="0" smtClean="0">
                          <a:solidFill>
                            <a:schemeClr val="accent3"/>
                          </a:solidFill>
                          <a:latin typeface="Cambria Math" panose="02040503050406030204" pitchFamily="18" charset="0"/>
                        </a:rPr>
                        <m:t>  </m:t>
                      </m:r>
                    </m:oMath>
                  </m:oMathPara>
                </a14:m>
                <a:endParaRPr lang="en-US" sz="3600" dirty="0">
                  <a:solidFill>
                    <a:schemeClr val="accent3"/>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29313" y="5067237"/>
                <a:ext cx="6780574" cy="646331"/>
              </a:xfrm>
              <a:prstGeom prst="rect">
                <a:avLst/>
              </a:prstGeom>
              <a:blipFill>
                <a:blip r:embed="rId4"/>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9607797"/>
      </p:ext>
    </p:extLst>
  </p:cSld>
  <p:clrMapOvr>
    <a:masterClrMapping/>
  </p:clrMapOvr>
  <mc:AlternateContent xmlns:mc="http://schemas.openxmlformats.org/markup-compatibility/2006" xmlns:p14="http://schemas.microsoft.com/office/powerpoint/2010/main">
    <mc:Choice Requires="p14">
      <p:transition spd="slow" p14:dur="2000" advTm="83416"/>
    </mc:Choice>
    <mc:Fallback xmlns="">
      <p:transition xmlns:p14="http://schemas.microsoft.com/office/powerpoint/2010/main" spd="slow" advTm="834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4" name="Content Placeholder 3"/>
          <p:cNvSpPr>
            <a:spLocks noGrp="1"/>
          </p:cNvSpPr>
          <p:nvPr>
            <p:ph idx="1"/>
          </p:nvPr>
        </p:nvSpPr>
        <p:spPr/>
        <p:txBody>
          <a:bodyPr/>
          <a:lstStyle/>
          <a:p>
            <a:r>
              <a:rPr lang="en-US" dirty="0"/>
              <a:t>f</a:t>
            </a:r>
            <a:r>
              <a:rPr lang="en-US" dirty="0" smtClean="0"/>
              <a:t>ully connected layer from diffusion convolution to label</a:t>
            </a:r>
          </a:p>
          <a:p>
            <a:r>
              <a:rPr lang="en-US" dirty="0" smtClean="0"/>
              <a:t>trained by minimizing </a:t>
            </a:r>
            <a:r>
              <a:rPr lang="en-US" dirty="0" err="1" smtClean="0"/>
              <a:t>backpropagated</a:t>
            </a:r>
            <a:r>
              <a:rPr lang="en-US" dirty="0" smtClean="0"/>
              <a:t> error</a:t>
            </a:r>
          </a:p>
          <a:p>
            <a:r>
              <a:rPr lang="en-US" dirty="0" smtClean="0"/>
              <a:t>non-convex optimization problem</a:t>
            </a:r>
          </a:p>
          <a:p>
            <a:r>
              <a:rPr lang="en-US" dirty="0" smtClean="0"/>
              <a:t>use early stopping: learning ceases when validation error increases</a:t>
            </a:r>
            <a:endParaRPr lang="en-US" dirty="0"/>
          </a:p>
        </p:txBody>
      </p:sp>
      <p:sp>
        <p:nvSpPr>
          <p:cNvPr id="3" name="Slide Number Placeholder 2"/>
          <p:cNvSpPr>
            <a:spLocks noGrp="1"/>
          </p:cNvSpPr>
          <p:nvPr>
            <p:ph type="sldNum" sz="quarter" idx="12"/>
          </p:nvPr>
        </p:nvSpPr>
        <p:spPr/>
        <p:txBody>
          <a:bodyPr/>
          <a:lstStyle/>
          <a:p>
            <a:fld id="{797EA0AE-4BE7-6640-879F-878C4888B675}" type="slidenum">
              <a:rPr lang="en-US" smtClean="0"/>
              <a:t>38</a:t>
            </a:fld>
            <a:endParaRPr lang="en-US"/>
          </a:p>
        </p:txBody>
      </p:sp>
    </p:spTree>
    <p:custDataLst>
      <p:tags r:id="rId1"/>
    </p:custDataLst>
    <p:extLst>
      <p:ext uri="{BB962C8B-B14F-4D97-AF65-F5344CB8AC3E}">
        <p14:creationId xmlns:p14="http://schemas.microsoft.com/office/powerpoint/2010/main" val="3728277703"/>
      </p:ext>
    </p:extLst>
  </p:cSld>
  <p:clrMapOvr>
    <a:masterClrMapping/>
  </p:clrMapOvr>
  <mc:AlternateContent xmlns:mc="http://schemas.openxmlformats.org/markup-compatibility/2006" xmlns:p14="http://schemas.microsoft.com/office/powerpoint/2010/main">
    <mc:Choice Requires="p14">
      <p:transition spd="slow" p14:dur="2000" advTm="17842"/>
    </mc:Choice>
    <mc:Fallback xmlns="">
      <p:transition xmlns:p14="http://schemas.microsoft.com/office/powerpoint/2010/main" spd="slow" advTm="17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r>
                  <a:rPr lang="en-US" dirty="0" smtClean="0">
                    <a:latin typeface="Arial" panose="020B0604020202020204" pitchFamily="34" charset="0"/>
                    <a:cs typeface="Arial" panose="020B0604020202020204" pitchFamily="34" charset="0"/>
                  </a:rPr>
                  <a:t>diffusion-convolutional activation invariant to permutations</a:t>
                </a:r>
              </a:p>
              <a:p>
                <a:endParaRPr lang="en-US" dirty="0">
                  <a:latin typeface="Arial" panose="020B0604020202020204" pitchFamily="34" charset="0"/>
                  <a:cs typeface="Arial" panose="020B0604020202020204" pitchFamily="34" charset="0"/>
                </a:endParaRPr>
              </a:p>
              <a:p>
                <a:r>
                  <a:rPr lang="en-US" dirty="0" smtClean="0"/>
                  <a:t>predictions expressed </a:t>
                </a:r>
                <a:r>
                  <a:rPr lang="en-US" dirty="0"/>
                  <a:t>as tensor </a:t>
                </a:r>
                <a:r>
                  <a:rPr lang="en-US" dirty="0" smtClean="0"/>
                  <a:t>operations </a:t>
                </a:r>
                <a14:m>
                  <m:oMath xmlns:m="http://schemas.openxmlformats.org/officeDocument/2006/math">
                    <m:r>
                      <a:rPr lang="en-US" b="0" i="1" smtClean="0">
                        <a:latin typeface="Cambria Math" panose="02040503050406030204" pitchFamily="18" charset="0"/>
                      </a:rPr>
                      <m:t>⇒</m:t>
                    </m:r>
                  </m:oMath>
                </a14:m>
                <a:r>
                  <a:rPr lang="en-US" dirty="0" smtClean="0"/>
                  <a:t> algorithm can be implemented on GPU</a:t>
                </a:r>
                <a:endParaRPr lang="en-US" dirty="0"/>
              </a:p>
              <a:p>
                <a:endParaRPr lang="en-US"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a:blip r:embed="rId3"/>
                <a:stretch>
                  <a:fillRect l="-941" t="-2887"/>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90037501"/>
      </p:ext>
    </p:extLst>
  </p:cSld>
  <p:clrMapOvr>
    <a:masterClrMapping/>
  </p:clrMapOvr>
  <mc:AlternateContent xmlns:mc="http://schemas.openxmlformats.org/markup-compatibility/2006" xmlns:p14="http://schemas.microsoft.com/office/powerpoint/2010/main">
    <mc:Choice Requires="p14">
      <p:transition spd="slow" p14:dur="2000" advTm="44770"/>
    </mc:Choice>
    <mc:Fallback xmlns="">
      <p:transition xmlns:p14="http://schemas.microsoft.com/office/powerpoint/2010/main" spd="slow" advTm="4477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Characterizing Networks via Multidimensional RWs with jumps</a:t>
            </a:r>
            <a:endParaRPr lang="en-US" dirty="0"/>
          </a:p>
        </p:txBody>
      </p:sp>
      <p:sp>
        <p:nvSpPr>
          <p:cNvPr id="3" name="Subtitle 2"/>
          <p:cNvSpPr>
            <a:spLocks noGrp="1"/>
          </p:cNvSpPr>
          <p:nvPr>
            <p:ph type="subTitle" idx="1"/>
          </p:nvPr>
        </p:nvSpPr>
        <p:spPr/>
        <p:txBody>
          <a:bodyPr/>
          <a:lstStyle/>
          <a:p>
            <a:r>
              <a:rPr lang="en-US" i="1" dirty="0" smtClean="0"/>
              <a:t>How to estimate node label distributions</a:t>
            </a:r>
            <a:br>
              <a:rPr lang="en-US" i="1" dirty="0" smtClean="0"/>
            </a:br>
            <a:r>
              <a:rPr lang="en-US" i="1" dirty="0" smtClean="0"/>
              <a:t>from samples?</a:t>
            </a:r>
            <a:endParaRPr lang="en-US" i="1" dirty="0"/>
          </a:p>
        </p:txBody>
      </p:sp>
    </p:spTree>
    <p:extLst>
      <p:ext uri="{BB962C8B-B14F-4D97-AF65-F5344CB8AC3E}">
        <p14:creationId xmlns:p14="http://schemas.microsoft.com/office/powerpoint/2010/main" val="1920849214"/>
      </p:ext>
    </p:extLst>
  </p:cSld>
  <p:clrMapOvr>
    <a:masterClrMapping/>
  </p:clrMapOvr>
  <mc:AlternateContent xmlns:mc="http://schemas.openxmlformats.org/markup-compatibility/2006" xmlns:p14="http://schemas.microsoft.com/office/powerpoint/2010/main">
    <mc:Choice Requires="p14">
      <p:transition spd="slow" p14:dur="2000" advTm="18546"/>
    </mc:Choice>
    <mc:Fallback xmlns="">
      <p:transition spd="slow" advTm="18546"/>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Application to document classification</a:t>
            </a:r>
            <a:endParaRPr lang="en-US" sz="3600" dirty="0"/>
          </a:p>
        </p:txBody>
      </p:sp>
      <p:sp>
        <p:nvSpPr>
          <p:cNvPr id="12" name="Slide Number Placeholder 11"/>
          <p:cNvSpPr>
            <a:spLocks noGrp="1"/>
          </p:cNvSpPr>
          <p:nvPr>
            <p:ph type="sldNum" sz="quarter" idx="12"/>
          </p:nvPr>
        </p:nvSpPr>
        <p:spPr/>
        <p:txBody>
          <a:bodyPr/>
          <a:lstStyle/>
          <a:p>
            <a:fld id="{797EA0AE-4BE7-6640-879F-878C4888B675}" type="slidenum">
              <a:rPr lang="en-US" smtClean="0"/>
              <a:t>40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92" y="3422750"/>
            <a:ext cx="4948087" cy="3298724"/>
          </a:xfrm>
          <a:prstGeom prst="rect">
            <a:avLst/>
          </a:prstGeom>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083" y="1417638"/>
            <a:ext cx="7061200" cy="1727200"/>
          </a:xfrm>
          <a:prstGeom prst="rect">
            <a:avLst/>
          </a:prstGeom>
        </p:spPr>
      </p:pic>
    </p:spTree>
    <p:extLst>
      <p:ext uri="{BB962C8B-B14F-4D97-AF65-F5344CB8AC3E}">
        <p14:creationId xmlns:p14="http://schemas.microsoft.com/office/powerpoint/2010/main" val="1327947405"/>
      </p:ext>
    </p:extLst>
  </p:cSld>
  <p:clrMapOvr>
    <a:masterClrMapping/>
  </p:clrMapOvr>
  <mc:AlternateContent xmlns:mc="http://schemas.openxmlformats.org/markup-compatibility/2006" xmlns:p14="http://schemas.microsoft.com/office/powerpoint/2010/main">
    <mc:Choice Requires="p14">
      <p:transition spd="slow" p14:dur="2000" advTm="98249"/>
    </mc:Choice>
    <mc:Fallback xmlns="">
      <p:transition xmlns:p14="http://schemas.microsoft.com/office/powerpoint/2010/main" spd="slow" advTm="98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Summary</a:t>
            </a:r>
            <a:endParaRPr lang="pt-BR" dirty="0"/>
          </a:p>
        </p:txBody>
      </p:sp>
      <p:sp>
        <p:nvSpPr>
          <p:cNvPr id="5" name="Content Placeholder 4"/>
          <p:cNvSpPr>
            <a:spLocks noGrp="1"/>
          </p:cNvSpPr>
          <p:nvPr>
            <p:ph idx="1"/>
          </p:nvPr>
        </p:nvSpPr>
        <p:spPr>
          <a:xfrm>
            <a:off x="533400" y="1371600"/>
            <a:ext cx="7772400" cy="4876800"/>
          </a:xfrm>
        </p:spPr>
        <p:txBody>
          <a:bodyPr>
            <a:normAutofit/>
          </a:bodyPr>
          <a:lstStyle/>
          <a:p>
            <a:r>
              <a:rPr lang="pt-BR" dirty="0" smtClean="0"/>
              <a:t>designed new sampling algorithm, Hybrid DUFS</a:t>
            </a:r>
          </a:p>
          <a:p>
            <a:endParaRPr lang="pt-BR" dirty="0"/>
          </a:p>
          <a:p>
            <a:r>
              <a:rPr lang="pt-BR" dirty="0" smtClean="0"/>
              <a:t>developed MAB D</a:t>
            </a:r>
            <a:r>
              <a:rPr lang="pt-BR" baseline="30000" dirty="0" smtClean="0"/>
              <a:t>3</a:t>
            </a:r>
            <a:r>
              <a:rPr lang="pt-BR" dirty="0" smtClean="0"/>
              <a:t>TS algorithm for finding target nodes </a:t>
            </a:r>
          </a:p>
          <a:p>
            <a:endParaRPr lang="pt-BR" dirty="0" smtClean="0"/>
          </a:p>
          <a:p>
            <a:r>
              <a:rPr lang="pt-BR" dirty="0" smtClean="0"/>
              <a:t>developed new node classification algorithm, DCNN, for graphs</a:t>
            </a:r>
          </a:p>
        </p:txBody>
      </p:sp>
      <p:sp>
        <p:nvSpPr>
          <p:cNvPr id="4" name="Slide Number Placeholder 3"/>
          <p:cNvSpPr>
            <a:spLocks noGrp="1"/>
          </p:cNvSpPr>
          <p:nvPr>
            <p:ph type="sldNum" sz="quarter" idx="12"/>
          </p:nvPr>
        </p:nvSpPr>
        <p:spPr/>
        <p:txBody>
          <a:bodyPr/>
          <a:lstStyle/>
          <a:p>
            <a:fld id="{C50C2A43-F0C6-8047-8B9A-9EDF30000EA5}" type="slidenum">
              <a:rPr lang="en-US" smtClean="0"/>
              <a:t>41</a:t>
            </a:fld>
            <a:endParaRPr lang="en-US"/>
          </a:p>
        </p:txBody>
      </p:sp>
    </p:spTree>
    <p:extLst>
      <p:ext uri="{BB962C8B-B14F-4D97-AF65-F5344CB8AC3E}">
        <p14:creationId xmlns:p14="http://schemas.microsoft.com/office/powerpoint/2010/main" val="346203394"/>
      </p:ext>
    </p:extLst>
  </p:cSld>
  <p:clrMapOvr>
    <a:masterClrMapping/>
  </p:clrMapOvr>
  <mc:AlternateContent xmlns:mc="http://schemas.openxmlformats.org/markup-compatibility/2006" xmlns:p14="http://schemas.microsoft.com/office/powerpoint/2010/main">
    <mc:Choice Requires="p14">
      <p:transition spd="slow" p14:dur="2000" advTm="28849"/>
    </mc:Choice>
    <mc:Fallback xmlns="">
      <p:transition spd="slow" advTm="28849"/>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work</a:t>
            </a:r>
            <a:endParaRPr lang="en-US" dirty="0"/>
          </a:p>
        </p:txBody>
      </p:sp>
      <p:sp>
        <p:nvSpPr>
          <p:cNvPr id="3" name="Content Placeholder 2"/>
          <p:cNvSpPr>
            <a:spLocks noGrp="1"/>
          </p:cNvSpPr>
          <p:nvPr>
            <p:ph idx="1"/>
          </p:nvPr>
        </p:nvSpPr>
        <p:spPr/>
        <p:txBody>
          <a:bodyPr/>
          <a:lstStyle/>
          <a:p>
            <a:r>
              <a:rPr lang="en-US" dirty="0" smtClean="0"/>
              <a:t>competition models</a:t>
            </a:r>
          </a:p>
          <a:p>
            <a:pPr marL="0" indent="0">
              <a:buNone/>
            </a:pPr>
            <a:r>
              <a:rPr lang="en-US" dirty="0"/>
              <a:t>	</a:t>
            </a:r>
            <a:r>
              <a:rPr lang="en-US" dirty="0" err="1" smtClean="0"/>
              <a:t>Sigmetrics</a:t>
            </a:r>
            <a:r>
              <a:rPr lang="en-US" dirty="0" smtClean="0"/>
              <a:t> 2016 – Best paper award</a:t>
            </a:r>
          </a:p>
          <a:p>
            <a:pPr marL="0" indent="0">
              <a:buNone/>
            </a:pPr>
            <a:endParaRPr lang="en-US" dirty="0"/>
          </a:p>
          <a:p>
            <a:r>
              <a:rPr lang="en-US" dirty="0" smtClean="0"/>
              <a:t>mobile walkers on graphs as models for computing differential equations</a:t>
            </a:r>
            <a:endParaRPr lang="en-US" dirty="0"/>
          </a:p>
        </p:txBody>
      </p:sp>
      <p:sp>
        <p:nvSpPr>
          <p:cNvPr id="4" name="Slide Number Placeholder 3"/>
          <p:cNvSpPr>
            <a:spLocks noGrp="1"/>
          </p:cNvSpPr>
          <p:nvPr>
            <p:ph type="sldNum" sz="quarter" idx="12"/>
          </p:nvPr>
        </p:nvSpPr>
        <p:spPr/>
        <p:txBody>
          <a:bodyPr/>
          <a:lstStyle/>
          <a:p>
            <a:fld id="{E7DCF6FF-D5CC-4553-8A2F-B1F81A55D1E7}" type="slidenum">
              <a:rPr lang="en-US" altLang="en-US" smtClean="0"/>
              <a:pPr/>
              <a:t>42</a:t>
            </a:fld>
            <a:endParaRPr lang="en-US" altLang="en-US" dirty="0"/>
          </a:p>
        </p:txBody>
      </p:sp>
    </p:spTree>
    <p:extLst>
      <p:ext uri="{BB962C8B-B14F-4D97-AF65-F5344CB8AC3E}">
        <p14:creationId xmlns:p14="http://schemas.microsoft.com/office/powerpoint/2010/main" val="876542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US" smtClean="0"/>
              <a:t>Thanks!</a:t>
            </a:r>
            <a:endParaRPr lang="en-US"/>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7DCF6FF-D5CC-4553-8A2F-B1F81A55D1E7}" type="slidenum">
              <a:rPr lang="en-US" altLang="en-US" smtClean="0"/>
              <a:pPr/>
              <a:t>43</a:t>
            </a:fld>
            <a:endParaRPr lang="en-US" altLang="en-US" dirty="0"/>
          </a:p>
        </p:txBody>
      </p:sp>
    </p:spTree>
    <p:extLst>
      <p:ext uri="{BB962C8B-B14F-4D97-AF65-F5344CB8AC3E}">
        <p14:creationId xmlns:p14="http://schemas.microsoft.com/office/powerpoint/2010/main" val="2117356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sample networks?</a:t>
            </a:r>
            <a:endParaRPr lang="en-US" dirty="0"/>
          </a:p>
        </p:txBody>
      </p:sp>
      <p:sp>
        <p:nvSpPr>
          <p:cNvPr id="3" name="Content Placeholder 2"/>
          <p:cNvSpPr>
            <a:spLocks noGrp="1"/>
          </p:cNvSpPr>
          <p:nvPr>
            <p:ph idx="1"/>
          </p:nvPr>
        </p:nvSpPr>
        <p:spPr/>
        <p:txBody>
          <a:bodyPr/>
          <a:lstStyle/>
          <a:p>
            <a:r>
              <a:rPr lang="en-US" dirty="0" smtClean="0"/>
              <a:t>sampling crucial to characterizing large-scale data</a:t>
            </a:r>
          </a:p>
          <a:p>
            <a:endParaRPr lang="en-US" dirty="0" smtClean="0"/>
          </a:p>
          <a:p>
            <a:r>
              <a:rPr lang="en-US" dirty="0" smtClean="0"/>
              <a:t>sampling strategy depends on API</a:t>
            </a:r>
          </a:p>
          <a:p>
            <a:pPr lvl="1"/>
            <a:r>
              <a:rPr lang="en-US" dirty="0" smtClean="0"/>
              <a:t>traceroute: computer networks</a:t>
            </a:r>
          </a:p>
          <a:p>
            <a:pPr lvl="1"/>
            <a:r>
              <a:rPr lang="en-US" dirty="0" smtClean="0"/>
              <a:t>uniform vertex sampling:  social networks</a:t>
            </a:r>
            <a:br>
              <a:rPr lang="en-US" dirty="0" smtClean="0"/>
            </a:br>
            <a:r>
              <a:rPr lang="en-US" dirty="0" smtClean="0"/>
              <a:t>feasible when</a:t>
            </a:r>
          </a:p>
          <a:p>
            <a:pPr lvl="2"/>
            <a:r>
              <a:rPr lang="en-US" dirty="0" smtClean="0"/>
              <a:t>Id space not sparsely populated or</a:t>
            </a:r>
          </a:p>
          <a:p>
            <a:pPr lvl="2"/>
            <a:r>
              <a:rPr lang="en-US" dirty="0"/>
              <a:t>s</a:t>
            </a:r>
            <a:r>
              <a:rPr lang="en-US" dirty="0" smtClean="0"/>
              <a:t>pecific API exists </a:t>
            </a:r>
          </a:p>
          <a:p>
            <a:pPr lvl="1"/>
            <a:r>
              <a:rPr lang="en-US" dirty="0"/>
              <a:t>r</a:t>
            </a:r>
            <a:r>
              <a:rPr lang="en-US" dirty="0" smtClean="0"/>
              <a:t>andom walks: web graphs, social networks</a:t>
            </a:r>
          </a:p>
          <a:p>
            <a:pPr lvl="2"/>
            <a:r>
              <a:rPr lang="en-US" dirty="0"/>
              <a:t>u</a:t>
            </a:r>
            <a:r>
              <a:rPr lang="en-US" dirty="0" smtClean="0"/>
              <a:t>ndirected graphs: samples nodes in proportion                   to degree</a:t>
            </a:r>
          </a:p>
          <a:p>
            <a:pPr lvl="2"/>
            <a:r>
              <a:rPr lang="en-US" dirty="0"/>
              <a:t>n</a:t>
            </a:r>
            <a:r>
              <a:rPr lang="en-US" dirty="0" smtClean="0"/>
              <a:t>on-trivial if in-edges not directly observable</a:t>
            </a:r>
            <a:endParaRPr lang="en-US" dirty="0"/>
          </a:p>
        </p:txBody>
      </p:sp>
      <p:sp>
        <p:nvSpPr>
          <p:cNvPr id="5" name="Slide Number Placeholder 4"/>
          <p:cNvSpPr>
            <a:spLocks noGrp="1"/>
          </p:cNvSpPr>
          <p:nvPr>
            <p:ph type="sldNum" sz="quarter" idx="12"/>
          </p:nvPr>
        </p:nvSpPr>
        <p:spPr/>
        <p:txBody>
          <a:bodyPr/>
          <a:lstStyle/>
          <a:p>
            <a:fld id="{C50C2A43-F0C6-8047-8B9A-9EDF30000EA5}" type="slidenum">
              <a:rPr lang="en-US" smtClean="0"/>
              <a:t>5</a:t>
            </a:fld>
            <a:endParaRPr lang="en-US" dirty="0"/>
          </a:p>
        </p:txBody>
      </p:sp>
      <p:grpSp>
        <p:nvGrpSpPr>
          <p:cNvPr id="6" name="Group 5"/>
          <p:cNvGrpSpPr/>
          <p:nvPr/>
        </p:nvGrpSpPr>
        <p:grpSpPr>
          <a:xfrm>
            <a:off x="6508979" y="3303038"/>
            <a:ext cx="2554559" cy="2759398"/>
            <a:chOff x="6182667" y="2082639"/>
            <a:chExt cx="2554559" cy="2759398"/>
          </a:xfrm>
        </p:grpSpPr>
        <p:pic>
          <p:nvPicPr>
            <p:cNvPr id="7" name="Picture 6"/>
            <p:cNvPicPr>
              <a:picLocks noChangeAspect="1"/>
            </p:cNvPicPr>
            <p:nvPr/>
          </p:nvPicPr>
          <p:blipFill>
            <a:blip r:embed="rId4"/>
            <a:stretch>
              <a:fillRect/>
            </a:stretch>
          </p:blipFill>
          <p:spPr>
            <a:xfrm>
              <a:off x="7051649" y="2955852"/>
              <a:ext cx="932471" cy="932471"/>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2532" y="3254185"/>
              <a:ext cx="694694" cy="694694"/>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6773" y="4147343"/>
              <a:ext cx="694694" cy="694694"/>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3190" y="4062028"/>
              <a:ext cx="694694" cy="694694"/>
            </a:xfrm>
            <a:prstGeom prst="rect">
              <a:avLst/>
            </a:prstGeom>
          </p:spPr>
        </p:pic>
        <p:cxnSp>
          <p:nvCxnSpPr>
            <p:cNvPr id="11" name="Straight Arrow Connector 10"/>
            <p:cNvCxnSpPr/>
            <p:nvPr/>
          </p:nvCxnSpPr>
          <p:spPr>
            <a:xfrm>
              <a:off x="7805038" y="3422087"/>
              <a:ext cx="376518" cy="25112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a:off x="7636773" y="3601532"/>
              <a:ext cx="168265" cy="70600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H="1">
              <a:off x="7183023" y="3672291"/>
              <a:ext cx="216256" cy="55052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a:off x="6558091" y="2987632"/>
              <a:ext cx="624932" cy="30050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a:off x="7291151" y="2464379"/>
              <a:ext cx="123922" cy="60064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6182667" y="2478964"/>
              <a:ext cx="320922" cy="584775"/>
            </a:xfrm>
            <a:prstGeom prst="rect">
              <a:avLst/>
            </a:prstGeom>
            <a:noFill/>
          </p:spPr>
          <p:txBody>
            <a:bodyPr wrap="none" rtlCol="0">
              <a:spAutoFit/>
            </a:bodyPr>
            <a:lstStyle/>
            <a:p>
              <a:r>
                <a:rPr lang="en-US" sz="3200" dirty="0" smtClean="0">
                  <a:latin typeface="Gill Sans" charset="0"/>
                  <a:ea typeface="Gill Sans" charset="0"/>
                  <a:cs typeface="Gill Sans" charset="0"/>
                </a:rPr>
                <a:t>?</a:t>
              </a:r>
              <a:endParaRPr lang="en-US" dirty="0">
                <a:latin typeface="Gill Sans" charset="0"/>
                <a:ea typeface="Gill Sans" charset="0"/>
                <a:cs typeface="Gill Sans" charset="0"/>
              </a:endParaRPr>
            </a:p>
          </p:txBody>
        </p:sp>
        <p:sp>
          <p:nvSpPr>
            <p:cNvPr id="17" name="TextBox 16"/>
            <p:cNvSpPr txBox="1"/>
            <p:nvPr/>
          </p:nvSpPr>
          <p:spPr>
            <a:xfrm>
              <a:off x="6964792" y="2082639"/>
              <a:ext cx="320922" cy="584775"/>
            </a:xfrm>
            <a:prstGeom prst="rect">
              <a:avLst/>
            </a:prstGeom>
            <a:noFill/>
          </p:spPr>
          <p:txBody>
            <a:bodyPr wrap="none" rtlCol="0">
              <a:spAutoFit/>
            </a:bodyPr>
            <a:lstStyle/>
            <a:p>
              <a:r>
                <a:rPr lang="en-US" sz="3200" dirty="0" smtClean="0">
                  <a:latin typeface="Gill Sans" charset="0"/>
                  <a:ea typeface="Gill Sans" charset="0"/>
                  <a:cs typeface="Gill Sans" charset="0"/>
                </a:rPr>
                <a:t>?</a:t>
              </a:r>
              <a:endParaRPr lang="en-US" dirty="0">
                <a:latin typeface="Gill Sans" charset="0"/>
                <a:ea typeface="Gill Sans" charset="0"/>
                <a:cs typeface="Gill Sans" charset="0"/>
              </a:endParaRPr>
            </a:p>
          </p:txBody>
        </p:sp>
      </p:grpSp>
    </p:spTree>
    <p:custDataLst>
      <p:tags r:id="rId1"/>
    </p:custDataLst>
    <p:extLst>
      <p:ext uri="{BB962C8B-B14F-4D97-AF65-F5344CB8AC3E}">
        <p14:creationId xmlns:p14="http://schemas.microsoft.com/office/powerpoint/2010/main" val="902539470"/>
      </p:ext>
    </p:extLst>
  </p:cSld>
  <p:clrMapOvr>
    <a:masterClrMapping/>
  </p:clrMapOvr>
  <mc:AlternateContent xmlns:mc="http://schemas.openxmlformats.org/markup-compatibility/2006" xmlns:p14="http://schemas.microsoft.com/office/powerpoint/2010/main">
    <mc:Choice Requires="p14">
      <p:transition spd="slow" p14:dur="2000" advTm="154366"/>
    </mc:Choice>
    <mc:Fallback xmlns="">
      <p:transition spd="slow" advTm="1543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dissolve">
                                      <p:cBhvr>
                                        <p:cTn id="26" dur="500"/>
                                        <p:tgtEl>
                                          <p:spTgt spid="3">
                                            <p:txEl>
                                              <p:pRg st="8" end="8"/>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dissolve">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Directed Unbiased Frontier Sampling (DUFS)</a:t>
            </a:r>
            <a:endParaRPr lang="en-US" sz="36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199" y="1487326"/>
                <a:ext cx="7712765" cy="4869023"/>
              </a:xfrm>
            </p:spPr>
            <p:txBody>
              <a:bodyPr>
                <a:normAutofit/>
              </a:bodyPr>
              <a:lstStyle/>
              <a:p>
                <a:pPr marL="0" indent="0">
                  <a:buNone/>
                </a:pPr>
                <a:r>
                  <a:rPr lang="en-US" sz="2400" b="1" dirty="0" smtClean="0"/>
                  <a:t>RW-based sampling:</a:t>
                </a:r>
              </a:p>
              <a:p>
                <a14:m>
                  <m:oMath xmlns:m="http://schemas.openxmlformats.org/officeDocument/2006/math">
                    <m:r>
                      <a:rPr lang="en-US" sz="2400" b="0" i="1" smtClean="0">
                        <a:latin typeface="Cambria Math" charset="0"/>
                      </a:rPr>
                      <m:t>𝑁</m:t>
                    </m:r>
                    <m:r>
                      <a:rPr lang="en-US" sz="2400" b="0" i="1" smtClean="0">
                        <a:latin typeface="Cambria Math" charset="0"/>
                      </a:rPr>
                      <m:t>≫1</m:t>
                    </m:r>
                  </m:oMath>
                </a14:m>
                <a:r>
                  <a:rPr lang="en-US" sz="2400" dirty="0" smtClean="0"/>
                  <a:t> coordinated walkers; initialized uniformly</a:t>
                </a:r>
              </a:p>
              <a:p>
                <a:r>
                  <a:rPr lang="en-US" sz="2400" dirty="0" smtClean="0"/>
                  <a:t>(</a:t>
                </a:r>
                <a:r>
                  <a:rPr lang="en-US" sz="2400" dirty="0"/>
                  <a:t>if in-edges unobservable) </a:t>
                </a:r>
                <a:r>
                  <a:rPr lang="en-US" sz="2400" dirty="0" smtClean="0"/>
                  <a:t>constructs</a:t>
                </a:r>
                <a:br>
                  <a:rPr lang="en-US" sz="2400" dirty="0" smtClean="0"/>
                </a:br>
                <a:r>
                  <a:rPr lang="en-US" sz="2400" dirty="0" smtClean="0"/>
                  <a:t>virtual undirected graph</a:t>
                </a:r>
              </a:p>
              <a:p>
                <a:r>
                  <a:rPr lang="en-US" sz="2400" dirty="0"/>
                  <a:t>s</a:t>
                </a:r>
                <a:r>
                  <a:rPr lang="en-US" sz="2400" dirty="0" smtClean="0"/>
                  <a:t>elects next walker to move in </a:t>
                </a:r>
                <a:r>
                  <a:rPr lang="en-US" sz="2400" dirty="0"/>
                  <a:t>proportion to </a:t>
                </a:r>
                <a:r>
                  <a:rPr lang="en-US" sz="2400" dirty="0" smtClean="0"/>
                  <a:t>degree</a:t>
                </a:r>
                <a:endParaRPr lang="en-US" sz="2400" dirty="0"/>
              </a:p>
              <a:p>
                <a:pPr>
                  <a:lnSpc>
                    <a:spcPct val="100000"/>
                  </a:lnSpc>
                </a:pPr>
                <a:r>
                  <a:rPr lang="en-US" sz="2400" dirty="0" smtClean="0"/>
                  <a:t>selected walker jumps with probability </a:t>
                </a:r>
                <a:br>
                  <a:rPr lang="en-US" sz="2400" dirty="0" smtClean="0"/>
                </a:br>
                <a14:m>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charset="0"/>
                          </a:rPr>
                          <m:t>𝑤</m:t>
                        </m:r>
                      </m:num>
                      <m:den>
                        <m:r>
                          <a:rPr lang="en-US" sz="2400" i="1">
                            <a:latin typeface="Cambria Math" charset="0"/>
                          </a:rPr>
                          <m:t>𝑤</m:t>
                        </m:r>
                        <m:r>
                          <a:rPr lang="en-US" sz="2400" b="0" i="0" smtClean="0">
                            <a:latin typeface="Cambria Math" charset="0"/>
                          </a:rPr>
                          <m:t>+</m:t>
                        </m:r>
                        <m:r>
                          <m:rPr>
                            <m:sty m:val="p"/>
                          </m:rPr>
                          <a:rPr lang="en-US" sz="2400" b="0" i="0" smtClean="0">
                            <a:latin typeface="Cambria Math" charset="0"/>
                          </a:rPr>
                          <m:t>deg</m:t>
                        </m:r>
                        <m:r>
                          <a:rPr lang="en-US" sz="2400" b="0" i="1" smtClean="0">
                            <a:latin typeface="Cambria Math" charset="0"/>
                          </a:rPr>
                          <m:t>⁡(</m:t>
                        </m:r>
                        <m:r>
                          <a:rPr lang="en-US" sz="2400" b="0" i="1" smtClean="0">
                            <a:latin typeface="Cambria Math" charset="0"/>
                          </a:rPr>
                          <m:t>𝑣</m:t>
                        </m:r>
                        <m:r>
                          <a:rPr lang="en-US" sz="2400" b="0" i="1" smtClean="0">
                            <a:latin typeface="Cambria Math" charset="0"/>
                          </a:rPr>
                          <m:t>)</m:t>
                        </m:r>
                      </m:den>
                    </m:f>
                  </m:oMath>
                </a14:m>
                <a:r>
                  <a:rPr lang="en-US" sz="2400" b="0" dirty="0" smtClean="0"/>
                  <a:t/>
                </a:r>
                <a:br>
                  <a:rPr lang="en-US" sz="2400" b="0" dirty="0" smtClean="0"/>
                </a:br>
                <a:r>
                  <a:rPr lang="en-US" sz="2400" b="0" dirty="0" smtClean="0"/>
                  <a:t>otherwise, moves to random neighbor</a:t>
                </a:r>
              </a:p>
              <a:p>
                <a:endParaRPr lang="en-US" sz="1600" dirty="0" smtClean="0"/>
              </a:p>
              <a:p>
                <a:endParaRPr lang="en-US" sz="2000" dirty="0" smtClean="0"/>
              </a:p>
              <a:p>
                <a:pPr marL="0" indent="0">
                  <a:buNone/>
                </a:pPr>
                <a:r>
                  <a:rPr lang="en-US" sz="2400" b="1" dirty="0" smtClean="0"/>
                  <a:t>Sampling costs:</a:t>
                </a:r>
              </a:p>
              <a:p>
                <a:r>
                  <a:rPr lang="en-US" sz="2400" dirty="0" smtClean="0"/>
                  <a:t>RW cost = 1, </a:t>
                </a:r>
                <a:r>
                  <a:rPr lang="en-US" sz="2400" dirty="0" err="1" smtClean="0"/>
                  <a:t>unif</a:t>
                </a:r>
                <a:r>
                  <a:rPr lang="en-US" sz="2400" dirty="0" smtClean="0"/>
                  <a:t>. vertex sample cost </a:t>
                </a:r>
                <a14:m>
                  <m:oMath xmlns:m="http://schemas.openxmlformats.org/officeDocument/2006/math">
                    <m:r>
                      <a:rPr lang="en-US" sz="2400" b="0" i="1" smtClean="0">
                        <a:latin typeface="Cambria Math" charset="0"/>
                      </a:rPr>
                      <m:t>𝑐</m:t>
                    </m:r>
                    <m:r>
                      <a:rPr lang="en-US" sz="2400" b="0" i="1" smtClean="0">
                        <a:latin typeface="Cambria Math" charset="0"/>
                      </a:rPr>
                      <m:t>≥1 </m:t>
                    </m:r>
                  </m:oMath>
                </a14:m>
                <a:endParaRPr lang="en-US" sz="2400" dirty="0"/>
              </a:p>
              <a:p>
                <a:endParaRPr lang="en-US" sz="24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199" y="1487326"/>
                <a:ext cx="7712765" cy="4869023"/>
              </a:xfrm>
              <a:blipFill>
                <a:blip r:embed="rId4"/>
                <a:stretch>
                  <a:fillRect l="-1186" t="-2128"/>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C50C2A43-F0C6-8047-8B9A-9EDF30000EA5}" type="slidenum">
              <a:rPr lang="en-US" smtClean="0"/>
              <a:t>6</a:t>
            </a:fld>
            <a:endParaRPr lang="en-US"/>
          </a:p>
        </p:txBody>
      </p:sp>
      <p:sp>
        <p:nvSpPr>
          <p:cNvPr id="4" name="Rectangle 3"/>
          <p:cNvSpPr/>
          <p:nvPr/>
        </p:nvSpPr>
        <p:spPr>
          <a:xfrm>
            <a:off x="2577549" y="5788546"/>
            <a:ext cx="4019768" cy="41744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13" name="Freeform 12"/>
          <p:cNvSpPr/>
          <p:nvPr/>
        </p:nvSpPr>
        <p:spPr>
          <a:xfrm>
            <a:off x="6021313" y="3896139"/>
            <a:ext cx="1093304" cy="1709531"/>
          </a:xfrm>
          <a:custGeom>
            <a:avLst/>
            <a:gdLst>
              <a:gd name="connsiteX0" fmla="*/ 0 w 1206718"/>
              <a:gd name="connsiteY0" fmla="*/ 1709531 h 1709531"/>
              <a:gd name="connsiteX1" fmla="*/ 1172817 w 1206718"/>
              <a:gd name="connsiteY1" fmla="*/ 496957 h 1709531"/>
              <a:gd name="connsiteX2" fmla="*/ 914400 w 1206718"/>
              <a:gd name="connsiteY2" fmla="*/ 0 h 1709531"/>
            </a:gdLst>
            <a:ahLst/>
            <a:cxnLst>
              <a:cxn ang="0">
                <a:pos x="connsiteX0" y="connsiteY0"/>
              </a:cxn>
              <a:cxn ang="0">
                <a:pos x="connsiteX1" y="connsiteY1"/>
              </a:cxn>
              <a:cxn ang="0">
                <a:pos x="connsiteX2" y="connsiteY2"/>
              </a:cxn>
            </a:cxnLst>
            <a:rect l="l" t="t" r="r" b="b"/>
            <a:pathLst>
              <a:path w="1206718" h="1709531">
                <a:moveTo>
                  <a:pt x="0" y="1709531"/>
                </a:moveTo>
                <a:cubicBezTo>
                  <a:pt x="510208" y="1245705"/>
                  <a:pt x="1020417" y="781879"/>
                  <a:pt x="1172817" y="496957"/>
                </a:cubicBezTo>
                <a:cubicBezTo>
                  <a:pt x="1325217" y="212035"/>
                  <a:pt x="914400" y="0"/>
                  <a:pt x="914400" y="0"/>
                </a:cubicBezTo>
              </a:path>
            </a:pathLst>
          </a:custGeom>
          <a:ln>
            <a:headEnd type="none" w="med" len="med"/>
            <a:tailEnd type="arrow"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pt-BR"/>
          </a:p>
        </p:txBody>
      </p:sp>
      <p:sp>
        <p:nvSpPr>
          <p:cNvPr id="14" name="Freeform 13"/>
          <p:cNvSpPr/>
          <p:nvPr/>
        </p:nvSpPr>
        <p:spPr>
          <a:xfrm>
            <a:off x="6012518" y="2365513"/>
            <a:ext cx="1954671" cy="3240157"/>
          </a:xfrm>
          <a:custGeom>
            <a:avLst/>
            <a:gdLst>
              <a:gd name="connsiteX0" fmla="*/ 0 w 1954671"/>
              <a:gd name="connsiteY0" fmla="*/ 3240157 h 3240157"/>
              <a:gd name="connsiteX1" fmla="*/ 1928192 w 1954671"/>
              <a:gd name="connsiteY1" fmla="*/ 894522 h 3240157"/>
              <a:gd name="connsiteX2" fmla="*/ 1172818 w 1954671"/>
              <a:gd name="connsiteY2" fmla="*/ 0 h 3240157"/>
            </a:gdLst>
            <a:ahLst/>
            <a:cxnLst>
              <a:cxn ang="0">
                <a:pos x="connsiteX0" y="connsiteY0"/>
              </a:cxn>
              <a:cxn ang="0">
                <a:pos x="connsiteX1" y="connsiteY1"/>
              </a:cxn>
              <a:cxn ang="0">
                <a:pos x="connsiteX2" y="connsiteY2"/>
              </a:cxn>
            </a:cxnLst>
            <a:rect l="l" t="t" r="r" b="b"/>
            <a:pathLst>
              <a:path w="1954671" h="3240157">
                <a:moveTo>
                  <a:pt x="0" y="3240157"/>
                </a:moveTo>
                <a:cubicBezTo>
                  <a:pt x="866361" y="2337352"/>
                  <a:pt x="1732722" y="1434548"/>
                  <a:pt x="1928192" y="894522"/>
                </a:cubicBezTo>
                <a:cubicBezTo>
                  <a:pt x="2123662" y="354496"/>
                  <a:pt x="1172818" y="0"/>
                  <a:pt x="1172818" y="0"/>
                </a:cubicBezTo>
              </a:path>
            </a:pathLst>
          </a:custGeom>
          <a:noFill/>
          <a:ln>
            <a:headEnd type="none" w="med" len="med"/>
            <a:tailEnd type="arrow"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pt-BR"/>
          </a:p>
        </p:txBody>
      </p:sp>
      <p:grpSp>
        <p:nvGrpSpPr>
          <p:cNvPr id="18" name="Group 17"/>
          <p:cNvGrpSpPr/>
          <p:nvPr/>
        </p:nvGrpSpPr>
        <p:grpSpPr>
          <a:xfrm>
            <a:off x="1316485" y="3899047"/>
            <a:ext cx="2542163" cy="393270"/>
            <a:chOff x="1316485" y="3757469"/>
            <a:chExt cx="2542163" cy="393270"/>
          </a:xfrm>
        </p:grpSpPr>
        <p:sp>
          <p:nvSpPr>
            <p:cNvPr id="15" name="TextBox 14"/>
            <p:cNvSpPr txBox="1"/>
            <p:nvPr/>
          </p:nvSpPr>
          <p:spPr>
            <a:xfrm>
              <a:off x="1316485" y="3781407"/>
              <a:ext cx="1563595" cy="369332"/>
            </a:xfrm>
            <a:prstGeom prst="rect">
              <a:avLst/>
            </a:prstGeom>
            <a:noFill/>
          </p:spPr>
          <p:txBody>
            <a:bodyPr wrap="square" rtlCol="0">
              <a:spAutoFit/>
            </a:bodyPr>
            <a:lstStyle/>
            <a:p>
              <a:pPr algn="ctr"/>
              <a:r>
                <a:rPr lang="en-US" b="1" dirty="0">
                  <a:solidFill>
                    <a:srgbClr val="C00000"/>
                  </a:solidFill>
                  <a:latin typeface="Gill Sans" charset="0"/>
                  <a:ea typeface="Gill Sans" charset="0"/>
                  <a:cs typeface="Gill Sans" charset="0"/>
                </a:rPr>
                <a:t>j</a:t>
              </a:r>
              <a:r>
                <a:rPr lang="en-US" b="1" dirty="0" smtClean="0">
                  <a:solidFill>
                    <a:srgbClr val="C00000"/>
                  </a:solidFill>
                  <a:latin typeface="Gill Sans" charset="0"/>
                  <a:ea typeface="Gill Sans" charset="0"/>
                  <a:cs typeface="Gill Sans" charset="0"/>
                </a:rPr>
                <a:t>ump weight</a:t>
              </a:r>
              <a:endParaRPr lang="pt-BR" b="1" dirty="0" smtClean="0">
                <a:solidFill>
                  <a:srgbClr val="C00000"/>
                </a:solidFill>
                <a:latin typeface="Gill Sans" charset="0"/>
                <a:ea typeface="Gill Sans" charset="0"/>
                <a:cs typeface="Gill Sans" charset="0"/>
              </a:endParaRPr>
            </a:p>
          </p:txBody>
        </p:sp>
        <p:cxnSp>
          <p:nvCxnSpPr>
            <p:cNvPr id="17" name="Straight Arrow Connector 16"/>
            <p:cNvCxnSpPr/>
            <p:nvPr/>
          </p:nvCxnSpPr>
          <p:spPr>
            <a:xfrm flipV="1">
              <a:off x="2880080" y="3757469"/>
              <a:ext cx="978568" cy="208434"/>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grpSp>
      <p:grpSp>
        <p:nvGrpSpPr>
          <p:cNvPr id="19" name="Group 18"/>
          <p:cNvGrpSpPr/>
          <p:nvPr/>
        </p:nvGrpSpPr>
        <p:grpSpPr>
          <a:xfrm>
            <a:off x="5124510" y="3707700"/>
            <a:ext cx="1981670" cy="646331"/>
            <a:chOff x="1863410" y="3767245"/>
            <a:chExt cx="1981670" cy="646331"/>
          </a:xfrm>
        </p:grpSpPr>
        <p:sp>
          <p:nvSpPr>
            <p:cNvPr id="20" name="TextBox 19"/>
            <p:cNvSpPr txBox="1"/>
            <p:nvPr/>
          </p:nvSpPr>
          <p:spPr>
            <a:xfrm>
              <a:off x="2195439" y="3767245"/>
              <a:ext cx="1649641" cy="646331"/>
            </a:xfrm>
            <a:prstGeom prst="rect">
              <a:avLst/>
            </a:prstGeom>
            <a:noFill/>
          </p:spPr>
          <p:txBody>
            <a:bodyPr wrap="square" rtlCol="0">
              <a:spAutoFit/>
            </a:bodyPr>
            <a:lstStyle/>
            <a:p>
              <a:pPr algn="ctr"/>
              <a:r>
                <a:rPr lang="en-US" b="1" dirty="0" smtClean="0">
                  <a:solidFill>
                    <a:srgbClr val="C00000"/>
                  </a:solidFill>
                  <a:latin typeface="Gill Sans" charset="0"/>
                  <a:ea typeface="Gill Sans" charset="0"/>
                  <a:cs typeface="Gill Sans" charset="0"/>
                </a:rPr>
                <a:t>degree in virtual graph</a:t>
              </a:r>
              <a:endParaRPr lang="pt-BR" b="1" dirty="0" smtClean="0">
                <a:solidFill>
                  <a:srgbClr val="C00000"/>
                </a:solidFill>
                <a:latin typeface="Gill Sans" charset="0"/>
                <a:ea typeface="Gill Sans" charset="0"/>
                <a:cs typeface="Gill Sans" charset="0"/>
              </a:endParaRPr>
            </a:p>
          </p:txBody>
        </p:sp>
        <p:cxnSp>
          <p:nvCxnSpPr>
            <p:cNvPr id="21" name="Straight Arrow Connector 20"/>
            <p:cNvCxnSpPr/>
            <p:nvPr/>
          </p:nvCxnSpPr>
          <p:spPr>
            <a:xfrm flipH="1">
              <a:off x="1863410" y="4063819"/>
              <a:ext cx="460488" cy="189840"/>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794451317"/>
      </p:ext>
    </p:extLst>
  </p:cSld>
  <p:clrMapOvr>
    <a:masterClrMapping/>
  </p:clrMapOvr>
  <mc:AlternateContent xmlns:mc="http://schemas.openxmlformats.org/markup-compatibility/2006" xmlns:p14="http://schemas.microsoft.com/office/powerpoint/2010/main">
    <mc:Choice Requires="p14">
      <p:transition spd="slow" p14:dur="2000" advTm="172956"/>
    </mc:Choice>
    <mc:Fallback xmlns="">
      <p:transition spd="slow" advTm="1729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childTnLst>
                          </p:cTn>
                        </p:par>
                        <p:par>
                          <p:cTn id="46" fill="hold">
                            <p:stCondLst>
                              <p:cond delay="500"/>
                            </p:stCondLst>
                            <p:childTnLst>
                              <p:par>
                                <p:cTn id="47" presetID="9"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dissolve">
                                      <p:cBhvr>
                                        <p:cTn id="49" dur="500"/>
                                        <p:tgtEl>
                                          <p:spTgt spid="3">
                                            <p:txEl>
                                              <p:pRg st="7" end="7"/>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dissolv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dissolv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Directed Unbiased Frontier Sampling (DUFS)</a:t>
            </a:r>
            <a:endParaRPr lang="en-US" sz="3600" dirty="0"/>
          </a:p>
        </p:txBody>
      </p:sp>
      <p:sp>
        <p:nvSpPr>
          <p:cNvPr id="3" name="Content Placeholder 2"/>
          <p:cNvSpPr>
            <a:spLocks noGrp="1"/>
          </p:cNvSpPr>
          <p:nvPr>
            <p:ph idx="1"/>
          </p:nvPr>
        </p:nvSpPr>
        <p:spPr>
          <a:xfrm>
            <a:off x="457200" y="1487326"/>
            <a:ext cx="3954379" cy="2250485"/>
          </a:xfrm>
        </p:spPr>
        <p:txBody>
          <a:bodyPr>
            <a:normAutofit/>
          </a:bodyPr>
          <a:lstStyle/>
          <a:p>
            <a:pPr marL="0" indent="0">
              <a:buNone/>
            </a:pPr>
            <a:r>
              <a:rPr lang="en-US" sz="2400" b="1" dirty="0" smtClean="0"/>
              <a:t>Estimation:</a:t>
            </a:r>
          </a:p>
          <a:p>
            <a:r>
              <a:rPr lang="en-US" dirty="0" smtClean="0"/>
              <a:t>RW samples</a:t>
            </a:r>
            <a:endParaRPr lang="en-US" dirty="0"/>
          </a:p>
          <a:p>
            <a:r>
              <a:rPr lang="en-US" b="0" dirty="0" smtClean="0"/>
              <a:t>initial walker locations</a:t>
            </a:r>
            <a:br>
              <a:rPr lang="en-US" b="0" dirty="0" smtClean="0"/>
            </a:br>
            <a:r>
              <a:rPr lang="en-US" b="0" dirty="0" smtClean="0"/>
              <a:t>(</a:t>
            </a:r>
            <a:r>
              <a:rPr lang="en-US" b="0" dirty="0" err="1" smtClean="0"/>
              <a:t>unif</a:t>
            </a:r>
            <a:r>
              <a:rPr lang="en-US" b="0" dirty="0" smtClean="0"/>
              <a:t>. vertex samples)</a:t>
            </a:r>
          </a:p>
          <a:p>
            <a:endParaRPr lang="en-US" sz="2400" dirty="0"/>
          </a:p>
          <a:p>
            <a:endParaRPr lang="en-US" sz="2400" dirty="0" smtClean="0"/>
          </a:p>
        </p:txBody>
      </p:sp>
      <p:sp>
        <p:nvSpPr>
          <p:cNvPr id="7" name="Slide Number Placeholder 6"/>
          <p:cNvSpPr>
            <a:spLocks noGrp="1"/>
          </p:cNvSpPr>
          <p:nvPr>
            <p:ph type="sldNum" sz="quarter" idx="12"/>
          </p:nvPr>
        </p:nvSpPr>
        <p:spPr/>
        <p:txBody>
          <a:bodyPr/>
          <a:lstStyle/>
          <a:p>
            <a:fld id="{C50C2A43-F0C6-8047-8B9A-9EDF30000EA5}" type="slidenum">
              <a:rPr lang="en-US" smtClean="0"/>
              <a:t>7</a:t>
            </a:fld>
            <a:endParaRPr lang="en-US" dirty="0"/>
          </a:p>
        </p:txBody>
      </p:sp>
      <p:grpSp>
        <p:nvGrpSpPr>
          <p:cNvPr id="45" name="Group 44"/>
          <p:cNvGrpSpPr/>
          <p:nvPr/>
        </p:nvGrpSpPr>
        <p:grpSpPr>
          <a:xfrm>
            <a:off x="2791326" y="1739026"/>
            <a:ext cx="5213685" cy="1588168"/>
            <a:chOff x="2791326" y="1739026"/>
            <a:chExt cx="5213685" cy="1588168"/>
          </a:xfrm>
        </p:grpSpPr>
        <p:sp>
          <p:nvSpPr>
            <p:cNvPr id="17" name="Rectangle 16"/>
            <p:cNvSpPr/>
            <p:nvPr/>
          </p:nvSpPr>
          <p:spPr>
            <a:xfrm>
              <a:off x="5021179" y="1739026"/>
              <a:ext cx="2983832" cy="1588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Gill Sans" charset="0"/>
                  <a:ea typeface="Gill Sans" charset="0"/>
                  <a:cs typeface="Gill Sans" charset="0"/>
                </a:rPr>
                <a:t>Hybrid estimator</a:t>
              </a:r>
              <a:br>
                <a:rPr lang="en-US" sz="2400" b="1" dirty="0" smtClean="0">
                  <a:latin typeface="Gill Sans" charset="0"/>
                  <a:ea typeface="Gill Sans" charset="0"/>
                  <a:cs typeface="Gill Sans" charset="0"/>
                </a:rPr>
              </a:br>
              <a:r>
                <a:rPr lang="en-US" sz="2400" b="1" dirty="0" smtClean="0">
                  <a:latin typeface="Gill Sans" charset="0"/>
                  <a:ea typeface="Gill Sans" charset="0"/>
                  <a:cs typeface="Gill Sans" charset="0"/>
                </a:rPr>
                <a:t>(H-DUFS)</a:t>
              </a:r>
              <a:endParaRPr lang="en-US" sz="2400" b="1" dirty="0">
                <a:latin typeface="Gill Sans" charset="0"/>
                <a:ea typeface="Gill Sans" charset="0"/>
                <a:cs typeface="Gill Sans" charset="0"/>
              </a:endParaRPr>
            </a:p>
          </p:txBody>
        </p:sp>
        <p:cxnSp>
          <p:nvCxnSpPr>
            <p:cNvPr id="19" name="Straight Arrow Connector 18"/>
            <p:cNvCxnSpPr/>
            <p:nvPr/>
          </p:nvCxnSpPr>
          <p:spPr>
            <a:xfrm>
              <a:off x="2791326" y="2165684"/>
              <a:ext cx="22298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4122821" y="2943726"/>
              <a:ext cx="89835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6" name="Group 45"/>
          <p:cNvGrpSpPr/>
          <p:nvPr/>
        </p:nvGrpSpPr>
        <p:grpSpPr>
          <a:xfrm>
            <a:off x="5603497" y="3327194"/>
            <a:ext cx="1774488" cy="1367738"/>
            <a:chOff x="5603497" y="3327194"/>
            <a:chExt cx="1774488" cy="1367738"/>
          </a:xfrm>
        </p:grpSpPr>
        <p:cxnSp>
          <p:nvCxnSpPr>
            <p:cNvPr id="30" name="Straight Arrow Connector 29"/>
            <p:cNvCxnSpPr>
              <a:stCxn id="17" idx="2"/>
            </p:cNvCxnSpPr>
            <p:nvPr/>
          </p:nvCxnSpPr>
          <p:spPr>
            <a:xfrm>
              <a:off x="6513095" y="3327194"/>
              <a:ext cx="0" cy="4106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5603497" y="3737811"/>
              <a:ext cx="1774488" cy="957121"/>
            </a:xfrm>
            <a:prstGeom prst="rect">
              <a:avLst/>
            </a:prstGeom>
            <a:noFill/>
          </p:spPr>
          <p:txBody>
            <a:bodyPr wrap="square" rtlCol="0">
              <a:spAutoFit/>
            </a:bodyPr>
            <a:lstStyle/>
            <a:p>
              <a:pPr algn="ctr"/>
              <a:r>
                <a:rPr lang="en-US" b="1" dirty="0" smtClean="0">
                  <a:latin typeface="Gill Sans" charset="0"/>
                  <a:ea typeface="Gill Sans" charset="0"/>
                  <a:cs typeface="Gill Sans" charset="0"/>
                </a:rPr>
                <a:t>node </a:t>
              </a:r>
              <a:r>
                <a:rPr lang="en-US" b="1" dirty="0">
                  <a:latin typeface="Gill Sans" charset="0"/>
                  <a:ea typeface="Gill Sans" charset="0"/>
                  <a:cs typeface="Gill Sans" charset="0"/>
                </a:rPr>
                <a:t>l</a:t>
              </a:r>
              <a:r>
                <a:rPr lang="en-US" b="1" dirty="0" smtClean="0">
                  <a:latin typeface="Gill Sans" charset="0"/>
                  <a:ea typeface="Gill Sans" charset="0"/>
                  <a:cs typeface="Gill Sans" charset="0"/>
                </a:rPr>
                <a:t>abel </a:t>
              </a:r>
              <a:r>
                <a:rPr lang="en-US" b="1" dirty="0">
                  <a:latin typeface="Gill Sans" charset="0"/>
                  <a:ea typeface="Gill Sans" charset="0"/>
                  <a:cs typeface="Gill Sans" charset="0"/>
                </a:rPr>
                <a:t>d</a:t>
              </a:r>
              <a:r>
                <a:rPr lang="en-US" b="1" dirty="0" smtClean="0">
                  <a:latin typeface="Gill Sans" charset="0"/>
                  <a:ea typeface="Gill Sans" charset="0"/>
                  <a:cs typeface="Gill Sans" charset="0"/>
                </a:rPr>
                <a:t>istribution estimates</a:t>
              </a:r>
              <a:endParaRPr lang="en-US" b="1" dirty="0">
                <a:latin typeface="Gill Sans" charset="0"/>
                <a:ea typeface="Gill Sans" charset="0"/>
                <a:cs typeface="Gill Sans" charset="0"/>
              </a:endParaRPr>
            </a:p>
          </p:txBody>
        </p:sp>
      </p:grpSp>
      <p:sp>
        <p:nvSpPr>
          <p:cNvPr id="38" name="TextBox 37"/>
          <p:cNvSpPr txBox="1"/>
          <p:nvPr/>
        </p:nvSpPr>
        <p:spPr>
          <a:xfrm>
            <a:off x="772819" y="4077542"/>
            <a:ext cx="4563978"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rgbClr val="00FF00"/>
                </a:solidFill>
                <a:latin typeface="Zapf Dingbats"/>
                <a:ea typeface="Zapf Dingbats"/>
                <a:cs typeface="Zapf Dingbats"/>
                <a:sym typeface="Zapf Dingbats"/>
              </a:rPr>
              <a:t>✓ </a:t>
            </a:r>
            <a:r>
              <a:rPr lang="en-US" sz="2400" b="1" dirty="0" smtClean="0">
                <a:latin typeface="Gill Sans" charset="0"/>
                <a:ea typeface="Gill Sans" charset="0"/>
                <a:cs typeface="Gill Sans" charset="0"/>
              </a:rPr>
              <a:t>Asymptotically unbiased</a:t>
            </a:r>
          </a:p>
          <a:p>
            <a:endParaRPr lang="en-US" sz="2400" dirty="0" smtClean="0">
              <a:latin typeface="Gill Sans" charset="0"/>
              <a:ea typeface="Gill Sans" charset="0"/>
              <a:cs typeface="Gill Sans" charset="0"/>
            </a:endParaRPr>
          </a:p>
          <a:p>
            <a:r>
              <a:rPr lang="en-US" sz="2400" dirty="0" smtClean="0">
                <a:latin typeface="Gill Sans" charset="0"/>
                <a:ea typeface="Gill Sans" charset="0"/>
                <a:cs typeface="Gill Sans" charset="0"/>
              </a:rPr>
              <a:t>Degree distribution estimates, when average degree known</a:t>
            </a:r>
            <a:br>
              <a:rPr lang="en-US" sz="2400" dirty="0" smtClean="0">
                <a:latin typeface="Gill Sans" charset="0"/>
                <a:ea typeface="Gill Sans" charset="0"/>
                <a:cs typeface="Gill Sans" charset="0"/>
              </a:rPr>
            </a:br>
            <a:r>
              <a:rPr lang="en-US" sz="2400" b="1" dirty="0" smtClean="0">
                <a:solidFill>
                  <a:srgbClr val="00FF00"/>
                </a:solidFill>
                <a:latin typeface="Zapf Dingbats"/>
                <a:ea typeface="Zapf Dingbats"/>
                <a:cs typeface="Zapf Dingbats"/>
                <a:sym typeface="Zapf Dingbats"/>
              </a:rPr>
              <a:t>✓ </a:t>
            </a:r>
            <a:r>
              <a:rPr lang="en-US" sz="2400" dirty="0" smtClean="0">
                <a:latin typeface="Gill Sans" charset="0"/>
                <a:ea typeface="Gill Sans" charset="0"/>
                <a:cs typeface="Gill Sans" charset="0"/>
              </a:rPr>
              <a:t>Minimum Variance Unbiased Estimator</a:t>
            </a:r>
          </a:p>
          <a:p>
            <a:r>
              <a:rPr lang="en-US" sz="2400" dirty="0" smtClean="0">
                <a:latin typeface="Gill Sans" charset="0"/>
                <a:ea typeface="Gill Sans" charset="0"/>
                <a:cs typeface="Gill Sans" charset="0"/>
              </a:rPr>
              <a:t> </a:t>
            </a:r>
            <a:endParaRPr lang="en-US" dirty="0">
              <a:latin typeface="Gill Sans" charset="0"/>
              <a:ea typeface="Gill Sans" charset="0"/>
              <a:cs typeface="Gill Sans" charset="0"/>
            </a:endParaRPr>
          </a:p>
        </p:txBody>
      </p:sp>
    </p:spTree>
    <p:custDataLst>
      <p:tags r:id="rId1"/>
    </p:custDataLst>
    <p:extLst>
      <p:ext uri="{BB962C8B-B14F-4D97-AF65-F5344CB8AC3E}">
        <p14:creationId xmlns:p14="http://schemas.microsoft.com/office/powerpoint/2010/main" val="2968225668"/>
      </p:ext>
    </p:extLst>
  </p:cSld>
  <p:clrMapOvr>
    <a:masterClrMapping/>
  </p:clrMapOvr>
  <mc:AlternateContent xmlns:mc="http://schemas.openxmlformats.org/markup-compatibility/2006" xmlns:p14="http://schemas.microsoft.com/office/powerpoint/2010/main">
    <mc:Choice Requires="p14">
      <p:transition spd="slow" p14:dur="2000" advTm="94900"/>
    </mc:Choice>
    <mc:Fallback xmlns="">
      <p:transition spd="slow" advTm="94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dissolv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Parameter sensitivity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pPr marL="0" indent="0">
                  <a:buNone/>
                </a:pPr>
                <a:r>
                  <a:rPr lang="en-US" b="1" dirty="0" smtClean="0"/>
                  <a:t>Scen</a:t>
                </a:r>
                <a:r>
                  <a:rPr lang="en-US" b="1" dirty="0"/>
                  <a:t>arios:</a:t>
                </a:r>
              </a:p>
              <a:p>
                <a:r>
                  <a:rPr lang="en-US" dirty="0" smtClean="0"/>
                  <a:t>in-edges: </a:t>
                </a:r>
                <a:r>
                  <a:rPr lang="en-US" dirty="0"/>
                  <a:t>visible, invisible</a:t>
                </a:r>
              </a:p>
              <a:p>
                <a:r>
                  <a:rPr lang="en-US" dirty="0"/>
                  <a:t>c</a:t>
                </a:r>
                <a:r>
                  <a:rPr lang="en-US" dirty="0" smtClean="0"/>
                  <a:t>ost </a:t>
                </a:r>
                <a:r>
                  <a:rPr lang="en-US" dirty="0"/>
                  <a:t>of vertex sampling: </a:t>
                </a:r>
                <a14:m>
                  <m:oMath xmlns:m="http://schemas.openxmlformats.org/officeDocument/2006/math">
                    <m:r>
                      <a:rPr lang="en-US" i="1">
                        <a:latin typeface="Cambria Math" charset="0"/>
                      </a:rPr>
                      <m:t>𝑐</m:t>
                    </m:r>
                    <m:r>
                      <a:rPr lang="en-US" i="1">
                        <a:latin typeface="Cambria Math" charset="0"/>
                      </a:rPr>
                      <m:t>∈{1,10}</m:t>
                    </m:r>
                  </m:oMath>
                </a14:m>
                <a:endParaRPr lang="en-US" dirty="0"/>
              </a:p>
              <a:p>
                <a:pPr marL="0" indent="0">
                  <a:buNone/>
                </a:pPr>
                <a:endParaRPr lang="en-US" dirty="0" smtClean="0"/>
              </a:p>
              <a:p>
                <a:pPr marL="0" indent="0">
                  <a:buNone/>
                </a:pPr>
                <a:r>
                  <a:rPr lang="en-US" b="1" dirty="0" smtClean="0"/>
                  <a:t>Parameters:</a:t>
                </a:r>
              </a:p>
              <a:p>
                <a:r>
                  <a:rPr lang="en-US" dirty="0"/>
                  <a:t>t</a:t>
                </a:r>
                <a:r>
                  <a:rPr lang="en-US" dirty="0" smtClean="0"/>
                  <a:t>otal </a:t>
                </a:r>
                <a:r>
                  <a:rPr lang="en-US" dirty="0"/>
                  <a:t>budget </a:t>
                </a:r>
                <a14:m>
                  <m:oMath xmlns:m="http://schemas.openxmlformats.org/officeDocument/2006/math">
                    <m:r>
                      <a:rPr lang="en-US" i="1">
                        <a:latin typeface="Cambria Math" charset="0"/>
                      </a:rPr>
                      <m:t>𝐵</m:t>
                    </m:r>
                    <m:r>
                      <a:rPr lang="en-US" b="0" i="1" smtClean="0">
                        <a:latin typeface="Cambria Math" charset="0"/>
                      </a:rPr>
                      <m:t>=0.1|</m:t>
                    </m:r>
                    <m:r>
                      <a:rPr lang="en-US" b="0" i="1" smtClean="0">
                        <a:latin typeface="Cambria Math" charset="0"/>
                      </a:rPr>
                      <m:t>𝑉</m:t>
                    </m:r>
                    <m:r>
                      <a:rPr lang="en-US" b="0" i="1" smtClean="0">
                        <a:latin typeface="Cambria Math" charset="0"/>
                      </a:rPr>
                      <m:t>|</m:t>
                    </m:r>
                  </m:oMath>
                </a14:m>
                <a:endParaRPr lang="en-US" dirty="0"/>
              </a:p>
              <a:p>
                <a:r>
                  <a:rPr lang="en-US" dirty="0"/>
                  <a:t>n</a:t>
                </a:r>
                <a:r>
                  <a:rPr lang="en-US" dirty="0" smtClean="0"/>
                  <a:t>umber of walkers </a:t>
                </a:r>
                <a14:m>
                  <m:oMath xmlns:m="http://schemas.openxmlformats.org/officeDocument/2006/math">
                    <m:r>
                      <a:rPr lang="en-US" i="1">
                        <a:latin typeface="Cambria Math" charset="0"/>
                      </a:rPr>
                      <m:t>𝑁</m:t>
                    </m:r>
                  </m:oMath>
                </a14:m>
                <a:endParaRPr lang="en-US" dirty="0" smtClean="0"/>
              </a:p>
              <a:p>
                <a:r>
                  <a:rPr lang="en-US" dirty="0"/>
                  <a:t>b</a:t>
                </a:r>
                <a:r>
                  <a:rPr lang="en-US" dirty="0" smtClean="0"/>
                  <a:t>udget per walker</a:t>
                </a: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𝑏</m:t>
                      </m:r>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𝐵</m:t>
                          </m:r>
                          <m:r>
                            <a:rPr lang="en-US" b="0" i="1" smtClean="0">
                              <a:latin typeface="Cambria Math" charset="0"/>
                            </a:rPr>
                            <m:t>−</m:t>
                          </m:r>
                          <m:r>
                            <a:rPr lang="en-US" b="0" i="1" smtClean="0">
                              <a:latin typeface="Cambria Math" charset="0"/>
                            </a:rPr>
                            <m:t>𝑁𝑐</m:t>
                          </m:r>
                        </m:num>
                        <m:den>
                          <m:r>
                            <a:rPr lang="en-US" b="0" i="1" smtClean="0">
                              <a:latin typeface="Cambria Math" charset="0"/>
                            </a:rPr>
                            <m:t>𝑁</m:t>
                          </m:r>
                        </m:den>
                      </m:f>
                    </m:oMath>
                  </m:oMathPara>
                </a14:m>
                <a:endParaRPr lang="en-US" dirty="0" smtClean="0"/>
              </a:p>
              <a:p>
                <a:r>
                  <a:rPr lang="en-US" dirty="0"/>
                  <a:t>r</a:t>
                </a:r>
                <a:r>
                  <a:rPr lang="en-US" dirty="0" smtClean="0"/>
                  <a:t>andom jump weight </a:t>
                </a:r>
                <a14:m>
                  <m:oMath xmlns:m="http://schemas.openxmlformats.org/officeDocument/2006/math">
                    <m:r>
                      <a:rPr lang="en-US" b="0" i="1" smtClean="0">
                        <a:latin typeface="Cambria Math" charset="0"/>
                      </a:rPr>
                      <m:t>𝑤</m:t>
                    </m:r>
                  </m:oMath>
                </a14:m>
                <a:endParaRPr lang="en-US" dirty="0" smtClean="0"/>
              </a:p>
              <a:p>
                <a:pPr lvl="1"/>
                <a:r>
                  <a:rPr lang="en-US" dirty="0"/>
                  <a:t>d</a:t>
                </a:r>
                <a:r>
                  <a:rPr lang="en-US" dirty="0" smtClean="0"/>
                  <a:t>o we need to jump when </a:t>
                </a:r>
                <a:r>
                  <a:rPr lang="en-US" i="1" dirty="0" smtClean="0"/>
                  <a:t>b</a:t>
                </a:r>
                <a:r>
                  <a:rPr lang="en-US" dirty="0" smtClean="0"/>
                  <a:t> is small?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412" t="-328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C50C2A43-F0C6-8047-8B9A-9EDF30000EA5}" type="slidenum">
              <a:rPr lang="en-US" smtClean="0"/>
              <a:t>8</a:t>
            </a:fld>
            <a:endParaRPr lang="en-US" dirty="0"/>
          </a:p>
        </p:txBody>
      </p:sp>
      <p:cxnSp>
        <p:nvCxnSpPr>
          <p:cNvPr id="7" name="Straight Connector 6"/>
          <p:cNvCxnSpPr/>
          <p:nvPr/>
        </p:nvCxnSpPr>
        <p:spPr>
          <a:xfrm>
            <a:off x="866847" y="4010811"/>
            <a:ext cx="3288632"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2592303058"/>
      </p:ext>
    </p:extLst>
  </p:cSld>
  <p:clrMapOvr>
    <a:masterClrMapping/>
  </p:clrMapOvr>
  <mc:AlternateContent xmlns:mc="http://schemas.openxmlformats.org/markup-compatibility/2006" xmlns:p14="http://schemas.microsoft.com/office/powerpoint/2010/main">
    <mc:Choice Requires="p14">
      <p:transition spd="slow" p14:dur="2000" advTm="130502"/>
    </mc:Choice>
    <mc:Fallback xmlns="">
      <p:transition spd="slow" advTm="130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dissolve">
                                      <p:cBhvr>
                                        <p:cTn id="17" dur="500"/>
                                        <p:tgtEl>
                                          <p:spTgt spid="3">
                                            <p:txEl>
                                              <p:pRg st="7" end="7"/>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dissolve">
                                      <p:cBhvr>
                                        <p:cTn id="20" dur="500"/>
                                        <p:tgtEl>
                                          <p:spTgt spid="3">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dissolve">
                                      <p:cBhvr>
                                        <p:cTn id="25" dur="500"/>
                                        <p:tgtEl>
                                          <p:spTgt spid="3">
                                            <p:txEl>
                                              <p:pRg st="9" end="9"/>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dissolve">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3075709" y="1067963"/>
            <a:ext cx="5990910" cy="4724789"/>
          </a:xfrm>
          <a:prstGeom prst="rect">
            <a:avLst/>
          </a:prstGeom>
        </p:spPr>
      </p:pic>
      <p:sp>
        <p:nvSpPr>
          <p:cNvPr id="2" name="Title 1"/>
          <p:cNvSpPr>
            <a:spLocks noGrp="1"/>
          </p:cNvSpPr>
          <p:nvPr>
            <p:ph type="title"/>
          </p:nvPr>
        </p:nvSpPr>
        <p:spPr/>
        <p:txBody>
          <a:bodyPr>
            <a:noAutofit/>
          </a:bodyPr>
          <a:lstStyle/>
          <a:p>
            <a:r>
              <a:rPr lang="pt-BR" sz="3600" dirty="0" smtClean="0"/>
              <a:t>Out-degree </a:t>
            </a:r>
            <a:r>
              <a:rPr lang="pt-BR" sz="3600" dirty="0" smtClean="0"/>
              <a:t>distribution </a:t>
            </a:r>
            <a:r>
              <a:rPr lang="pt-BR" sz="3600" dirty="0" smtClean="0"/>
              <a:t>estimation</a:t>
            </a:r>
            <a:endParaRPr lang="pt-BR" sz="36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pt-BR" sz="2400" b="1" dirty="0" smtClean="0">
                    <a:latin typeface="Gill Sans" charset="0"/>
                    <a:ea typeface="Gill Sans" charset="0"/>
                    <a:cs typeface="Gill Sans" charset="0"/>
                  </a:rPr>
                  <a:t>flickr-links</a:t>
                </a:r>
              </a:p>
              <a:p>
                <a:pPr marL="0" indent="0">
                  <a:buNone/>
                </a:pPr>
                <a:r>
                  <a:rPr lang="en-US" sz="2400" dirty="0" smtClean="0">
                    <a:latin typeface="Gill Sans" charset="0"/>
                    <a:ea typeface="Gill Sans" charset="0"/>
                    <a:cs typeface="Gill Sans" charset="0"/>
                  </a:rPr>
                  <a:t>    </a:t>
                </a:r>
                <a14:m>
                  <m:oMath xmlns:m="http://schemas.openxmlformats.org/officeDocument/2006/math">
                    <m:r>
                      <a:rPr lang="en-US" sz="2400" i="1" dirty="0" smtClean="0">
                        <a:latin typeface="Cambria Math" panose="02040503050406030204" pitchFamily="18" charset="0"/>
                        <a:ea typeface="Gill Sans" charset="0"/>
                        <a:cs typeface="Gill Sans" charset="0"/>
                      </a:rPr>
                      <m:t>|</m:t>
                    </m:r>
                    <m:r>
                      <a:rPr lang="en-US" sz="2400" i="1" dirty="0">
                        <a:latin typeface="Cambria Math" panose="02040503050406030204" pitchFamily="18" charset="0"/>
                        <a:ea typeface="Gill Sans" charset="0"/>
                        <a:cs typeface="Gill Sans" charset="0"/>
                      </a:rPr>
                      <m:t>𝑉</m:t>
                    </m:r>
                    <m:r>
                      <a:rPr lang="en-US" sz="2400" i="1" dirty="0">
                        <a:latin typeface="Cambria Math" panose="02040503050406030204" pitchFamily="18" charset="0"/>
                        <a:ea typeface="Gill Sans" charset="0"/>
                        <a:cs typeface="Gill Sans" charset="0"/>
                      </a:rPr>
                      <m:t>|</m:t>
                    </m:r>
                  </m:oMath>
                </a14:m>
                <a:r>
                  <a:rPr lang="en-US" sz="2400" dirty="0">
                    <a:latin typeface="Gill Sans" charset="0"/>
                    <a:ea typeface="Gill Sans" charset="0"/>
                    <a:cs typeface="Gill Sans" charset="0"/>
                  </a:rPr>
                  <a:t> = 1.7 M</a:t>
                </a:r>
              </a:p>
              <a:p>
                <a:pPr marL="0" indent="0">
                  <a:buNone/>
                </a:pPr>
                <a:r>
                  <a:rPr lang="en-US" sz="2400" dirty="0" smtClean="0">
                    <a:latin typeface="Gill Sans" charset="0"/>
                    <a:ea typeface="Gill Sans" charset="0"/>
                    <a:cs typeface="Gill Sans" charset="0"/>
                  </a:rPr>
                  <a:t>    </a:t>
                </a:r>
                <a14:m>
                  <m:oMath xmlns:m="http://schemas.openxmlformats.org/officeDocument/2006/math">
                    <m:r>
                      <a:rPr lang="en-US" sz="2400" i="1" dirty="0" smtClean="0">
                        <a:latin typeface="Cambria Math" panose="02040503050406030204" pitchFamily="18" charset="0"/>
                        <a:ea typeface="Gill Sans" charset="0"/>
                        <a:cs typeface="Gill Sans" charset="0"/>
                      </a:rPr>
                      <m:t>|</m:t>
                    </m:r>
                    <m:r>
                      <a:rPr lang="en-US" sz="2400" i="1" dirty="0">
                        <a:latin typeface="Cambria Math" panose="02040503050406030204" pitchFamily="18" charset="0"/>
                        <a:ea typeface="Gill Sans" charset="0"/>
                        <a:cs typeface="Gill Sans" charset="0"/>
                      </a:rPr>
                      <m:t>𝐸</m:t>
                    </m:r>
                    <m:r>
                      <a:rPr lang="en-US" sz="2400" i="1" dirty="0">
                        <a:latin typeface="Cambria Math" panose="02040503050406030204" pitchFamily="18" charset="0"/>
                        <a:ea typeface="Gill Sans" charset="0"/>
                        <a:cs typeface="Gill Sans" charset="0"/>
                      </a:rPr>
                      <m:t>| </m:t>
                    </m:r>
                  </m:oMath>
                </a14:m>
                <a:r>
                  <a:rPr lang="en-US" sz="2400" dirty="0">
                    <a:latin typeface="Gill Sans" charset="0"/>
                    <a:ea typeface="Gill Sans" charset="0"/>
                    <a:cs typeface="Gill Sans" charset="0"/>
                  </a:rPr>
                  <a:t>= 22.6M</a:t>
                </a:r>
              </a:p>
              <a:p>
                <a:pPr marL="0" indent="0">
                  <a:buNone/>
                </a:pPr>
                <a:r>
                  <a:rPr lang="pt-BR" sz="2400" dirty="0" smtClean="0">
                    <a:latin typeface="Gill Sans" charset="0"/>
                    <a:ea typeface="Gill Sans" charset="0"/>
                    <a:cs typeface="Gill Sans" charset="0"/>
                  </a:rPr>
                  <a:t>    </a:t>
                </a:r>
                <a14:m>
                  <m:oMath xmlns:m="http://schemas.openxmlformats.org/officeDocument/2006/math">
                    <m:r>
                      <a:rPr lang="pt-BR" sz="2400" i="1" dirty="0" smtClean="0">
                        <a:latin typeface="Cambria Math" panose="02040503050406030204" pitchFamily="18" charset="0"/>
                        <a:ea typeface="Gill Sans" charset="0"/>
                        <a:cs typeface="Gill Sans" charset="0"/>
                      </a:rPr>
                      <m:t>𝐵</m:t>
                    </m:r>
                    <m:r>
                      <a:rPr lang="en-US" sz="2400" b="0" i="1" dirty="0" smtClean="0">
                        <a:latin typeface="Cambria Math" panose="02040503050406030204" pitchFamily="18" charset="0"/>
                        <a:ea typeface="Gill Sans" charset="0"/>
                        <a:cs typeface="Gill Sans" charset="0"/>
                      </a:rPr>
                      <m:t> </m:t>
                    </m:r>
                    <m:r>
                      <a:rPr lang="pt-BR" sz="2400" i="1" dirty="0" smtClean="0">
                        <a:latin typeface="Cambria Math" panose="02040503050406030204" pitchFamily="18" charset="0"/>
                        <a:ea typeface="Gill Sans" charset="0"/>
                        <a:cs typeface="Gill Sans" charset="0"/>
                      </a:rPr>
                      <m:t>= 0.1|</m:t>
                    </m:r>
                    <m:r>
                      <a:rPr lang="pt-BR" sz="2400" i="1" dirty="0" smtClean="0">
                        <a:latin typeface="Cambria Math" panose="02040503050406030204" pitchFamily="18" charset="0"/>
                        <a:ea typeface="Gill Sans" charset="0"/>
                        <a:cs typeface="Gill Sans" charset="0"/>
                      </a:rPr>
                      <m:t>𝑉</m:t>
                    </m:r>
                    <m:r>
                      <a:rPr lang="pt-BR" sz="2400" i="1" dirty="0" smtClean="0">
                        <a:latin typeface="Cambria Math" panose="02040503050406030204" pitchFamily="18" charset="0"/>
                        <a:ea typeface="Gill Sans" charset="0"/>
                        <a:cs typeface="Gill Sans" charset="0"/>
                      </a:rPr>
                      <m:t>|</m:t>
                    </m:r>
                  </m:oMath>
                </a14:m>
                <a:endParaRPr lang="pt-BR" sz="2400" dirty="0" smtClean="0">
                  <a:latin typeface="Gill Sans" charset="0"/>
                  <a:ea typeface="Gill Sans" charset="0"/>
                  <a:cs typeface="Gill Sans" charset="0"/>
                </a:endParaRPr>
              </a:p>
              <a:p>
                <a:r>
                  <a:rPr lang="pt-BR" sz="2400" dirty="0" smtClean="0">
                    <a:latin typeface="Gill Sans" charset="0"/>
                    <a:ea typeface="Gill Sans" charset="0"/>
                    <a:cs typeface="Gill Sans" charset="0"/>
                  </a:rPr>
                  <a:t>visible in-                   out-links</a:t>
                </a:r>
              </a:p>
              <a:p>
                <a14:m>
                  <m:oMath xmlns:m="http://schemas.openxmlformats.org/officeDocument/2006/math">
                    <m:r>
                      <a:rPr lang="pt-BR" sz="2400" i="1" dirty="0" smtClean="0">
                        <a:latin typeface="Cambria Math" panose="02040503050406030204" pitchFamily="18" charset="0"/>
                        <a:ea typeface="Gill Sans" charset="0"/>
                        <a:cs typeface="Gill Sans" charset="0"/>
                      </a:rPr>
                      <m:t>𝑐</m:t>
                    </m:r>
                    <m:r>
                      <a:rPr lang="pt-BR" sz="2400" i="1" dirty="0" smtClean="0">
                        <a:latin typeface="Cambria Math" panose="02040503050406030204" pitchFamily="18" charset="0"/>
                        <a:ea typeface="Gill Sans" charset="0"/>
                        <a:cs typeface="Gill Sans" charset="0"/>
                      </a:rPr>
                      <m:t>=1</m:t>
                    </m:r>
                  </m:oMath>
                </a14:m>
                <a:endParaRPr lang="pt-BR" sz="2400" dirty="0" smtClean="0">
                  <a:latin typeface="Gill Sans" charset="0"/>
                  <a:ea typeface="Gill Sans" charset="0"/>
                  <a:cs typeface="Gill Sans"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5"/>
                <a:stretch>
                  <a:fillRect l="-1280" t="-2100"/>
                </a:stretch>
              </a:blipFill>
            </p:spPr>
            <p:txBody>
              <a:bodyPr/>
              <a:lstStyle/>
              <a:p>
                <a:r>
                  <a:rPr lang="en-US">
                    <a:noFill/>
                  </a:rPr>
                  <a:t> </a:t>
                </a:r>
              </a:p>
            </p:txBody>
          </p:sp>
        </mc:Fallback>
      </mc:AlternateContent>
      <p:sp>
        <p:nvSpPr>
          <p:cNvPr id="4" name="Content Placeholder 3"/>
          <p:cNvSpPr>
            <a:spLocks noGrp="1"/>
          </p:cNvSpPr>
          <p:nvPr>
            <p:ph sz="half" idx="2"/>
          </p:nvPr>
        </p:nvSpPr>
        <p:spPr>
          <a:xfrm>
            <a:off x="4822767" y="1600200"/>
            <a:ext cx="3810000" cy="4648200"/>
          </a:xfrm>
        </p:spPr>
        <p:txBody>
          <a:bodyPr/>
          <a:lstStyle/>
          <a:p>
            <a:endParaRPr lang="en-US" dirty="0"/>
          </a:p>
        </p:txBody>
      </p:sp>
      <p:sp>
        <p:nvSpPr>
          <p:cNvPr id="5" name="Slide Number Placeholder 4"/>
          <p:cNvSpPr>
            <a:spLocks noGrp="1"/>
          </p:cNvSpPr>
          <p:nvPr>
            <p:ph type="sldNum" sz="quarter" idx="12"/>
          </p:nvPr>
        </p:nvSpPr>
        <p:spPr/>
        <p:txBody>
          <a:bodyPr/>
          <a:lstStyle/>
          <a:p>
            <a:fld id="{C50C2A43-F0C6-8047-8B9A-9EDF30000EA5}" type="slidenum">
              <a:rPr lang="en-US" smtClean="0"/>
              <a:t>9</a:t>
            </a:fld>
            <a:endParaRPr lang="en-US"/>
          </a:p>
        </p:txBody>
      </p:sp>
      <p:sp>
        <p:nvSpPr>
          <p:cNvPr id="9" name="TextBox 8"/>
          <p:cNvSpPr txBox="1"/>
          <p:nvPr/>
        </p:nvSpPr>
        <p:spPr>
          <a:xfrm>
            <a:off x="4402285" y="3980247"/>
            <a:ext cx="1934406" cy="830997"/>
          </a:xfrm>
          <a:prstGeom prst="rect">
            <a:avLst/>
          </a:prstGeom>
          <a:noFill/>
        </p:spPr>
        <p:txBody>
          <a:bodyPr wrap="square" rtlCol="0">
            <a:spAutoFit/>
          </a:bodyPr>
          <a:lstStyle/>
          <a:p>
            <a:r>
              <a:rPr lang="pt-BR" sz="1600" b="1" dirty="0" smtClean="0">
                <a:solidFill>
                  <a:srgbClr val="0033CC"/>
                </a:solidFill>
                <a:latin typeface="Gill Sans" charset="0"/>
                <a:ea typeface="Gill Sans" charset="0"/>
                <a:cs typeface="Gill Sans" charset="0"/>
              </a:rPr>
              <a:t>jumps help estimation in both head, tail</a:t>
            </a:r>
            <a:endParaRPr lang="pt-BR" sz="1600" b="1" dirty="0">
              <a:solidFill>
                <a:srgbClr val="0033CC"/>
              </a:solidFill>
              <a:latin typeface="Gill Sans" charset="0"/>
              <a:ea typeface="Gill Sans" charset="0"/>
              <a:cs typeface="Gill Sans" charset="0"/>
            </a:endParaRPr>
          </a:p>
        </p:txBody>
      </p:sp>
      <p:grpSp>
        <p:nvGrpSpPr>
          <p:cNvPr id="18" name="Group 17"/>
          <p:cNvGrpSpPr/>
          <p:nvPr/>
        </p:nvGrpSpPr>
        <p:grpSpPr>
          <a:xfrm>
            <a:off x="6416732" y="3100573"/>
            <a:ext cx="1805175" cy="2000548"/>
            <a:chOff x="6124842" y="3553563"/>
            <a:chExt cx="1841691" cy="1915757"/>
          </a:xfrm>
        </p:grpSpPr>
        <p:sp>
          <p:nvSpPr>
            <p:cNvPr id="11" name="TextBox 10"/>
            <p:cNvSpPr txBox="1"/>
            <p:nvPr/>
          </p:nvSpPr>
          <p:spPr>
            <a:xfrm>
              <a:off x="6124842" y="3553563"/>
              <a:ext cx="1841691" cy="1915757"/>
            </a:xfrm>
            <a:prstGeom prst="rect">
              <a:avLst/>
            </a:prstGeom>
            <a:solidFill>
              <a:schemeClr val="bg1"/>
            </a:solidFill>
          </p:spPr>
          <p:txBody>
            <a:bodyPr wrap="square" rtlCol="0">
              <a:spAutoFit/>
            </a:bodyPr>
            <a:lstStyle/>
            <a:p>
              <a:r>
                <a:rPr lang="pt-BR" sz="1400" b="1" dirty="0" err="1" smtClean="0">
                  <a:solidFill>
                    <a:srgbClr val="0000FF"/>
                  </a:solidFill>
                  <a:latin typeface="Gill Sans" charset="0"/>
                  <a:ea typeface="Gill Sans" charset="0"/>
                  <a:cs typeface="Gill Sans" charset="0"/>
                </a:rPr>
                <a:t>w</a:t>
              </a:r>
              <a:r>
                <a:rPr lang="pt-BR" sz="1400" b="1" dirty="0" smtClean="0">
                  <a:solidFill>
                    <a:srgbClr val="0000FF"/>
                  </a:solidFill>
                  <a:latin typeface="Gill Sans" charset="0"/>
                  <a:ea typeface="Gill Sans" charset="0"/>
                  <a:cs typeface="Gill Sans" charset="0"/>
                </a:rPr>
                <a:t>=0.1</a:t>
              </a:r>
            </a:p>
            <a:p>
              <a:r>
                <a:rPr lang="pt-BR" sz="1400" b="1" dirty="0" err="1">
                  <a:solidFill>
                    <a:srgbClr val="00B050"/>
                  </a:solidFill>
                  <a:latin typeface="Gill Sans" charset="0"/>
                  <a:ea typeface="Gill Sans" charset="0"/>
                  <a:cs typeface="Gill Sans" charset="0"/>
                </a:rPr>
                <a:t>w</a:t>
              </a:r>
              <a:r>
                <a:rPr lang="pt-BR" sz="1400" b="1" dirty="0" smtClean="0">
                  <a:solidFill>
                    <a:srgbClr val="00B050"/>
                  </a:solidFill>
                  <a:latin typeface="Gill Sans" charset="0"/>
                  <a:ea typeface="Gill Sans" charset="0"/>
                  <a:cs typeface="Gill Sans" charset="0"/>
                </a:rPr>
                <a:t>=1.0</a:t>
              </a:r>
            </a:p>
            <a:p>
              <a:r>
                <a:rPr lang="pt-BR" sz="1400" b="1" dirty="0" err="1">
                  <a:solidFill>
                    <a:srgbClr val="FF0000"/>
                  </a:solidFill>
                  <a:latin typeface="Gill Sans" charset="0"/>
                  <a:ea typeface="Gill Sans" charset="0"/>
                  <a:cs typeface="Gill Sans" charset="0"/>
                </a:rPr>
                <a:t>w</a:t>
              </a:r>
              <a:r>
                <a:rPr lang="pt-BR" sz="1400" b="1" dirty="0" smtClean="0">
                  <a:solidFill>
                    <a:srgbClr val="FF0000"/>
                  </a:solidFill>
                  <a:latin typeface="Gill Sans" charset="0"/>
                  <a:ea typeface="Gill Sans" charset="0"/>
                  <a:cs typeface="Gill Sans" charset="0"/>
                </a:rPr>
                <a:t>=10.0</a:t>
              </a:r>
            </a:p>
            <a:p>
              <a:r>
                <a:rPr lang="pt-BR" sz="400" b="1" dirty="0" smtClean="0">
                  <a:latin typeface="Gill Sans" charset="0"/>
                  <a:ea typeface="Gill Sans" charset="0"/>
                  <a:cs typeface="Gill Sans" charset="0"/>
                </a:rPr>
                <a:t>	</a:t>
              </a:r>
              <a:r>
                <a:rPr lang="pt-BR" sz="1400" b="1" dirty="0" smtClean="0">
                  <a:latin typeface="Gill Sans" charset="0"/>
                  <a:ea typeface="Gill Sans" charset="0"/>
                  <a:cs typeface="Gill Sans" charset="0"/>
                </a:rPr>
                <a:t>	</a:t>
              </a:r>
              <a:r>
                <a:rPr lang="pt-BR" sz="1400" b="1" dirty="0" err="1" smtClean="0">
                  <a:latin typeface="Gill Sans" charset="0"/>
                  <a:ea typeface="Gill Sans" charset="0"/>
                  <a:cs typeface="Gill Sans" charset="0"/>
                </a:rPr>
                <a:t>b</a:t>
              </a:r>
              <a:r>
                <a:rPr lang="pt-BR" sz="1400" b="1" dirty="0" smtClean="0">
                  <a:latin typeface="Gill Sans" charset="0"/>
                  <a:ea typeface="Gill Sans" charset="0"/>
                  <a:cs typeface="Gill Sans" charset="0"/>
                </a:rPr>
                <a:t>=1</a:t>
              </a:r>
            </a:p>
            <a:p>
              <a:r>
                <a:rPr lang="pt-BR" sz="1400" b="1" dirty="0" smtClean="0">
                  <a:latin typeface="Gill Sans" charset="0"/>
                  <a:ea typeface="Gill Sans" charset="0"/>
                  <a:cs typeface="Gill Sans" charset="0"/>
                </a:rPr>
                <a:t>	b=10</a:t>
              </a:r>
            </a:p>
            <a:p>
              <a:r>
                <a:rPr lang="pt-BR" sz="1400" b="1" dirty="0" smtClean="0">
                  <a:latin typeface="Gill Sans" charset="0"/>
                  <a:ea typeface="Gill Sans" charset="0"/>
                  <a:cs typeface="Gill Sans" charset="0"/>
                </a:rPr>
                <a:t>	b=100</a:t>
              </a:r>
            </a:p>
            <a:p>
              <a:endParaRPr lang="pt-BR" b="1" dirty="0" smtClean="0">
                <a:latin typeface="Gill Sans" charset="0"/>
                <a:ea typeface="Gill Sans" charset="0"/>
                <a:cs typeface="Gill Sans" charset="0"/>
              </a:endParaRPr>
            </a:p>
            <a:p>
              <a:endParaRPr lang="pt-BR" b="1" dirty="0">
                <a:latin typeface="Gill Sans" charset="0"/>
                <a:ea typeface="Gill Sans" charset="0"/>
                <a:cs typeface="Gill Sans" charset="0"/>
              </a:endParaRPr>
            </a:p>
          </p:txBody>
        </p:sp>
        <p:cxnSp>
          <p:nvCxnSpPr>
            <p:cNvPr id="14" name="Straight Connector 13"/>
            <p:cNvCxnSpPr/>
            <p:nvPr/>
          </p:nvCxnSpPr>
          <p:spPr>
            <a:xfrm>
              <a:off x="6240379" y="4371277"/>
              <a:ext cx="65772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6240379" y="4618566"/>
              <a:ext cx="65772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240379" y="4827939"/>
              <a:ext cx="657726" cy="0"/>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cxnSp>
        <p:nvCxnSpPr>
          <p:cNvPr id="19" name="Straight Arrow Connector 18"/>
          <p:cNvCxnSpPr/>
          <p:nvPr/>
        </p:nvCxnSpPr>
        <p:spPr>
          <a:xfrm flipV="1">
            <a:off x="5643634" y="2780607"/>
            <a:ext cx="693057" cy="12801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9" idx="1"/>
          </p:cNvCxnSpPr>
          <p:nvPr/>
        </p:nvCxnSpPr>
        <p:spPr>
          <a:xfrm flipH="1" flipV="1">
            <a:off x="4021285" y="4085087"/>
            <a:ext cx="381000" cy="3106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482127409"/>
      </p:ext>
    </p:extLst>
  </p:cSld>
  <p:clrMapOvr>
    <a:masterClrMapping/>
  </p:clrMapOvr>
  <mc:AlternateContent xmlns:mc="http://schemas.openxmlformats.org/markup-compatibility/2006" xmlns:p14="http://schemas.microsoft.com/office/powerpoint/2010/main">
    <mc:Choice Requires="p14">
      <p:transition spd="slow" p14:dur="2000" advTm="153559"/>
    </mc:Choice>
    <mc:Fallback xmlns="">
      <p:transition spd="slow" advTm="1535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2.6"/>
</p:tagLst>
</file>

<file path=ppt/tags/tag10.xml><?xml version="1.0" encoding="utf-8"?>
<p:tagLst xmlns:a="http://schemas.openxmlformats.org/drawingml/2006/main" xmlns:r="http://schemas.openxmlformats.org/officeDocument/2006/relationships" xmlns:p="http://schemas.openxmlformats.org/presentationml/2006/main">
  <p:tag name="TIMING" val="|71.8|12.8|1.5|1.3|0.6|25.6|17.8|13.8"/>
</p:tagLst>
</file>

<file path=ppt/tags/tag11.xml><?xml version="1.0" encoding="utf-8"?>
<p:tagLst xmlns:a="http://schemas.openxmlformats.org/drawingml/2006/main" xmlns:r="http://schemas.openxmlformats.org/officeDocument/2006/relationships" xmlns:p="http://schemas.openxmlformats.org/presentationml/2006/main">
  <p:tag name="TIMING" val="|9.9|12.4"/>
</p:tagLst>
</file>

<file path=ppt/tags/tag12.xml><?xml version="1.0" encoding="utf-8"?>
<p:tagLst xmlns:a="http://schemas.openxmlformats.org/drawingml/2006/main" xmlns:r="http://schemas.openxmlformats.org/officeDocument/2006/relationships" xmlns:p="http://schemas.openxmlformats.org/presentationml/2006/main">
  <p:tag name="TIMING" val="|1.2|79.2|9.8|7.7|26.8|0.7|9.1"/>
</p:tagLst>
</file>

<file path=ppt/tags/tag13.xml><?xml version="1.0" encoding="utf-8"?>
<p:tagLst xmlns:a="http://schemas.openxmlformats.org/drawingml/2006/main" xmlns:r="http://schemas.openxmlformats.org/officeDocument/2006/relationships" xmlns:p="http://schemas.openxmlformats.org/presentationml/2006/main">
  <p:tag name="TIMING" val="|13.6|0.7|11.6|0.4|8.1|4.5|0.4|0.3|4.5|1.9|3.6|2.4|0.3|3.9|7"/>
</p:tagLst>
</file>

<file path=ppt/tags/tag14.xml><?xml version="1.0" encoding="utf-8"?>
<p:tagLst xmlns:a="http://schemas.openxmlformats.org/drawingml/2006/main" xmlns:r="http://schemas.openxmlformats.org/officeDocument/2006/relationships" xmlns:p="http://schemas.openxmlformats.org/presentationml/2006/main">
  <p:tag name="TIMING" val="|8.6|8.5|6.5|12.3"/>
</p:tagLst>
</file>

<file path=ppt/tags/tag15.xml><?xml version="1.0" encoding="utf-8"?>
<p:tagLst xmlns:a="http://schemas.openxmlformats.org/drawingml/2006/main" xmlns:r="http://schemas.openxmlformats.org/officeDocument/2006/relationships" xmlns:p="http://schemas.openxmlformats.org/presentationml/2006/main">
  <p:tag name="TIMING" val="|43.2|7|43.7|18.8"/>
</p:tagLst>
</file>

<file path=ppt/tags/tag16.xml><?xml version="1.0" encoding="utf-8"?>
<p:tagLst xmlns:a="http://schemas.openxmlformats.org/drawingml/2006/main" xmlns:r="http://schemas.openxmlformats.org/officeDocument/2006/relationships" xmlns:p="http://schemas.openxmlformats.org/presentationml/2006/main">
  <p:tag name="TIMING" val="|11.2|9.7"/>
</p:tagLst>
</file>

<file path=ppt/tags/tag17.xml><?xml version="1.0" encoding="utf-8"?>
<p:tagLst xmlns:a="http://schemas.openxmlformats.org/drawingml/2006/main" xmlns:r="http://schemas.openxmlformats.org/officeDocument/2006/relationships" xmlns:p="http://schemas.openxmlformats.org/presentationml/2006/main">
  <p:tag name="TIMING" val="|5.3|9.3|41.8|2.4|0.9|23.8|5.2|6.2|5.7|14.7"/>
</p:tagLst>
</file>

<file path=ppt/tags/tag18.xml><?xml version="1.0" encoding="utf-8"?>
<p:tagLst xmlns:a="http://schemas.openxmlformats.org/drawingml/2006/main" xmlns:r="http://schemas.openxmlformats.org/officeDocument/2006/relationships" xmlns:p="http://schemas.openxmlformats.org/presentationml/2006/main">
  <p:tag name="TIMING" val="|112.3"/>
</p:tagLst>
</file>

<file path=ppt/tags/tag19.xml><?xml version="1.0" encoding="utf-8"?>
<p:tagLst xmlns:a="http://schemas.openxmlformats.org/drawingml/2006/main" xmlns:r="http://schemas.openxmlformats.org/officeDocument/2006/relationships" xmlns:p="http://schemas.openxmlformats.org/presentationml/2006/main">
  <p:tag name="TIMING" val="|24.9|9.5|10.2"/>
</p:tagLst>
</file>

<file path=ppt/tags/tag2.xml><?xml version="1.0" encoding="utf-8"?>
<p:tagLst xmlns:a="http://schemas.openxmlformats.org/drawingml/2006/main" xmlns:r="http://schemas.openxmlformats.org/officeDocument/2006/relationships" xmlns:p="http://schemas.openxmlformats.org/presentationml/2006/main">
  <p:tag name="TIMING" val="|98"/>
</p:tagLst>
</file>

<file path=ppt/tags/tag20.xml><?xml version="1.0" encoding="utf-8"?>
<p:tagLst xmlns:a="http://schemas.openxmlformats.org/drawingml/2006/main" xmlns:r="http://schemas.openxmlformats.org/officeDocument/2006/relationships" xmlns:p="http://schemas.openxmlformats.org/presentationml/2006/main">
  <p:tag name="TIMING" val="|6.6|1.8|2.8"/>
</p:tagLst>
</file>

<file path=ppt/tags/tag21.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5.6|5.5|17.3|38.3|10.7|14.4|3.9|22.1|0.8|9|9.6|2|0.8|26.1|0.8|4.7"/>
</p:tagLst>
</file>

<file path=ppt/tags/tag4.xml><?xml version="1.0" encoding="utf-8"?>
<p:tagLst xmlns:a="http://schemas.openxmlformats.org/drawingml/2006/main" xmlns:r="http://schemas.openxmlformats.org/officeDocument/2006/relationships" xmlns:p="http://schemas.openxmlformats.org/presentationml/2006/main">
  <p:tag name="TIMING" val="|7|4|2.3|10|6.6|6.9"/>
</p:tagLst>
</file>

<file path=ppt/tags/tag5.xml><?xml version="1.0" encoding="utf-8"?>
<p:tagLst xmlns:a="http://schemas.openxmlformats.org/drawingml/2006/main" xmlns:r="http://schemas.openxmlformats.org/officeDocument/2006/relationships" xmlns:p="http://schemas.openxmlformats.org/presentationml/2006/main">
  <p:tag name="TIMING" val="|57.4|17.1|1.4|21.7"/>
</p:tagLst>
</file>

<file path=ppt/tags/tag6.xml><?xml version="1.0" encoding="utf-8"?>
<p:tagLst xmlns:a="http://schemas.openxmlformats.org/drawingml/2006/main" xmlns:r="http://schemas.openxmlformats.org/officeDocument/2006/relationships" xmlns:p="http://schemas.openxmlformats.org/presentationml/2006/main">
  <p:tag name="TIMING" val="|87|20.8|27.9|8.4"/>
</p:tagLst>
</file>

<file path=ppt/tags/tag7.xml><?xml version="1.0" encoding="utf-8"?>
<p:tagLst xmlns:a="http://schemas.openxmlformats.org/drawingml/2006/main" xmlns:r="http://schemas.openxmlformats.org/officeDocument/2006/relationships" xmlns:p="http://schemas.openxmlformats.org/presentationml/2006/main">
  <p:tag name="TIMING" val="|25.2|35.6|3.6|9.2|2.2|19.2"/>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85.6"/>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30155</TotalTime>
  <Words>1275</Words>
  <Application>Microsoft Office PowerPoint</Application>
  <PresentationFormat>On-screen Show (4:3)</PresentationFormat>
  <Paragraphs>337</Paragraphs>
  <Slides>43</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MS PGothic</vt:lpstr>
      <vt:lpstr>MS PGothic</vt:lpstr>
      <vt:lpstr>Arial</vt:lpstr>
      <vt:lpstr>Cambria Math</vt:lpstr>
      <vt:lpstr>Comic Sans MS</vt:lpstr>
      <vt:lpstr>Gill Sans</vt:lpstr>
      <vt:lpstr>Gill Sans MT</vt:lpstr>
      <vt:lpstr>Tahoma</vt:lpstr>
      <vt:lpstr>Times New Roman</vt:lpstr>
      <vt:lpstr>Wingdings</vt:lpstr>
      <vt:lpstr>Zapf Dingbats</vt:lpstr>
      <vt:lpstr>2_Default Design</vt:lpstr>
      <vt:lpstr>Sampling and Classification of  Large Networks</vt:lpstr>
      <vt:lpstr>Why study networks?</vt:lpstr>
      <vt:lpstr>Outline</vt:lpstr>
      <vt:lpstr>Characterizing Networks via Multidimensional RWs with jumps</vt:lpstr>
      <vt:lpstr>How to sample networks?</vt:lpstr>
      <vt:lpstr>Directed Unbiased Frontier Sampling (DUFS)</vt:lpstr>
      <vt:lpstr>Directed Unbiased Frontier Sampling (DUFS)</vt:lpstr>
      <vt:lpstr>Parameter sensitivity</vt:lpstr>
      <vt:lpstr>Out-degree distribution estimation</vt:lpstr>
      <vt:lpstr>Why is NRMSE linear?</vt:lpstr>
      <vt:lpstr>Why is NRMSE linear?</vt:lpstr>
      <vt:lpstr>Gain from hybrid estimator?</vt:lpstr>
      <vt:lpstr>Hybrid estimator gains</vt:lpstr>
      <vt:lpstr>Effect of uniform vertex sampling</vt:lpstr>
      <vt:lpstr>Selective Harvesting over Networks </vt:lpstr>
      <vt:lpstr>Network search example</vt:lpstr>
      <vt:lpstr>Existing methods</vt:lpstr>
      <vt:lpstr>Simulation results</vt:lpstr>
      <vt:lpstr>Combining methods</vt:lpstr>
      <vt:lpstr>Round-Robin performance </vt:lpstr>
      <vt:lpstr>Power of diversity</vt:lpstr>
      <vt:lpstr>Selective Harvesting as Multi-Armed Bandit (MAB)</vt:lpstr>
      <vt:lpstr>Differences w.r.t. classic MAB</vt:lpstr>
      <vt:lpstr>D3TS performance</vt:lpstr>
      <vt:lpstr>Diffusion-Convolutional  Neural Networks*</vt:lpstr>
      <vt:lpstr>Main idea</vt:lpstr>
      <vt:lpstr>Convolutional Neural Networks</vt:lpstr>
      <vt:lpstr>Convolutional Neural Networks</vt:lpstr>
      <vt:lpstr>Convolutional Neural Networks</vt:lpstr>
      <vt:lpstr>PowerPoint Presentation</vt:lpstr>
      <vt:lpstr>Diffusion works with general graphs!</vt:lpstr>
      <vt:lpstr>Diffusion works with general graphs!</vt:lpstr>
      <vt:lpstr>Diffusion works with general graphs!</vt:lpstr>
      <vt:lpstr>PowerPoint Presentation</vt:lpstr>
      <vt:lpstr>PowerPoint Presentation</vt:lpstr>
      <vt:lpstr>Representation learning</vt:lpstr>
      <vt:lpstr>Diffusion convolution definition</vt:lpstr>
      <vt:lpstr>Training</vt:lpstr>
      <vt:lpstr>Properties</vt:lpstr>
      <vt:lpstr>Application to document classification</vt:lpstr>
      <vt:lpstr>Summary</vt:lpstr>
      <vt:lpstr>Other work</vt:lpstr>
      <vt:lpstr>Thanks!</vt:lpstr>
    </vt:vector>
  </TitlesOfParts>
  <Company>University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slides</dc:title>
  <dc:creator>Don TTowsley</dc:creator>
  <cp:lastModifiedBy>towsley</cp:lastModifiedBy>
  <cp:revision>375</cp:revision>
  <cp:lastPrinted>2015-10-12T18:19:32Z</cp:lastPrinted>
  <dcterms:created xsi:type="dcterms:W3CDTF">1999-10-08T19:08:27Z</dcterms:created>
  <dcterms:modified xsi:type="dcterms:W3CDTF">2016-11-16T18:46:57Z</dcterms:modified>
</cp:coreProperties>
</file>