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6" r:id="rId12"/>
    <p:sldId id="265" r:id="rId13"/>
    <p:sldId id="282" r:id="rId14"/>
    <p:sldId id="267" r:id="rId15"/>
    <p:sldId id="268" r:id="rId16"/>
    <p:sldId id="269" r:id="rId17"/>
    <p:sldId id="286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4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srikant.UOFI\Dropbox\BinLi\Research%20with%20Srikant\simulation%20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TSLS-based policy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 = 10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'[simulation results.xlsx]Fully connected Networks_ON_OFF'!$A$9:$A$20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'[simulation results.xlsx]Fully connected Networks_ON_OFF'!$B$9:$B$20</c:f>
              <c:numCache>
                <c:formatCode>General</c:formatCode>
                <c:ptCount val="12"/>
                <c:pt idx="0">
                  <c:v>7.371611702</c:v>
                </c:pt>
                <c:pt idx="1">
                  <c:v>7.8643522299999997</c:v>
                </c:pt>
                <c:pt idx="2">
                  <c:v>8.5513185699999994</c:v>
                </c:pt>
                <c:pt idx="3">
                  <c:v>9.5025791880000003</c:v>
                </c:pt>
                <c:pt idx="4">
                  <c:v>10.94402191</c:v>
                </c:pt>
                <c:pt idx="5">
                  <c:v>13.040641279999999</c:v>
                </c:pt>
                <c:pt idx="6">
                  <c:v>16.629944869999999</c:v>
                </c:pt>
                <c:pt idx="7">
                  <c:v>23.770671060000002</c:v>
                </c:pt>
                <c:pt idx="8">
                  <c:v>45.242738060000001</c:v>
                </c:pt>
                <c:pt idx="9">
                  <c:v>64.387601369999999</c:v>
                </c:pt>
                <c:pt idx="10">
                  <c:v>109.4628372</c:v>
                </c:pt>
                <c:pt idx="11">
                  <c:v>481.52951259999998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37-4BCE-B3F4-81670C52CD9C}"/>
            </c:ext>
          </c:extLst>
        </c:ser>
        <c:ser>
          <c:idx val="1"/>
          <c:order val="1"/>
          <c:tx>
            <c:v>M = 50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'[simulation results.xlsx]Fully connected Networks_ON_OFF'!$A$9:$A$20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'[simulation results.xlsx]Fully connected Networks_ON_OFF'!$B$26:$B$37</c:f>
              <c:numCache>
                <c:formatCode>General</c:formatCode>
                <c:ptCount val="12"/>
                <c:pt idx="0">
                  <c:v>7.4790700440000002</c:v>
                </c:pt>
                <c:pt idx="1">
                  <c:v>7.9824793139999999</c:v>
                </c:pt>
                <c:pt idx="2">
                  <c:v>8.6831873710000007</c:v>
                </c:pt>
                <c:pt idx="3">
                  <c:v>9.7355461929999993</c:v>
                </c:pt>
                <c:pt idx="4">
                  <c:v>11.33068959</c:v>
                </c:pt>
                <c:pt idx="5">
                  <c:v>13.6611875</c:v>
                </c:pt>
                <c:pt idx="6">
                  <c:v>17.530454089999999</c:v>
                </c:pt>
                <c:pt idx="7">
                  <c:v>25.36690883</c:v>
                </c:pt>
                <c:pt idx="8">
                  <c:v>49.213623990000002</c:v>
                </c:pt>
                <c:pt idx="9">
                  <c:v>68.333673950000005</c:v>
                </c:pt>
                <c:pt idx="10">
                  <c:v>121.58776899999999</c:v>
                </c:pt>
                <c:pt idx="11">
                  <c:v>537.7873664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537-4BCE-B3F4-81670C52CD9C}"/>
            </c:ext>
          </c:extLst>
        </c:ser>
        <c:ser>
          <c:idx val="2"/>
          <c:order val="2"/>
          <c:tx>
            <c:v>M = 100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'[simulation results.xlsx]Fully connected Networks_ON_OFF'!$A$9:$A$20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'[simulation results.xlsx]Fully connected Networks_ON_OFF'!$B$42:$B$53</c:f>
              <c:numCache>
                <c:formatCode>General</c:formatCode>
                <c:ptCount val="12"/>
                <c:pt idx="0">
                  <c:v>7.4825144339999996</c:v>
                </c:pt>
                <c:pt idx="1">
                  <c:v>7.9860226430000001</c:v>
                </c:pt>
                <c:pt idx="2">
                  <c:v>8.7036069260000009</c:v>
                </c:pt>
                <c:pt idx="3">
                  <c:v>9.7403259630000001</c:v>
                </c:pt>
                <c:pt idx="4">
                  <c:v>11.41141006</c:v>
                </c:pt>
                <c:pt idx="5">
                  <c:v>13.76323487</c:v>
                </c:pt>
                <c:pt idx="6">
                  <c:v>17.733993120000001</c:v>
                </c:pt>
                <c:pt idx="7">
                  <c:v>25.79274066</c:v>
                </c:pt>
                <c:pt idx="8">
                  <c:v>49.800245830000001</c:v>
                </c:pt>
                <c:pt idx="9">
                  <c:v>68.460681899999997</c:v>
                </c:pt>
                <c:pt idx="10">
                  <c:v>113.2387638</c:v>
                </c:pt>
                <c:pt idx="11">
                  <c:v>557.06370219999997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37-4BCE-B3F4-81670C52C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009424"/>
        <c:axId val="1382996944"/>
      </c:scatterChart>
      <c:valAx>
        <c:axId val="1383009424"/>
        <c:scaling>
          <c:orientation val="minMax"/>
          <c:max val="0.1050000000000000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Arrival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996944"/>
        <c:crosses val="autoZero"/>
        <c:crossBetween val="midCat"/>
      </c:valAx>
      <c:valAx>
        <c:axId val="13829969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009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TSLS-based policy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'Fully connected Networks_ON_OFF'!$A$42:$A$53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'Fully connected Networks_ON_OFF'!$D$42:$D$53</c:f>
              <c:numCache>
                <c:formatCode>General</c:formatCode>
                <c:ptCount val="12"/>
                <c:pt idx="0">
                  <c:v>0.95840868580000005</c:v>
                </c:pt>
                <c:pt idx="1">
                  <c:v>1.0691727660000001</c:v>
                </c:pt>
                <c:pt idx="2">
                  <c:v>1.306055754</c:v>
                </c:pt>
                <c:pt idx="3">
                  <c:v>1.7335354110000001</c:v>
                </c:pt>
                <c:pt idx="4">
                  <c:v>2.626591957</c:v>
                </c:pt>
                <c:pt idx="5">
                  <c:v>4.5016204980000003</c:v>
                </c:pt>
                <c:pt idx="6">
                  <c:v>8.903941025</c:v>
                </c:pt>
                <c:pt idx="7">
                  <c:v>22.018493930000002</c:v>
                </c:pt>
                <c:pt idx="8">
                  <c:v>103.0021122</c:v>
                </c:pt>
                <c:pt idx="9">
                  <c:v>210.290505</c:v>
                </c:pt>
                <c:pt idx="10">
                  <c:v>542.64338850000001</c:v>
                </c:pt>
                <c:pt idx="11">
                  <c:v>12372.137710000001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3E-417B-8E13-A07344E24F64}"/>
            </c:ext>
          </c:extLst>
        </c:ser>
        <c:ser>
          <c:idx val="1"/>
          <c:order val="1"/>
          <c:tx>
            <c:v>Proportional scheduler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'Fully connected Networks_ON_OFF'!$A$42:$A$53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'Fully connected Networks_ON_OFF'!$I$42:$I$53</c:f>
              <c:numCache>
                <c:formatCode>General</c:formatCode>
                <c:ptCount val="12"/>
                <c:pt idx="0">
                  <c:v>0.84874488560000005</c:v>
                </c:pt>
                <c:pt idx="1">
                  <c:v>1.5402734220000001</c:v>
                </c:pt>
                <c:pt idx="2">
                  <c:v>2.8322489389999999</c:v>
                </c:pt>
                <c:pt idx="3">
                  <c:v>5.9244702489999996</c:v>
                </c:pt>
                <c:pt idx="4">
                  <c:v>12.643165979999999</c:v>
                </c:pt>
                <c:pt idx="5">
                  <c:v>27.391618449999999</c:v>
                </c:pt>
                <c:pt idx="6">
                  <c:v>63.711079769999998</c:v>
                </c:pt>
                <c:pt idx="7">
                  <c:v>162.37319890000001</c:v>
                </c:pt>
                <c:pt idx="8">
                  <c:v>633.99223180000001</c:v>
                </c:pt>
                <c:pt idx="9">
                  <c:v>1148.6568219999999</c:v>
                </c:pt>
                <c:pt idx="10">
                  <c:v>3050.0999190000002</c:v>
                </c:pt>
                <c:pt idx="11">
                  <c:v>50899.161500000002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3E-417B-8E13-A07344E24F64}"/>
            </c:ext>
          </c:extLst>
        </c:ser>
        <c:ser>
          <c:idx val="2"/>
          <c:order val="2"/>
          <c:tx>
            <c:v>age-based policy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'Fully connected Networks_ON_OFF'!$A$42:$A$53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9.6000000000000002E-2</c:v>
                </c:pt>
                <c:pt idx="11">
                  <c:v>9.9000000000000005E-2</c:v>
                </c:pt>
              </c:numCache>
            </c:numRef>
          </c:xVal>
          <c:yVal>
            <c:numRef>
              <c:f>'Fully connected Networks_ON_OFF'!$N$42:$N$53</c:f>
              <c:numCache>
                <c:formatCode>General</c:formatCode>
                <c:ptCount val="12"/>
                <c:pt idx="0">
                  <c:v>7.8807049359999999</c:v>
                </c:pt>
                <c:pt idx="1">
                  <c:v>26.646469750000001</c:v>
                </c:pt>
                <c:pt idx="2">
                  <c:v>72.658053719999998</c:v>
                </c:pt>
                <c:pt idx="3">
                  <c:v>173.23836120000001</c:v>
                </c:pt>
                <c:pt idx="4">
                  <c:v>395.22316339999998</c:v>
                </c:pt>
                <c:pt idx="5">
                  <c:v>873.7383787</c:v>
                </c:pt>
                <c:pt idx="6">
                  <c:v>2079.0602669999998</c:v>
                </c:pt>
                <c:pt idx="7">
                  <c:v>6044.075347</c:v>
                </c:pt>
                <c:pt idx="8">
                  <c:v>35687.657290000003</c:v>
                </c:pt>
                <c:pt idx="9">
                  <c:v>66371.737590000004</c:v>
                </c:pt>
                <c:pt idx="10">
                  <c:v>228088.25709999999</c:v>
                </c:pt>
                <c:pt idx="11">
                  <c:v>10415535.91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3E-417B-8E13-A07344E24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8618624"/>
        <c:axId val="1658622784"/>
      </c:scatterChart>
      <c:valAx>
        <c:axId val="165861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Arrival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622784"/>
        <c:crosses val="autoZero"/>
        <c:crossBetween val="midCat"/>
      </c:valAx>
      <c:valAx>
        <c:axId val="1658622784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Variance of Interservice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618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6973-87DF-4904-AA43-A35173D361A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7E44-AC69-44A1-A860-3125D46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2694"/>
            <a:ext cx="9144000" cy="30972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Potential Transition Opportunities in Networking and Cloud Computing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R. </a:t>
            </a:r>
            <a:r>
              <a:rPr lang="en-US" dirty="0" err="1" smtClean="0"/>
              <a:t>Srikant</a:t>
            </a:r>
            <a:endParaRPr lang="en-US" dirty="0" smtClean="0"/>
          </a:p>
          <a:p>
            <a:r>
              <a:rPr lang="en-US" dirty="0" smtClean="0"/>
              <a:t>in collaboration with</a:t>
            </a:r>
          </a:p>
          <a:p>
            <a:r>
              <a:rPr lang="en-US" dirty="0" err="1" smtClean="0"/>
              <a:t>Atilla</a:t>
            </a:r>
            <a:r>
              <a:rPr lang="en-US" dirty="0" smtClean="0"/>
              <a:t> </a:t>
            </a:r>
            <a:r>
              <a:rPr lang="en-US" dirty="0" err="1" smtClean="0"/>
              <a:t>Eryilmaz</a:t>
            </a:r>
            <a:r>
              <a:rPr lang="en-US" dirty="0" smtClean="0"/>
              <a:t>, Bin Li, Yi Lu, </a:t>
            </a:r>
            <a:r>
              <a:rPr lang="en-US" dirty="0" smtClean="0">
                <a:solidFill>
                  <a:srgbClr val="C00000"/>
                </a:solidFill>
              </a:rPr>
              <a:t>Joseph </a:t>
            </a:r>
            <a:r>
              <a:rPr lang="en-US" dirty="0" err="1" smtClean="0">
                <a:solidFill>
                  <a:srgbClr val="C00000"/>
                </a:solidFill>
              </a:rPr>
              <a:t>Lubars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Ness Shroff</a:t>
            </a:r>
            <a:r>
              <a:rPr lang="en-US" dirty="0" smtClean="0"/>
              <a:t>, </a:t>
            </a:r>
            <a:r>
              <a:rPr lang="en-US" dirty="0" err="1" smtClean="0"/>
              <a:t>Qiaomin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Simulation Results: Fairness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04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1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Cloud Computing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Centers have racks and racks of servers; at the heart of most big data mining applications</a:t>
            </a:r>
          </a:p>
          <a:p>
            <a:r>
              <a:rPr lang="en-US" dirty="0" smtClean="0"/>
              <a:t>Each job arrives in the form of a virtual machine (VM): A VM requests a certain amount of CPU, a certain amount of memory, a certain amount of disk space, etc.</a:t>
            </a:r>
          </a:p>
          <a:p>
            <a:r>
              <a:rPr lang="en-US" dirty="0" smtClean="0"/>
              <a:t>Goal: when a VM arrives, which server should you assign it to?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/>
          <a:stretch/>
        </p:blipFill>
        <p:spPr>
          <a:xfrm>
            <a:off x="6270170" y="1845318"/>
            <a:ext cx="5083629" cy="3453536"/>
          </a:xfrm>
        </p:spPr>
      </p:pic>
    </p:spTree>
    <p:extLst>
      <p:ext uri="{BB962C8B-B14F-4D97-AF65-F5344CB8AC3E}">
        <p14:creationId xmlns:p14="http://schemas.microsoft.com/office/powerpoint/2010/main" val="24950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VMs and Servers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VM occupies a certain amount of: CPU and memory</a:t>
            </a:r>
          </a:p>
          <a:p>
            <a:r>
              <a:rPr lang="en-US" dirty="0" smtClean="0"/>
              <a:t>Each VM can execute a job in multiple highly correlated stages</a:t>
            </a:r>
          </a:p>
          <a:p>
            <a:r>
              <a:rPr lang="en-US" dirty="0" smtClean="0"/>
              <a:t>A new VM cannot be assigned to some servers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7886" y="3862876"/>
            <a:ext cx="6242179" cy="22860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2465" y="3493544"/>
            <a:ext cx="90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875454" y="5343724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 flipV="1">
            <a:off x="2397967" y="4001294"/>
            <a:ext cx="1" cy="100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2530" y="6176963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8116" y="6361629"/>
            <a:ext cx="13218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77886" y="5299788"/>
            <a:ext cx="1866122" cy="849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4008" y="4590661"/>
            <a:ext cx="2295331" cy="709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9339" y="3881534"/>
            <a:ext cx="2481943" cy="70912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5077" y="4051431"/>
            <a:ext cx="690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Random Assignment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new VM arrives and multiple servers are available, to which server should we assign the VM?</a:t>
            </a:r>
          </a:p>
          <a:p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a</a:t>
            </a:r>
            <a:r>
              <a:rPr lang="en-US" dirty="0" smtClean="0"/>
              <a:t> solution with low complexity and good performance</a:t>
            </a:r>
          </a:p>
          <a:p>
            <a:pPr lvl="1"/>
            <a:r>
              <a:rPr lang="en-US" dirty="0" smtClean="0"/>
              <a:t>Exhaustive search to perform load balancing is infeasible when there are of thousands of servers</a:t>
            </a:r>
          </a:p>
          <a:p>
            <a:endParaRPr lang="en-US" dirty="0"/>
          </a:p>
          <a:p>
            <a:r>
              <a:rPr lang="en-US" dirty="0" smtClean="0"/>
              <a:t>A simple, low-complexity solution: assign VM to a server randomly picked from among the available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Fraction of VMs lost (blocking probability)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Advantage of Random Assignment</a:t>
                </a:r>
                <a:r>
                  <a:rPr lang="en-US" dirty="0" smtClean="0"/>
                  <a:t>: Blocking probability does not depend on the service time distribution of VMs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Disadvantage</a:t>
                </a:r>
                <a:r>
                  <a:rPr lang="en-US" dirty="0" smtClean="0"/>
                  <a:t>: Blocking probability could be high. In a special case:</a:t>
                </a:r>
              </a:p>
              <a:p>
                <a:endParaRPr lang="en-US" u="sng" dirty="0"/>
              </a:p>
              <a:p>
                <a:endParaRPr lang="en-US" u="sng" dirty="0" smtClean="0"/>
              </a:p>
              <a:p>
                <a:endParaRPr lang="en-US" u="sng" dirty="0"/>
              </a:p>
              <a:p>
                <a:endParaRPr lang="en-US" u="sng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Example: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𝐵𝑙𝑜𝑐𝑘𝑖𝑛𝑔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≈0.054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0807" y="3779829"/>
                <a:ext cx="3750906" cy="1221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𝑉𝑀𝑠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𝑑𝑒𝑝𝑎𝑟𝑡𝑢𝑟𝑒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𝑉𝑀𝑠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𝑉𝑀𝑠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𝑚𝑎𝑐h𝑖𝑛𝑒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807" y="3779829"/>
                <a:ext cx="3750906" cy="1221488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2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Solution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Randomly sample 2 machines, do Best-Fit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Best-Fit</a:t>
                </a:r>
                <a:r>
                  <a:rPr lang="en-US" dirty="0" smtClean="0"/>
                  <a:t>: Pick the machine with the least amount of space available:</a:t>
                </a:r>
              </a:p>
              <a:p>
                <a:endParaRPr lang="en-US" u="sng" dirty="0"/>
              </a:p>
              <a:p>
                <a:endParaRPr lang="en-US" u="sng" dirty="0" smtClean="0"/>
              </a:p>
              <a:p>
                <a:endParaRPr lang="en-US" u="sng" dirty="0"/>
              </a:p>
              <a:p>
                <a:r>
                  <a:rPr lang="en-US" dirty="0" smtClean="0"/>
                  <a:t>If both VMs are full, then drop the VM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𝐵𝑙𝑜𝑐𝑘𝑖𝑛𝑔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, for systems with very large number of servers (mean-field limit)</a:t>
                </a:r>
              </a:p>
              <a:p>
                <a:r>
                  <a:rPr lang="en-US" dirty="0" smtClean="0"/>
                  <a:t>Each VM can stay in the system for multiple correlated, heavy-tailed distributed durations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83567" y="3284376"/>
            <a:ext cx="3592286" cy="5784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6587" y="296477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3567" y="3284376"/>
            <a:ext cx="2435290" cy="57849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94240" y="3284376"/>
            <a:ext cx="3592286" cy="5784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94240" y="3284376"/>
            <a:ext cx="1251856" cy="57849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6096" y="296477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57660" y="3388958"/>
            <a:ext cx="14089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Used by VMs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6190" y="3388958"/>
            <a:ext cx="41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3041780"/>
            <a:ext cx="4722845" cy="10730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684" y="1825625"/>
            <a:ext cx="75366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Remarks on VM </a:t>
            </a:r>
            <a:r>
              <a:rPr lang="en-US" smtClean="0">
                <a:solidFill>
                  <a:schemeClr val="accent1"/>
                </a:solidFill>
              </a:rPr>
              <a:t>Routing Problem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algorithm works for VMs with multi-dimensional resource requirements</a:t>
            </a:r>
          </a:p>
          <a:p>
            <a:endParaRPr lang="en-US" dirty="0"/>
          </a:p>
          <a:p>
            <a:r>
              <a:rPr lang="en-US" dirty="0" smtClean="0"/>
              <a:t>One has to define </a:t>
            </a:r>
            <a:r>
              <a:rPr lang="en-US" dirty="0" err="1" smtClean="0"/>
              <a:t>BestFit</a:t>
            </a:r>
            <a:r>
              <a:rPr lang="en-US" dirty="0" smtClean="0"/>
              <a:t> appropriately: double exponential decay in blocking probability continues to hold</a:t>
            </a:r>
          </a:p>
          <a:p>
            <a:endParaRPr lang="en-US" dirty="0"/>
          </a:p>
          <a:p>
            <a:r>
              <a:rPr lang="en-US" dirty="0" smtClean="0"/>
              <a:t>Same idea works if multiple VMs arrive for a single job that needs to be executed in parallel</a:t>
            </a:r>
          </a:p>
          <a:p>
            <a:endParaRPr lang="en-US" dirty="0"/>
          </a:p>
          <a:p>
            <a:r>
              <a:rPr lang="en-US" dirty="0" smtClean="0"/>
              <a:t>The dynamic nature of the problem eliminates many of the computational difficulties associated with knapsack/bin packing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Graph Matching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Network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Anonymous Communication Data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" y="2588530"/>
            <a:ext cx="5341192" cy="12325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2" y="2752530"/>
            <a:ext cx="947333" cy="947333"/>
          </a:xfrm>
        </p:spPr>
      </p:pic>
      <p:sp>
        <p:nvSpPr>
          <p:cNvPr id="10" name="Oval 9"/>
          <p:cNvSpPr/>
          <p:nvPr/>
        </p:nvSpPr>
        <p:spPr>
          <a:xfrm>
            <a:off x="709127" y="4718955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94384" y="4184775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94384" y="5487176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2" y="3177558"/>
            <a:ext cx="1454020" cy="1454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72" y="3094103"/>
            <a:ext cx="1454020" cy="1454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10" y="4986045"/>
            <a:ext cx="1454020" cy="1454020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0" idx="6"/>
            <a:endCxn id="11" idx="3"/>
          </p:cNvCxnSpPr>
          <p:nvPr/>
        </p:nvCxnSpPr>
        <p:spPr>
          <a:xfrm flipV="1">
            <a:off x="1914137" y="4640726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0"/>
            <a:endCxn id="11" idx="4"/>
          </p:cNvCxnSpPr>
          <p:nvPr/>
        </p:nvCxnSpPr>
        <p:spPr>
          <a:xfrm flipV="1">
            <a:off x="3096889" y="4718955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12" idx="1"/>
          </p:cNvCxnSpPr>
          <p:nvPr/>
        </p:nvCxnSpPr>
        <p:spPr>
          <a:xfrm>
            <a:off x="1914137" y="4986045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39" y="4548123"/>
            <a:ext cx="335203" cy="43792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06268" y="4273420"/>
            <a:ext cx="1453552" cy="8937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1"/>
            <a:endCxn id="13" idx="3"/>
          </p:cNvCxnSpPr>
          <p:nvPr/>
        </p:nvCxnSpPr>
        <p:spPr>
          <a:xfrm flipH="1">
            <a:off x="7892142" y="3821113"/>
            <a:ext cx="1540330" cy="8345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69305" y="3595750"/>
            <a:ext cx="1205010" cy="53418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556977" y="3654330"/>
            <a:ext cx="1205010" cy="53418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58784" y="5318316"/>
            <a:ext cx="1205010" cy="53418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833695" y="4403578"/>
            <a:ext cx="1163880" cy="59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0" idx="1"/>
          </p:cNvCxnSpPr>
          <p:nvPr/>
        </p:nvCxnSpPr>
        <p:spPr>
          <a:xfrm flipH="1" flipV="1">
            <a:off x="345233" y="4184775"/>
            <a:ext cx="540364" cy="612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87828" y="4030824"/>
            <a:ext cx="468829" cy="7228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95943" y="4548123"/>
            <a:ext cx="524816" cy="401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5943" y="5080214"/>
            <a:ext cx="552808" cy="172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5233" y="5192187"/>
            <a:ext cx="571462" cy="4714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7828" y="5232618"/>
            <a:ext cx="518591" cy="720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292495" y="5973469"/>
            <a:ext cx="518591" cy="720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97961" y="5901929"/>
            <a:ext cx="601090" cy="6948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17091" y="4626737"/>
            <a:ext cx="698773" cy="6239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78822" y="4499213"/>
            <a:ext cx="873592" cy="3503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625945" y="3827760"/>
            <a:ext cx="878206" cy="4786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218509" y="3678215"/>
            <a:ext cx="298582" cy="5099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17490" y="2644254"/>
            <a:ext cx="96181" cy="536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194248" y="2776137"/>
            <a:ext cx="339744" cy="49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997575" y="3261929"/>
            <a:ext cx="455551" cy="195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997575" y="3693676"/>
            <a:ext cx="393346" cy="666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153006" y="4144656"/>
            <a:ext cx="380984" cy="288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469305" y="4334379"/>
            <a:ext cx="273070" cy="591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0079615" y="2684686"/>
            <a:ext cx="96181" cy="536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0325323" y="2684686"/>
            <a:ext cx="339567" cy="6606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0664337" y="3015008"/>
            <a:ext cx="557458" cy="5293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0844730" y="3544383"/>
            <a:ext cx="573738" cy="3016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758697" y="6085430"/>
            <a:ext cx="499805" cy="505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9073378" y="6209837"/>
            <a:ext cx="171394" cy="381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We are interested in Very Large Graphs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776792"/>
            <a:ext cx="4912784" cy="36845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74" y="1681163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3431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Wireless Networks</a:t>
            </a:r>
          </a:p>
          <a:p>
            <a:pPr lvl="1"/>
            <a:r>
              <a:rPr lang="en-US" dirty="0" smtClean="0"/>
              <a:t>Scheduling algorithm whose delay is nearly insensitive to file-size distributions beyond the mean</a:t>
            </a:r>
          </a:p>
          <a:p>
            <a:pPr lvl="1"/>
            <a:r>
              <a:rPr lang="en-US" dirty="0" smtClean="0"/>
              <a:t>Importance: Heavy tails and correlations often result in poor network performance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Cloud Computing</a:t>
            </a:r>
          </a:p>
          <a:p>
            <a:pPr lvl="1"/>
            <a:r>
              <a:rPr lang="en-US" dirty="0" smtClean="0"/>
              <a:t>Resource-allocation algorithm whose performance is insensitive to job-size distributions beyond the mean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Importance: Heavy tails and </a:t>
            </a:r>
            <a:r>
              <a:rPr lang="en-US" sz="2600" dirty="0" smtClean="0">
                <a:solidFill>
                  <a:prstClr val="black"/>
                </a:solidFill>
              </a:rPr>
              <a:t>correlations </a:t>
            </a:r>
            <a:r>
              <a:rPr lang="en-US" sz="2600" dirty="0">
                <a:solidFill>
                  <a:prstClr val="black"/>
                </a:solidFill>
              </a:rPr>
              <a:t>often result in poor </a:t>
            </a:r>
            <a:r>
              <a:rPr lang="en-US" sz="2600" dirty="0" smtClean="0">
                <a:solidFill>
                  <a:prstClr val="black"/>
                </a:solidFill>
              </a:rPr>
              <a:t>network performance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Network </a:t>
            </a:r>
            <a:r>
              <a:rPr lang="en-US" dirty="0" err="1" smtClean="0">
                <a:solidFill>
                  <a:srgbClr val="C00000"/>
                </a:solidFill>
              </a:rPr>
              <a:t>Deanonymization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Identifying adversaries in social networks using side information</a:t>
            </a:r>
          </a:p>
          <a:p>
            <a:pPr lvl="1"/>
            <a:r>
              <a:rPr lang="en-US" dirty="0" smtClean="0"/>
              <a:t>Ongoing work: algorithms whose performance improves as the tail of the node-degree distribution becomes heavier</a:t>
            </a:r>
          </a:p>
          <a:p>
            <a:pPr lvl="1"/>
            <a:r>
              <a:rPr lang="en-US" dirty="0" smtClean="0"/>
              <a:t>Importance: Node degree distribution is typically heavy-tailed, and in/out degrees are correlated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initial set of “seed” matches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practice, some seeds are usually available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9" idx="6"/>
            <a:endCxn id="10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0"/>
            <a:endCxn id="10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1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1" idx="6"/>
            <a:endCxn id="32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0"/>
            <a:endCxn id="32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6"/>
            <a:endCxn id="33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2690" y="4441210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90" y="4441210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40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7" name="Straight Connector 46"/>
          <p:cNvCxnSpPr>
            <a:stCxn id="32" idx="5"/>
            <a:endCxn id="45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potential match, count the number of “witnesses”: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</a:t>
                </a:r>
              </a:p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0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potential match, count the number of “witnesses”: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92D050"/>
                    </a:solidFill>
                  </a:rPr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C: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Bob </a:t>
                </a:r>
              </a:p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potential match, count the number of “witnesses”: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Bob </a:t>
                </a: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D: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Alice</a:t>
                </a:r>
                <a:endParaRPr lang="en-US" dirty="0" smtClean="0"/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8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potential match, count the number of “witnesses”: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Bob</a:t>
                </a:r>
              </a:p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</a:t>
                </a: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Alice</a:t>
                </a:r>
                <a:endParaRPr lang="en-US" dirty="0" smtClean="0"/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potential match, count the number of </a:t>
            </a:r>
            <a:r>
              <a:rPr lang="en-US" smtClean="0"/>
              <a:t>“witnesses:”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solidFill>
            <a:srgbClr val="FFFF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78" y="2557284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521" t="-34737" r="-10252" b="-5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solidFill>
            <a:srgbClr val="92D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Bob</a:t>
                </a:r>
              </a:p>
              <a:p>
                <a:r>
                  <a:rPr lang="en-US" dirty="0" smtClean="0"/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D: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</a:t>
                </a:r>
              </a:p>
              <a:p>
                <a:r>
                  <a:rPr lang="en-US" dirty="0" smtClean="0"/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D: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rgbClr val="92D050"/>
                    </a:solidFill>
                  </a:rPr>
                  <a:t> Alice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3)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match with the most witnesses to the seed set: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24471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71053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01294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166490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244719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511809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4933" y="2416965"/>
                <a:ext cx="3616184" cy="570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Bob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33" y="2416965"/>
                <a:ext cx="3616184" cy="570092"/>
              </a:xfrm>
              <a:prstGeom prst="rect">
                <a:avLst/>
              </a:prstGeom>
              <a:blipFill rotWithShape="0">
                <a:blip r:embed="rId2"/>
                <a:stretch>
                  <a:fillRect l="-2353" t="-34375" r="-10420" b="-489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132380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3778899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339149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166490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45351" y="5937487"/>
                <a:ext cx="583375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New Seeds: 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Bob, 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Carol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351" y="5937487"/>
                <a:ext cx="583375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64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Bob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Witnesses for Carol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D: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Alice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Alice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Alice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3" y="4666560"/>
                <a:ext cx="596180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920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Algorithm (Part 4)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until no more pairs have witnesses: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49596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296178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264183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417733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495962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763052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49596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296178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264183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417733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495962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763052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9739" y="4383623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4030142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59039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417733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09449" y="5946130"/>
                <a:ext cx="725442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Final Matches: 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Bob, 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Carol, 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Dan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449" y="5946130"/>
                <a:ext cx="725442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258" t="-8974" r="-1342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90421" y="5099680"/>
                <a:ext cx="3492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Witnesses for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Alice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21" y="5099680"/>
                <a:ext cx="349248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7718" y="2327457"/>
                <a:ext cx="49578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Seeds: 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Bob, 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Carol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18" y="2327457"/>
                <a:ext cx="4957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16" t="-8974" r="-98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Contribution (Ongoing Work)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Improve the accuracy of matches once the algorithm has run</a:t>
            </a:r>
          </a:p>
          <a:p>
            <a:r>
              <a:rPr lang="en-US" dirty="0" smtClean="0"/>
              <a:t>Idea: Swap two matches if it improves the number of witnesses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6205" y="3589951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1462" y="3055771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1462" y="435817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6"/>
            <a:endCxn id="5" idx="3"/>
          </p:cNvCxnSpPr>
          <p:nvPr/>
        </p:nvCxnSpPr>
        <p:spPr>
          <a:xfrm flipV="1">
            <a:off x="2791215" y="3511722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  <a:endCxn id="5" idx="4"/>
          </p:cNvCxnSpPr>
          <p:nvPr/>
        </p:nvCxnSpPr>
        <p:spPr>
          <a:xfrm flipV="1">
            <a:off x="3973967" y="3589951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1"/>
          </p:cNvCxnSpPr>
          <p:nvPr/>
        </p:nvCxnSpPr>
        <p:spPr>
          <a:xfrm>
            <a:off x="2791215" y="3857041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169652" y="3589951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4909" y="3055771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8954909" y="435817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0" idx="6"/>
            <a:endCxn id="11" idx="3"/>
          </p:cNvCxnSpPr>
          <p:nvPr/>
        </p:nvCxnSpPr>
        <p:spPr>
          <a:xfrm flipV="1">
            <a:off x="8374662" y="3511722"/>
            <a:ext cx="756717" cy="34531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0"/>
            <a:endCxn id="11" idx="4"/>
          </p:cNvCxnSpPr>
          <p:nvPr/>
        </p:nvCxnSpPr>
        <p:spPr>
          <a:xfrm flipV="1">
            <a:off x="9557414" y="3589951"/>
            <a:ext cx="0" cy="76822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12" idx="1"/>
          </p:cNvCxnSpPr>
          <p:nvPr/>
        </p:nvCxnSpPr>
        <p:spPr>
          <a:xfrm>
            <a:off x="8374662" y="3857041"/>
            <a:ext cx="756717" cy="5793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9429" y="5057528"/>
                <a:ext cx="879186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Mistaken Final Matches: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Alice,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Bob,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Dan, 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Carol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5057528"/>
                <a:ext cx="879186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69"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79739" y="4477612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1608279" y="4124131"/>
            <a:ext cx="351150" cy="431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74825" y="3684381"/>
            <a:ext cx="1205010" cy="53418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0" name="Straight Connector 19"/>
          <p:cNvCxnSpPr>
            <a:stCxn id="11" idx="5"/>
            <a:endCxn id="19" idx="1"/>
          </p:cNvCxnSpPr>
          <p:nvPr/>
        </p:nvCxnSpPr>
        <p:spPr>
          <a:xfrm>
            <a:off x="9983449" y="3511722"/>
            <a:ext cx="767846" cy="250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73821" y="5576798"/>
                <a:ext cx="756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Witnesses for 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dirty="0" smtClean="0"/>
                  <a:t>Carol and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dirty="0" smtClean="0"/>
                  <a:t>Dan: 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Alice, 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Bob and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</a:t>
                </a:r>
              </a:p>
              <a:p>
                <a:r>
                  <a:rPr lang="en-US" dirty="0" smtClean="0"/>
                  <a:t>Witnesses for 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Dan and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Carol: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 and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Alice</a:t>
                </a:r>
              </a:p>
              <a:p>
                <a:r>
                  <a:rPr lang="en-US" dirty="0" smtClean="0"/>
                  <a:t>Verdict: Swap the match for Dan and Carol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1" y="5576798"/>
                <a:ext cx="756713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4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780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Wireless Networks: Military Relevance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64" y="1922729"/>
            <a:ext cx="7296124" cy="4186757"/>
          </a:xfrm>
        </p:spPr>
      </p:pic>
      <p:sp>
        <p:nvSpPr>
          <p:cNvPr id="3" name="TextBox 2"/>
          <p:cNvSpPr txBox="1"/>
          <p:nvPr/>
        </p:nvSpPr>
        <p:spPr>
          <a:xfrm>
            <a:off x="838200" y="2307947"/>
            <a:ext cx="346156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Wireless Networks: Of fundamental importance to military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Shared medium: </a:t>
            </a:r>
            <a:r>
              <a:rPr lang="en-US" sz="2400" dirty="0" smtClean="0">
                <a:solidFill>
                  <a:srgbClr val="C00000"/>
                </a:solidFill>
              </a:rPr>
              <a:t>who should communicate when?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How to assign priorities to different users?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Ongoing Work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reality, some edges and nodes may be missing in one of the graphs</a:t>
            </a:r>
          </a:p>
          <a:p>
            <a:endParaRPr lang="en-US" dirty="0"/>
          </a:p>
          <a:p>
            <a:r>
              <a:rPr lang="en-US" dirty="0" smtClean="0"/>
              <a:t>Graphs can be directed, with correlated in and out degrees</a:t>
            </a:r>
          </a:p>
          <a:p>
            <a:endParaRPr lang="en-US" dirty="0"/>
          </a:p>
          <a:p>
            <a:r>
              <a:rPr lang="en-US" dirty="0" smtClean="0"/>
              <a:t>Networks with heavy-tailed degree distributions may be easier to identify: some nodes have very large degrees and can be identified first, and then we can bootstrap from this information to identify others</a:t>
            </a:r>
          </a:p>
          <a:p>
            <a:endParaRPr lang="en-US" dirty="0"/>
          </a:p>
          <a:p>
            <a:r>
              <a:rPr lang="en-US" dirty="0" smtClean="0"/>
              <a:t>How can we quantify the above observation? Possibly in terms of the number of </a:t>
            </a:r>
            <a:r>
              <a:rPr lang="en-US" dirty="0" err="1" smtClean="0"/>
              <a:t>automorphisms</a:t>
            </a:r>
            <a:r>
              <a:rPr lang="en-US" dirty="0" smtClean="0"/>
              <a:t> of a graph???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Wireless Networks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An Abstraction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1" y="1992817"/>
            <a:ext cx="5202371" cy="3871295"/>
          </a:xfrm>
        </p:spPr>
      </p:pic>
      <p:sp>
        <p:nvSpPr>
          <p:cNvPr id="3" name="TextBox 2"/>
          <p:cNvSpPr txBox="1"/>
          <p:nvPr/>
        </p:nvSpPr>
        <p:spPr>
          <a:xfrm>
            <a:off x="7299017" y="1472589"/>
            <a:ext cx="4731142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Each link is represented by a queue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The queue contains backlogged packets  at the link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Very few assumptions are needed about the process generating the packets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For example, packets could be generated by successive files with heavy-tailed, highly correlated distributions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Fairness</a:t>
            </a:r>
          </a:p>
          <a:p>
            <a:pPr lvl="1"/>
            <a:r>
              <a:rPr lang="en-US" dirty="0" smtClean="0"/>
              <a:t>Like round-robin scheduling</a:t>
            </a:r>
          </a:p>
          <a:p>
            <a:pPr lvl="1"/>
            <a:r>
              <a:rPr lang="en-US" dirty="0" smtClean="0"/>
              <a:t>What does this mean for wireless networks?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Good throughput</a:t>
            </a:r>
          </a:p>
          <a:p>
            <a:pPr lvl="1"/>
            <a:r>
              <a:rPr lang="en-US" dirty="0" smtClean="0"/>
              <a:t>If possible, achievable maximum throughput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Small delay, even with heavy-tailed traffic</a:t>
            </a:r>
          </a:p>
          <a:p>
            <a:pPr lvl="1"/>
            <a:r>
              <a:rPr lang="en-US" dirty="0" smtClean="0"/>
              <a:t>Using typical algorithms, widely varying file sizes can result in large delays.</a:t>
            </a:r>
          </a:p>
        </p:txBody>
      </p:sp>
    </p:spTree>
    <p:extLst>
      <p:ext uri="{BB962C8B-B14F-4D97-AF65-F5344CB8AC3E}">
        <p14:creationId xmlns:p14="http://schemas.microsoft.com/office/powerpoint/2010/main" val="638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63158" y="3220630"/>
            <a:ext cx="4528842" cy="32934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Solution (Part 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link keeps track of the time since its last service (TSLS)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Each link has a rate at which it can transmit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weight</a:t>
                </a:r>
                <a:r>
                  <a:rPr lang="en-US" dirty="0" smtClean="0"/>
                  <a:t> of link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weight assigned to link I</a:t>
                </a:r>
              </a:p>
              <a:p>
                <a:r>
                  <a:rPr lang="en-US" dirty="0" smtClean="0"/>
                  <a:t>TSLS increases when a link is not served, and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drops to zero as soon as service is provided</a:t>
                </a:r>
              </a:p>
              <a:p>
                <a:r>
                  <a:rPr lang="en-US" dirty="0" smtClean="0"/>
                  <a:t>A direct generalization of round-robin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968978" y="3828211"/>
            <a:ext cx="8238" cy="16640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68978" y="5484017"/>
            <a:ext cx="4096247" cy="82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33096" y="3294740"/>
                <a:ext cx="61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96" y="3294740"/>
                <a:ext cx="615820" cy="369332"/>
              </a:xfrm>
              <a:prstGeom prst="rect">
                <a:avLst/>
              </a:prstGeom>
              <a:blipFill>
                <a:blip r:embed="rId3"/>
                <a:stretch>
                  <a:fillRect r="-990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33920" y="5656329"/>
                <a:ext cx="289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920" y="5656329"/>
                <a:ext cx="2892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7977216" y="4525822"/>
            <a:ext cx="958195" cy="95819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943649" y="4132802"/>
            <a:ext cx="1351215" cy="135121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288476" y="4936369"/>
            <a:ext cx="555886" cy="55588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842848" y="4537780"/>
            <a:ext cx="954475" cy="9544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35411" y="4533662"/>
            <a:ext cx="8238" cy="94211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288476" y="4132926"/>
            <a:ext cx="0" cy="134285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842848" y="4936369"/>
            <a:ext cx="0" cy="55588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816951" y="4542885"/>
            <a:ext cx="0" cy="94937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18072" y="5942568"/>
            <a:ext cx="172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Times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935411" y="5561489"/>
            <a:ext cx="397264" cy="3151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</p:cNvCxnSpPr>
          <p:nvPr/>
        </p:nvCxnSpPr>
        <p:spPr>
          <a:xfrm flipV="1">
            <a:off x="9980460" y="5559837"/>
            <a:ext cx="314404" cy="3827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294864" y="5582819"/>
            <a:ext cx="554159" cy="3515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2348" y="5324559"/>
            <a:ext cx="2790956" cy="1367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Solution (Part 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24363" cy="4351338"/>
          </a:xfrm>
        </p:spPr>
        <p:txBody>
          <a:bodyPr/>
          <a:lstStyle/>
          <a:p>
            <a:r>
              <a:rPr lang="en-US" dirty="0" smtClean="0"/>
              <a:t>Given an interference graph: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Transmit over a set of links L that maximizes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942547" y="5436533"/>
                <a:ext cx="6000517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2547" y="5436533"/>
                <a:ext cx="6000517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350381" y="3480318"/>
            <a:ext cx="318174" cy="318174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0406" y="2457061"/>
            <a:ext cx="318174" cy="318174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90406" y="4168761"/>
            <a:ext cx="318174" cy="318174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01478" y="2775235"/>
            <a:ext cx="318174" cy="318174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83304" y="4009674"/>
            <a:ext cx="318174" cy="318174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6" idx="2"/>
          </p:cNvCxnSpPr>
          <p:nvPr/>
        </p:nvCxnSpPr>
        <p:spPr>
          <a:xfrm flipV="1">
            <a:off x="2621959" y="2616148"/>
            <a:ext cx="1168447" cy="91076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</p:cNvCxnSpPr>
          <p:nvPr/>
        </p:nvCxnSpPr>
        <p:spPr>
          <a:xfrm flipH="1" flipV="1">
            <a:off x="3942806" y="2768548"/>
            <a:ext cx="6687" cy="140021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>
          <a:xfrm flipH="1" flipV="1">
            <a:off x="4105237" y="2616150"/>
            <a:ext cx="1224663" cy="144012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8" idx="4"/>
          </p:cNvCxnSpPr>
          <p:nvPr/>
        </p:nvCxnSpPr>
        <p:spPr>
          <a:xfrm flipV="1">
            <a:off x="5554882" y="3093409"/>
            <a:ext cx="205683" cy="9628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7"/>
          </p:cNvCxnSpPr>
          <p:nvPr/>
        </p:nvCxnSpPr>
        <p:spPr>
          <a:xfrm flipV="1">
            <a:off x="4061984" y="2977602"/>
            <a:ext cx="1539494" cy="123775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48710" y="3480318"/>
            <a:ext cx="318174" cy="318174"/>
          </a:xfrm>
          <a:prstGeom prst="ellipse">
            <a:avLst/>
          </a:prstGeom>
          <a:solidFill>
            <a:srgbClr val="00B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83304" y="4016045"/>
            <a:ext cx="318174" cy="318174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90406" y="2457086"/>
            <a:ext cx="318174" cy="318174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90406" y="4166650"/>
            <a:ext cx="318174" cy="318174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98135" y="2775235"/>
            <a:ext cx="318174" cy="318174"/>
          </a:xfrm>
          <a:prstGeom prst="ellipse">
            <a:avLst/>
          </a:prstGeom>
          <a:solidFill>
            <a:srgbClr val="00B050"/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6"/>
            <a:endCxn id="28" idx="2"/>
          </p:cNvCxnSpPr>
          <p:nvPr/>
        </p:nvCxnSpPr>
        <p:spPr>
          <a:xfrm flipV="1">
            <a:off x="4108580" y="4175132"/>
            <a:ext cx="1174724" cy="1506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1702" y="1428179"/>
            <a:ext cx="4329239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Low-complexity distributed implementation is possible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Distributed implementations may take a long-time to converge to the correct solution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Greedy approximations work quite well in practice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Remarks on the Algorithm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802.11</a:t>
            </a:r>
            <a:r>
              <a:rPr lang="en-US" dirty="0" smtClean="0"/>
              <a:t>: No explicit consideration of workload at a link</a:t>
            </a:r>
          </a:p>
          <a:p>
            <a:pPr lvl="1"/>
            <a:r>
              <a:rPr lang="en-US" dirty="0" err="1" smtClean="0"/>
              <a:t>Backoff</a:t>
            </a:r>
            <a:r>
              <a:rPr lang="en-US" dirty="0" smtClean="0"/>
              <a:t> when channel is busy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Queue-based </a:t>
            </a:r>
            <a:r>
              <a:rPr lang="en-US" dirty="0" err="1" smtClean="0">
                <a:solidFill>
                  <a:srgbClr val="C00000"/>
                </a:solidFill>
              </a:rPr>
              <a:t>MaxWeight</a:t>
            </a:r>
            <a:r>
              <a:rPr lang="en-US" dirty="0" smtClean="0"/>
              <a:t>: Assign weights to links based on the number of backlogged packets; for long-lived flows; no short-term fairness considerations; long-queues receive </a:t>
            </a:r>
            <a:r>
              <a:rPr lang="en-US" dirty="0" err="1" smtClean="0"/>
              <a:t>prioritity</a:t>
            </a:r>
            <a:r>
              <a:rPr lang="en-US" dirty="0" smtClean="0"/>
              <a:t> for long periods of time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Age-Based </a:t>
            </a:r>
            <a:r>
              <a:rPr lang="en-US" dirty="0" err="1" smtClean="0">
                <a:solidFill>
                  <a:srgbClr val="C00000"/>
                </a:solidFill>
              </a:rPr>
              <a:t>Maxweight</a:t>
            </a:r>
            <a:r>
              <a:rPr lang="en-US" dirty="0" smtClean="0"/>
              <a:t>: Assign weights to links based on the age of the Head-of-</a:t>
            </a:r>
            <a:r>
              <a:rPr lang="en-US" dirty="0" err="1" smtClean="0"/>
              <a:t>theLine</a:t>
            </a:r>
            <a:r>
              <a:rPr lang="en-US" dirty="0" smtClean="0"/>
              <a:t> (</a:t>
            </a:r>
            <a:r>
              <a:rPr lang="en-US" dirty="0" err="1" smtClean="0"/>
              <a:t>HoL</a:t>
            </a:r>
            <a:r>
              <a:rPr lang="en-US" dirty="0" smtClean="0"/>
              <a:t>) packet; for file arrivals and departures; no short-term fairness considerations; older flows receive priority for long periods of time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Our Solution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Maximizes Throughput</a:t>
            </a:r>
          </a:p>
          <a:p>
            <a:pPr lvl="1"/>
            <a:r>
              <a:rPr lang="en-US" dirty="0" smtClean="0"/>
              <a:t>Delay is “insensitive” to file size distribution, beyond the mean</a:t>
            </a:r>
          </a:p>
          <a:p>
            <a:pPr lvl="1"/>
            <a:r>
              <a:rPr lang="en-US" dirty="0" smtClean="0"/>
              <a:t>Short-term fairness is considered explicitly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Simulation Results: Insensitivity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1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1487</Words>
  <Application>Microsoft Office PowerPoint</Application>
  <PresentationFormat>Widescreen</PresentationFormat>
  <Paragraphs>297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Arial</vt:lpstr>
      <vt:lpstr>Cambria Math</vt:lpstr>
      <vt:lpstr>Calibri Light</vt:lpstr>
      <vt:lpstr>Office Theme</vt:lpstr>
      <vt:lpstr>Potential Transition Opportunities in Networking and Cloud Computing</vt:lpstr>
      <vt:lpstr>Outline</vt:lpstr>
      <vt:lpstr>Wireless Networks: Military Relevance</vt:lpstr>
      <vt:lpstr>Wireless Networks: An Abstraction</vt:lpstr>
      <vt:lpstr>Goals</vt:lpstr>
      <vt:lpstr>Our Solution (Part 1)</vt:lpstr>
      <vt:lpstr>Our Solution (Part 2)</vt:lpstr>
      <vt:lpstr>Remarks on the Algorithm</vt:lpstr>
      <vt:lpstr>Simulation Results: Insensitivity</vt:lpstr>
      <vt:lpstr>Simulation Results: Fairness</vt:lpstr>
      <vt:lpstr>Cloud Computing</vt:lpstr>
      <vt:lpstr>VMs and Servers</vt:lpstr>
      <vt:lpstr>Random Assignment</vt:lpstr>
      <vt:lpstr>Performance Measure</vt:lpstr>
      <vt:lpstr>Our Solution</vt:lpstr>
      <vt:lpstr>Numerical Results</vt:lpstr>
      <vt:lpstr>Remarks on VM Routing Problem</vt:lpstr>
      <vt:lpstr>Graph Matching</vt:lpstr>
      <vt:lpstr>We are interested in Very Large Graphs</vt:lpstr>
      <vt:lpstr>Existing Algorithm</vt:lpstr>
      <vt:lpstr>Existing Algorithm (Part 2)</vt:lpstr>
      <vt:lpstr>Existing Algorithm (Part 2)</vt:lpstr>
      <vt:lpstr>Existing Algorithm (Part 2)</vt:lpstr>
      <vt:lpstr>Existing Algorithm (Part 2)</vt:lpstr>
      <vt:lpstr>Existing Algorithm (Part 2)</vt:lpstr>
      <vt:lpstr>Existing Algorithm (Part 3)</vt:lpstr>
      <vt:lpstr>Existing Algorithm (Part 4)</vt:lpstr>
      <vt:lpstr>Our Contribution (Ongoing Work)</vt:lpstr>
      <vt:lpstr>Results</vt:lpstr>
      <vt:lpstr>Ongoing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TBD</dc:title>
  <dc:creator>Lubars;Srikant</dc:creator>
  <cp:lastModifiedBy>Srikant, Rayadurgam</cp:lastModifiedBy>
  <cp:revision>70</cp:revision>
  <dcterms:created xsi:type="dcterms:W3CDTF">2016-11-07T21:10:30Z</dcterms:created>
  <dcterms:modified xsi:type="dcterms:W3CDTF">2016-11-13T14:16:13Z</dcterms:modified>
</cp:coreProperties>
</file>