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22" r:id="rId3"/>
    <p:sldId id="419" r:id="rId4"/>
    <p:sldId id="421" r:id="rId5"/>
    <p:sldId id="418" r:id="rId6"/>
    <p:sldId id="420" r:id="rId7"/>
    <p:sldId id="424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41" r:id="rId20"/>
    <p:sldId id="444" r:id="rId21"/>
    <p:sldId id="445" r:id="rId22"/>
    <p:sldId id="305" r:id="rId23"/>
    <p:sldId id="303" r:id="rId24"/>
    <p:sldId id="385" r:id="rId25"/>
    <p:sldId id="403" r:id="rId26"/>
    <p:sldId id="414" r:id="rId27"/>
    <p:sldId id="413" r:id="rId28"/>
    <p:sldId id="469" r:id="rId29"/>
    <p:sldId id="411" r:id="rId30"/>
    <p:sldId id="396" r:id="rId31"/>
    <p:sldId id="468" r:id="rId32"/>
    <p:sldId id="471" r:id="rId33"/>
    <p:sldId id="308" r:id="rId34"/>
    <p:sldId id="452" r:id="rId35"/>
    <p:sldId id="453" r:id="rId36"/>
    <p:sldId id="317" r:id="rId37"/>
    <p:sldId id="467" r:id="rId38"/>
    <p:sldId id="34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71.wmf"/><Relationship Id="rId2" Type="http://schemas.openxmlformats.org/officeDocument/2006/relationships/image" Target="../media/image15.wmf"/><Relationship Id="rId1" Type="http://schemas.openxmlformats.org/officeDocument/2006/relationships/image" Target="../media/image67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16.wmf"/><Relationship Id="rId4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09E6B-D0B9-4FAD-884D-C4FF3AE1E5B2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9F854-0CFE-4C05-8F37-58D69898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0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6295-AB71-40A9-AEB5-5476C8300E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1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6295-AB71-40A9-AEB5-5476C8300E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6295-AB71-40A9-AEB5-5476C8300E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2AF8CFB-7BC8-496C-9CEC-2C476D899A1A}" type="slidenum">
              <a:rPr lang="en-US" altLang="zh-CN" sz="1200">
                <a:latin typeface="Arial" panose="020B0604020202020204" pitchFamily="34" charset="0"/>
              </a:rPr>
              <a:pPr algn="r" eaLnBrk="1" hangingPunct="1"/>
              <a:t>34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zh-CN" smtClean="0"/>
              <a:t>Transition region is determined by x0, which cannot be very large.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zh-CN" smtClean="0"/>
              <a:t>If head exponent is negative, tail exponent cannot be smaller than -3.</a:t>
            </a:r>
          </a:p>
        </p:txBody>
      </p:sp>
    </p:spTree>
    <p:extLst>
      <p:ext uri="{BB962C8B-B14F-4D97-AF65-F5344CB8AC3E}">
        <p14:creationId xmlns:p14="http://schemas.microsoft.com/office/powerpoint/2010/main" val="266052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4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4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5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6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EA26-FEE3-4B84-A31B-6C7F5429F4BB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B41F-322E-46D5-B7A8-8609C6668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53.png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6.wmf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1.wmf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6.png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2.wmf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72.png"/><Relationship Id="rId18" Type="http://schemas.openxmlformats.org/officeDocument/2006/relationships/image" Target="../media/image7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68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94.png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9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3.png"/><Relationship Id="rId9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125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6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wmf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Relationship Id="rId14" Type="http://schemas.openxmlformats.org/officeDocument/2006/relationships/image" Target="../media/image24.png"/><Relationship Id="rId22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126" y="6912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Multivariate Power </a:t>
            </a:r>
            <a:r>
              <a:rPr lang="en-US" dirty="0" smtClean="0"/>
              <a:t>Laws </a:t>
            </a:r>
            <a:r>
              <a:rPr lang="en-US" dirty="0"/>
              <a:t>in Social Networks and Image Searching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376" y="490041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Weibo Gong</a:t>
            </a:r>
          </a:p>
          <a:p>
            <a:r>
              <a:rPr lang="en-US" sz="3200" dirty="0" smtClean="0"/>
              <a:t>University of Massachusetts, Amherst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74769" y="3512597"/>
            <a:ext cx="7968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Natick, Massachusetts</a:t>
            </a:r>
          </a:p>
          <a:p>
            <a:pPr algn="ctr"/>
            <a:r>
              <a:rPr lang="en-US" sz="2800" dirty="0" smtClean="0"/>
              <a:t>November 21,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95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Marginal and joint density: characteristic function.</a:t>
            </a:r>
          </a:p>
          <a:p>
            <a:r>
              <a:rPr lang="en-US" dirty="0"/>
              <a:t> TDC (                                             ):</a:t>
            </a:r>
          </a:p>
          <a:p>
            <a:pPr lvl="1"/>
            <a:r>
              <a:rPr lang="en-US" b="1" dirty="0"/>
              <a:t>Modulation 1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Easy to check                          ;</a:t>
            </a:r>
          </a:p>
          <a:p>
            <a:pPr lvl="2"/>
            <a:r>
              <a:rPr lang="en-US" dirty="0"/>
              <a:t>Still asymptotically independent.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34054" y="2423431"/>
          <a:ext cx="3460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Formula" r:id="rId3" imgW="1746360" imgH="162720" progId="Equation.Ribbit">
                  <p:embed/>
                </p:oleObj>
              </mc:Choice>
              <mc:Fallback>
                <p:oleObj name="Formula" r:id="rId3" imgW="1746360" imgH="1627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4054" y="2423431"/>
                        <a:ext cx="34607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780292" y="2747281"/>
          <a:ext cx="51990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Formula" r:id="rId5" imgW="2622600" imgH="219960" progId="Equation.Ribbit">
                  <p:embed/>
                </p:oleObj>
              </mc:Choice>
              <mc:Fallback>
                <p:oleObj name="Formula" r:id="rId5" imgW="2622600" imgH="2199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0292" y="2747281"/>
                        <a:ext cx="5199062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94957" y="3465279"/>
          <a:ext cx="6913562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Formula" r:id="rId7" imgW="3487680" imgH="777240" progId="Equation.Ribbit">
                  <p:embed/>
                </p:oleObj>
              </mc:Choice>
              <mc:Fallback>
                <p:oleObj name="Formula" r:id="rId7" imgW="3487680" imgH="7772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94957" y="3465279"/>
                        <a:ext cx="6913562" cy="15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632654" y="5138237"/>
          <a:ext cx="1216932" cy="31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Formula" r:id="rId9" imgW="752040" imgH="194400" progId="Equation.Ribbit">
                  <p:embed/>
                </p:oleObj>
              </mc:Choice>
              <mc:Fallback>
                <p:oleObj name="Formula" r:id="rId9" imgW="752040" imgH="19440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2654" y="5138237"/>
                        <a:ext cx="1216932" cy="313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7585" y="102738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Type 1: Shared and Independent Poisson Counters</a:t>
            </a:r>
          </a:p>
        </p:txBody>
      </p:sp>
    </p:spTree>
    <p:extLst>
      <p:ext uri="{BB962C8B-B14F-4D97-AF65-F5344CB8AC3E}">
        <p14:creationId xmlns:p14="http://schemas.microsoft.com/office/powerpoint/2010/main" val="8534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/>
              <a:t>Modulation 2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The case when TDC is fractional is not stable.</a:t>
            </a:r>
          </a:p>
          <a:p>
            <a:pPr lvl="2"/>
            <a:r>
              <a:rPr lang="en-US" dirty="0"/>
              <a:t>Mixture of two models.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585" y="102738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Type 1: Shared and Independent Poisson Counters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667681" y="2509384"/>
          <a:ext cx="6297612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Formula" r:id="rId4" imgW="3176280" imgH="661680" progId="Equation.Ribbit">
                  <p:embed/>
                </p:oleObj>
              </mc:Choice>
              <mc:Fallback>
                <p:oleObj name="Formula" r:id="rId4" imgW="3176280" imgH="6616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681" y="2509384"/>
                        <a:ext cx="6297612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0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64" y="2630263"/>
            <a:ext cx="10515600" cy="3846737"/>
          </a:xfrm>
        </p:spPr>
        <p:txBody>
          <a:bodyPr>
            <a:normAutofit/>
          </a:bodyPr>
          <a:lstStyle/>
          <a:p>
            <a:r>
              <a:rPr lang="en-US" dirty="0"/>
              <a:t>Stationary state of </a:t>
            </a:r>
            <a:r>
              <a:rPr lang="en-US" i="1" dirty="0"/>
              <a:t>X</a:t>
            </a:r>
            <a:r>
              <a:rPr lang="en-US" sz="1800" i="1" dirty="0"/>
              <a:t>1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sz="1800" i="1" dirty="0"/>
              <a:t>2</a:t>
            </a:r>
            <a:r>
              <a:rPr lang="en-US" dirty="0"/>
              <a:t> both satisfy a stochastic recursion: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Let </a:t>
            </a:r>
            <a:r>
              <a:rPr lang="en-US" dirty="0" err="1"/>
              <a:t>i.i.d</a:t>
            </a:r>
            <a:r>
              <a:rPr lang="en-US" dirty="0"/>
              <a:t>.                            independent of                         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                    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206170" y="3737878"/>
          <a:ext cx="18811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4" name="Formula" r:id="rId3" imgW="950040" imgH="179280" progId="Equation.Ribbit">
                  <p:embed/>
                </p:oleObj>
              </mc:Choice>
              <mc:Fallback>
                <p:oleObj name="Formula" r:id="rId3" imgW="950040" imgH="1792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170" y="3737878"/>
                        <a:ext cx="1881188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664665" y="3729411"/>
          <a:ext cx="1695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5" name="Formula" r:id="rId5" imgW="855000" imgH="177840" progId="Equation.Ribbit">
                  <p:embed/>
                </p:oleObj>
              </mc:Choice>
              <mc:Fallback>
                <p:oleObj name="Formula" r:id="rId5" imgW="855000" imgH="1778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4665" y="3729411"/>
                        <a:ext cx="169545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443048" y="4327676"/>
          <a:ext cx="60150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" name="Formula" r:id="rId7" imgW="3034080" imgH="692280" progId="Equation.Ribbit">
                  <p:embed/>
                </p:oleObj>
              </mc:Choice>
              <mc:Fallback>
                <p:oleObj name="Formula" r:id="rId7" imgW="3034080" imgH="6922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43048" y="4327676"/>
                        <a:ext cx="601503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503818" y="5731625"/>
          <a:ext cx="14700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" name="Formula" r:id="rId9" imgW="741960" imgH="207360" progId="Equation.Ribbit">
                  <p:embed/>
                </p:oleObj>
              </mc:Choice>
              <mc:Fallback>
                <p:oleObj name="Formula" r:id="rId9" imgW="741960" imgH="2073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3818" y="5731625"/>
                        <a:ext cx="1470025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37" y="3117439"/>
            <a:ext cx="2030170" cy="51445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7585" y="119674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Type 2: Coupled Growth and Independent PCs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647297" y="1526465"/>
          <a:ext cx="83216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8" name="Formula" r:id="rId12" imgW="4197600" imgH="384840" progId="Equation.Ribbit">
                  <p:embed/>
                </p:oleObj>
              </mc:Choice>
              <mc:Fallback>
                <p:oleObj name="Formula" r:id="rId12" imgW="4197600" imgH="3848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47297" y="1526465"/>
                        <a:ext cx="83216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: Rounded Corners 15"/>
          <p:cNvSpPr/>
          <p:nvPr/>
        </p:nvSpPr>
        <p:spPr>
          <a:xfrm>
            <a:off x="1342270" y="1340200"/>
            <a:ext cx="8931728" cy="11006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88" y="1654179"/>
            <a:ext cx="10515600" cy="4351338"/>
          </a:xfrm>
        </p:spPr>
        <p:txBody>
          <a:bodyPr/>
          <a:lstStyle/>
          <a:p>
            <a:r>
              <a:rPr lang="en-US" dirty="0"/>
              <a:t>Marginal tail: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where             is such that                 .</a:t>
            </a:r>
          </a:p>
          <a:p>
            <a:r>
              <a:rPr lang="en-US" dirty="0"/>
              <a:t>Solved numerically using MATLAB.</a:t>
            </a:r>
          </a:p>
          <a:p>
            <a:r>
              <a:rPr lang="en-US" dirty="0"/>
              <a:t>Exponent      decreases with the increasing of     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532414" y="2065865"/>
          <a:ext cx="4011888" cy="39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8" name="Formula" r:id="rId3" imgW="1776960" imgH="176760" progId="Equation.Ribbit">
                  <p:embed/>
                </p:oleObj>
              </mc:Choice>
              <mc:Fallback>
                <p:oleObj name="Formula" r:id="rId3" imgW="1776960" imgH="176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2414" y="2065865"/>
                        <a:ext cx="4011888" cy="39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34710" y="2782888"/>
          <a:ext cx="7366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9" name="Formula" r:id="rId5" imgW="371160" imgH="152640" progId="Equation.Ribbit">
                  <p:embed/>
                </p:oleObj>
              </mc:Choice>
              <mc:Fallback>
                <p:oleObj name="Formula" r:id="rId5" imgW="371160" imgH="1526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4710" y="2782888"/>
                        <a:ext cx="73660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732038" y="2763838"/>
          <a:ext cx="11382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0" name="Formula" r:id="rId7" imgW="574200" imgH="161640" progId="Equation.Ribbit">
                  <p:embed/>
                </p:oleObj>
              </mc:Choice>
              <mc:Fallback>
                <p:oleObj name="Formula" r:id="rId7" imgW="574200" imgH="1616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32038" y="2763838"/>
                        <a:ext cx="1138238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593468" y="3761991"/>
          <a:ext cx="1889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1" name="Formula" r:id="rId9" imgW="95400" imgH="158760" progId="Equation.Ribbit">
                  <p:embed/>
                </p:oleObj>
              </mc:Choice>
              <mc:Fallback>
                <p:oleObj name="Formula" r:id="rId9" imgW="95400" imgH="158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93468" y="3761991"/>
                        <a:ext cx="188912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2" y="4272104"/>
            <a:ext cx="3341258" cy="238101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7585" y="119674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Type 2: Coupled Growth and Independent PCs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491848" y="3839630"/>
          <a:ext cx="1952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2" name="Formula" r:id="rId12" imgW="97920" imgH="119520" progId="Equation.Ribbit">
                  <p:embed/>
                </p:oleObj>
              </mc:Choice>
              <mc:Fallback>
                <p:oleObj name="Formula" r:id="rId12" imgW="97920" imgH="1195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91848" y="3839630"/>
                        <a:ext cx="195262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4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distribution:                        , given            ,                     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Let                       and                      ,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919084" y="1912710"/>
          <a:ext cx="16049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" name="Formula" r:id="rId3" imgW="810360" imgH="176760" progId="Equation.Ribbit">
                  <p:embed/>
                </p:oleObj>
              </mc:Choice>
              <mc:Fallback>
                <p:oleObj name="Formula" r:id="rId3" imgW="810360" imgH="176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9084" y="1912710"/>
                        <a:ext cx="1604962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780439" y="1933347"/>
          <a:ext cx="7254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" name="Formula" r:id="rId5" imgW="367200" imgH="155160" progId="Equation.Ribbit">
                  <p:embed/>
                </p:oleObj>
              </mc:Choice>
              <mc:Fallback>
                <p:oleObj name="Formula" r:id="rId5" imgW="367200" imgH="1551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0439" y="1933347"/>
                        <a:ext cx="725488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778304" y="1933575"/>
          <a:ext cx="13890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" name="Formula" r:id="rId7" imgW="701280" imgH="176760" progId="Equation.Ribbit">
                  <p:embed/>
                </p:oleObj>
              </mc:Choice>
              <mc:Fallback>
                <p:oleObj name="Formula" r:id="rId7" imgW="701280" imgH="176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78304" y="1933575"/>
                        <a:ext cx="1389063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194472"/>
              </p:ext>
            </p:extLst>
          </p:nvPr>
        </p:nvGraphicFramePr>
        <p:xfrm>
          <a:off x="2451973" y="2621710"/>
          <a:ext cx="60579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5" name="Formula" r:id="rId9" imgW="3055680" imgH="360720" progId="Equation.Ribbit">
                  <p:embed/>
                </p:oleObj>
              </mc:Choice>
              <mc:Fallback>
                <p:oleObj name="Formula" r:id="rId9" imgW="3055680" imgH="3607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1973" y="2621710"/>
                        <a:ext cx="60579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509484" y="3645127"/>
          <a:ext cx="15700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" name="Formula" r:id="rId11" imgW="792720" imgH="482760" progId="Equation.Ribbit">
                  <p:embed/>
                </p:oleObj>
              </mc:Choice>
              <mc:Fallback>
                <p:oleObj name="Formula" r:id="rId11" imgW="792720" imgH="482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9484" y="3645127"/>
                        <a:ext cx="1570038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910885" y="3645127"/>
          <a:ext cx="15700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7" name="Formula" r:id="rId13" imgW="792720" imgH="482760" progId="Equation.Ribbit">
                  <p:embed/>
                </p:oleObj>
              </mc:Choice>
              <mc:Fallback>
                <p:oleObj name="Formula" r:id="rId13" imgW="792720" imgH="482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10885" y="3645127"/>
                        <a:ext cx="1570038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34" y="4756491"/>
            <a:ext cx="6736965" cy="133607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7585" y="119674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Type 2: Coupled Growth and Independent PCs</a:t>
            </a:r>
          </a:p>
        </p:txBody>
      </p:sp>
    </p:spTree>
    <p:extLst>
      <p:ext uri="{BB962C8B-B14F-4D97-AF65-F5344CB8AC3E}">
        <p14:creationId xmlns:p14="http://schemas.microsoft.com/office/powerpoint/2010/main" val="79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Synthetic data (                                                     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476551" y="1936750"/>
          <a:ext cx="41243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Formula" r:id="rId3" imgW="2081880" imgH="158760" progId="Equation.Ribbit">
                  <p:embed/>
                </p:oleObj>
              </mc:Choice>
              <mc:Fallback>
                <p:oleObj name="Formula" r:id="rId3" imgW="2081880" imgH="158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6551" y="1936750"/>
                        <a:ext cx="4124325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23" y="3007987"/>
            <a:ext cx="6543019" cy="248657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052" y="119674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Type 2: Coupled Growth and Independent PCs</a:t>
            </a:r>
          </a:p>
        </p:txBody>
      </p:sp>
    </p:spTree>
    <p:extLst>
      <p:ext uri="{BB962C8B-B14F-4D97-AF65-F5344CB8AC3E}">
        <p14:creationId xmlns:p14="http://schemas.microsoft.com/office/powerpoint/2010/main" val="16973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0955"/>
            <a:ext cx="10515600" cy="4351338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Breiman's</a:t>
            </a:r>
            <a:r>
              <a:rPr lang="en-US" dirty="0" smtClean="0"/>
              <a:t> lemma. </a:t>
            </a:r>
            <a:r>
              <a:rPr lang="en-US" dirty="0"/>
              <a:t>When               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TDC increases with the increasing </a:t>
            </a:r>
            <a:r>
              <a:rPr lang="en-US" dirty="0" smtClean="0"/>
              <a:t>    </a:t>
            </a:r>
            <a:r>
              <a:rPr lang="en-US" dirty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54610"/>
              </p:ext>
            </p:extLst>
          </p:nvPr>
        </p:nvGraphicFramePr>
        <p:xfrm>
          <a:off x="5802312" y="1832807"/>
          <a:ext cx="965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Formula" r:id="rId3" imgW="486720" imgH="158760" progId="Equation.Ribbit">
                  <p:embed/>
                </p:oleObj>
              </mc:Choice>
              <mc:Fallback>
                <p:oleObj name="Formula" r:id="rId3" imgW="486720" imgH="158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2312" y="1832807"/>
                        <a:ext cx="96520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79900" y="2370362"/>
          <a:ext cx="6713846" cy="77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Formula" r:id="rId5" imgW="3299760" imgH="381240" progId="Equation.Ribbit">
                  <p:embed/>
                </p:oleObj>
              </mc:Choice>
              <mc:Fallback>
                <p:oleObj name="Formula" r:id="rId5" imgW="3299760" imgH="3812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9900" y="2370362"/>
                        <a:ext cx="6713846" cy="77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33287"/>
              </p:ext>
            </p:extLst>
          </p:nvPr>
        </p:nvGraphicFramePr>
        <p:xfrm>
          <a:off x="6096000" y="3368893"/>
          <a:ext cx="18891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" name="Formula" r:id="rId7" imgW="95400" imgH="158760" progId="Equation.Ribbit">
                  <p:embed/>
                </p:oleObj>
              </mc:Choice>
              <mc:Fallback>
                <p:oleObj name="Formula" r:id="rId7" imgW="95400" imgH="158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3368893"/>
                        <a:ext cx="188912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14" y="3802050"/>
            <a:ext cx="3762846" cy="262036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052" y="119674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Type 2: Coupled Growth and Independent PCs</a:t>
            </a:r>
          </a:p>
        </p:txBody>
      </p:sp>
    </p:spTree>
    <p:extLst>
      <p:ext uri="{BB962C8B-B14F-4D97-AF65-F5344CB8AC3E}">
        <p14:creationId xmlns:p14="http://schemas.microsoft.com/office/powerpoint/2010/main" val="26256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5" y="1441902"/>
            <a:ext cx="10515600" cy="4697639"/>
          </a:xfrm>
        </p:spPr>
        <p:txBody>
          <a:bodyPr>
            <a:normAutofit/>
          </a:bodyPr>
          <a:lstStyle/>
          <a:p>
            <a:r>
              <a:rPr lang="en-US" dirty="0"/>
              <a:t>Synthetic data of the two models do not fit the real data in social </a:t>
            </a:r>
            <a:r>
              <a:rPr lang="en-US" dirty="0" smtClean="0"/>
              <a:t>networks.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extreme values in real data either be independent or aligned;</a:t>
            </a:r>
          </a:p>
          <a:p>
            <a:r>
              <a:rPr lang="en-US" dirty="0" smtClean="0"/>
              <a:t>``Rare events occur in the most likely way” --- </a:t>
            </a:r>
            <a:r>
              <a:rPr lang="en-US" dirty="0"/>
              <a:t>multivariate </a:t>
            </a:r>
            <a:r>
              <a:rPr lang="en-US" dirty="0" smtClean="0"/>
              <a:t>rare events occurring simultaneously is likely due to the same cause.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285" y="116339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These do not fit well with real social network data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85" y="2371174"/>
            <a:ext cx="7205145" cy="18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54392"/>
              </p:ext>
            </p:extLst>
          </p:nvPr>
        </p:nvGraphicFramePr>
        <p:xfrm>
          <a:off x="1448934" y="1669296"/>
          <a:ext cx="7525039" cy="42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Formula" r:id="rId4" imgW="3191760" imgH="180360" progId="Equation.Ribbit">
                  <p:embed/>
                </p:oleObj>
              </mc:Choice>
              <mc:Fallback>
                <p:oleObj name="Formula" r:id="rId4" imgW="3191760" imgH="1803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8934" y="1669296"/>
                        <a:ext cx="7525039" cy="42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167750"/>
              </p:ext>
            </p:extLst>
          </p:nvPr>
        </p:nvGraphicFramePr>
        <p:xfrm>
          <a:off x="746161" y="3050324"/>
          <a:ext cx="849312" cy="36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Formula" r:id="rId6" imgW="357120" imgH="155160" progId="Equation.Ribbit">
                  <p:embed/>
                </p:oleObj>
              </mc:Choice>
              <mc:Fallback>
                <p:oleObj name="Formula" r:id="rId6" imgW="357120" imgH="1551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161" y="3050324"/>
                        <a:ext cx="849312" cy="369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913665"/>
              </p:ext>
            </p:extLst>
          </p:nvPr>
        </p:nvGraphicFramePr>
        <p:xfrm>
          <a:off x="746161" y="4772397"/>
          <a:ext cx="849312" cy="36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Formula" r:id="rId8" imgW="357120" imgH="155160" progId="Equation.Ribbit">
                  <p:embed/>
                </p:oleObj>
              </mc:Choice>
              <mc:Fallback>
                <p:oleObj name="Formula" r:id="rId8" imgW="357120" imgH="1551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6161" y="4772397"/>
                        <a:ext cx="849312" cy="369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77585" y="187404"/>
            <a:ext cx="109483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Fitting data with constant elasticity of variance (CEV) model and a shared Poisson counter</a:t>
            </a:r>
            <a:endParaRPr lang="en-US" sz="4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37258"/>
              </p:ext>
            </p:extLst>
          </p:nvPr>
        </p:nvGraphicFramePr>
        <p:xfrm>
          <a:off x="6997477" y="2237726"/>
          <a:ext cx="8556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7" name="Formula" r:id="rId10" imgW="363240" imgH="156240" progId="Equation.Ribbit">
                  <p:embed/>
                </p:oleObj>
              </mc:Choice>
              <mc:Fallback>
                <p:oleObj name="Formula" r:id="rId10" imgW="363240" imgH="1562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97477" y="2237726"/>
                        <a:ext cx="855662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170817" y="2203912"/>
            <a:ext cx="582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W</a:t>
            </a:r>
            <a:r>
              <a:rPr lang="en-US" sz="2400" dirty="0"/>
              <a:t>: standard Brownian motion; </a:t>
            </a:r>
            <a:r>
              <a:rPr lang="en-US" sz="2400" i="1" dirty="0"/>
              <a:t>N</a:t>
            </a:r>
            <a:r>
              <a:rPr lang="en-US" sz="2400" dirty="0"/>
              <a:t>: shared PC,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91" y="2624983"/>
            <a:ext cx="2685714" cy="20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75" y="2665577"/>
            <a:ext cx="2482599" cy="1959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999336"/>
            <a:ext cx="4108579" cy="14951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95" y="4985075"/>
            <a:ext cx="4186956" cy="15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1505"/>
            <a:ext cx="10515600" cy="4351338"/>
          </a:xfrm>
        </p:spPr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X</a:t>
            </a:r>
            <a:r>
              <a:rPr lang="en-US" sz="1600" i="1" dirty="0"/>
              <a:t>1</a:t>
            </a:r>
            <a:r>
              <a:rPr lang="en-US" dirty="0"/>
              <a:t>: in-degree; </a:t>
            </a:r>
            <a:r>
              <a:rPr lang="en-US" i="1" dirty="0"/>
              <a:t>X</a:t>
            </a:r>
            <a:r>
              <a:rPr lang="en-US" sz="1600" i="1" dirty="0"/>
              <a:t>2</a:t>
            </a:r>
            <a:r>
              <a:rPr lang="en-US" dirty="0"/>
              <a:t>: out-degree; </a:t>
            </a:r>
            <a:r>
              <a:rPr lang="en-US" i="1" dirty="0"/>
              <a:t>N</a:t>
            </a:r>
            <a:r>
              <a:rPr lang="en-US" sz="1600" i="1" dirty="0"/>
              <a:t>1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sz="1600" i="1" dirty="0"/>
              <a:t>2</a:t>
            </a:r>
            <a:r>
              <a:rPr lang="en-US" dirty="0"/>
              <a:t>: independent PCs with rates       and      ,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585" y="187404"/>
            <a:ext cx="109483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CEV             model with independent PCs for </a:t>
            </a:r>
            <a:r>
              <a:rPr lang="en-US" sz="4200" dirty="0" err="1" smtClean="0"/>
              <a:t>Bollobas</a:t>
            </a:r>
            <a:r>
              <a:rPr lang="en-US" sz="4200" dirty="0" smtClean="0"/>
              <a:t> network (black vs </a:t>
            </a:r>
            <a:r>
              <a:rPr lang="en-US" sz="4200" dirty="0" smtClean="0">
                <a:solidFill>
                  <a:srgbClr val="0070C0"/>
                </a:solidFill>
              </a:rPr>
              <a:t>blue </a:t>
            </a:r>
            <a:r>
              <a:rPr lang="en-US" sz="4200" dirty="0" smtClean="0"/>
              <a:t>in figure)</a:t>
            </a:r>
            <a:endParaRPr lang="en-US" sz="4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064751"/>
              </p:ext>
            </p:extLst>
          </p:nvPr>
        </p:nvGraphicFramePr>
        <p:xfrm>
          <a:off x="1628544" y="1483200"/>
          <a:ext cx="8725908" cy="91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1" name="Formula" r:id="rId3" imgW="4442760" imgH="465120" progId="Equation.Ribbit">
                  <p:embed/>
                </p:oleObj>
              </mc:Choice>
              <mc:Fallback>
                <p:oleObj name="Formula" r:id="rId3" imgW="4442760" imgH="4651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8544" y="1483200"/>
                        <a:ext cx="8725908" cy="913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019342"/>
              </p:ext>
            </p:extLst>
          </p:nvPr>
        </p:nvGraphicFramePr>
        <p:xfrm>
          <a:off x="9959318" y="2513488"/>
          <a:ext cx="2555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2" name="Formula" r:id="rId5" imgW="137160" imgH="157680" progId="Equation.Ribbit">
                  <p:embed/>
                </p:oleObj>
              </mc:Choice>
              <mc:Fallback>
                <p:oleObj name="Formula" r:id="rId5" imgW="137160" imgH="1576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59318" y="2513488"/>
                        <a:ext cx="255588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745426"/>
              </p:ext>
            </p:extLst>
          </p:nvPr>
        </p:nvGraphicFramePr>
        <p:xfrm>
          <a:off x="10795497" y="2513488"/>
          <a:ext cx="26511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" name="Formula" r:id="rId7" imgW="141120" imgH="156240" progId="Equation.Ribbit">
                  <p:embed/>
                </p:oleObj>
              </mc:Choice>
              <mc:Fallback>
                <p:oleObj name="Formula" r:id="rId7" imgW="141120" imgH="1562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95497" y="2513488"/>
                        <a:ext cx="265112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948699"/>
              </p:ext>
            </p:extLst>
          </p:nvPr>
        </p:nvGraphicFramePr>
        <p:xfrm>
          <a:off x="1928349" y="3004767"/>
          <a:ext cx="6377010" cy="114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4" name="Formula" r:id="rId9" imgW="3213360" imgH="574200" progId="Equation.Ribbit">
                  <p:embed/>
                </p:oleObj>
              </mc:Choice>
              <mc:Fallback>
                <p:oleObj name="Formula" r:id="rId9" imgW="3213360" imgH="57420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28349" y="3004767"/>
                        <a:ext cx="6377010" cy="1140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93274"/>
              </p:ext>
            </p:extLst>
          </p:nvPr>
        </p:nvGraphicFramePr>
        <p:xfrm>
          <a:off x="1317955" y="320736"/>
          <a:ext cx="12207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5" name="Formula" r:id="rId11" imgW="513360" imgH="177840" progId="Equation.Ribbit">
                  <p:embed/>
                </p:oleObj>
              </mc:Choice>
              <mc:Fallback>
                <p:oleObj name="Formula" r:id="rId11" imgW="513360" imgH="1778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17955" y="320736"/>
                        <a:ext cx="1220787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1075"/>
            <a:ext cx="5518759" cy="1909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16" y="4228931"/>
            <a:ext cx="5660306" cy="198139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126519"/>
              </p:ext>
            </p:extLst>
          </p:nvPr>
        </p:nvGraphicFramePr>
        <p:xfrm>
          <a:off x="838927" y="6293529"/>
          <a:ext cx="4032206" cy="261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6" name="Formula" r:id="rId15" imgW="2712960" imgH="176760" progId="Equation.Ribbit">
                  <p:embed/>
                </p:oleObj>
              </mc:Choice>
              <mc:Fallback>
                <p:oleObj name="Formula" r:id="rId15" imgW="2712960" imgH="176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8927" y="6293529"/>
                        <a:ext cx="4032206" cy="261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636719"/>
              </p:ext>
            </p:extLst>
          </p:nvPr>
        </p:nvGraphicFramePr>
        <p:xfrm>
          <a:off x="6396350" y="6328867"/>
          <a:ext cx="4664259" cy="29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" name="Formula" r:id="rId17" imgW="2796840" imgH="176760" progId="Equation.Ribbit">
                  <p:embed/>
                </p:oleObj>
              </mc:Choice>
              <mc:Fallback>
                <p:oleObj name="Formula" r:id="rId17" imgW="2796840" imgH="176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96350" y="6328867"/>
                        <a:ext cx="4664259" cy="293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377" y="627695"/>
            <a:ext cx="10515600" cy="24819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Challenges in long tail and rare event data: </a:t>
            </a:r>
            <a:br>
              <a:rPr lang="en-US" b="1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77" y="1525168"/>
            <a:ext cx="10998926" cy="5058512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 smtClean="0"/>
              <a:t>“There </a:t>
            </a:r>
            <a:r>
              <a:rPr lang="en-US" dirty="0"/>
              <a:t>are many sources of potential error in massive data analysis, many of which are due to the interest in </a:t>
            </a:r>
            <a:r>
              <a:rPr lang="en-US" dirty="0" smtClean="0"/>
              <a:t>‘long tails’ </a:t>
            </a:r>
            <a:r>
              <a:rPr lang="en-US" dirty="0"/>
              <a:t>that often accompany the collection of massive data. Events in the “long tail” may be vanishingly rare even in a massive data </a:t>
            </a:r>
            <a:r>
              <a:rPr lang="en-US" dirty="0" smtClean="0"/>
              <a:t>set;” </a:t>
            </a:r>
            <a:endParaRPr lang="en-US" b="1" dirty="0">
              <a:solidFill>
                <a:srgbClr val="00B050"/>
              </a:solidFill>
            </a:endParaRPr>
          </a:p>
          <a:p>
            <a:pPr marL="457200" indent="-457200"/>
            <a:r>
              <a:rPr lang="en-US" dirty="0" smtClean="0"/>
              <a:t>“In </a:t>
            </a:r>
            <a:r>
              <a:rPr lang="en-US" dirty="0"/>
              <a:t>general, data analysis is based on assumptions, and the assumptions underlying many classical data analysis methods are likely to be broken in massive data </a:t>
            </a:r>
            <a:r>
              <a:rPr lang="en-US" dirty="0" smtClean="0"/>
              <a:t>sets;”</a:t>
            </a:r>
          </a:p>
          <a:p>
            <a:pPr marL="457200" indent="-457200"/>
            <a:r>
              <a:rPr lang="en-US" b="1" dirty="0" smtClean="0">
                <a:solidFill>
                  <a:srgbClr val="00B050"/>
                </a:solidFill>
              </a:rPr>
              <a:t>Response: the </a:t>
            </a:r>
            <a:r>
              <a:rPr lang="en-US" b="1" dirty="0">
                <a:solidFill>
                  <a:srgbClr val="00B050"/>
                </a:solidFill>
              </a:rPr>
              <a:t>causes behind the rare data may not be </a:t>
            </a:r>
            <a:r>
              <a:rPr lang="en-US" b="1" dirty="0" smtClean="0">
                <a:solidFill>
                  <a:srgbClr val="00B050"/>
                </a:solidFill>
              </a:rPr>
              <a:t>rare ---generative </a:t>
            </a:r>
            <a:r>
              <a:rPr lang="en-US" b="1" dirty="0">
                <a:solidFill>
                  <a:srgbClr val="00B050"/>
                </a:solidFill>
              </a:rPr>
              <a:t>models are important</a:t>
            </a:r>
            <a:r>
              <a:rPr lang="en-US" b="1" dirty="0" smtClean="0">
                <a:solidFill>
                  <a:srgbClr val="00B050"/>
                </a:solidFill>
              </a:rPr>
              <a:t>;</a:t>
            </a:r>
          </a:p>
          <a:p>
            <a:pPr marL="457200" indent="-457200"/>
            <a:r>
              <a:rPr lang="en-US" dirty="0" smtClean="0"/>
              <a:t>For </a:t>
            </a:r>
            <a:r>
              <a:rPr lang="en-US" dirty="0"/>
              <a:t>example when confronting 2D tails we might base our analysis of the observation data on asymptotic </a:t>
            </a:r>
            <a:r>
              <a:rPr lang="en-US" dirty="0" smtClean="0"/>
              <a:t>independence;</a:t>
            </a:r>
          </a:p>
          <a:p>
            <a:pPr marL="457200" indent="-457200"/>
            <a:r>
              <a:rPr lang="en-US" dirty="0" smtClean="0"/>
              <a:t>Investigations lead to important </a:t>
            </a:r>
            <a:r>
              <a:rPr lang="en-US" dirty="0"/>
              <a:t>a</a:t>
            </a:r>
            <a:r>
              <a:rPr lang="en-US" dirty="0" smtClean="0"/>
              <a:t>pplications in (1) social network understanding  and (2) hidden object searching in large collection of images, among others.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697" y="875889"/>
            <a:ext cx="12252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National Research Council Report on Frontiers in Massive Data Analysis (2013)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31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" y="3172197"/>
            <a:ext cx="10713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Boston </a:t>
            </a:r>
            <a:r>
              <a:rPr lang="en-US" sz="2400" dirty="0"/>
              <a:t>Police Commissioner Edward Davis</a:t>
            </a:r>
            <a:r>
              <a:rPr lang="en-US" sz="2400" dirty="0" smtClean="0"/>
              <a:t>: "</a:t>
            </a:r>
            <a:r>
              <a:rPr lang="en-US" sz="2400" dirty="0"/>
              <a:t>The technology came up empty even though both </a:t>
            </a:r>
            <a:r>
              <a:rPr lang="en-US" sz="2400" dirty="0" err="1"/>
              <a:t>Tsarnaevs</a:t>
            </a:r>
            <a:r>
              <a:rPr lang="en-US" sz="2400" dirty="0"/>
              <a:t>’ images exist in official databases: Dzhokhar had a Massachusetts driver’s license; the brothers had legally immigrated; and </a:t>
            </a:r>
            <a:r>
              <a:rPr lang="en-US" sz="2400" dirty="0" err="1"/>
              <a:t>Tamerlan</a:t>
            </a:r>
            <a:r>
              <a:rPr lang="en-US" sz="2400" dirty="0"/>
              <a:t> had been the subject of some FBI investigation."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" y="1494793"/>
            <a:ext cx="10698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E3B"/>
                </a:solidFill>
              </a:rPr>
              <a:t>as the painstaking work of investigators in Boston clearly shows, the technology is far from </a:t>
            </a:r>
            <a:r>
              <a:rPr lang="en-US" sz="2400" dirty="0" smtClean="0">
                <a:solidFill>
                  <a:srgbClr val="152E3B"/>
                </a:solidFill>
              </a:rPr>
              <a:t>perfect. Beyond </a:t>
            </a:r>
            <a:r>
              <a:rPr lang="en-US" sz="2400" dirty="0">
                <a:solidFill>
                  <a:srgbClr val="152E3B"/>
                </a:solidFill>
              </a:rPr>
              <a:t>the difficulties presented by low-resolution images typical of CCTV and phone captures, it gets confused by differences in subjects’ posture and in varying illumination situations.</a:t>
            </a:r>
            <a:endParaRPr lang="en-US" sz="2400" b="0" i="0" dirty="0">
              <a:solidFill>
                <a:srgbClr val="152E3B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" y="309831"/>
            <a:ext cx="11155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Power laws in images and Boston marathon bombing image search </a:t>
            </a:r>
            <a:r>
              <a:rPr lang="en-US" sz="3200" dirty="0" smtClean="0"/>
              <a:t>(</a:t>
            </a:r>
            <a:r>
              <a:rPr lang="en-US" sz="3200" dirty="0" smtClean="0"/>
              <a:t>April </a:t>
            </a:r>
            <a:r>
              <a:rPr lang="en-US" sz="3200" dirty="0" smtClean="0"/>
              <a:t>15 2013)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00743" y="4920034"/>
            <a:ext cx="11007634" cy="1937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Key tip: "He </a:t>
            </a:r>
            <a:r>
              <a:rPr lang="en-US" sz="2400" dirty="0">
                <a:solidFill>
                  <a:srgbClr val="000000"/>
                </a:solidFill>
              </a:rPr>
              <a:t>woke up under so many drugs, asked for a paper and pen and wrote, 'bag, saw the guy, looked right at me'," his brother Chris Bauman said in an interview Wednesday. He identified suspect number one - a man wearing a black jacket with a hooded sweatshirt underneath, a cap and sunglasses.</a:t>
            </a:r>
            <a:endParaRPr lang="en-US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oston marathon bom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965959"/>
            <a:ext cx="7562850" cy="4583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331" y="0"/>
            <a:ext cx="11495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'bag, saw the guy, looked right at </a:t>
            </a:r>
            <a:r>
              <a:rPr lang="en-US" sz="3200" dirty="0" smtClean="0">
                <a:solidFill>
                  <a:srgbClr val="000000"/>
                </a:solidFill>
              </a:rPr>
              <a:t>me’.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8331" y="711255"/>
            <a:ext cx="11509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 man wearing a black jacket with a hooded sweatshirt underneath, a cap and sunglasses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6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407670"/>
            <a:ext cx="6568440" cy="4926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337" y="1857046"/>
            <a:ext cx="3099949" cy="3196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73" y="-19050"/>
            <a:ext cx="3627119" cy="3752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3" y="3803627"/>
            <a:ext cx="272542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11" y="5616294"/>
            <a:ext cx="7022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find multiscale invariants from images?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8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5770" y="1959105"/>
            <a:ext cx="7424408" cy="4480589"/>
            <a:chOff x="660049" y="817125"/>
            <a:chExt cx="8862470" cy="56435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049" y="817125"/>
              <a:ext cx="2446219" cy="244628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7288" y="817125"/>
              <a:ext cx="2471112" cy="24711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6300" y="817125"/>
              <a:ext cx="2446219" cy="24462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050" y="3893358"/>
              <a:ext cx="2540557" cy="2540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7685" y="3893357"/>
              <a:ext cx="2567243" cy="256731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772957" y="4171736"/>
            <a:ext cx="60899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“As </a:t>
            </a:r>
            <a:r>
              <a:rPr lang="en-US" sz="2800" dirty="0"/>
              <a:t>we can see, </a:t>
            </a:r>
            <a:r>
              <a:rPr lang="en-US" sz="2800" dirty="0" smtClean="0"/>
              <a:t>the transformation </a:t>
            </a:r>
            <a:r>
              <a:rPr lang="en-US" sz="2800" dirty="0"/>
              <a:t>preserves most of the large-scale structure of the </a:t>
            </a:r>
            <a:r>
              <a:rPr lang="en-US" sz="2800" dirty="0" smtClean="0"/>
              <a:t>configuration, although </a:t>
            </a:r>
            <a:r>
              <a:rPr lang="en-US" sz="2800" dirty="0"/>
              <a:t>a lot of the small detail is </a:t>
            </a:r>
            <a:r>
              <a:rPr lang="en-US" sz="2800" dirty="0" smtClean="0"/>
              <a:t>lost. BUT do we know what level we are looking for</a:t>
            </a:r>
            <a:r>
              <a:rPr lang="en-US" sz="2800" dirty="0" smtClean="0"/>
              <a:t>?”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5770" y="187178"/>
            <a:ext cx="11916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happened before in physics when studying the percolation model relating to self-organized criticality, scaling, and power law of cluster size distribution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20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57" y="2264778"/>
            <a:ext cx="7045960" cy="436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549" y="194492"/>
            <a:ext cx="11186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these models multiscale analysis is crucial.  For example </a:t>
            </a:r>
            <a:r>
              <a:rPr lang="en-US" sz="3200" dirty="0"/>
              <a:t>it’s the relations across </a:t>
            </a:r>
            <a:r>
              <a:rPr lang="en-US" sz="3200" dirty="0" smtClean="0"/>
              <a:t>resolutions ( the heat </a:t>
            </a:r>
            <a:r>
              <a:rPr lang="en-US" sz="3200" dirty="0" smtClean="0"/>
              <a:t>flow or differences) </a:t>
            </a:r>
            <a:r>
              <a:rPr lang="en-US" sz="3200" dirty="0" smtClean="0"/>
              <a:t>that helps </a:t>
            </a:r>
            <a:r>
              <a:rPr lang="en-US" sz="3200" dirty="0" smtClean="0"/>
              <a:t>face recognition </a:t>
            </a:r>
            <a:r>
              <a:rPr lang="en-US" sz="3200" dirty="0" smtClean="0"/>
              <a:t>(from Mumford book from </a:t>
            </a:r>
            <a:r>
              <a:rPr lang="en-US" sz="3200" dirty="0" err="1" smtClean="0"/>
              <a:t>Yullie</a:t>
            </a:r>
            <a:r>
              <a:rPr lang="en-US" sz="3200" dirty="0" smtClean="0"/>
              <a:t> book)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81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290" y="314603"/>
            <a:ext cx="2761673" cy="1979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21" y="341499"/>
            <a:ext cx="2724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683" y="341499"/>
            <a:ext cx="27241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21" y="3111595"/>
            <a:ext cx="272415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208" y="3111595"/>
            <a:ext cx="2724150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683" y="3111595"/>
            <a:ext cx="2724150" cy="1952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171" y="5096861"/>
            <a:ext cx="11437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Scale invariance of objects in images is the base for the scale invariant feature transformation (SIFT) widely used.  It is related to the self-focused criticality of human visual system and useful in object searching.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47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2" y="1754326"/>
            <a:ext cx="119249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One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of the earliest discoveries about the statistics of images </a:t>
            </a:r>
            <a:endParaRPr lang="en-US" sz="2400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was that </a:t>
            </a:r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their power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spectra tend to obey power </a:t>
            </a:r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laws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, </a:t>
            </a:r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where </a:t>
            </a:r>
            <a:r>
              <a:rPr lang="en-US" altLang="zh-CN" sz="2400" dirty="0">
                <a:ea typeface="SimSun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zh-CN" altLang="en-US" sz="2400" dirty="0">
                <a:ea typeface="CMR1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varies somewhat from image to image but clusters around the value 2. </a:t>
            </a:r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This has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a very provocative interpretation: this power law is implied by self-similarity!</a:t>
            </a:r>
          </a:p>
          <a:p>
            <a:endParaRPr lang="en-US" sz="2400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In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the language of lattice field theory, if I(</a:t>
            </a:r>
            <a:r>
              <a:rPr 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, j), </a:t>
            </a:r>
            <a:r>
              <a:rPr 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, j </a:t>
            </a:r>
            <a:r>
              <a:rPr lang="zh-CN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∈</a:t>
            </a:r>
            <a:r>
              <a:rPr lang="zh-CN" altLang="en-US" sz="2400" dirty="0">
                <a:ea typeface="CMR1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Z is a random lattice field </a:t>
            </a:r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and      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is the block averaged </a:t>
            </a:r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field                                                                                               then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we say the field is a renormalization fixed point if the distributions of I and of </a:t>
            </a:r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are 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the same</a:t>
            </a:r>
            <a:r>
              <a:rPr lang="en-US" sz="24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 The hypothesis that natural images of the world, treated as a </a:t>
            </a:r>
            <a:r>
              <a:rPr lang="en-US" sz="2400" dirty="0" smtClean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single large </a:t>
            </a:r>
            <a:r>
              <a:rPr lang="en-US" sz="24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database, have renormalization invariant statistics has received </a:t>
            </a:r>
            <a:r>
              <a:rPr lang="en-US" sz="2400" dirty="0" smtClean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remarkable confirmation </a:t>
            </a:r>
            <a:r>
              <a:rPr lang="en-US" sz="24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from many quite distinct </a:t>
            </a:r>
            <a:r>
              <a:rPr lang="en-US" sz="2400" dirty="0" smtClean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tests.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202" y="0"/>
            <a:ext cx="3546798" cy="2525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864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David </a:t>
            </a:r>
            <a:r>
              <a:rPr lang="en-US" sz="36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Mumford (1974 </a:t>
            </a:r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ields Medal winner):</a:t>
            </a:r>
            <a:endParaRPr lang="en-US" sz="36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36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Self-similarity </a:t>
            </a:r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of image statistics and image </a:t>
            </a:r>
            <a:r>
              <a:rPr lang="en-US" sz="36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models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27506"/>
              </p:ext>
            </p:extLst>
          </p:nvPr>
        </p:nvGraphicFramePr>
        <p:xfrm>
          <a:off x="152400" y="2832100"/>
          <a:ext cx="26860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Formula" r:id="rId4" imgW="1846800" imgH="207360" progId="Equation.Ribbit">
                  <p:embed/>
                </p:oleObj>
              </mc:Choice>
              <mc:Fallback>
                <p:oleObj name="Formula" r:id="rId4" imgW="1846800" imgH="2073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2832100"/>
                        <a:ext cx="2686050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842541"/>
              </p:ext>
            </p:extLst>
          </p:nvPr>
        </p:nvGraphicFramePr>
        <p:xfrm>
          <a:off x="2046514" y="4178670"/>
          <a:ext cx="6313423" cy="51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Formula" r:id="rId6" imgW="4578480" imgH="330480" progId="Equation.Ribbit">
                  <p:embed/>
                </p:oleObj>
              </mc:Choice>
              <mc:Fallback>
                <p:oleObj name="Formula" r:id="rId6" imgW="4578480" imgH="3304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46514" y="4178670"/>
                        <a:ext cx="6313423" cy="51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30141"/>
              </p:ext>
            </p:extLst>
          </p:nvPr>
        </p:nvGraphicFramePr>
        <p:xfrm>
          <a:off x="7357610" y="4688748"/>
          <a:ext cx="146276" cy="28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Formula" r:id="rId8" imgW="90360" imgH="177840" progId="Equation.Ribbit">
                  <p:embed/>
                </p:oleObj>
              </mc:Choice>
              <mc:Fallback>
                <p:oleObj name="Formula" r:id="rId8" imgW="90360" imgH="1778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57610" y="4688748"/>
                        <a:ext cx="146276" cy="289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642222"/>
              </p:ext>
            </p:extLst>
          </p:nvPr>
        </p:nvGraphicFramePr>
        <p:xfrm>
          <a:off x="10272325" y="3889642"/>
          <a:ext cx="146276" cy="28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Formula" r:id="rId10" imgW="90360" imgH="177840" progId="Equation.Ribbit">
                  <p:embed/>
                </p:oleObj>
              </mc:Choice>
              <mc:Fallback>
                <p:oleObj name="Formula" r:id="rId10" imgW="90360" imgH="1778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72325" y="3889642"/>
                        <a:ext cx="146276" cy="289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2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17840" cy="990600"/>
          </a:xfrm>
        </p:spPr>
        <p:txBody>
          <a:bodyPr/>
          <a:lstStyle/>
          <a:p>
            <a:r>
              <a:rPr lang="en-US" altLang="en-US" sz="2800" dirty="0" smtClean="0"/>
              <a:t>distribution </a:t>
            </a:r>
            <a:r>
              <a:rPr lang="en-US" altLang="en-US" sz="2800" dirty="0"/>
              <a:t>of </a:t>
            </a:r>
            <a:r>
              <a:rPr lang="en-US" altLang="en-US" sz="2800" dirty="0" err="1"/>
              <a:t>bilevels</a:t>
            </a:r>
            <a:r>
              <a:rPr lang="en-US" altLang="en-US" sz="2800" dirty="0"/>
              <a:t> in natural </a:t>
            </a:r>
            <a:r>
              <a:rPr lang="en-US" altLang="en-US" sz="2800" dirty="0" smtClean="0"/>
              <a:t>images show power law</a:t>
            </a:r>
            <a:endParaRPr lang="en-US" altLang="en-US" sz="2800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3" y="1723753"/>
            <a:ext cx="6182714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4" y="849312"/>
            <a:ext cx="3552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799" y="2635251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89" y="1111251"/>
            <a:ext cx="50387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38" y="5327652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4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08000" y="-348343"/>
            <a:ext cx="10657114" cy="1168174"/>
          </a:xfrm>
        </p:spPr>
        <p:txBody>
          <a:bodyPr>
            <a:normAutofit fontScale="90000"/>
          </a:bodyPr>
          <a:lstStyle/>
          <a:p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pixel words show </a:t>
            </a:r>
            <a:r>
              <a:rPr lang="en-US" altLang="en-US" sz="2800" dirty="0"/>
              <a:t>power law </a:t>
            </a:r>
            <a:r>
              <a:rPr lang="en-US" altLang="en-US" sz="2800" dirty="0" smtClean="0"/>
              <a:t>in natural images </a:t>
            </a:r>
            <a:endParaRPr lang="en-US" altLang="en-US" sz="2800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1" y="1075273"/>
            <a:ext cx="821213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7" y="4538470"/>
            <a:ext cx="5064867" cy="231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41711" y="4132386"/>
            <a:ext cx="4051535" cy="805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400" dirty="0">
                <a:latin typeface="+mj-lt"/>
              </a:rPr>
              <a:t>    “Word” in Image</a:t>
            </a:r>
          </a:p>
        </p:txBody>
      </p:sp>
      <p:sp>
        <p:nvSpPr>
          <p:cNvPr id="7" name="右箭头 13"/>
          <p:cNvSpPr/>
          <p:nvPr/>
        </p:nvSpPr>
        <p:spPr>
          <a:xfrm>
            <a:off x="2892344" y="5469113"/>
            <a:ext cx="242552" cy="458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矩形 14"/>
          <p:cNvSpPr/>
          <p:nvPr/>
        </p:nvSpPr>
        <p:spPr>
          <a:xfrm flipV="1">
            <a:off x="1812532" y="1668265"/>
            <a:ext cx="75461" cy="51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9" name="直接连接符 16"/>
          <p:cNvCxnSpPr/>
          <p:nvPr/>
        </p:nvCxnSpPr>
        <p:spPr>
          <a:xfrm>
            <a:off x="1887993" y="1668265"/>
            <a:ext cx="904264" cy="3135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8"/>
          <p:cNvCxnSpPr/>
          <p:nvPr/>
        </p:nvCxnSpPr>
        <p:spPr>
          <a:xfrm flipH="1">
            <a:off x="760783" y="1747359"/>
            <a:ext cx="1051749" cy="305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Part I: Generative models for multivariate power law distributions observed in social networks;</a:t>
            </a:r>
          </a:p>
          <a:p>
            <a:r>
              <a:rPr lang="en-US" sz="3200" dirty="0" smtClean="0"/>
              <a:t>Part II: Power laws in images for guiding object searching.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C:\Users\jkang\Research\Image databases\powerlowimage\f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9" y="3556001"/>
            <a:ext cx="44164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4" descr="C:\Users\jkang\Research\Image databases\powerlowimage\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3879850"/>
            <a:ext cx="17414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Users\jkang\Research\Image databases\powerlowimage\powerlaw test image 2\f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6239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jkang\Research\Image databases\powerlowimage\powerlaw test image 2\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1" y="703263"/>
            <a:ext cx="16176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C:\Users\jkang\Research\Image databases\powerlowimage\f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4" y="3540125"/>
            <a:ext cx="4440237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C:\Users\jkang\Research\Image databases\powerlowimage\3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873500"/>
            <a:ext cx="16240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C:\Users\jkang\Research\Image databases\powerlowimage\f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381000"/>
            <a:ext cx="443071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8" descr="C:\Users\jkang\Research\Image databases\powerlowimage\4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693739"/>
            <a:ext cx="17224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jkang\Research\Image databases\powerlowimage\powerlaw test image 2\f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664"/>
            <a:ext cx="459105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Users\jkang\Research\Image databases\powerlowimage\powerlaw test image 2\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534988"/>
            <a:ext cx="188436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jkang\Research\Image databases\powerlowimage\powerlaw test image 2\f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6" y="214313"/>
            <a:ext cx="46640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jkang\Research\Image databases\powerlowimage\powerlaw test image 2\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54039"/>
            <a:ext cx="18335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jkang\Research\Image databases\powerlowimage\powerlaw test image 2\f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4714"/>
            <a:ext cx="459105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jkang\Research\Image databases\powerlowimage\powerlaw test image 2\6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730625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C:\Users\jkang\Research\Image databases\powerlowimage\powerlaw test image 2\f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389314"/>
            <a:ext cx="4635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C:\Users\jkang\Research\Image databases\powerlowimage\powerlaw test image 2\7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3724275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3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power laws in natural images: hierarchical multiplication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Daniel L. </a:t>
            </a:r>
            <a:r>
              <a:rPr lang="en-US" sz="2000" dirty="0" err="1" smtClean="0"/>
              <a:t>Ruderman</a:t>
            </a:r>
            <a:r>
              <a:rPr lang="en-US" sz="2000" dirty="0" smtClean="0"/>
              <a:t>, Origins </a:t>
            </a:r>
            <a:r>
              <a:rPr lang="en-US" sz="2000" dirty="0"/>
              <a:t>of Scaling in Natural </a:t>
            </a:r>
            <a:r>
              <a:rPr lang="en-US" sz="2000" dirty="0" smtClean="0"/>
              <a:t>Images: One </a:t>
            </a:r>
            <a:r>
              <a:rPr lang="en-US" sz="2000" dirty="0"/>
              <a:t>of the most robust qualities of our visual world is the scale invariance of natural </a:t>
            </a:r>
            <a:r>
              <a:rPr lang="en-US" sz="2000" dirty="0" smtClean="0"/>
              <a:t>images which are </a:t>
            </a:r>
            <a:r>
              <a:rPr lang="en-US" sz="2000" dirty="0"/>
              <a:t>collages of regions corresponding to statistically independent "objects". </a:t>
            </a:r>
            <a:r>
              <a:rPr lang="en-US" sz="2000" dirty="0" smtClean="0"/>
              <a:t>These </a:t>
            </a:r>
            <a:r>
              <a:rPr lang="en-US" sz="2000" dirty="0"/>
              <a:t>objects </a:t>
            </a:r>
            <a:r>
              <a:rPr lang="en-US" sz="2000" dirty="0" smtClean="0"/>
              <a:t>have </a:t>
            </a:r>
            <a:r>
              <a:rPr lang="en-US" sz="2000" dirty="0"/>
              <a:t>a power-law distribution of sizes within images, </a:t>
            </a:r>
            <a:endParaRPr lang="en-US" sz="2000" dirty="0" smtClean="0"/>
          </a:p>
          <a:p>
            <a:r>
              <a:rPr lang="en-US" sz="2000" dirty="0" smtClean="0"/>
              <a:t>David Mumford, Pattern Theory: 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world is viewed from a random viewpoint,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scales the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image;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world is not merely made up of objects but it is cluttered with them. a suitable function space supports a probability measure which is invariant under both translations and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scalings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(x, y) </a:t>
            </a:r>
            <a:r>
              <a:rPr lang="zh-CN" alt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en-US" sz="2000" dirty="0"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σ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σ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whose samples are ‘natural images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’.</a:t>
            </a:r>
          </a:p>
          <a:p>
            <a:r>
              <a:rPr lang="en-US" sz="2000" dirty="0"/>
              <a:t>Sidney Resnick and Gennady </a:t>
            </a:r>
            <a:r>
              <a:rPr lang="en-US" sz="2000" dirty="0" smtClean="0"/>
              <a:t>Samorodnitsky, Limits </a:t>
            </a:r>
            <a:r>
              <a:rPr lang="en-US" sz="2000" dirty="0"/>
              <a:t>of on/off Hierarchical Product Models for Data </a:t>
            </a:r>
            <a:r>
              <a:rPr lang="en-US" sz="2000" dirty="0" smtClean="0"/>
              <a:t>Transmission, 2003.</a:t>
            </a:r>
            <a:endParaRPr lang="en-US" sz="2000" dirty="0"/>
          </a:p>
          <a:p>
            <a:r>
              <a:rPr lang="en-US" sz="2000" dirty="0"/>
              <a:t>Vishal Misra and </a:t>
            </a:r>
            <a:r>
              <a:rPr lang="en-US" sz="2000" dirty="0" smtClean="0"/>
              <a:t>Weibo Gong, A </a:t>
            </a:r>
            <a:r>
              <a:rPr lang="en-US" sz="2000" dirty="0"/>
              <a:t>Hierarchical Model for </a:t>
            </a:r>
            <a:r>
              <a:rPr lang="en-US" sz="2000" dirty="0" err="1" smtClean="0"/>
              <a:t>Teletraffic</a:t>
            </a:r>
            <a:r>
              <a:rPr lang="en-US" sz="2000" dirty="0" smtClean="0"/>
              <a:t>, 1998. </a:t>
            </a:r>
          </a:p>
          <a:p>
            <a:r>
              <a:rPr lang="en-US" sz="2000" dirty="0" smtClean="0"/>
              <a:t>To view such images and search for hidden objects our visual system evolves to constant jiggling eye movements that has long jumps and short tremors,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81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20" y="164102"/>
            <a:ext cx="5822543" cy="32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8" y="0"/>
            <a:ext cx="6056811" cy="35256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18" y="3833116"/>
            <a:ext cx="7885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dvOT735b620e"/>
              </a:rPr>
              <a:t>Statistical patterns of visual search for</a:t>
            </a:r>
          </a:p>
          <a:p>
            <a:r>
              <a:rPr lang="en-US" sz="2800" dirty="0">
                <a:latin typeface="AdvOT735b620e"/>
              </a:rPr>
              <a:t>hidden </a:t>
            </a:r>
            <a:r>
              <a:rPr lang="en-US" sz="2800" dirty="0" smtClean="0">
                <a:latin typeface="AdvOT735b620e"/>
              </a:rPr>
              <a:t>objects </a:t>
            </a:r>
            <a:r>
              <a:rPr lang="pt-BR" sz="2400" dirty="0" smtClean="0"/>
              <a:t>Heitor </a:t>
            </a:r>
            <a:r>
              <a:rPr lang="pt-BR" sz="2400" dirty="0"/>
              <a:t>F. </a:t>
            </a:r>
            <a:r>
              <a:rPr lang="pt-BR" sz="2400" dirty="0" smtClean="0"/>
              <a:t>Credidio</a:t>
            </a:r>
            <a:r>
              <a:rPr lang="pt-BR" sz="1000" dirty="0"/>
              <a:t> </a:t>
            </a:r>
            <a:r>
              <a:rPr lang="pt-BR" sz="2800" dirty="0" smtClean="0"/>
              <a:t>et al, </a:t>
            </a:r>
            <a:r>
              <a:rPr lang="en-US" sz="2800" dirty="0" smtClean="0"/>
              <a:t>Nature, 2012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789" y="4009567"/>
            <a:ext cx="3963992" cy="288476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06969"/>
              </p:ext>
            </p:extLst>
          </p:nvPr>
        </p:nvGraphicFramePr>
        <p:xfrm>
          <a:off x="282847" y="5184808"/>
          <a:ext cx="63881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Formula" r:id="rId6" imgW="3907790" imgH="246380" progId="Equation.Ribbit">
                  <p:embed/>
                </p:oleObj>
              </mc:Choice>
              <mc:Fallback>
                <p:oleObj name="Formula" r:id="rId6" imgW="3907790" imgH="2463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47" y="5184808"/>
                        <a:ext cx="63881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8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FF3FBAC-8F4A-487D-9BA5-1130FD390721}" type="slidenum"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zh-CN" sz="14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07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09676"/>
            <a:ext cx="48006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4"/>
          <p:cNvSpPr>
            <a:spLocks noChangeArrowheads="1"/>
          </p:cNvSpPr>
          <p:nvPr/>
        </p:nvSpPr>
        <p:spPr bwMode="auto">
          <a:xfrm>
            <a:off x="3505200" y="1495426"/>
            <a:ext cx="838200" cy="29241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382486" y="531169"/>
            <a:ext cx="8828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</a:rPr>
              <a:t>Old slide on OSN model: Does </a:t>
            </a:r>
            <a:r>
              <a:rPr lang="en-US" altLang="zh-CN" sz="2400" dirty="0">
                <a:latin typeface="Arial" panose="020B0604020202020204" pitchFamily="34" charset="0"/>
                <a:ea typeface="SimSun" panose="02010600030101010101" pitchFamily="2" charset="-122"/>
              </a:rPr>
              <a:t>this model explain OSN data?</a:t>
            </a:r>
          </a:p>
        </p:txBody>
      </p:sp>
      <p:pic>
        <p:nvPicPr>
          <p:cNvPr id="3072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1"/>
            <a:ext cx="47244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25"/>
          <p:cNvGrpSpPr>
            <a:grpSpLocks/>
          </p:cNvGrpSpPr>
          <p:nvPr/>
        </p:nvGrpSpPr>
        <p:grpSpPr bwMode="auto">
          <a:xfrm>
            <a:off x="1981200" y="5105400"/>
            <a:ext cx="8382000" cy="457200"/>
            <a:chOff x="288" y="3216"/>
            <a:chExt cx="5280" cy="288"/>
          </a:xfrm>
        </p:grpSpPr>
        <p:sp>
          <p:nvSpPr>
            <p:cNvPr id="30728" name="Rectangle 18"/>
            <p:cNvSpPr>
              <a:spLocks noChangeArrowheads="1"/>
            </p:cNvSpPr>
            <p:nvPr/>
          </p:nvSpPr>
          <p:spPr bwMode="auto">
            <a:xfrm>
              <a:off x="288" y="3216"/>
              <a:ext cx="5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CN" sz="2400">
                  <a:latin typeface="Arial" panose="020B0604020202020204" pitchFamily="34" charset="0"/>
                  <a:ea typeface="SimSun" panose="02010600030101010101" pitchFamily="2" charset="-122"/>
                </a:rPr>
                <a:t>  Transition region determined by     , which cannot be large.</a:t>
              </a:r>
            </a:p>
          </p:txBody>
        </p:sp>
        <p:graphicFrame>
          <p:nvGraphicFramePr>
            <p:cNvPr id="30729" name="Object 24"/>
            <p:cNvGraphicFramePr>
              <a:graphicFrameLocks noChangeAspect="1"/>
            </p:cNvGraphicFramePr>
            <p:nvPr/>
          </p:nvGraphicFramePr>
          <p:xfrm>
            <a:off x="3273" y="3309"/>
            <a:ext cx="192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3" name="Formula" r:id="rId6" imgW="206026" imgH="167873" progId="Equation.Ribbit">
                    <p:embed/>
                  </p:oleObj>
                </mc:Choice>
                <mc:Fallback>
                  <p:oleObj name="Formula" r:id="rId6" imgW="206026" imgH="167873" progId="Equation.Ribbi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3" y="3309"/>
                          <a:ext cx="192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994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6C91502-8B4E-4553-A73D-9EBFAF2CFBE2}" type="slidenum">
              <a:rPr lang="en-US" altLang="zh-CN" sz="1400">
                <a:latin typeface="Arial" panose="020B0604020202020204" pitchFamily="34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zh-CN" sz="14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057400" y="6858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  <a:ea typeface="SimSun" panose="02010600030101010101" pitchFamily="2" charset="-122"/>
              </a:rPr>
              <a:t>Geometric Brownian motion with exponential restart</a:t>
            </a: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3048000" y="1447801"/>
          <a:ext cx="63881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" name="Formula" r:id="rId3" imgW="3907790" imgH="246380" progId="Equation.Ribbit">
                  <p:embed/>
                </p:oleObj>
              </mc:Choice>
              <mc:Fallback>
                <p:oleObj name="Formula" r:id="rId3" imgW="3907790" imgH="2463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447801"/>
                        <a:ext cx="63881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2057400" y="20574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Arial" panose="020B0604020202020204" pitchFamily="34" charset="0"/>
                <a:ea typeface="SimSun" panose="02010600030101010101" pitchFamily="2" charset="-122"/>
              </a:rPr>
              <a:t>where                   is constant.                 </a:t>
            </a:r>
          </a:p>
        </p:txBody>
      </p:sp>
      <p:graphicFrame>
        <p:nvGraphicFramePr>
          <p:cNvPr id="32774" name="Object 12"/>
          <p:cNvGraphicFramePr>
            <a:graphicFrameLocks noChangeAspect="1"/>
          </p:cNvGraphicFramePr>
          <p:nvPr/>
        </p:nvGraphicFramePr>
        <p:xfrm>
          <a:off x="3200400" y="2182814"/>
          <a:ext cx="11430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" name="Formula" r:id="rId5" imgW="764540" imgH="222250" progId="Equation.Ribbit">
                  <p:embed/>
                </p:oleObj>
              </mc:Choice>
              <mc:Fallback>
                <p:oleObj name="Formula" r:id="rId5" imgW="764540" imgH="22225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82814"/>
                        <a:ext cx="11430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2057400" y="29718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Arial" panose="020B0604020202020204" pitchFamily="34" charset="0"/>
                <a:ea typeface="SimSun" panose="02010600030101010101" pitchFamily="2" charset="-122"/>
              </a:rPr>
              <a:t>Steady state density – Double Pareto</a:t>
            </a:r>
          </a:p>
        </p:txBody>
      </p:sp>
      <p:graphicFrame>
        <p:nvGraphicFramePr>
          <p:cNvPr id="32776" name="Object 26"/>
          <p:cNvGraphicFramePr>
            <a:graphicFrameLocks noChangeAspect="1"/>
          </p:cNvGraphicFramePr>
          <p:nvPr/>
        </p:nvGraphicFramePr>
        <p:xfrm>
          <a:off x="2774951" y="3656014"/>
          <a:ext cx="6137275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8" name="Formula" r:id="rId7" imgW="4302760" imgH="980440" progId="Equation.Ribbit">
                  <p:embed/>
                </p:oleObj>
              </mc:Choice>
              <mc:Fallback>
                <p:oleObj name="Formula" r:id="rId7" imgW="4302760" imgH="9804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1" y="3656014"/>
                        <a:ext cx="6137275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27"/>
          <p:cNvSpPr txBox="1">
            <a:spLocks noChangeArrowheads="1"/>
          </p:cNvSpPr>
          <p:nvPr/>
        </p:nvSpPr>
        <p:spPr bwMode="auto">
          <a:xfrm>
            <a:off x="2133600" y="5562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Arial" panose="020B0604020202020204" pitchFamily="34" charset="0"/>
                <a:ea typeface="SimSun" panose="02010600030101010101" pitchFamily="2" charset="-122"/>
              </a:rPr>
              <a:t>where</a:t>
            </a:r>
          </a:p>
        </p:txBody>
      </p:sp>
      <p:graphicFrame>
        <p:nvGraphicFramePr>
          <p:cNvPr id="32778" name="Object 28"/>
          <p:cNvGraphicFramePr>
            <a:graphicFrameLocks noChangeAspect="1"/>
          </p:cNvGraphicFramePr>
          <p:nvPr/>
        </p:nvGraphicFramePr>
        <p:xfrm>
          <a:off x="3657600" y="5507038"/>
          <a:ext cx="43434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9" name="Formula" r:id="rId9" imgW="3873500" imgH="708660" progId="Equation.Ribbit">
                  <p:embed/>
                </p:oleObj>
              </mc:Choice>
              <mc:Fallback>
                <p:oleObj name="Formula" r:id="rId9" imgW="3873500" imgH="7086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7038"/>
                        <a:ext cx="43434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4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0" y="944880"/>
            <a:ext cx="816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6760" y="2008505"/>
            <a:ext cx="10515600" cy="4351338"/>
          </a:xfrm>
        </p:spPr>
        <p:txBody>
          <a:bodyPr/>
          <a:lstStyle/>
          <a:p>
            <a:r>
              <a:rPr lang="en-US" dirty="0" smtClean="0"/>
              <a:t>Develop </a:t>
            </a:r>
            <a:r>
              <a:rPr lang="en-US" dirty="0" smtClean="0"/>
              <a:t>search schemes </a:t>
            </a:r>
            <a:r>
              <a:rPr lang="en-US" dirty="0" smtClean="0"/>
              <a:t>mimicking human eye </a:t>
            </a:r>
            <a:r>
              <a:rPr lang="en-US" dirty="0" smtClean="0"/>
              <a:t>movements consisted </a:t>
            </a:r>
            <a:r>
              <a:rPr lang="en-US" dirty="0" smtClean="0"/>
              <a:t>of two alternating actions (power law for short range and lognormal for longer range searches);</a:t>
            </a:r>
          </a:p>
          <a:p>
            <a:r>
              <a:rPr lang="en-US" dirty="0" smtClean="0"/>
              <a:t>Power law and self-similar phenomena in images </a:t>
            </a:r>
            <a:r>
              <a:rPr lang="en-US" dirty="0" smtClean="0"/>
              <a:t>guide </a:t>
            </a:r>
            <a:r>
              <a:rPr lang="en-US" dirty="0" smtClean="0"/>
              <a:t>us in </a:t>
            </a:r>
            <a:r>
              <a:rPr lang="en-US" dirty="0" smtClean="0"/>
              <a:t>finding invariants </a:t>
            </a:r>
            <a:r>
              <a:rPr lang="en-US" dirty="0" smtClean="0"/>
              <a:t>for relations at multiples scales;</a:t>
            </a:r>
          </a:p>
          <a:p>
            <a:r>
              <a:rPr lang="en-US" dirty="0" smtClean="0"/>
              <a:t>For colored images the power law is </a:t>
            </a:r>
            <a:r>
              <a:rPr lang="en-US" dirty="0" smtClean="0"/>
              <a:t>multivariate;  Tail behavior is important guide;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2" y="134302"/>
            <a:ext cx="10515600" cy="13255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2" y="145986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J. Kang, </a:t>
            </a:r>
            <a:r>
              <a:rPr lang="en-US" sz="2400" dirty="0"/>
              <a:t>S. Lu, W. Gong, P. </a:t>
            </a:r>
            <a:r>
              <a:rPr lang="en-US" sz="2400" dirty="0" smtClean="0"/>
              <a:t>Kelly, </a:t>
            </a:r>
            <a:r>
              <a:rPr lang="en-US" sz="2400" dirty="0"/>
              <a:t>Image Feature Extraction Based on Spectral Graph Information, </a:t>
            </a:r>
            <a:r>
              <a:rPr lang="en-US" sz="2400" dirty="0" smtClean="0"/>
              <a:t>International </a:t>
            </a:r>
            <a:r>
              <a:rPr lang="en-US" sz="2400" dirty="0"/>
              <a:t>Conference on Image Processing (</a:t>
            </a:r>
            <a:r>
              <a:rPr lang="en-US" sz="2400" dirty="0" smtClean="0"/>
              <a:t>ICIP), Phoenix, Arizona, September 2016.</a:t>
            </a:r>
          </a:p>
          <a:p>
            <a:r>
              <a:rPr lang="en-US" sz="2400" dirty="0"/>
              <a:t>S. Lu, G. Samorodnitsky, W. Gong, B. Jiang, </a:t>
            </a:r>
            <a:r>
              <a:rPr lang="en-US" sz="2400" dirty="0" smtClean="0"/>
              <a:t>J. Kang, </a:t>
            </a:r>
            <a:r>
              <a:rPr lang="en-US" sz="2400" dirty="0"/>
              <a:t>D. Towsley, Poisson Process Driven Stochastic Differential Equations for </a:t>
            </a:r>
            <a:r>
              <a:rPr lang="en-US" sz="2400" dirty="0" smtClean="0"/>
              <a:t>Bivariate Heavy </a:t>
            </a:r>
            <a:r>
              <a:rPr lang="en-US" sz="2400" dirty="0"/>
              <a:t>Tailed Distributions, </a:t>
            </a:r>
            <a:r>
              <a:rPr lang="en-US" sz="2400" dirty="0" smtClean="0"/>
              <a:t>American </a:t>
            </a:r>
            <a:r>
              <a:rPr lang="en-US" sz="2400" dirty="0"/>
              <a:t>Control Conference (ACC), </a:t>
            </a:r>
            <a:r>
              <a:rPr lang="en-US" sz="2400" dirty="0" smtClean="0"/>
              <a:t>June 2016</a:t>
            </a:r>
            <a:endParaRPr lang="en-US" sz="2400" dirty="0"/>
          </a:p>
          <a:p>
            <a:r>
              <a:rPr lang="en-US" sz="2400" dirty="0"/>
              <a:t>S. Lu, B. Jiang, </a:t>
            </a:r>
            <a:r>
              <a:rPr lang="en-US" sz="2400" dirty="0" smtClean="0"/>
              <a:t>J. Kang, </a:t>
            </a:r>
            <a:r>
              <a:rPr lang="en-US" sz="2400" dirty="0"/>
              <a:t>W. Gong, G. Samorodnitsky, D. Towsley, Multivariate Heavy Tailed Distribution Generator for Complex Network Analysis, </a:t>
            </a:r>
            <a:r>
              <a:rPr lang="en-US" sz="2400" dirty="0" smtClean="0"/>
              <a:t>International Conference </a:t>
            </a:r>
            <a:r>
              <a:rPr lang="en-US" sz="2400" dirty="0"/>
              <a:t>on Network Science (</a:t>
            </a:r>
            <a:r>
              <a:rPr lang="en-US" sz="2400" dirty="0" err="1"/>
              <a:t>NetSci</a:t>
            </a:r>
            <a:r>
              <a:rPr lang="en-US" sz="2400" dirty="0"/>
              <a:t>), </a:t>
            </a:r>
            <a:r>
              <a:rPr lang="en-US" sz="2400" dirty="0" smtClean="0"/>
              <a:t>October 2015</a:t>
            </a:r>
          </a:p>
          <a:p>
            <a:r>
              <a:rPr lang="en-US" sz="2400" dirty="0" smtClean="0"/>
              <a:t>J. Kang, </a:t>
            </a:r>
            <a:r>
              <a:rPr lang="en-US" sz="2400" dirty="0"/>
              <a:t>S. Lu, W. Gong, P. Kelly: A Complex Network Based Feature Extraction for Image Retrieval, </a:t>
            </a:r>
            <a:r>
              <a:rPr lang="en-US" sz="2400" dirty="0" smtClean="0"/>
              <a:t>International </a:t>
            </a:r>
            <a:r>
              <a:rPr lang="en-US" sz="2400" dirty="0"/>
              <a:t>Conference on Image Processing (ICIP), </a:t>
            </a:r>
            <a:r>
              <a:rPr lang="en-US" sz="2400" dirty="0" smtClean="0"/>
              <a:t>Paris, France, September 2014</a:t>
            </a:r>
            <a:endParaRPr lang="en-US" sz="2400" dirty="0"/>
          </a:p>
          <a:p>
            <a:r>
              <a:rPr lang="en-US" sz="2400" dirty="0" smtClean="0"/>
              <a:t>S</a:t>
            </a:r>
            <a:r>
              <a:rPr lang="en-US" sz="2400" dirty="0"/>
              <a:t>. Lu, </a:t>
            </a:r>
            <a:r>
              <a:rPr lang="en-US" sz="2400" dirty="0" smtClean="0"/>
              <a:t>J. Kang, </a:t>
            </a:r>
            <a:r>
              <a:rPr lang="en-US" sz="2400" dirty="0"/>
              <a:t>W. Gong, D. Towsley, Complex Network Comparison Using Random </a:t>
            </a:r>
            <a:r>
              <a:rPr lang="en-US" sz="2400" dirty="0" smtClean="0"/>
              <a:t>Walks, World </a:t>
            </a:r>
            <a:r>
              <a:rPr lang="en-US" sz="2400" dirty="0"/>
              <a:t>Wide Web Conference (WWW), </a:t>
            </a:r>
            <a:r>
              <a:rPr lang="en-US" sz="2400" dirty="0" smtClean="0"/>
              <a:t>Seoul, Korean,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95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6EF-4B2D-4FC9-A918-AA171E39ECF3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29595" y="2446217"/>
            <a:ext cx="6490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Thanks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614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" y="1018902"/>
            <a:ext cx="12483737" cy="5839098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/>
              <a:t>Social </a:t>
            </a:r>
            <a:r>
              <a:rPr lang="en-US" sz="4500" dirty="0" smtClean="0"/>
              <a:t>network </a:t>
            </a:r>
            <a:r>
              <a:rPr lang="en-US" sz="4500" dirty="0"/>
              <a:t>nodes with very high out-degree also tend to have very high in-degree [</a:t>
            </a:r>
            <a:r>
              <a:rPr lang="en-US" sz="4500" dirty="0" err="1"/>
              <a:t>Mislove</a:t>
            </a:r>
            <a:r>
              <a:rPr lang="en-US" sz="4500" dirty="0"/>
              <a:t>, 2007].</a:t>
            </a:r>
          </a:p>
          <a:p>
            <a:endParaRPr lang="en-US" sz="4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4500" dirty="0" smtClean="0"/>
              <a:t>Tail </a:t>
            </a:r>
            <a:r>
              <a:rPr lang="en-US" sz="4500" dirty="0"/>
              <a:t>Dependence Coefficient (TDC): dependence between extreme values,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sz="4500" dirty="0"/>
              <a:t>Generative </a:t>
            </a:r>
            <a:r>
              <a:rPr lang="en-US" sz="4500" dirty="0" smtClean="0"/>
              <a:t>models ?</a:t>
            </a:r>
            <a:endParaRPr lang="en-US" sz="4500" dirty="0"/>
          </a:p>
          <a:p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10" y="1739973"/>
            <a:ext cx="5070955" cy="256372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695240"/>
              </p:ext>
            </p:extLst>
          </p:nvPr>
        </p:nvGraphicFramePr>
        <p:xfrm>
          <a:off x="2830040" y="5384608"/>
          <a:ext cx="53689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Formula" r:id="rId4" imgW="2707920" imgH="258120" progId="Equation.Ribbit">
                  <p:embed/>
                </p:oleObj>
              </mc:Choice>
              <mc:Fallback>
                <p:oleObj name="Formula" r:id="rId4" imgW="2707920" imgH="2581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0040" y="5384608"/>
                        <a:ext cx="5368925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0743" y="-34424"/>
            <a:ext cx="11691257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Social network in-out degree extreme value dependence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84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47456" y="2172922"/>
            <a:ext cx="7497397" cy="1808277"/>
            <a:chOff x="1633540" y="1849323"/>
            <a:chExt cx="8414520" cy="20069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540" y="1862150"/>
              <a:ext cx="2538411" cy="19941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389" y="1849323"/>
              <a:ext cx="2554740" cy="20069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965" y="1986135"/>
              <a:ext cx="2238095" cy="173333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420759" y="4388728"/>
            <a:ext cx="7859419" cy="1706975"/>
            <a:chOff x="1598090" y="4371041"/>
            <a:chExt cx="8651832" cy="21256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090" y="4513270"/>
              <a:ext cx="2609310" cy="19485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463" y="4513270"/>
              <a:ext cx="2567666" cy="19834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054" y="4371041"/>
              <a:ext cx="2464868" cy="2044217"/>
            </a:xfrm>
            <a:prstGeom prst="rect">
              <a:avLst/>
            </a:prstGeom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1151708" y="1856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36336" y="299492"/>
            <a:ext cx="7448983" cy="1607994"/>
            <a:chOff x="1698137" y="4188758"/>
            <a:chExt cx="8935996" cy="2075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1353" y="4214538"/>
              <a:ext cx="2552780" cy="196707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83" y="4214538"/>
              <a:ext cx="2744940" cy="2049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37" y="4188758"/>
              <a:ext cx="2718028" cy="204982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291075" y="803340"/>
            <a:ext cx="131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25703" y="2668421"/>
            <a:ext cx="131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Flickr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28663" y="4872884"/>
            <a:ext cx="141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Web-Google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9013" y="1150882"/>
            <a:ext cx="3298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In-out degree distributions of some social networks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54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08" y="1425576"/>
            <a:ext cx="10515600" cy="4351338"/>
          </a:xfrm>
        </p:spPr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model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    X</a:t>
            </a:r>
            <a:r>
              <a:rPr lang="en-US" sz="1800" i="1" dirty="0"/>
              <a:t>1</a:t>
            </a:r>
            <a:r>
              <a:rPr lang="en-US" dirty="0"/>
              <a:t>: in-degree; </a:t>
            </a:r>
            <a:r>
              <a:rPr lang="en-US" i="1" dirty="0"/>
              <a:t>X</a:t>
            </a:r>
            <a:r>
              <a:rPr lang="en-US" sz="1800" i="1" dirty="0"/>
              <a:t>2</a:t>
            </a:r>
            <a:r>
              <a:rPr lang="en-US" dirty="0"/>
              <a:t>: out-degree.</a:t>
            </a:r>
          </a:p>
          <a:p>
            <a:r>
              <a:rPr lang="en-US" dirty="0" smtClean="0"/>
              <a:t>Attempt to introduce dependence </a:t>
            </a:r>
            <a:r>
              <a:rPr lang="en-US" dirty="0"/>
              <a:t>between </a:t>
            </a:r>
            <a:r>
              <a:rPr lang="en-US" i="1" dirty="0"/>
              <a:t>X</a:t>
            </a:r>
            <a:r>
              <a:rPr lang="en-US" sz="1800" i="1" dirty="0"/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smtClean="0"/>
              <a:t>X</a:t>
            </a:r>
            <a:r>
              <a:rPr lang="en-US" sz="1800" i="1" dirty="0" smtClean="0"/>
              <a:t>2</a:t>
            </a:r>
            <a:r>
              <a:rPr lang="en-US" dirty="0" smtClean="0"/>
              <a:t>:</a:t>
            </a:r>
            <a:endParaRPr lang="en-US" dirty="0" smtClean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Type </a:t>
            </a:r>
            <a:r>
              <a:rPr lang="en-US" dirty="0">
                <a:solidFill>
                  <a:schemeClr val="accent5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 </a:t>
            </a:r>
            <a:r>
              <a:rPr lang="en-US" dirty="0"/>
              <a:t>Shared Poisson Counter (PC part)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accent5"/>
                </a:solidFill>
              </a:rPr>
              <a:t>Type 2  </a:t>
            </a:r>
            <a:r>
              <a:rPr lang="en-US" dirty="0"/>
              <a:t>Coupled Growth (Growth part)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5108" y="100013"/>
            <a:ext cx="10515600" cy="1325563"/>
          </a:xfrm>
        </p:spPr>
        <p:txBody>
          <a:bodyPr/>
          <a:lstStyle/>
          <a:p>
            <a:r>
              <a:rPr lang="en-US" dirty="0"/>
              <a:t>2D </a:t>
            </a:r>
            <a:r>
              <a:rPr lang="en-US" dirty="0" smtClean="0"/>
              <a:t>Poisson Counter driven SDE </a:t>
            </a:r>
            <a:r>
              <a:rPr lang="en-US" dirty="0"/>
              <a:t>Models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21459"/>
              </p:ext>
            </p:extLst>
          </p:nvPr>
        </p:nvGraphicFramePr>
        <p:xfrm>
          <a:off x="3203348" y="1425576"/>
          <a:ext cx="38020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Formula" r:id="rId3" imgW="1917720" imgH="482760" progId="Equation.Ribbit">
                  <p:embed/>
                </p:oleObj>
              </mc:Choice>
              <mc:Fallback>
                <p:oleObj name="Formula" r:id="rId3" imgW="1917720" imgH="482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348" y="1425576"/>
                        <a:ext cx="3802062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56677"/>
              </p:ext>
            </p:extLst>
          </p:nvPr>
        </p:nvGraphicFramePr>
        <p:xfrm>
          <a:off x="2250054" y="4062983"/>
          <a:ext cx="57086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Formula" r:id="rId5" imgW="2879280" imgH="176760" progId="Equation.Ribbit">
                  <p:embed/>
                </p:oleObj>
              </mc:Choice>
              <mc:Fallback>
                <p:oleObj name="Formula" r:id="rId5" imgW="2879280" imgH="176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0054" y="4062983"/>
                        <a:ext cx="570865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408565"/>
              </p:ext>
            </p:extLst>
          </p:nvPr>
        </p:nvGraphicFramePr>
        <p:xfrm>
          <a:off x="1999418" y="5222821"/>
          <a:ext cx="8048096" cy="73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Formula" r:id="rId7" imgW="4234320" imgH="384840" progId="Equation.Ribbit">
                  <p:embed/>
                </p:oleObj>
              </mc:Choice>
              <mc:Fallback>
                <p:oleObj name="Formula" r:id="rId7" imgW="4234320" imgH="3848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9418" y="5222821"/>
                        <a:ext cx="8048096" cy="730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5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2424793" y="1380066"/>
            <a:ext cx="6812340" cy="6173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3552"/>
            <a:ext cx="10515600" cy="4351338"/>
          </a:xfrm>
        </p:spPr>
        <p:txBody>
          <a:bodyPr/>
          <a:lstStyle/>
          <a:p>
            <a:r>
              <a:rPr lang="en-US" i="1" dirty="0"/>
              <a:t>N</a:t>
            </a:r>
            <a:r>
              <a:rPr lang="en-US" sz="1800" i="1" dirty="0"/>
              <a:t>0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sz="1800" i="1" dirty="0"/>
              <a:t>1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sz="1800" i="1" dirty="0"/>
              <a:t>2</a:t>
            </a:r>
            <a:r>
              <a:rPr lang="en-US" dirty="0"/>
              <a:t> are independent PCs with rates     ,       and       .</a:t>
            </a:r>
          </a:p>
          <a:p>
            <a:r>
              <a:rPr lang="en-US" dirty="0"/>
              <a:t>Marginal density:</a:t>
            </a:r>
          </a:p>
          <a:p>
            <a:r>
              <a:rPr lang="en-US" dirty="0"/>
              <a:t>Joint density: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762650" y="2173358"/>
          <a:ext cx="2698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" name="Formula" r:id="rId4" imgW="137160" imgH="157680" progId="Equation.Ribbit">
                  <p:embed/>
                </p:oleObj>
              </mc:Choice>
              <mc:Fallback>
                <p:oleObj name="Formula" r:id="rId4" imgW="137160" imgH="1576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2650" y="2173358"/>
                        <a:ext cx="269875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285163" y="2188327"/>
          <a:ext cx="2794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" name="Formula" r:id="rId6" imgW="141120" imgH="156240" progId="Equation.Ribbit">
                  <p:embed/>
                </p:oleObj>
              </mc:Choice>
              <mc:Fallback>
                <p:oleObj name="Formula" r:id="rId6" imgW="141120" imgH="1562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85163" y="2188327"/>
                        <a:ext cx="279400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9428163" y="2185379"/>
          <a:ext cx="2794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" name="Formula" r:id="rId8" imgW="141120" imgH="158760" progId="Equation.Ribbit">
                  <p:embed/>
                </p:oleObj>
              </mc:Choice>
              <mc:Fallback>
                <p:oleObj name="Formula" r:id="rId8" imgW="141120" imgH="158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28163" y="2185379"/>
                        <a:ext cx="27940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794125" y="2582863"/>
          <a:ext cx="49117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" name="Formula" r:id="rId10" imgW="2477880" imgH="219960" progId="Equation.Ribbit">
                  <p:embed/>
                </p:oleObj>
              </mc:Choice>
              <mc:Fallback>
                <p:oleObj name="Formula" r:id="rId10" imgW="2477880" imgH="2199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94125" y="2582863"/>
                        <a:ext cx="49117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295498" y="3097424"/>
          <a:ext cx="82486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" name="Formula" r:id="rId12" imgW="4160520" imgH="477720" progId="Equation.Ribbit">
                  <p:embed/>
                </p:oleObj>
              </mc:Choice>
              <mc:Fallback>
                <p:oleObj name="Formula" r:id="rId12" imgW="4160520" imgH="4777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95498" y="3097424"/>
                        <a:ext cx="8248650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3" y="4206692"/>
            <a:ext cx="5681515" cy="2066667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813080" y="1496068"/>
          <a:ext cx="6161581" cy="38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4" name="Formula" r:id="rId15" imgW="2843640" imgH="176760" progId="Equation.Ribbit">
                  <p:embed/>
                </p:oleObj>
              </mc:Choice>
              <mc:Fallback>
                <p:oleObj name="Formula" r:id="rId15" imgW="2843640" imgH="176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13080" y="1496068"/>
                        <a:ext cx="6161581" cy="38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7585" y="102738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Type 1: Shared and Independent Poisson Counters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41307"/>
              </p:ext>
            </p:extLst>
          </p:nvPr>
        </p:nvGraphicFramePr>
        <p:xfrm>
          <a:off x="6280150" y="4644633"/>
          <a:ext cx="4243679" cy="63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5" name="Formula" r:id="rId17" imgW="2670840" imgH="396360" progId="Equation.Ribbit">
                  <p:embed/>
                </p:oleObj>
              </mc:Choice>
              <mc:Fallback>
                <p:oleObj name="Formula" r:id="rId17" imgW="2670840" imgH="3963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80150" y="4644633"/>
                        <a:ext cx="4243679" cy="63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188938" y="4219332"/>
            <a:ext cx="3831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Tail dependence coefficient (TDC):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816118" y="6114736"/>
            <a:ext cx="3868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tails asymptotically independent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897040"/>
              </p:ext>
            </p:extLst>
          </p:nvPr>
        </p:nvGraphicFramePr>
        <p:xfrm>
          <a:off x="8326473" y="5367565"/>
          <a:ext cx="2401773" cy="433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" name="Formula" r:id="rId19" imgW="1369080" imgH="246600" progId="Equation.Ribbit">
                  <p:embed/>
                </p:oleObj>
              </mc:Choice>
              <mc:Fallback>
                <p:oleObj name="Formula" r:id="rId19" imgW="1369080" imgH="24660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326473" y="5367565"/>
                        <a:ext cx="2401773" cy="433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9747"/>
              </p:ext>
            </p:extLst>
          </p:nvPr>
        </p:nvGraphicFramePr>
        <p:xfrm>
          <a:off x="6539418" y="5366260"/>
          <a:ext cx="1436575" cy="3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Formula" r:id="rId21" imgW="782640" imgH="182880" progId="Equation.Ribbit">
                  <p:embed/>
                </p:oleObj>
              </mc:Choice>
              <mc:Fallback>
                <p:oleObj name="Formula" r:id="rId21" imgW="782640" imgH="1828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39418" y="5366260"/>
                        <a:ext cx="1436575" cy="3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6756570" y="6188380"/>
            <a:ext cx="714239" cy="1904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134" y="2684464"/>
            <a:ext cx="8373533" cy="2091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Markov On-off Process: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M1</a:t>
            </a:r>
            <a:r>
              <a:rPr lang="en-US" sz="2400" dirty="0"/>
              <a:t> and </a:t>
            </a:r>
            <a:r>
              <a:rPr lang="en-US" sz="2400" i="1" dirty="0"/>
              <a:t>M2</a:t>
            </a:r>
            <a:r>
              <a:rPr lang="en-US" sz="2400" dirty="0"/>
              <a:t>: independent PCs with rates       and       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311751" y="3431370"/>
          <a:ext cx="5990493" cy="39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Formula" r:id="rId3" imgW="2692440" imgH="177840" progId="Equation.Ribbit">
                  <p:embed/>
                </p:oleObj>
              </mc:Choice>
              <mc:Fallback>
                <p:oleObj name="Formula" r:id="rId3" imgW="2692440" imgH="1778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1751" y="3431370"/>
                        <a:ext cx="5990493" cy="395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663196" y="4146847"/>
          <a:ext cx="2825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Formula" r:id="rId5" imgW="143640" imgH="122040" progId="Equation.Ribbit">
                  <p:embed/>
                </p:oleObj>
              </mc:Choice>
              <mc:Fallback>
                <p:oleObj name="Formula" r:id="rId5" imgW="143640" imgH="1220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3196" y="4146847"/>
                        <a:ext cx="282575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621668" y="4152598"/>
          <a:ext cx="292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Formula" r:id="rId7" imgW="147600" imgH="122040" progId="Equation.Ribbit">
                  <p:embed/>
                </p:oleObj>
              </mc:Choice>
              <mc:Fallback>
                <p:oleObj name="Formula" r:id="rId7" imgW="147600" imgH="1220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1668" y="4152598"/>
                        <a:ext cx="292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7585" y="102738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Type 1: Shared and Independent Poisson Counters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7585" y="1666942"/>
            <a:ext cx="10515600" cy="77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Markov On-Off Modulation: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1249138" y="2555373"/>
            <a:ext cx="8267396" cy="19488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5736" y="4922694"/>
            <a:ext cx="947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 Markov on-off process Y to modulate the original Type 1 model.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Separate the effective time of shared and independent Poisson counters.</a:t>
            </a:r>
          </a:p>
        </p:txBody>
      </p:sp>
    </p:spTree>
    <p:extLst>
      <p:ext uri="{BB962C8B-B14F-4D97-AF65-F5344CB8AC3E}">
        <p14:creationId xmlns:p14="http://schemas.microsoft.com/office/powerpoint/2010/main" val="37879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3042"/>
          </a:xfrm>
        </p:spPr>
        <p:txBody>
          <a:bodyPr/>
          <a:lstStyle/>
          <a:p>
            <a:r>
              <a:rPr lang="en-US" dirty="0"/>
              <a:t>Modulation 1: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Shared PC </a:t>
            </a:r>
            <a:r>
              <a:rPr lang="en-US" i="1" dirty="0"/>
              <a:t>N</a:t>
            </a:r>
            <a:r>
              <a:rPr lang="en-US" sz="1600" i="1" dirty="0"/>
              <a:t>0</a:t>
            </a:r>
            <a:r>
              <a:rPr lang="en-US" dirty="0"/>
              <a:t> is effective when </a:t>
            </a:r>
            <a:r>
              <a:rPr lang="en-US" i="1" dirty="0"/>
              <a:t>Y (t) = 0 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Independent PC </a:t>
            </a:r>
            <a:r>
              <a:rPr lang="en-US" i="1" dirty="0"/>
              <a:t>N</a:t>
            </a:r>
            <a:r>
              <a:rPr lang="en-US" sz="1600" i="1" dirty="0"/>
              <a:t>1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sz="1600" i="1" dirty="0"/>
              <a:t>2</a:t>
            </a:r>
            <a:r>
              <a:rPr lang="en-US" dirty="0"/>
              <a:t> are effective when </a:t>
            </a:r>
            <a:r>
              <a:rPr lang="en-US" i="1" dirty="0"/>
              <a:t>Y(t) = 1</a:t>
            </a:r>
            <a:r>
              <a:rPr lang="en-US" dirty="0"/>
              <a:t>.</a:t>
            </a:r>
          </a:p>
          <a:p>
            <a:r>
              <a:rPr lang="en-US" dirty="0"/>
              <a:t>Modulation 2: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Effective time is the same as Modulation 1;</a:t>
            </a:r>
            <a:endParaRPr lang="en-US" i="1" dirty="0"/>
          </a:p>
          <a:p>
            <a:pPr lvl="1"/>
            <a:r>
              <a:rPr lang="en-US" i="1" dirty="0"/>
              <a:t>X</a:t>
            </a:r>
            <a:r>
              <a:rPr lang="en-US" sz="1400" i="1" dirty="0"/>
              <a:t>i</a:t>
            </a:r>
            <a:r>
              <a:rPr lang="en-US" sz="1800" dirty="0"/>
              <a:t>  </a:t>
            </a:r>
            <a:r>
              <a:rPr lang="en-US" dirty="0"/>
              <a:t>resets when </a:t>
            </a:r>
            <a:r>
              <a:rPr lang="en-US" i="1" dirty="0"/>
              <a:t>Y</a:t>
            </a:r>
            <a:r>
              <a:rPr lang="en-US" dirty="0"/>
              <a:t> changes its state.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381477" y="2614840"/>
          <a:ext cx="7610701" cy="38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Formula" r:id="rId3" imgW="3506760" imgH="176760" progId="Equation.Ribbit">
                  <p:embed/>
                </p:oleObj>
              </mc:Choice>
              <mc:Fallback>
                <p:oleObj name="Formula" r:id="rId3" imgW="3506760" imgH="176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477" y="2614840"/>
                        <a:ext cx="7610701" cy="382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516856" y="4819196"/>
          <a:ext cx="9503222" cy="362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Formula" r:id="rId5" imgW="4619160" imgH="176760" progId="Equation.Ribbit">
                  <p:embed/>
                </p:oleObj>
              </mc:Choice>
              <mc:Fallback>
                <p:oleObj name="Formula" r:id="rId5" imgW="4619160" imgH="176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6856" y="4819196"/>
                        <a:ext cx="9503222" cy="362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7585" y="102738"/>
            <a:ext cx="109483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Type 1: Shared and Independent Poisson Counters</a:t>
            </a:r>
          </a:p>
        </p:txBody>
      </p:sp>
    </p:spTree>
    <p:extLst>
      <p:ext uri="{BB962C8B-B14F-4D97-AF65-F5344CB8AC3E}">
        <p14:creationId xmlns:p14="http://schemas.microsoft.com/office/powerpoint/2010/main" val="17106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32978</TotalTime>
  <Words>1801</Words>
  <Application>Microsoft Office PowerPoint</Application>
  <PresentationFormat>Widescreen</PresentationFormat>
  <Paragraphs>192</Paragraphs>
  <Slides>38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AdvOT735b620e</vt:lpstr>
      <vt:lpstr>CMR10</vt:lpstr>
      <vt:lpstr>SimSun</vt:lpstr>
      <vt:lpstr>SimSun</vt:lpstr>
      <vt:lpstr>Arial</vt:lpstr>
      <vt:lpstr>Calibri</vt:lpstr>
      <vt:lpstr>Calibri Light</vt:lpstr>
      <vt:lpstr>Times New Roman</vt:lpstr>
      <vt:lpstr>Office Theme</vt:lpstr>
      <vt:lpstr>Formula</vt:lpstr>
      <vt:lpstr>Aurora Equation</vt:lpstr>
      <vt:lpstr>Multivariate Power Laws in Social Networks and Image Searching</vt:lpstr>
      <vt:lpstr>Challenges in long tail and rare event data:  </vt:lpstr>
      <vt:lpstr>outline</vt:lpstr>
      <vt:lpstr>Social network in-out degree extreme value dependence</vt:lpstr>
      <vt:lpstr>PowerPoint Presentation</vt:lpstr>
      <vt:lpstr>2D Poisson Counter driven SDE Models</vt:lpstr>
      <vt:lpstr>Type 1: Shared and Independent Poisson Counters</vt:lpstr>
      <vt:lpstr>Type 1: Shared and Independent Poisson Counters</vt:lpstr>
      <vt:lpstr>Type 1: Shared and Independent Poisson Counters</vt:lpstr>
      <vt:lpstr>Type 1: Shared and Independent Poisson Counters</vt:lpstr>
      <vt:lpstr>Type 1: Shared and Independent Poisson Counters</vt:lpstr>
      <vt:lpstr>Type 2: Coupled Growth and Independent PCs</vt:lpstr>
      <vt:lpstr>Type 2: Coupled Growth and Independent PCs</vt:lpstr>
      <vt:lpstr>Type 2: Coupled Growth and Independent PCs</vt:lpstr>
      <vt:lpstr>Type 2: Coupled Growth and Independent PCs</vt:lpstr>
      <vt:lpstr>Type 2: Coupled Growth and Independent PCs</vt:lpstr>
      <vt:lpstr>These do not fit well with real social network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distribution of bilevels in natural images show power law</vt:lpstr>
      <vt:lpstr>  pixel words show power law in natural images </vt:lpstr>
      <vt:lpstr>PowerPoint Presentation</vt:lpstr>
      <vt:lpstr>PowerPoint Presentation</vt:lpstr>
      <vt:lpstr>Sources of power laws in natural images: hierarchical multiplication processes</vt:lpstr>
      <vt:lpstr>PowerPoint Presentation</vt:lpstr>
      <vt:lpstr>PowerPoint Presentation</vt:lpstr>
      <vt:lpstr>PowerPoint Presentation</vt:lpstr>
      <vt:lpstr>Ongoing work</vt:lpstr>
      <vt:lpstr>Publications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MURI October 2015</dc:title>
  <dc:creator>Gong</dc:creator>
  <cp:lastModifiedBy>Gong</cp:lastModifiedBy>
  <cp:revision>130</cp:revision>
  <dcterms:created xsi:type="dcterms:W3CDTF">2015-08-13T14:27:19Z</dcterms:created>
  <dcterms:modified xsi:type="dcterms:W3CDTF">2016-11-15T03:25:14Z</dcterms:modified>
</cp:coreProperties>
</file>